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60" r:id="rId1"/>
  </p:sldMasterIdLst>
  <p:notesMasterIdLst>
    <p:notesMasterId r:id="rId26"/>
  </p:notesMasterIdLst>
  <p:handoutMasterIdLst>
    <p:handoutMasterId r:id="rId27"/>
  </p:handoutMasterIdLst>
  <p:sldIdLst>
    <p:sldId id="2562" r:id="rId2"/>
    <p:sldId id="2827" r:id="rId3"/>
    <p:sldId id="2977" r:id="rId4"/>
    <p:sldId id="3039" r:id="rId5"/>
    <p:sldId id="2996" r:id="rId6"/>
    <p:sldId id="2995" r:id="rId7"/>
    <p:sldId id="2998" r:id="rId8"/>
    <p:sldId id="2999" r:id="rId9"/>
    <p:sldId id="3000" r:id="rId10"/>
    <p:sldId id="3040" r:id="rId11"/>
    <p:sldId id="3038" r:id="rId12"/>
    <p:sldId id="3041" r:id="rId13"/>
    <p:sldId id="3043" r:id="rId14"/>
    <p:sldId id="3052" r:id="rId15"/>
    <p:sldId id="3044" r:id="rId16"/>
    <p:sldId id="3047" r:id="rId17"/>
    <p:sldId id="3048" r:id="rId18"/>
    <p:sldId id="3050" r:id="rId19"/>
    <p:sldId id="3057" r:id="rId20"/>
    <p:sldId id="3051" r:id="rId21"/>
    <p:sldId id="3021" r:id="rId22"/>
    <p:sldId id="3026" r:id="rId23"/>
    <p:sldId id="3010" r:id="rId24"/>
    <p:sldId id="3053" r:id="rId25"/>
  </p:sldIdLst>
  <p:sldSz cx="9906000" cy="6858000" type="A4"/>
  <p:notesSz cx="6797675" cy="9926638"/>
  <p:custDataLst>
    <p:tags r:id="rId28"/>
  </p:custDataLst>
  <p:defaultTextStyle>
    <a:defPPr>
      <a:defRPr lang="en-US"/>
    </a:defPPr>
    <a:lvl1pPr algn="l" defTabSz="957263" rtl="0" fontAlgn="base" latinLnBrk="1">
      <a:spcBef>
        <a:spcPct val="0"/>
      </a:spcBef>
      <a:spcAft>
        <a:spcPct val="0"/>
      </a:spcAft>
      <a:defRPr kumimoji="1" sz="1000" kern="1200">
        <a:solidFill>
          <a:schemeClr val="tx1"/>
        </a:solidFill>
        <a:latin typeface="맑은 고딕" pitchFamily="50" charset="-127"/>
        <a:ea typeface="굴림" charset="-127"/>
        <a:cs typeface="+mn-cs"/>
      </a:defRPr>
    </a:lvl1pPr>
    <a:lvl2pPr marL="477838" indent="-20638" algn="l" defTabSz="957263" rtl="0" fontAlgn="base" latinLnBrk="1">
      <a:spcBef>
        <a:spcPct val="0"/>
      </a:spcBef>
      <a:spcAft>
        <a:spcPct val="0"/>
      </a:spcAft>
      <a:defRPr kumimoji="1" sz="1000" kern="1200">
        <a:solidFill>
          <a:schemeClr val="tx1"/>
        </a:solidFill>
        <a:latin typeface="맑은 고딕" pitchFamily="50" charset="-127"/>
        <a:ea typeface="굴림" charset="-127"/>
        <a:cs typeface="+mn-cs"/>
      </a:defRPr>
    </a:lvl2pPr>
    <a:lvl3pPr marL="957263" indent="-42863" algn="l" defTabSz="957263" rtl="0" fontAlgn="base" latinLnBrk="1">
      <a:spcBef>
        <a:spcPct val="0"/>
      </a:spcBef>
      <a:spcAft>
        <a:spcPct val="0"/>
      </a:spcAft>
      <a:defRPr kumimoji="1" sz="1000" kern="1200">
        <a:solidFill>
          <a:schemeClr val="tx1"/>
        </a:solidFill>
        <a:latin typeface="맑은 고딕" pitchFamily="50" charset="-127"/>
        <a:ea typeface="굴림" charset="-127"/>
        <a:cs typeface="+mn-cs"/>
      </a:defRPr>
    </a:lvl3pPr>
    <a:lvl4pPr marL="1436688" indent="-65088" algn="l" defTabSz="957263" rtl="0" fontAlgn="base" latinLnBrk="1">
      <a:spcBef>
        <a:spcPct val="0"/>
      </a:spcBef>
      <a:spcAft>
        <a:spcPct val="0"/>
      </a:spcAft>
      <a:defRPr kumimoji="1" sz="1000" kern="1200">
        <a:solidFill>
          <a:schemeClr val="tx1"/>
        </a:solidFill>
        <a:latin typeface="맑은 고딕" pitchFamily="50" charset="-127"/>
        <a:ea typeface="굴림" charset="-127"/>
        <a:cs typeface="+mn-cs"/>
      </a:defRPr>
    </a:lvl4pPr>
    <a:lvl5pPr marL="1914525" indent="-85725" algn="l" defTabSz="957263" rtl="0" fontAlgn="base" latinLnBrk="1">
      <a:spcBef>
        <a:spcPct val="0"/>
      </a:spcBef>
      <a:spcAft>
        <a:spcPct val="0"/>
      </a:spcAft>
      <a:defRPr kumimoji="1" sz="1000" kern="1200">
        <a:solidFill>
          <a:schemeClr val="tx1"/>
        </a:solidFill>
        <a:latin typeface="맑은 고딕" pitchFamily="50" charset="-127"/>
        <a:ea typeface="굴림" charset="-127"/>
        <a:cs typeface="+mn-cs"/>
      </a:defRPr>
    </a:lvl5pPr>
    <a:lvl6pPr marL="2286000" algn="l" defTabSz="914400" rtl="0" eaLnBrk="1" latinLnBrk="1" hangingPunct="1">
      <a:defRPr kumimoji="1" sz="1000" kern="1200">
        <a:solidFill>
          <a:schemeClr val="tx1"/>
        </a:solidFill>
        <a:latin typeface="맑은 고딕" pitchFamily="50" charset="-127"/>
        <a:ea typeface="굴림" charset="-127"/>
        <a:cs typeface="+mn-cs"/>
      </a:defRPr>
    </a:lvl6pPr>
    <a:lvl7pPr marL="2743200" algn="l" defTabSz="914400" rtl="0" eaLnBrk="1" latinLnBrk="1" hangingPunct="1">
      <a:defRPr kumimoji="1" sz="1000" kern="1200">
        <a:solidFill>
          <a:schemeClr val="tx1"/>
        </a:solidFill>
        <a:latin typeface="맑은 고딕" pitchFamily="50" charset="-127"/>
        <a:ea typeface="굴림" charset="-127"/>
        <a:cs typeface="+mn-cs"/>
      </a:defRPr>
    </a:lvl7pPr>
    <a:lvl8pPr marL="3200400" algn="l" defTabSz="914400" rtl="0" eaLnBrk="1" latinLnBrk="1" hangingPunct="1">
      <a:defRPr kumimoji="1" sz="1000" kern="1200">
        <a:solidFill>
          <a:schemeClr val="tx1"/>
        </a:solidFill>
        <a:latin typeface="맑은 고딕" pitchFamily="50" charset="-127"/>
        <a:ea typeface="굴림" charset="-127"/>
        <a:cs typeface="+mn-cs"/>
      </a:defRPr>
    </a:lvl8pPr>
    <a:lvl9pPr marL="3657600" algn="l" defTabSz="914400" rtl="0" eaLnBrk="1" latinLnBrk="1" hangingPunct="1">
      <a:defRPr kumimoji="1" sz="1000" kern="1200">
        <a:solidFill>
          <a:schemeClr val="tx1"/>
        </a:solidFill>
        <a:latin typeface="맑은 고딕" pitchFamily="50" charset="-127"/>
        <a:ea typeface="굴림" charset="-127"/>
        <a:cs typeface="+mn-cs"/>
      </a:defRPr>
    </a:lvl9pPr>
  </p:defaultTextStyle>
  <p:extLst>
    <p:ext uri="{EFAFB233-063F-42B5-8137-9DF3F51BA10A}">
      <p15:sldGuideLst xmlns:p15="http://schemas.microsoft.com/office/powerpoint/2012/main">
        <p15:guide id="4" orient="horz" pos="2160">
          <p15:clr>
            <a:srgbClr val="A4A3A4"/>
          </p15:clr>
        </p15:guide>
        <p15:guide id="5" pos="3120">
          <p15:clr>
            <a:srgbClr val="A4A3A4"/>
          </p15:clr>
        </p15:guide>
        <p15:guide id="6" orient="horz" pos="663" userDrawn="1">
          <p15:clr>
            <a:srgbClr val="A4A3A4"/>
          </p15:clr>
        </p15:guide>
        <p15:guide id="7" pos="332"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CC"/>
    <a:srgbClr val="FFFFE1"/>
    <a:srgbClr val="FFFF99"/>
    <a:srgbClr val="4F81BD"/>
    <a:srgbClr val="FFFFCC"/>
    <a:srgbClr val="FFFFFF"/>
    <a:srgbClr val="3399FF"/>
    <a:srgbClr val="E9EDF4"/>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C30875-5027-47A9-8995-C2BF9F8F2FF4}">
  <a:tblStyle styleId="{D5C30875-5027-47A9-8995-C2BF9F8F2FF4}" styleName="Smart Colour Block">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solidFill>
                <a:schemeClr val="lt1"/>
              </a:solidFill>
            </a:ln>
          </a:bottom>
        </a:tcBdr>
      </a:tcStyle>
    </a:band1H>
    <a:band2H>
      <a:tcStyle>
        <a:tcBdr>
          <a:bottom>
            <a:ln w="38100" cmpd="sng">
              <a:solidFill>
                <a:schemeClr val="lt1"/>
              </a:solidFill>
            </a:ln>
          </a:bottom>
        </a:tcBdr>
      </a:tcStyle>
    </a:band2H>
    <a:firstCol>
      <a:tcTxStyle b="on">
        <a:fontRef idx="major">
          <a:prstClr val="black"/>
        </a:fontRef>
        <a:schemeClr val="dk1"/>
      </a:tcTxStyle>
      <a:tcStyle>
        <a:tcBdr/>
        <a:fill>
          <a:solidFill>
            <a:schemeClr val="accent1">
              <a:lumMod val="20000"/>
              <a:lumOff val="80000"/>
            </a:schemeClr>
          </a:solidFill>
        </a:fill>
      </a:tcStyle>
    </a:firstCol>
    <a:firstRow>
      <a:tcTxStyle b="on">
        <a:fontRef idx="major">
          <a:prstClr val="black"/>
        </a:fontRef>
        <a:schemeClr val="dk2"/>
      </a:tcTxStyle>
      <a:tcStyle>
        <a:tcBdr>
          <a:bottom>
            <a:ln w="38100" cmpd="sng">
              <a:solidFill>
                <a:schemeClr val="lt1"/>
              </a:solidFill>
            </a:ln>
          </a:bottom>
        </a:tcBdr>
        <a:fill>
          <a:noFill/>
        </a:fill>
      </a:tcStyle>
    </a:firstRow>
  </a:tblStyle>
  <a:tblStyle styleId="{74ED0A72-4B8E-423B-AE2F-120ADE3C16FB}" styleName="Smart Table Tex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ajor">
          <a:prstClr val="black"/>
        </a:fontRef>
        <a:schemeClr val="dk1"/>
      </a:tcTxStyle>
      <a:tcStyle>
        <a:tcBdr/>
        <a:fill>
          <a:noFill/>
        </a:fill>
      </a:tcStyle>
    </a:firstCol>
    <a:lastRow>
      <a:tcTxStyle b="on">
        <a:fontRef idx="maj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top>
            <a:ln w="12700" cmpd="sng">
              <a:solidFill>
                <a:schemeClr val="accent1"/>
              </a:solidFill>
            </a:ln>
          </a:top>
          <a:bottom>
            <a:ln w="12700" cmpd="sng">
              <a:solidFill>
                <a:schemeClr val="accent1"/>
              </a:solidFill>
            </a:ln>
          </a:bottom>
        </a:tcBdr>
        <a:fill>
          <a:noFill/>
        </a:fill>
      </a:tcStyle>
    </a:firstRow>
  </a:tblStyle>
  <a:tblStyle styleId="{8D360D96-D63B-11DF-A243-F2A3DFD72085}" styleName="Smart Table Figures">
    <a:wholeTbl>
      <a:tcTxStyle>
        <a:fontRef idx="min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inor">
          <a:prstClr val="black"/>
        </a:fontRef>
        <a:schemeClr val="dk1"/>
      </a:tcTxStyle>
      <a:tcStyle>
        <a:tcBdr/>
        <a:fill>
          <a:noFill/>
        </a:fill>
      </a:tcStyle>
    </a:firstCol>
    <a:lastRow>
      <a:tcTxStyle b="on">
        <a:fontRef idx="min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top>
            <a:ln w="12700" cmpd="sng">
              <a:solidFill>
                <a:schemeClr val="accent1"/>
              </a:solidFill>
            </a:ln>
          </a:top>
          <a:bottom>
            <a:ln w="12700" cmpd="sng">
              <a:solidFill>
                <a:schemeClr val="accent1"/>
              </a:solidFill>
            </a:ln>
          </a:bottom>
        </a:tcBdr>
        <a:fill>
          <a:noFill/>
        </a:fill>
      </a:tcStyle>
    </a:firstRow>
  </a:tblStyle>
  <a:tblStyle styleId="{E81BAE4E-8E61-4555-8164-91CCB0C98032}" styleName="Smart Text Lis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a:noFill/>
            </a:ln>
          </a:bottom>
        </a:tcBdr>
      </a:tcStyle>
    </a:band1H>
    <a:band2H>
      <a:tcStyle>
        <a:tcBdr>
          <a:bottom>
            <a:ln>
              <a:noFill/>
            </a:ln>
          </a:bottom>
        </a:tcBdr>
      </a:tcStyle>
    </a:band2H>
    <a:firstCol>
      <a:tcTxStyle b="on">
        <a:fontRef idx="major">
          <a:prstClr val="black"/>
        </a:fontRef>
        <a:schemeClr val="dk1"/>
      </a:tcTxStyle>
      <a:tcStyle>
        <a:tcBdr/>
        <a:fill>
          <a:noFill/>
        </a:fill>
      </a:tcStyle>
    </a:firstCol>
    <a:lastRow>
      <a:tcTxStyle>
        <a:fontRef idx="major">
          <a:prstClr val="black"/>
        </a:fontRef>
        <a:schemeClr val="dk1"/>
      </a:tcTxStyle>
      <a:tcStyle>
        <a:tcBdr>
          <a:top>
            <a:ln>
              <a:noFill/>
            </a:ln>
          </a:top>
          <a:bottom>
            <a:ln>
              <a:noFill/>
            </a:ln>
          </a:bottom>
        </a:tcBdr>
        <a:fill>
          <a:noFill/>
        </a:fill>
      </a:tcStyle>
    </a:lastRow>
    <a:firstRow>
      <a:tcTxStyle b="on">
        <a:fontRef idx="major">
          <a:prstClr val="black"/>
        </a:fontRef>
        <a:schemeClr val="dk2"/>
      </a:tcTxStyle>
      <a:tcStyle>
        <a:tcBdr>
          <a:top>
            <a:ln>
              <a:noFill/>
            </a:ln>
          </a:top>
          <a:bottom>
            <a:ln w="12700" cmpd="sng">
              <a:solidFill>
                <a:schemeClr val="accent1"/>
              </a:solidFill>
            </a:ln>
          </a:bottom>
        </a:tcBdr>
        <a:fill>
          <a:noFill/>
        </a:fill>
      </a:tcStyle>
    </a:firstRow>
  </a:tblStyle>
  <a:tblStyle styleId="{69D073F8-1565-44D7-B386-08B59EADF2EE}" styleName="Smart Basic">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b="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582F6C1B-F5DC-4988-9FA3-4B01CB59C5F3}" styleName="Smart Classic">
    <a:wholeTbl>
      <a:tcTxStyle>
        <a:fontRef idx="major">
          <a:prstClr val="black"/>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cStyle>
    </a:band1H>
    <a:band2H>
      <a:tcStyle>
        <a:tcBdr/>
      </a:tcStyle>
    </a:band2H>
    <a:firstCol>
      <a:tcStyle>
        <a:tcBdr/>
      </a:tcStyle>
    </a:firstCol>
    <a:firstRow>
      <a:tcTxStyle b="on">
        <a:fontRef idx="major">
          <a:prstClr val="black"/>
        </a:fontRef>
        <a:schemeClr val="dk2"/>
      </a:tcTxStyle>
      <a:tcStyle>
        <a:tcBdr/>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보통 스타일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테마 스타일 2 - 강조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88" autoAdjust="0"/>
    <p:restoredTop sz="99823" autoAdjust="0"/>
  </p:normalViewPr>
  <p:slideViewPr>
    <p:cSldViewPr snapToObjects="1">
      <p:cViewPr varScale="1">
        <p:scale>
          <a:sx n="116" d="100"/>
          <a:sy n="116" d="100"/>
        </p:scale>
        <p:origin x="1722" y="108"/>
      </p:cViewPr>
      <p:guideLst>
        <p:guide orient="horz" pos="2160"/>
        <p:guide pos="3120"/>
        <p:guide orient="horz" pos="663"/>
        <p:guide pos="3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2" d="100"/>
          <a:sy n="52" d="100"/>
        </p:scale>
        <p:origin x="-2592"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09"/>
          </a:xfrm>
          <a:prstGeom prst="rect">
            <a:avLst/>
          </a:prstGeom>
        </p:spPr>
        <p:txBody>
          <a:bodyPr vert="horz" wrap="square" lIns="90735" tIns="45367" rIns="90735" bIns="45367" numCol="1" anchor="t" anchorCtr="0" compatLnSpc="1">
            <a:prstTxWarp prst="textNoShape">
              <a:avLst/>
            </a:prstTxWarp>
          </a:bodyPr>
          <a:lstStyle>
            <a:lvl1pPr latinLnBrk="0">
              <a:defRPr kumimoji="0" sz="1200">
                <a:latin typeface="Calibri" pitchFamily="34" charset="0"/>
                <a:ea typeface="굴림" charset="-127"/>
              </a:defRPr>
            </a:lvl1pPr>
          </a:lstStyle>
          <a:p>
            <a:pPr>
              <a:defRPr/>
            </a:pPr>
            <a:endParaRPr lang="en-GB" altLang="ko-KR" dirty="0"/>
          </a:p>
        </p:txBody>
      </p:sp>
      <p:sp>
        <p:nvSpPr>
          <p:cNvPr id="3" name="Date Placeholder 2"/>
          <p:cNvSpPr>
            <a:spLocks noGrp="1"/>
          </p:cNvSpPr>
          <p:nvPr>
            <p:ph type="dt" sz="quarter" idx="1"/>
          </p:nvPr>
        </p:nvSpPr>
        <p:spPr>
          <a:xfrm>
            <a:off x="3851098" y="0"/>
            <a:ext cx="2944958" cy="496809"/>
          </a:xfrm>
          <a:prstGeom prst="rect">
            <a:avLst/>
          </a:prstGeom>
        </p:spPr>
        <p:txBody>
          <a:bodyPr vert="horz" wrap="square" lIns="90735" tIns="45367" rIns="90735" bIns="45367" numCol="1" anchor="t" anchorCtr="0" compatLnSpc="1">
            <a:prstTxWarp prst="textNoShape">
              <a:avLst/>
            </a:prstTxWarp>
          </a:bodyPr>
          <a:lstStyle>
            <a:lvl1pPr algn="r" latinLnBrk="0">
              <a:defRPr kumimoji="0" sz="1200">
                <a:latin typeface="Calibri" pitchFamily="34" charset="0"/>
                <a:ea typeface="굴림" charset="-127"/>
              </a:defRPr>
            </a:lvl1pPr>
          </a:lstStyle>
          <a:p>
            <a:pPr>
              <a:defRPr/>
            </a:pPr>
            <a:fld id="{2784CA19-7E6F-4BAF-A95A-94BD713AA6D8}" type="datetimeFigureOut">
              <a:rPr lang="en-GB" altLang="ko-KR"/>
              <a:pPr>
                <a:defRPr/>
              </a:pPr>
              <a:t>29/05/2017</a:t>
            </a:fld>
            <a:endParaRPr lang="en-GB" altLang="ko-KR" dirty="0"/>
          </a:p>
        </p:txBody>
      </p:sp>
      <p:sp>
        <p:nvSpPr>
          <p:cNvPr id="4" name="Footer Placeholder 3"/>
          <p:cNvSpPr>
            <a:spLocks noGrp="1"/>
          </p:cNvSpPr>
          <p:nvPr>
            <p:ph type="ftr" sz="quarter" idx="2"/>
          </p:nvPr>
        </p:nvSpPr>
        <p:spPr>
          <a:xfrm>
            <a:off x="0" y="9428242"/>
            <a:ext cx="2944958" cy="496809"/>
          </a:xfrm>
          <a:prstGeom prst="rect">
            <a:avLst/>
          </a:prstGeom>
        </p:spPr>
        <p:txBody>
          <a:bodyPr vert="horz" wrap="square" lIns="90735" tIns="45367" rIns="90735" bIns="45367" numCol="1" anchor="b" anchorCtr="0" compatLnSpc="1">
            <a:prstTxWarp prst="textNoShape">
              <a:avLst/>
            </a:prstTxWarp>
          </a:bodyPr>
          <a:lstStyle>
            <a:lvl1pPr latinLnBrk="0">
              <a:defRPr kumimoji="0" sz="1200">
                <a:latin typeface="Calibri" pitchFamily="34" charset="0"/>
                <a:ea typeface="굴림" charset="-127"/>
              </a:defRPr>
            </a:lvl1pPr>
          </a:lstStyle>
          <a:p>
            <a:pPr>
              <a:defRPr/>
            </a:pPr>
            <a:endParaRPr lang="en-GB" altLang="ko-KR" dirty="0"/>
          </a:p>
        </p:txBody>
      </p:sp>
      <p:sp>
        <p:nvSpPr>
          <p:cNvPr id="5" name="Slide Number Placeholder 4"/>
          <p:cNvSpPr>
            <a:spLocks noGrp="1"/>
          </p:cNvSpPr>
          <p:nvPr>
            <p:ph type="sldNum" sz="quarter" idx="3"/>
          </p:nvPr>
        </p:nvSpPr>
        <p:spPr>
          <a:xfrm>
            <a:off x="3851098" y="9428242"/>
            <a:ext cx="2944958" cy="496809"/>
          </a:xfrm>
          <a:prstGeom prst="rect">
            <a:avLst/>
          </a:prstGeom>
        </p:spPr>
        <p:txBody>
          <a:bodyPr vert="horz" wrap="square" lIns="90735" tIns="45367" rIns="90735" bIns="45367" numCol="1" anchor="b" anchorCtr="0" compatLnSpc="1">
            <a:prstTxWarp prst="textNoShape">
              <a:avLst/>
            </a:prstTxWarp>
          </a:bodyPr>
          <a:lstStyle>
            <a:lvl1pPr algn="r" latinLnBrk="0">
              <a:defRPr kumimoji="0" sz="1200">
                <a:latin typeface="Calibri" pitchFamily="34" charset="0"/>
                <a:ea typeface="굴림" charset="-127"/>
              </a:defRPr>
            </a:lvl1pPr>
          </a:lstStyle>
          <a:p>
            <a:pPr>
              <a:defRPr/>
            </a:pPr>
            <a:fld id="{6057E90E-8584-44AB-A00B-9BA15DB70E6A}" type="slidenum">
              <a:rPr lang="en-GB" altLang="ko-KR"/>
              <a:pPr>
                <a:defRPr/>
              </a:pPr>
              <a:t>‹#›</a:t>
            </a:fld>
            <a:endParaRPr lang="en-GB" altLang="ko-KR" dirty="0"/>
          </a:p>
        </p:txBody>
      </p:sp>
    </p:spTree>
    <p:extLst>
      <p:ext uri="{BB962C8B-B14F-4D97-AF65-F5344CB8AC3E}">
        <p14:creationId xmlns:p14="http://schemas.microsoft.com/office/powerpoint/2010/main" val="2194273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09"/>
          </a:xfrm>
          <a:prstGeom prst="rect">
            <a:avLst/>
          </a:prstGeom>
        </p:spPr>
        <p:txBody>
          <a:bodyPr vert="horz" wrap="square" lIns="90735" tIns="45367" rIns="90735" bIns="45367" numCol="1" anchor="t" anchorCtr="0" compatLnSpc="1">
            <a:prstTxWarp prst="textNoShape">
              <a:avLst/>
            </a:prstTxWarp>
          </a:bodyPr>
          <a:lstStyle>
            <a:lvl1pPr latinLnBrk="0">
              <a:defRPr kumimoji="0" sz="1200">
                <a:latin typeface="Calibri" pitchFamily="34" charset="0"/>
                <a:ea typeface="굴림" charset="-127"/>
              </a:defRPr>
            </a:lvl1pPr>
          </a:lstStyle>
          <a:p>
            <a:pPr>
              <a:defRPr/>
            </a:pPr>
            <a:endParaRPr lang="en-GB" altLang="ko-KR" dirty="0"/>
          </a:p>
        </p:txBody>
      </p:sp>
      <p:sp>
        <p:nvSpPr>
          <p:cNvPr id="3" name="Date Placeholder 2"/>
          <p:cNvSpPr>
            <a:spLocks noGrp="1"/>
          </p:cNvSpPr>
          <p:nvPr>
            <p:ph type="dt" idx="1"/>
          </p:nvPr>
        </p:nvSpPr>
        <p:spPr>
          <a:xfrm>
            <a:off x="3851098" y="0"/>
            <a:ext cx="2944958" cy="496809"/>
          </a:xfrm>
          <a:prstGeom prst="rect">
            <a:avLst/>
          </a:prstGeom>
        </p:spPr>
        <p:txBody>
          <a:bodyPr vert="horz" wrap="square" lIns="90735" tIns="45367" rIns="90735" bIns="45367" numCol="1" anchor="t" anchorCtr="0" compatLnSpc="1">
            <a:prstTxWarp prst="textNoShape">
              <a:avLst/>
            </a:prstTxWarp>
          </a:bodyPr>
          <a:lstStyle>
            <a:lvl1pPr algn="r" latinLnBrk="0">
              <a:defRPr kumimoji="0" sz="1200">
                <a:latin typeface="Calibri" pitchFamily="34" charset="0"/>
                <a:ea typeface="굴림" charset="-127"/>
              </a:defRPr>
            </a:lvl1pPr>
          </a:lstStyle>
          <a:p>
            <a:pPr>
              <a:defRPr/>
            </a:pPr>
            <a:fld id="{A96AE653-B4EC-409D-A60D-08D6BAA91D38}" type="datetimeFigureOut">
              <a:rPr lang="en-US" altLang="ko-KR"/>
              <a:pPr>
                <a:defRPr/>
              </a:pPr>
              <a:t>5/29/2017</a:t>
            </a:fld>
            <a:endParaRPr lang="en-GB" altLang="ko-KR" dirty="0"/>
          </a:p>
        </p:txBody>
      </p:sp>
      <p:sp>
        <p:nvSpPr>
          <p:cNvPr id="4" name="Slide Image Placeholder 3"/>
          <p:cNvSpPr>
            <a:spLocks noGrp="1" noRot="1" noChangeAspect="1"/>
          </p:cNvSpPr>
          <p:nvPr>
            <p:ph type="sldImg" idx="2"/>
          </p:nvPr>
        </p:nvSpPr>
        <p:spPr>
          <a:xfrm>
            <a:off x="709613" y="744538"/>
            <a:ext cx="5378450" cy="3724275"/>
          </a:xfrm>
          <a:prstGeom prst="rect">
            <a:avLst/>
          </a:prstGeom>
          <a:noFill/>
          <a:ln w="12700">
            <a:solidFill>
              <a:prstClr val="black"/>
            </a:solidFill>
          </a:ln>
        </p:spPr>
        <p:txBody>
          <a:bodyPr vert="horz" lIns="90735" tIns="45367" rIns="90735" bIns="45367" rtlCol="0" anchor="ctr"/>
          <a:lstStyle/>
          <a:p>
            <a:pPr lvl="0"/>
            <a:endParaRPr lang="en-GB" noProof="0" dirty="0"/>
          </a:p>
        </p:txBody>
      </p:sp>
      <p:sp>
        <p:nvSpPr>
          <p:cNvPr id="5" name="Notes Placeholder 4"/>
          <p:cNvSpPr>
            <a:spLocks noGrp="1"/>
          </p:cNvSpPr>
          <p:nvPr>
            <p:ph type="body" sz="quarter" idx="3"/>
          </p:nvPr>
        </p:nvSpPr>
        <p:spPr>
          <a:xfrm>
            <a:off x="679606" y="4715710"/>
            <a:ext cx="5438464" cy="4466511"/>
          </a:xfrm>
          <a:prstGeom prst="rect">
            <a:avLst/>
          </a:prstGeom>
        </p:spPr>
        <p:txBody>
          <a:bodyPr vert="horz" lIns="90735" tIns="45367" rIns="90735" bIns="45367"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sp>
        <p:nvSpPr>
          <p:cNvPr id="6" name="Footer Placeholder 5"/>
          <p:cNvSpPr>
            <a:spLocks noGrp="1"/>
          </p:cNvSpPr>
          <p:nvPr>
            <p:ph type="ftr" sz="quarter" idx="4"/>
          </p:nvPr>
        </p:nvSpPr>
        <p:spPr>
          <a:xfrm>
            <a:off x="0" y="9428242"/>
            <a:ext cx="2944958" cy="496809"/>
          </a:xfrm>
          <a:prstGeom prst="rect">
            <a:avLst/>
          </a:prstGeom>
        </p:spPr>
        <p:txBody>
          <a:bodyPr vert="horz" wrap="square" lIns="90735" tIns="45367" rIns="90735" bIns="45367" numCol="1" anchor="b" anchorCtr="0" compatLnSpc="1">
            <a:prstTxWarp prst="textNoShape">
              <a:avLst/>
            </a:prstTxWarp>
          </a:bodyPr>
          <a:lstStyle>
            <a:lvl1pPr latinLnBrk="0">
              <a:defRPr kumimoji="0" sz="1200">
                <a:latin typeface="Calibri" pitchFamily="34" charset="0"/>
                <a:ea typeface="굴림" charset="-127"/>
              </a:defRPr>
            </a:lvl1pPr>
          </a:lstStyle>
          <a:p>
            <a:pPr>
              <a:defRPr/>
            </a:pPr>
            <a:endParaRPr lang="en-GB" altLang="ko-KR" dirty="0"/>
          </a:p>
        </p:txBody>
      </p:sp>
      <p:sp>
        <p:nvSpPr>
          <p:cNvPr id="7" name="Slide Number Placeholder 6"/>
          <p:cNvSpPr>
            <a:spLocks noGrp="1"/>
          </p:cNvSpPr>
          <p:nvPr>
            <p:ph type="sldNum" sz="quarter" idx="5"/>
          </p:nvPr>
        </p:nvSpPr>
        <p:spPr>
          <a:xfrm>
            <a:off x="3851098" y="9428242"/>
            <a:ext cx="2944958" cy="496809"/>
          </a:xfrm>
          <a:prstGeom prst="rect">
            <a:avLst/>
          </a:prstGeom>
        </p:spPr>
        <p:txBody>
          <a:bodyPr vert="horz" wrap="square" lIns="90735" tIns="45367" rIns="90735" bIns="45367" numCol="1" anchor="b" anchorCtr="0" compatLnSpc="1">
            <a:prstTxWarp prst="textNoShape">
              <a:avLst/>
            </a:prstTxWarp>
          </a:bodyPr>
          <a:lstStyle>
            <a:lvl1pPr algn="r" latinLnBrk="0">
              <a:defRPr kumimoji="0" sz="1200">
                <a:latin typeface="Calibri" pitchFamily="34" charset="0"/>
                <a:ea typeface="굴림" charset="-127"/>
              </a:defRPr>
            </a:lvl1pPr>
          </a:lstStyle>
          <a:p>
            <a:pPr>
              <a:defRPr/>
            </a:pPr>
            <a:fld id="{6B955B0A-6295-46D9-BC80-E15EE3CC7EA6}" type="slidenum">
              <a:rPr lang="en-GB" altLang="ko-KR"/>
              <a:pPr>
                <a:defRPr/>
              </a:pPr>
              <a:t>‹#›</a:t>
            </a:fld>
            <a:endParaRPr lang="en-GB" altLang="ko-KR" dirty="0"/>
          </a:p>
        </p:txBody>
      </p:sp>
    </p:spTree>
    <p:extLst>
      <p:ext uri="{BB962C8B-B14F-4D97-AF65-F5344CB8AC3E}">
        <p14:creationId xmlns:p14="http://schemas.microsoft.com/office/powerpoint/2010/main" val="4265651771"/>
      </p:ext>
    </p:extLst>
  </p:cSld>
  <p:clrMap bg1="lt1" tx1="dk1" bg2="lt2" tx2="dk2" accent1="accent1" accent2="accent2" accent3="accent3" accent4="accent4" accent5="accent5" accent6="accent6" hlink="hlink" folHlink="folHlink"/>
  <p:hf hdr="0" ftr="0" dt="0"/>
  <p:notesStyle>
    <a:lvl1pPr algn="l" defTabSz="858838" rtl="0" eaLnBrk="0" fontAlgn="base" hangingPunct="0">
      <a:spcBef>
        <a:spcPct val="30000"/>
      </a:spcBef>
      <a:spcAft>
        <a:spcPct val="0"/>
      </a:spcAft>
      <a:defRPr sz="1100" kern="1200">
        <a:solidFill>
          <a:schemeClr val="tx1"/>
        </a:solidFill>
        <a:latin typeface="+mn-lt"/>
        <a:ea typeface="+mn-ea"/>
        <a:cs typeface="+mn-cs"/>
      </a:defRPr>
    </a:lvl1pPr>
    <a:lvl2pPr marL="428625" algn="l" defTabSz="858838" rtl="0" eaLnBrk="0" fontAlgn="base" hangingPunct="0">
      <a:spcBef>
        <a:spcPct val="30000"/>
      </a:spcBef>
      <a:spcAft>
        <a:spcPct val="0"/>
      </a:spcAft>
      <a:defRPr sz="1100" kern="1200">
        <a:solidFill>
          <a:schemeClr val="tx1"/>
        </a:solidFill>
        <a:latin typeface="+mn-lt"/>
        <a:ea typeface="+mn-ea"/>
        <a:cs typeface="+mn-cs"/>
      </a:defRPr>
    </a:lvl2pPr>
    <a:lvl3pPr marL="858838" algn="l" defTabSz="858838" rtl="0" eaLnBrk="0" fontAlgn="base" hangingPunct="0">
      <a:spcBef>
        <a:spcPct val="30000"/>
      </a:spcBef>
      <a:spcAft>
        <a:spcPct val="0"/>
      </a:spcAft>
      <a:defRPr sz="1100" kern="1200">
        <a:solidFill>
          <a:schemeClr val="tx1"/>
        </a:solidFill>
        <a:latin typeface="+mn-lt"/>
        <a:ea typeface="+mn-ea"/>
        <a:cs typeface="+mn-cs"/>
      </a:defRPr>
    </a:lvl3pPr>
    <a:lvl4pPr marL="1289050" algn="l" defTabSz="858838" rtl="0" eaLnBrk="0" fontAlgn="base" hangingPunct="0">
      <a:spcBef>
        <a:spcPct val="30000"/>
      </a:spcBef>
      <a:spcAft>
        <a:spcPct val="0"/>
      </a:spcAft>
      <a:defRPr sz="1100" kern="1200">
        <a:solidFill>
          <a:schemeClr val="tx1"/>
        </a:solidFill>
        <a:latin typeface="+mn-lt"/>
        <a:ea typeface="+mn-ea"/>
        <a:cs typeface="+mn-cs"/>
      </a:defRPr>
    </a:lvl4pPr>
    <a:lvl5pPr marL="1717675" algn="l" defTabSz="858838" rtl="0" eaLnBrk="0" fontAlgn="base" hangingPunct="0">
      <a:spcBef>
        <a:spcPct val="30000"/>
      </a:spcBef>
      <a:spcAft>
        <a:spcPct val="0"/>
      </a:spcAft>
      <a:defRPr sz="1100" kern="1200">
        <a:solidFill>
          <a:schemeClr val="tx1"/>
        </a:solidFill>
        <a:latin typeface="+mn-lt"/>
        <a:ea typeface="+mn-ea"/>
        <a:cs typeface="+mn-cs"/>
      </a:defRPr>
    </a:lvl5pPr>
    <a:lvl6pPr marL="2149069" algn="l" defTabSz="859627" rtl="0" eaLnBrk="1" latinLnBrk="0" hangingPunct="1">
      <a:defRPr sz="1100" kern="1200">
        <a:solidFill>
          <a:schemeClr val="tx1"/>
        </a:solidFill>
        <a:latin typeface="+mn-lt"/>
        <a:ea typeface="+mn-ea"/>
        <a:cs typeface="+mn-cs"/>
      </a:defRPr>
    </a:lvl6pPr>
    <a:lvl7pPr marL="2578882" algn="l" defTabSz="859627" rtl="0" eaLnBrk="1" latinLnBrk="0" hangingPunct="1">
      <a:defRPr sz="1100" kern="1200">
        <a:solidFill>
          <a:schemeClr val="tx1"/>
        </a:solidFill>
        <a:latin typeface="+mn-lt"/>
        <a:ea typeface="+mn-ea"/>
        <a:cs typeface="+mn-cs"/>
      </a:defRPr>
    </a:lvl7pPr>
    <a:lvl8pPr marL="3008696" algn="l" defTabSz="859627" rtl="0" eaLnBrk="1" latinLnBrk="0" hangingPunct="1">
      <a:defRPr sz="1100" kern="1200">
        <a:solidFill>
          <a:schemeClr val="tx1"/>
        </a:solidFill>
        <a:latin typeface="+mn-lt"/>
        <a:ea typeface="+mn-ea"/>
        <a:cs typeface="+mn-cs"/>
      </a:defRPr>
    </a:lvl8pPr>
    <a:lvl9pPr marL="3438510" algn="l" defTabSz="859627"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제목 슬라이드">
    <p:spTree>
      <p:nvGrpSpPr>
        <p:cNvPr id="1" name=""/>
        <p:cNvGrpSpPr/>
        <p:nvPr/>
      </p:nvGrpSpPr>
      <p:grpSpPr>
        <a:xfrm>
          <a:off x="0" y="0"/>
          <a:ext cx="0" cy="0"/>
          <a:chOff x="0" y="0"/>
          <a:chExt cx="0" cy="0"/>
        </a:xfrm>
      </p:grpSpPr>
      <p:pic>
        <p:nvPicPr>
          <p:cNvPr id="6" name="그림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제목 1"/>
          <p:cNvSpPr>
            <a:spLocks noGrp="1"/>
          </p:cNvSpPr>
          <p:nvPr>
            <p:ph type="ctrTitle"/>
          </p:nvPr>
        </p:nvSpPr>
        <p:spPr>
          <a:xfrm>
            <a:off x="493837" y="1745190"/>
            <a:ext cx="8851651" cy="646331"/>
          </a:xfrm>
          <a:prstGeom prst="rect">
            <a:avLst/>
          </a:prstGeom>
        </p:spPr>
        <p:txBody>
          <a:bodyPr wrap="square">
            <a:spAutoFit/>
          </a:bodyPr>
          <a:lstStyle>
            <a:lvl1pPr algn="l">
              <a:defRPr lang="ko-KR" altLang="en-US" sz="3600" b="1" kern="1200" dirty="0" smtClean="0">
                <a:solidFill>
                  <a:srgbClr val="358CCB"/>
                </a:solidFill>
                <a:latin typeface="맑은 고딕" pitchFamily="50" charset="-127"/>
                <a:ea typeface="견고딕" panose="02030600000101010101" pitchFamily="18" charset="-127"/>
                <a:cs typeface="+mn-cs"/>
              </a:defRPr>
            </a:lvl1pPr>
          </a:lstStyle>
          <a:p>
            <a:r>
              <a:rPr lang="ko-KR" altLang="en-US" dirty="0" smtClean="0"/>
              <a:t>마스터 제목 스타일 편집</a:t>
            </a:r>
            <a:endParaRPr lang="ko-KR" altLang="en-US" dirty="0"/>
          </a:p>
        </p:txBody>
      </p:sp>
      <p:sp>
        <p:nvSpPr>
          <p:cNvPr id="3" name="부제목 2"/>
          <p:cNvSpPr>
            <a:spLocks noGrp="1"/>
          </p:cNvSpPr>
          <p:nvPr>
            <p:ph type="subTitle" idx="1"/>
          </p:nvPr>
        </p:nvSpPr>
        <p:spPr>
          <a:xfrm>
            <a:off x="493837" y="2492897"/>
            <a:ext cx="8851651" cy="461665"/>
          </a:xfrm>
          <a:prstGeom prst="rect">
            <a:avLst/>
          </a:prstGeom>
          <a:noFill/>
        </p:spPr>
        <p:txBody>
          <a:bodyPr wrap="square" rtlCol="0">
            <a:spAutoFit/>
          </a:bodyPr>
          <a:lstStyle>
            <a:lvl1pPr marL="0" indent="0">
              <a:buNone/>
              <a:defRPr lang="ko-KR" altLang="en-US" sz="2400">
                <a:solidFill>
                  <a:schemeClr val="tx1">
                    <a:lumMod val="65000"/>
                    <a:lumOff val="35000"/>
                  </a:schemeClr>
                </a:solidFill>
                <a:latin typeface="돋움" pitchFamily="50" charset="-127"/>
                <a:ea typeface="견고딕" pitchFamily="18" charset="-127"/>
              </a:defRPr>
            </a:lvl1pPr>
          </a:lstStyle>
          <a:p>
            <a:pPr lvl="0" defTabSz="914400"/>
            <a:r>
              <a:rPr lang="ko-KR" altLang="en-US" dirty="0" smtClean="0"/>
              <a:t>마스터 부제목 스타일 편집</a:t>
            </a:r>
            <a:endParaRPr lang="ko-KR" altLang="en-US" dirty="0"/>
          </a:p>
        </p:txBody>
      </p:sp>
    </p:spTree>
    <p:extLst>
      <p:ext uri="{BB962C8B-B14F-4D97-AF65-F5344CB8AC3E}">
        <p14:creationId xmlns:p14="http://schemas.microsoft.com/office/powerpoint/2010/main" val="10918368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사용자 지정 레이아웃">
    <p:spTree>
      <p:nvGrpSpPr>
        <p:cNvPr id="1" name=""/>
        <p:cNvGrpSpPr/>
        <p:nvPr/>
      </p:nvGrpSpPr>
      <p:grpSpPr>
        <a:xfrm>
          <a:off x="0" y="0"/>
          <a:ext cx="0" cy="0"/>
          <a:chOff x="0" y="0"/>
          <a:chExt cx="0" cy="0"/>
        </a:xfrm>
      </p:grpSpPr>
      <p:pic>
        <p:nvPicPr>
          <p:cNvPr id="3" name="그림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Tree>
    <p:extLst>
      <p:ext uri="{BB962C8B-B14F-4D97-AF65-F5344CB8AC3E}">
        <p14:creationId xmlns:p14="http://schemas.microsoft.com/office/powerpoint/2010/main" val="36100031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사용자 지정 레이아웃">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158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0186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사용자 지정 레이아웃">
    <p:spTree>
      <p:nvGrpSpPr>
        <p:cNvPr id="1" name=""/>
        <p:cNvGrpSpPr/>
        <p:nvPr/>
      </p:nvGrpSpPr>
      <p:grpSpPr>
        <a:xfrm>
          <a:off x="0" y="0"/>
          <a:ext cx="0" cy="0"/>
          <a:chOff x="0" y="0"/>
          <a:chExt cx="0" cy="0"/>
        </a:xfrm>
      </p:grpSpPr>
      <p:sp>
        <p:nvSpPr>
          <p:cNvPr id="3" name="슬라이드 번호 개체 틀 2"/>
          <p:cNvSpPr>
            <a:spLocks noGrp="1"/>
          </p:cNvSpPr>
          <p:nvPr>
            <p:ph type="sldNum" sz="quarter" idx="10"/>
          </p:nvPr>
        </p:nvSpPr>
        <p:spPr>
          <a:xfrm>
            <a:off x="3797300" y="6356350"/>
            <a:ext cx="2311400" cy="365125"/>
          </a:xfrm>
          <a:prstGeom prst="rect">
            <a:avLst/>
          </a:prstGeom>
        </p:spPr>
        <p:txBody>
          <a:bodyPr/>
          <a:lstStyle>
            <a:lvl1pPr>
              <a:defRPr>
                <a:solidFill>
                  <a:schemeClr val="tx1"/>
                </a:solidFill>
                <a:latin typeface="+mn-ea"/>
                <a:ea typeface="+mn-ea"/>
              </a:defRPr>
            </a:lvl1pPr>
          </a:lstStyle>
          <a:p>
            <a:fld id="{F38745A7-6DCC-44C8-A538-0DAF8F198955}" type="slidenum">
              <a:rPr lang="ko-KR" altLang="en-US" smtClean="0"/>
              <a:pPr/>
              <a:t>‹#›</a:t>
            </a:fld>
            <a:endParaRPr lang="ko-KR" altLang="en-US" dirty="0"/>
          </a:p>
        </p:txBody>
      </p:sp>
    </p:spTree>
    <p:extLst>
      <p:ext uri="{BB962C8B-B14F-4D97-AF65-F5344CB8AC3E}">
        <p14:creationId xmlns:p14="http://schemas.microsoft.com/office/powerpoint/2010/main" val="7280488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그림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9906000" cy="6858000"/>
          </a:xfrm>
          <a:prstGeom prst="rect">
            <a:avLst/>
          </a:prstGeom>
          <a:noFill/>
        </p:spPr>
      </p:pic>
      <p:sp>
        <p:nvSpPr>
          <p:cNvPr id="2" name="슬라이드 번호 개체 틀 1"/>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EA00B9A8-0E75-4D70-A195-2AE7DE406399}" type="slidenum">
              <a:rPr kumimoji="0" lang="ko-KR" altLang="en-US" smtClean="0">
                <a:solidFill>
                  <a:prstClr val="black">
                    <a:tint val="75000"/>
                  </a:prstClr>
                </a:solidFill>
                <a:latin typeface="맑은 고딕"/>
                <a:ea typeface="맑은 고딕" panose="020B0503020000020004" pitchFamily="50" charset="-127"/>
              </a:rPr>
              <a:pPr defTabSz="914400" fontAlgn="auto">
                <a:spcBef>
                  <a:spcPts val="0"/>
                </a:spcBef>
                <a:spcAft>
                  <a:spcPts val="0"/>
                </a:spcAft>
              </a:pPr>
              <a:t>‹#›</a:t>
            </a:fld>
            <a:endParaRPr kumimoji="0" lang="ko-KR" altLang="en-US">
              <a:solidFill>
                <a:prstClr val="black">
                  <a:tint val="75000"/>
                </a:prstClr>
              </a:solidFill>
              <a:latin typeface="맑은 고딕"/>
              <a:ea typeface="맑은 고딕" panose="020B0503020000020004" pitchFamily="50" charset="-127"/>
            </a:endParaRPr>
          </a:p>
        </p:txBody>
      </p:sp>
    </p:spTree>
    <p:extLst>
      <p:ext uri="{BB962C8B-B14F-4D97-AF65-F5344CB8AC3E}">
        <p14:creationId xmlns:p14="http://schemas.microsoft.com/office/powerpoint/2010/main" val="2376807669"/>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71" r:id="rId5"/>
  </p:sldLayoutIdLst>
  <p:timing>
    <p:tnLst>
      <p:par>
        <p:cTn id="1" dur="indefinite" restart="never" nodeType="tmRoot"/>
      </p:par>
    </p:tnLst>
  </p:timing>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62413" y="1510583"/>
            <a:ext cx="8616957" cy="1569660"/>
          </a:xfrm>
          <a:prstGeom prst="rect">
            <a:avLst/>
          </a:prstGeom>
          <a:noFill/>
        </p:spPr>
        <p:txBody>
          <a:bodyPr wrap="square" rtlCol="0">
            <a:spAutoFit/>
          </a:bodyPr>
          <a:lstStyle/>
          <a:p>
            <a:pPr latinLnBrk="0">
              <a:lnSpc>
                <a:spcPct val="150000"/>
              </a:lnSpc>
            </a:pPr>
            <a:r>
              <a:rPr lang="ko-KR" altLang="en-US" sz="3600" b="1" dirty="0" smtClean="0">
                <a:solidFill>
                  <a:srgbClr val="358CCB"/>
                </a:solidFill>
                <a:latin typeface="+mj-ea"/>
                <a:ea typeface="+mj-ea"/>
              </a:rPr>
              <a:t>이행계획</a:t>
            </a:r>
            <a:r>
              <a:rPr lang="ko-KR" altLang="en-US" sz="3600" b="1" dirty="0">
                <a:solidFill>
                  <a:srgbClr val="358CCB"/>
                </a:solidFill>
                <a:latin typeface="+mj-ea"/>
                <a:ea typeface="+mj-ea"/>
              </a:rPr>
              <a:t>서 </a:t>
            </a:r>
            <a:r>
              <a:rPr lang="en-US" altLang="ko-KR" sz="3600" b="1" dirty="0" smtClean="0">
                <a:solidFill>
                  <a:srgbClr val="358CCB"/>
                </a:solidFill>
                <a:latin typeface="+mj-ea"/>
                <a:ea typeface="+mj-ea"/>
              </a:rPr>
              <a:t>– </a:t>
            </a:r>
            <a:r>
              <a:rPr lang="ko-KR" altLang="en-US" sz="3600" b="1" dirty="0" smtClean="0">
                <a:solidFill>
                  <a:srgbClr val="358CCB"/>
                </a:solidFill>
                <a:latin typeface="+mj-ea"/>
                <a:ea typeface="+mj-ea"/>
              </a:rPr>
              <a:t>인터넷공통</a:t>
            </a:r>
            <a:r>
              <a:rPr lang="en-US" altLang="ko-KR" sz="3600" b="1" dirty="0" smtClean="0">
                <a:solidFill>
                  <a:srgbClr val="358CCB"/>
                </a:solidFill>
                <a:latin typeface="+mj-ea"/>
                <a:ea typeface="+mj-ea"/>
              </a:rPr>
              <a:t> </a:t>
            </a:r>
            <a:r>
              <a:rPr lang="ko-KR" altLang="en-US" sz="3600" b="1" dirty="0" smtClean="0">
                <a:solidFill>
                  <a:srgbClr val="358CCB"/>
                </a:solidFill>
                <a:latin typeface="+mj-ea"/>
                <a:ea typeface="+mj-ea"/>
              </a:rPr>
              <a:t>시스템</a:t>
            </a:r>
            <a:r>
              <a:rPr lang="en-US" altLang="ko-KR" sz="3600" b="1" dirty="0" smtClean="0">
                <a:solidFill>
                  <a:srgbClr val="358CCB"/>
                </a:solidFill>
                <a:latin typeface="+mj-ea"/>
                <a:ea typeface="+mj-ea"/>
              </a:rPr>
              <a:t>(1</a:t>
            </a:r>
            <a:r>
              <a:rPr lang="ko-KR" altLang="en-US" sz="3600" b="1" dirty="0" smtClean="0">
                <a:solidFill>
                  <a:srgbClr val="358CCB"/>
                </a:solidFill>
                <a:latin typeface="+mj-ea"/>
                <a:ea typeface="+mj-ea"/>
              </a:rPr>
              <a:t>차</a:t>
            </a:r>
            <a:r>
              <a:rPr lang="en-US" altLang="ko-KR" sz="3600" b="1" dirty="0" smtClean="0">
                <a:solidFill>
                  <a:srgbClr val="358CCB"/>
                </a:solidFill>
                <a:latin typeface="+mj-ea"/>
                <a:ea typeface="+mj-ea"/>
              </a:rPr>
              <a:t>)</a:t>
            </a:r>
          </a:p>
          <a:p>
            <a:pPr latinLnBrk="0">
              <a:lnSpc>
                <a:spcPct val="150000"/>
              </a:lnSpc>
            </a:pPr>
            <a:r>
              <a:rPr lang="ko-KR" altLang="en-US" sz="2800" b="1" dirty="0" smtClean="0">
                <a:solidFill>
                  <a:srgbClr val="358CCB"/>
                </a:solidFill>
                <a:latin typeface="+mj-ea"/>
                <a:ea typeface="+mj-ea"/>
              </a:rPr>
              <a:t>노후장비 교체 프로젝트</a:t>
            </a:r>
            <a:r>
              <a:rPr lang="en-US" altLang="ko-KR" sz="2800" b="1" dirty="0" smtClean="0">
                <a:solidFill>
                  <a:srgbClr val="358CCB"/>
                </a:solidFill>
                <a:latin typeface="+mj-ea"/>
                <a:ea typeface="+mj-ea"/>
              </a:rPr>
              <a:t>(U2L)</a:t>
            </a:r>
            <a:endParaRPr lang="ko-KR" altLang="en-US" sz="2800" b="1" dirty="0">
              <a:solidFill>
                <a:srgbClr val="358CCB"/>
              </a:solidFill>
              <a:latin typeface="+mj-ea"/>
              <a:ea typeface="+mj-ea"/>
            </a:endParaRPr>
          </a:p>
        </p:txBody>
      </p:sp>
      <p:sp>
        <p:nvSpPr>
          <p:cNvPr id="12" name="TextBox 11"/>
          <p:cNvSpPr txBox="1"/>
          <p:nvPr/>
        </p:nvSpPr>
        <p:spPr>
          <a:xfrm>
            <a:off x="584515" y="5085184"/>
            <a:ext cx="4720861" cy="830997"/>
          </a:xfrm>
          <a:prstGeom prst="rect">
            <a:avLst/>
          </a:prstGeom>
          <a:noFill/>
        </p:spPr>
        <p:txBody>
          <a:bodyPr wrap="square" rtlCol="0">
            <a:spAutoFit/>
          </a:bodyPr>
          <a:lstStyle/>
          <a:p>
            <a:pPr latinLnBrk="0">
              <a:lnSpc>
                <a:spcPct val="150000"/>
              </a:lnSpc>
            </a:pPr>
            <a:r>
              <a:rPr lang="en-US" altLang="ko-KR" sz="1600" b="1" dirty="0" smtClean="0">
                <a:solidFill>
                  <a:schemeClr val="tx1">
                    <a:lumMod val="75000"/>
                    <a:lumOff val="25000"/>
                  </a:schemeClr>
                </a:solidFill>
                <a:latin typeface="+mj-ea"/>
                <a:ea typeface="+mj-ea"/>
              </a:rPr>
              <a:t>2017. 05. 18</a:t>
            </a:r>
          </a:p>
          <a:p>
            <a:pPr latinLnBrk="0">
              <a:lnSpc>
                <a:spcPct val="150000"/>
              </a:lnSpc>
            </a:pPr>
            <a:r>
              <a:rPr lang="ko-KR" altLang="en-US" sz="1600" b="1" dirty="0" smtClean="0">
                <a:solidFill>
                  <a:schemeClr val="tx1">
                    <a:lumMod val="75000"/>
                    <a:lumOff val="25000"/>
                  </a:schemeClr>
                </a:solidFill>
                <a:latin typeface="+mj-ea"/>
                <a:ea typeface="+mj-ea"/>
              </a:rPr>
              <a:t>노후장</a:t>
            </a:r>
            <a:r>
              <a:rPr lang="ko-KR" altLang="en-US" sz="1600" b="1" dirty="0">
                <a:solidFill>
                  <a:schemeClr val="tx1">
                    <a:lumMod val="75000"/>
                    <a:lumOff val="25000"/>
                  </a:schemeClr>
                </a:solidFill>
                <a:latin typeface="+mj-ea"/>
                <a:ea typeface="+mj-ea"/>
              </a:rPr>
              <a:t>비 </a:t>
            </a:r>
            <a:r>
              <a:rPr lang="ko-KR" altLang="en-US" sz="1600" b="1" dirty="0" smtClean="0">
                <a:solidFill>
                  <a:schemeClr val="tx1">
                    <a:lumMod val="75000"/>
                    <a:lumOff val="25000"/>
                  </a:schemeClr>
                </a:solidFill>
                <a:latin typeface="+mj-ea"/>
                <a:ea typeface="+mj-ea"/>
              </a:rPr>
              <a:t>교체 프로젝트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488504" y="2276872"/>
            <a:ext cx="3744416" cy="36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428499" y="476679"/>
            <a:ext cx="6953393" cy="461665"/>
          </a:xfrm>
          <a:prstGeom prst="rect">
            <a:avLst/>
          </a:prstGeom>
          <a:noFill/>
        </p:spPr>
        <p:txBody>
          <a:bodyPr wrap="square" rtlCol="0">
            <a:spAutoFit/>
          </a:bodyPr>
          <a:lstStyle/>
          <a:p>
            <a:r>
              <a:rPr lang="ko-KR" altLang="en-US" sz="2400" b="1" dirty="0" smtClean="0">
                <a:solidFill>
                  <a:schemeClr val="tx1">
                    <a:lumMod val="65000"/>
                    <a:lumOff val="35000"/>
                  </a:schemeClr>
                </a:solidFill>
                <a:latin typeface="+mn-ea"/>
                <a:ea typeface="+mn-ea"/>
              </a:rPr>
              <a:t>목차</a:t>
            </a:r>
            <a:endParaRPr lang="ko-KR" altLang="en-US" sz="2400" b="1" dirty="0">
              <a:solidFill>
                <a:schemeClr val="tx1">
                  <a:lumMod val="65000"/>
                  <a:lumOff val="35000"/>
                </a:schemeClr>
              </a:solidFill>
              <a:latin typeface="+mn-ea"/>
              <a:ea typeface="+mn-ea"/>
            </a:endParaRPr>
          </a:p>
        </p:txBody>
      </p:sp>
      <p:sp>
        <p:nvSpPr>
          <p:cNvPr id="2" name="TextBox 1"/>
          <p:cNvSpPr txBox="1"/>
          <p:nvPr/>
        </p:nvSpPr>
        <p:spPr>
          <a:xfrm>
            <a:off x="560512" y="1340768"/>
            <a:ext cx="4706628" cy="2585323"/>
          </a:xfrm>
          <a:prstGeom prst="rect">
            <a:avLst/>
          </a:prstGeom>
          <a:noFill/>
        </p:spPr>
        <p:txBody>
          <a:bodyPr wrap="square" rtlCol="0">
            <a:spAutoFit/>
          </a:bodyPr>
          <a:lstStyle/>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개요</a:t>
            </a:r>
            <a:r>
              <a:rPr lang="en-US" altLang="ko-KR" sz="1800" dirty="0">
                <a:latin typeface="+mn-ea"/>
                <a:ea typeface="+mn-ea"/>
              </a:rPr>
              <a:t>/</a:t>
            </a:r>
            <a:r>
              <a:rPr lang="ko-KR" altLang="en-US" sz="1800" dirty="0">
                <a:latin typeface="+mn-ea"/>
                <a:ea typeface="+mn-ea"/>
              </a:rPr>
              <a:t>목표</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ko-KR" altLang="en-US" sz="1800" dirty="0" smtClean="0">
                <a:latin typeface="+mn-ea"/>
                <a:ea typeface="+mn-ea"/>
              </a:rPr>
              <a:t>사전 준비</a:t>
            </a:r>
            <a:endParaRPr lang="en-US" altLang="ko-KR" sz="1800" dirty="0">
              <a:latin typeface="+mn-ea"/>
              <a:ea typeface="+mn-ea"/>
            </a:endParaRPr>
          </a:p>
          <a:p>
            <a:pPr marL="342900" indent="-342900">
              <a:lnSpc>
                <a:spcPct val="150000"/>
              </a:lnSpc>
              <a:buAutoNum type="arabicPeriod"/>
            </a:pPr>
            <a:r>
              <a:rPr lang="ko-KR" altLang="en-US" sz="1800" dirty="0" err="1">
                <a:solidFill>
                  <a:schemeClr val="bg1"/>
                </a:solidFill>
                <a:latin typeface="+mn-ea"/>
                <a:ea typeface="+mn-ea"/>
              </a:rPr>
              <a:t>본이행</a:t>
            </a:r>
            <a:r>
              <a:rPr lang="ko-KR" altLang="en-US" sz="1800" dirty="0">
                <a:solidFill>
                  <a:schemeClr val="bg1"/>
                </a:solidFill>
                <a:latin typeface="+mn-ea"/>
                <a:ea typeface="+mn-ea"/>
              </a:rPr>
              <a:t> </a:t>
            </a:r>
            <a:r>
              <a:rPr lang="en-US" altLang="ko-KR" sz="1800" dirty="0">
                <a:solidFill>
                  <a:schemeClr val="bg1"/>
                </a:solidFill>
                <a:latin typeface="+mn-ea"/>
                <a:ea typeface="+mn-ea"/>
              </a:rPr>
              <a:t>Block Schedule</a:t>
            </a:r>
          </a:p>
          <a:p>
            <a:pPr marL="342900" indent="-342900">
              <a:lnSpc>
                <a:spcPct val="150000"/>
              </a:lnSpc>
              <a:buFontTx/>
              <a:buAutoNum type="arabicPeriod"/>
            </a:pPr>
            <a:r>
              <a:rPr lang="en-US" altLang="ko-KR" sz="1800" dirty="0" err="1" smtClean="0">
                <a:latin typeface="+mn-ea"/>
                <a:ea typeface="+mn-ea"/>
              </a:rPr>
              <a:t>Prj</a:t>
            </a:r>
            <a:r>
              <a:rPr lang="en-US" altLang="ko-KR" sz="1800" dirty="0" smtClean="0">
                <a:latin typeface="+mn-ea"/>
                <a:ea typeface="+mn-ea"/>
              </a:rPr>
              <a:t>. </a:t>
            </a:r>
            <a:r>
              <a:rPr lang="ko-KR" altLang="en-US" sz="1800" dirty="0">
                <a:latin typeface="+mn-ea"/>
                <a:ea typeface="+mn-ea"/>
              </a:rPr>
              <a:t>개발팀 이행 계획</a:t>
            </a:r>
          </a:p>
          <a:p>
            <a:pPr marL="342900" indent="-342900">
              <a:lnSpc>
                <a:spcPct val="150000"/>
              </a:lnSpc>
              <a:buFontTx/>
              <a:buAutoNum type="arabicPeriod"/>
            </a:pPr>
            <a:r>
              <a:rPr lang="ko-KR" altLang="en-US" sz="1800" dirty="0" smtClean="0">
                <a:latin typeface="+mn-ea"/>
                <a:ea typeface="+mn-ea"/>
              </a:rPr>
              <a:t>인프라 이행 계획</a:t>
            </a:r>
            <a:endParaRPr lang="en-US" altLang="ko-KR" sz="1800" dirty="0" smtClean="0">
              <a:latin typeface="+mn-ea"/>
              <a:ea typeface="+mn-ea"/>
            </a:endParaRPr>
          </a:p>
          <a:p>
            <a:pPr marL="342900" indent="-342900">
              <a:lnSpc>
                <a:spcPct val="150000"/>
              </a:lnSpc>
              <a:buFontTx/>
              <a:buAutoNum type="arabicPeriod"/>
            </a:pPr>
            <a:r>
              <a:rPr lang="ko-KR" altLang="en-US" sz="1800" dirty="0" smtClean="0">
                <a:latin typeface="+mn-ea"/>
                <a:ea typeface="+mn-ea"/>
              </a:rPr>
              <a:t>분리발주 이행계획</a:t>
            </a:r>
            <a:endParaRPr lang="en-US" altLang="ko-KR" sz="1800" dirty="0" smtClean="0">
              <a:latin typeface="+mn-ea"/>
              <a:ea typeface="+mn-ea"/>
            </a:endParaRPr>
          </a:p>
        </p:txBody>
      </p:sp>
    </p:spTree>
    <p:extLst>
      <p:ext uri="{BB962C8B-B14F-4D97-AF65-F5344CB8AC3E}">
        <p14:creationId xmlns:p14="http://schemas.microsoft.com/office/powerpoint/2010/main" val="3640420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표 40"/>
          <p:cNvGraphicFramePr>
            <a:graphicFrameLocks noGrp="1"/>
          </p:cNvGraphicFramePr>
          <p:nvPr>
            <p:extLst>
              <p:ext uri="{D42A27DB-BD31-4B8C-83A1-F6EECF244321}">
                <p14:modId xmlns:p14="http://schemas.microsoft.com/office/powerpoint/2010/main" val="2594263339"/>
              </p:ext>
            </p:extLst>
          </p:nvPr>
        </p:nvGraphicFramePr>
        <p:xfrm>
          <a:off x="355604" y="1412776"/>
          <a:ext cx="9205908" cy="4536504"/>
        </p:xfrm>
        <a:graphic>
          <a:graphicData uri="http://schemas.openxmlformats.org/drawingml/2006/table">
            <a:tbl>
              <a:tblPr/>
              <a:tblGrid>
                <a:gridCol w="1347673"/>
                <a:gridCol w="1025213"/>
                <a:gridCol w="1025213"/>
                <a:gridCol w="1025213"/>
                <a:gridCol w="2867593"/>
                <a:gridCol w="958484"/>
                <a:gridCol w="956519"/>
              </a:tblGrid>
              <a:tr h="180000">
                <a:tc rowSpan="3">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050" b="1" i="0" u="none" strike="noStrike" cap="none" normalizeH="0" baseline="0" dirty="0" smtClean="0">
                        <a:ln>
                          <a:noFill/>
                        </a:ln>
                        <a:solidFill>
                          <a:schemeClr val="tx1"/>
                        </a:solidFill>
                        <a:effectLst/>
                        <a:latin typeface="+mj-lt"/>
                        <a:ea typeface="맑은 고딕" pitchFamily="50" charset="-127"/>
                      </a:endParaRPr>
                    </a:p>
                  </a:txBody>
                  <a:tcPr marL="90000" marR="90000" marT="0" marB="0" anchor="ctr" horzOverflow="overflow">
                    <a:lnL w="3175" cap="flat" cmpd="sng" algn="ctr">
                      <a:solidFill>
                        <a:schemeClr val="tx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gridSpan="3">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ko-KR" altLang="en-US" sz="1000" b="1" i="0" u="none" strike="noStrike" cap="none" normalizeH="0" baseline="0" dirty="0" smtClean="0">
                          <a:ln>
                            <a:noFill/>
                          </a:ln>
                          <a:solidFill>
                            <a:schemeClr val="tx1"/>
                          </a:solidFill>
                          <a:effectLst/>
                          <a:latin typeface="+mj-lt"/>
                          <a:ea typeface="맑은 고딕" pitchFamily="50" charset="-127"/>
                        </a:rPr>
                        <a:t>사전 작업</a:t>
                      </a:r>
                      <a:endParaRPr kumimoji="1" lang="en-US" altLang="ko-KR" sz="1000" b="1" i="0" u="none" strike="noStrike" cap="none" normalizeH="0" baseline="0" dirty="0" smtClean="0">
                        <a:ln>
                          <a:noFill/>
                        </a:ln>
                        <a:solidFill>
                          <a:schemeClr val="tx1"/>
                        </a:solidFill>
                        <a:effectLst/>
                        <a:latin typeface="+mj-lt"/>
                        <a:ea typeface="맑은 고딕" pitchFamily="50" charset="-127"/>
                      </a:endParaRPr>
                    </a:p>
                  </a:txBody>
                  <a:tcPr marL="54000" marR="54000" marT="0" marB="0" anchor="ctr"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hMerge="1">
                  <a:txBody>
                    <a:bodyPr/>
                    <a:lstStyle/>
                    <a:p>
                      <a:pPr latinLnBrk="1"/>
                      <a:endParaRPr lang="ko-KR" altLang="en-US"/>
                    </a:p>
                  </a:txBody>
                  <a:tcPr/>
                </a:tc>
                <a:tc hMerge="1">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100" b="1" i="0" u="none" strike="noStrike" cap="none" normalizeH="0" baseline="0" dirty="0" smtClean="0">
                        <a:ln>
                          <a:noFill/>
                        </a:ln>
                        <a:solidFill>
                          <a:schemeClr val="tx1"/>
                        </a:solidFill>
                        <a:effectLst/>
                        <a:latin typeface="Arial" charset="0"/>
                        <a:ea typeface="돋움" pitchFamily="50" charset="-127"/>
                      </a:endParaRPr>
                    </a:p>
                  </a:txBody>
                  <a:tcPr marL="90000" marR="90000" marT="49411" marB="49411"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CDE7F5"/>
                    </a:solidFill>
                  </a:tcPr>
                </a:tc>
                <a:tc gridSpan="2">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ko-KR" altLang="en-US" sz="1000" b="1" i="0" u="none" strike="noStrike" cap="none" normalizeH="0" baseline="0" dirty="0" smtClean="0">
                          <a:ln>
                            <a:noFill/>
                          </a:ln>
                          <a:solidFill>
                            <a:schemeClr val="bg1">
                              <a:lumMod val="95000"/>
                            </a:schemeClr>
                          </a:solidFill>
                          <a:effectLst/>
                          <a:latin typeface="+mj-lt"/>
                          <a:ea typeface="맑은 고딕" pitchFamily="50" charset="-127"/>
                        </a:rPr>
                        <a:t>본 이행</a:t>
                      </a:r>
                      <a:endParaRPr kumimoji="1" lang="en-US" altLang="ko-KR" sz="1000" b="1" i="0" u="none" strike="noStrike" cap="none" normalizeH="0" baseline="0" dirty="0" smtClean="0">
                        <a:ln>
                          <a:noFill/>
                        </a:ln>
                        <a:solidFill>
                          <a:schemeClr val="bg1">
                            <a:lumMod val="95000"/>
                          </a:schemeClr>
                        </a:solidFill>
                        <a:effectLst/>
                        <a:latin typeface="+mj-lt"/>
                        <a:ea typeface="맑은 고딕" pitchFamily="50" charset="-127"/>
                      </a:endParaRPr>
                    </a:p>
                  </a:txBody>
                  <a:tcPr marL="90000" marR="90000" marT="0" marB="0" anchor="ctr" horzOverflow="overflow">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1">
                        <a:lumMod val="85000"/>
                        <a:lumOff val="15000"/>
                      </a:schemeClr>
                    </a:solidFill>
                  </a:tcPr>
                </a:tc>
                <a:tc hMerge="1">
                  <a:txBody>
                    <a:bodyPr/>
                    <a:lstStyle/>
                    <a:p>
                      <a:pPr latinLnBrk="1"/>
                      <a:endParaRPr lang="ko-KR" altLang="en-US"/>
                    </a:p>
                  </a:txBody>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ko-KR" altLang="en-US" sz="1000" b="1" i="0" u="none" strike="noStrike" cap="none" normalizeH="0" baseline="0" dirty="0" smtClean="0">
                          <a:ln>
                            <a:noFill/>
                          </a:ln>
                          <a:solidFill>
                            <a:schemeClr val="tx1"/>
                          </a:solidFill>
                          <a:effectLst/>
                          <a:latin typeface="+mj-lt"/>
                          <a:ea typeface="맑은 고딕" pitchFamily="50" charset="-127"/>
                        </a:rPr>
                        <a:t>오픈</a:t>
                      </a:r>
                      <a:endParaRPr kumimoji="1" lang="en-US" altLang="ko-KR" sz="1000" b="1" i="0" u="none" strike="noStrike" cap="none" normalizeH="0" baseline="0" dirty="0" smtClean="0">
                        <a:ln>
                          <a:noFill/>
                        </a:ln>
                        <a:solidFill>
                          <a:schemeClr val="tx1"/>
                        </a:solidFill>
                        <a:effectLst/>
                        <a:latin typeface="+mj-lt"/>
                        <a:ea typeface="맑은 고딕" pitchFamily="50" charset="-127"/>
                      </a:endParaRPr>
                    </a:p>
                  </a:txBody>
                  <a:tcPr marL="90000" marR="90000" marT="0" marB="0" anchor="ctr" horzOverflow="overflow">
                    <a:lnL w="12700" cap="flat" cmpd="sng" algn="ctr">
                      <a:solidFill>
                        <a:schemeClr val="bg1">
                          <a:lumMod val="95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r>
              <a:tr h="144000">
                <a:tc vMerge="1">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0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90000" marR="90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mj-lt"/>
                          <a:ea typeface="맑은 고딕" pitchFamily="50" charset="-127"/>
                        </a:rPr>
                        <a:t>05.31(</a:t>
                      </a:r>
                      <a:r>
                        <a:rPr kumimoji="1" lang="ko-KR" altLang="en-US" sz="1000" b="1" i="0" u="none" strike="noStrike" cap="none" normalizeH="0" baseline="0" dirty="0" smtClean="0">
                          <a:ln>
                            <a:noFill/>
                          </a:ln>
                          <a:solidFill>
                            <a:schemeClr val="tx1"/>
                          </a:solidFill>
                          <a:effectLst/>
                          <a:latin typeface="+mj-lt"/>
                          <a:ea typeface="맑은 고딕" pitchFamily="50" charset="-127"/>
                        </a:rPr>
                        <a:t>수</a:t>
                      </a:r>
                      <a:r>
                        <a:rPr kumimoji="1" lang="en-US" altLang="ko-KR" sz="1000" b="1" i="0" u="none" strike="noStrike" cap="none" normalizeH="0" baseline="0" dirty="0" smtClean="0">
                          <a:ln>
                            <a:noFill/>
                          </a:ln>
                          <a:solidFill>
                            <a:schemeClr val="tx1"/>
                          </a:solidFill>
                          <a:effectLst/>
                          <a:latin typeface="+mj-lt"/>
                          <a:ea typeface="맑은 고딕" pitchFamily="50" charset="-127"/>
                        </a:rPr>
                        <a:t>)</a:t>
                      </a:r>
                    </a:p>
                  </a:txBody>
                  <a:tcPr marL="54000" marR="54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defRPr/>
                      </a:pPr>
                      <a:r>
                        <a:rPr kumimoji="1" lang="en-US" altLang="ko-KR" sz="1000" b="1" i="0" u="none" strike="noStrike" cap="none" normalizeH="0" baseline="0" dirty="0" smtClean="0">
                          <a:ln>
                            <a:noFill/>
                          </a:ln>
                          <a:solidFill>
                            <a:schemeClr val="tx1"/>
                          </a:solidFill>
                          <a:effectLst/>
                          <a:latin typeface="+mj-lt"/>
                          <a:ea typeface="+mn-ea"/>
                        </a:rPr>
                        <a:t>06.01(</a:t>
                      </a:r>
                      <a:r>
                        <a:rPr kumimoji="1" lang="ko-KR" altLang="en-US" sz="1000" b="1" i="0" u="none" strike="noStrike" cap="none" normalizeH="0" baseline="0" dirty="0" smtClean="0">
                          <a:ln>
                            <a:noFill/>
                          </a:ln>
                          <a:solidFill>
                            <a:schemeClr val="tx1"/>
                          </a:solidFill>
                          <a:effectLst/>
                          <a:latin typeface="+mj-lt"/>
                          <a:ea typeface="+mn-ea"/>
                        </a:rPr>
                        <a:t>목</a:t>
                      </a:r>
                      <a:r>
                        <a:rPr kumimoji="1" lang="en-US" altLang="ko-KR" sz="1000" b="1" i="0" u="none" strike="noStrike" cap="none" normalizeH="0" baseline="0" dirty="0" smtClean="0">
                          <a:ln>
                            <a:noFill/>
                          </a:ln>
                          <a:solidFill>
                            <a:schemeClr val="tx1"/>
                          </a:solidFill>
                          <a:effectLst/>
                          <a:latin typeface="+mj-lt"/>
                          <a:ea typeface="+mn-ea"/>
                        </a:rPr>
                        <a:t>)</a:t>
                      </a:r>
                      <a:endParaRPr kumimoji="1" lang="en-US" altLang="ko-KR" sz="1000" b="1" i="0" u="none" strike="noStrike" cap="none" normalizeH="0" baseline="0" dirty="0" smtClean="0">
                        <a:ln>
                          <a:noFill/>
                        </a:ln>
                        <a:solidFill>
                          <a:schemeClr val="tx1"/>
                        </a:solidFill>
                        <a:effectLst/>
                        <a:latin typeface="+mj-lt"/>
                        <a:ea typeface="맑은 고딕" pitchFamily="50" charset="-127"/>
                      </a:endParaRPr>
                    </a:p>
                  </a:txBody>
                  <a:tcPr marL="54000" marR="54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mj-lt"/>
                          <a:ea typeface="맑은 고딕" pitchFamily="50" charset="-127"/>
                        </a:rPr>
                        <a:t>06.02(</a:t>
                      </a:r>
                      <a:r>
                        <a:rPr kumimoji="1" lang="ko-KR" altLang="en-US" sz="1000" b="1" i="0" u="none" strike="noStrike" cap="none" normalizeH="0" baseline="0" dirty="0" smtClean="0">
                          <a:ln>
                            <a:noFill/>
                          </a:ln>
                          <a:solidFill>
                            <a:schemeClr val="tx1"/>
                          </a:solidFill>
                          <a:effectLst/>
                          <a:latin typeface="+mj-lt"/>
                          <a:ea typeface="맑은 고딕" pitchFamily="50" charset="-127"/>
                        </a:rPr>
                        <a:t>금</a:t>
                      </a:r>
                      <a:r>
                        <a:rPr kumimoji="1" lang="en-US" altLang="ko-KR" sz="1000" b="1" i="0" u="none" strike="noStrike" cap="none" normalizeH="0" baseline="0" dirty="0" smtClean="0">
                          <a:ln>
                            <a:noFill/>
                          </a:ln>
                          <a:solidFill>
                            <a:schemeClr val="tx1"/>
                          </a:solidFill>
                          <a:effectLst/>
                          <a:latin typeface="+mj-lt"/>
                          <a:ea typeface="맑은 고딕" pitchFamily="50" charset="-127"/>
                        </a:rPr>
                        <a:t>)</a:t>
                      </a:r>
                    </a:p>
                  </a:txBody>
                  <a:tcPr marL="90000" marR="90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mj-lt"/>
                          <a:ea typeface="맑은 고딕" pitchFamily="50" charset="-127"/>
                        </a:rPr>
                        <a:t>06.03(</a:t>
                      </a:r>
                      <a:r>
                        <a:rPr kumimoji="1" lang="ko-KR" altLang="en-US" sz="1000" b="1" i="0" u="none" strike="noStrike" cap="none" normalizeH="0" baseline="0" dirty="0" smtClean="0">
                          <a:ln>
                            <a:noFill/>
                          </a:ln>
                          <a:solidFill>
                            <a:schemeClr val="tx1"/>
                          </a:solidFill>
                          <a:effectLst/>
                          <a:latin typeface="+mj-lt"/>
                          <a:ea typeface="맑은 고딕" pitchFamily="50" charset="-127"/>
                        </a:rPr>
                        <a:t>토</a:t>
                      </a:r>
                      <a:r>
                        <a:rPr kumimoji="1" lang="en-US" altLang="ko-KR" sz="1000" b="1" i="0" u="none" strike="noStrike" cap="none" normalizeH="0" baseline="0" dirty="0" smtClean="0">
                          <a:ln>
                            <a:noFill/>
                          </a:ln>
                          <a:solidFill>
                            <a:schemeClr val="tx1"/>
                          </a:solidFill>
                          <a:effectLst/>
                          <a:latin typeface="+mj-lt"/>
                          <a:ea typeface="맑은 고딕" pitchFamily="50" charset="-127"/>
                        </a:rPr>
                        <a:t>)</a:t>
                      </a:r>
                    </a:p>
                  </a:txBody>
                  <a:tcPr marL="90000" marR="90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defRPr/>
                      </a:pPr>
                      <a:r>
                        <a:rPr kumimoji="1" lang="en-US" altLang="ko-KR" sz="1000" b="1" i="0" u="none" strike="noStrike" cap="none" normalizeH="0" baseline="0" dirty="0" smtClean="0">
                          <a:ln>
                            <a:noFill/>
                          </a:ln>
                          <a:solidFill>
                            <a:schemeClr val="tx1"/>
                          </a:solidFill>
                          <a:effectLst/>
                          <a:latin typeface="+mj-lt"/>
                          <a:ea typeface="+mn-ea"/>
                        </a:rPr>
                        <a:t>06.04(</a:t>
                      </a:r>
                      <a:r>
                        <a:rPr kumimoji="1" lang="ko-KR" altLang="en-US" sz="1000" b="1" i="0" u="none" strike="noStrike" cap="none" normalizeH="0" baseline="0" dirty="0" smtClean="0">
                          <a:ln>
                            <a:noFill/>
                          </a:ln>
                          <a:solidFill>
                            <a:schemeClr val="tx1"/>
                          </a:solidFill>
                          <a:effectLst/>
                          <a:latin typeface="+mj-lt"/>
                          <a:ea typeface="+mn-ea"/>
                        </a:rPr>
                        <a:t>일</a:t>
                      </a:r>
                      <a:r>
                        <a:rPr kumimoji="1" lang="en-US" altLang="ko-KR" sz="1000" b="1" i="0" u="none" strike="noStrike" cap="none" normalizeH="0" baseline="0" dirty="0" smtClean="0">
                          <a:ln>
                            <a:noFill/>
                          </a:ln>
                          <a:solidFill>
                            <a:schemeClr val="tx1"/>
                          </a:solidFill>
                          <a:effectLst/>
                          <a:latin typeface="+mj-lt"/>
                          <a:ea typeface="+mn-ea"/>
                        </a:rPr>
                        <a:t>)</a:t>
                      </a:r>
                    </a:p>
                  </a:txBody>
                  <a:tcPr marL="90000" marR="90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mj-lt"/>
                          <a:ea typeface="맑은 고딕" pitchFamily="50" charset="-127"/>
                        </a:rPr>
                        <a:t>06.05(</a:t>
                      </a:r>
                      <a:r>
                        <a:rPr kumimoji="1" lang="ko-KR" altLang="en-US" sz="1000" b="1" i="0" u="none" strike="noStrike" cap="none" normalizeH="0" baseline="0" dirty="0" smtClean="0">
                          <a:ln>
                            <a:noFill/>
                          </a:ln>
                          <a:solidFill>
                            <a:schemeClr val="tx1"/>
                          </a:solidFill>
                          <a:effectLst/>
                          <a:latin typeface="+mj-lt"/>
                          <a:ea typeface="맑은 고딕" pitchFamily="50" charset="-127"/>
                        </a:rPr>
                        <a:t>월</a:t>
                      </a:r>
                      <a:r>
                        <a:rPr kumimoji="1" lang="en-US" altLang="ko-KR" sz="1000" b="1" i="0" u="none" strike="noStrike" cap="none" normalizeH="0" baseline="0" dirty="0" smtClean="0">
                          <a:ln>
                            <a:noFill/>
                          </a:ln>
                          <a:solidFill>
                            <a:schemeClr val="tx1"/>
                          </a:solidFill>
                          <a:effectLst/>
                          <a:latin typeface="+mj-lt"/>
                          <a:ea typeface="맑은 고딕" pitchFamily="50" charset="-127"/>
                        </a:rPr>
                        <a:t>)</a:t>
                      </a:r>
                    </a:p>
                  </a:txBody>
                  <a:tcPr marL="90000" marR="90000" marT="0" marB="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r>
              <a:tr h="252072">
                <a:tc vMerge="1">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100" b="1" i="0" u="none" strike="noStrike" cap="none" normalizeH="0" baseline="0" dirty="0" smtClean="0">
                        <a:ln>
                          <a:noFill/>
                        </a:ln>
                        <a:solidFill>
                          <a:schemeClr val="tx1"/>
                        </a:solidFill>
                        <a:effectLst/>
                        <a:latin typeface="+mj-lt"/>
                        <a:ea typeface="맑은 고딕" pitchFamily="50" charset="-127"/>
                      </a:endParaRPr>
                    </a:p>
                  </a:txBody>
                  <a:tcPr marL="0" marR="0"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r>
              <a:tr h="1762162">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kern="1200" cap="none" normalizeH="0" baseline="0" dirty="0" smtClean="0">
                          <a:ln>
                            <a:noFill/>
                          </a:ln>
                          <a:solidFill>
                            <a:schemeClr val="tx1"/>
                          </a:solidFill>
                          <a:effectLst/>
                          <a:latin typeface="+mj-lt"/>
                          <a:ea typeface="맑은 고딕" pitchFamily="50" charset="-127"/>
                          <a:cs typeface="+mn-cs"/>
                        </a:rPr>
                        <a:t>Project</a:t>
                      </a:r>
                    </a:p>
                  </a:txBody>
                  <a:tcPr marL="0" marR="0"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1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1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kern="1200" cap="none" normalizeH="0" baseline="0" dirty="0" smtClean="0">
                        <a:ln>
                          <a:noFill/>
                        </a:ln>
                        <a:solidFill>
                          <a:schemeClr val="tx1"/>
                        </a:solidFill>
                        <a:effectLst/>
                        <a:latin typeface="+mj-lt"/>
                        <a:ea typeface="맑은 고딕" pitchFamily="50" charset="-127"/>
                        <a:cs typeface="+mn-cs"/>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080120">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cap="none" normalizeH="0" baseline="0" dirty="0" smtClean="0">
                          <a:ln>
                            <a:noFill/>
                          </a:ln>
                          <a:solidFill>
                            <a:schemeClr val="tx1"/>
                          </a:solidFill>
                          <a:effectLst/>
                          <a:latin typeface="맑은 고딕" pitchFamily="50" charset="-127"/>
                          <a:ea typeface="맑은 고딕" pitchFamily="50" charset="-127"/>
                        </a:rPr>
                        <a:t>CI/</a:t>
                      </a:r>
                      <a:r>
                        <a:rPr kumimoji="1" lang="ko-KR" altLang="en-US" sz="1100" b="1" i="0" u="none" strike="noStrike" cap="none" normalizeH="0" baseline="0" dirty="0" smtClean="0">
                          <a:ln>
                            <a:noFill/>
                          </a:ln>
                          <a:solidFill>
                            <a:schemeClr val="tx1"/>
                          </a:solidFill>
                          <a:effectLst/>
                          <a:latin typeface="맑은 고딕" pitchFamily="50" charset="-127"/>
                          <a:ea typeface="맑은 고딕" pitchFamily="50" charset="-127"/>
                        </a:rPr>
                        <a:t>삼성카드</a:t>
                      </a:r>
                      <a:endParaRPr kumimoji="1" lang="en-US" altLang="ko-KR" sz="11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080120">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ko-KR" altLang="en-US" sz="1100" b="1" i="0" u="none" strike="noStrike" cap="none" normalizeH="0" baseline="0" dirty="0" smtClean="0">
                          <a:ln>
                            <a:noFill/>
                          </a:ln>
                          <a:solidFill>
                            <a:schemeClr val="tx1"/>
                          </a:solidFill>
                          <a:effectLst/>
                          <a:latin typeface="맑은 고딕" pitchFamily="50" charset="-127"/>
                          <a:ea typeface="맑은 고딕" pitchFamily="50" charset="-127"/>
                        </a:rPr>
                        <a:t>센터</a:t>
                      </a:r>
                      <a:endParaRPr kumimoji="1" lang="en-US" altLang="ko-KR" sz="11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endParaRPr kumimoji="1" lang="en-US" altLang="ko-KR" sz="1200" b="1" i="0" u="none" strike="noStrike" cap="none" normalizeH="0" baseline="0" dirty="0" smtClean="0">
                        <a:ln>
                          <a:noFill/>
                        </a:ln>
                        <a:solidFill>
                          <a:schemeClr val="tx1"/>
                        </a:solidFill>
                        <a:effectLst/>
                        <a:latin typeface="+mj-lt"/>
                        <a:ea typeface="맑은 고딕" pitchFamily="50" charset="-127"/>
                      </a:endParaRPr>
                    </a:p>
                  </a:txBody>
                  <a:tcPr marL="90000" marR="90000" marT="49411" marB="49411"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1"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3</a:t>
            </a:r>
            <a:r>
              <a:rPr lang="en-US" altLang="ko-KR" sz="2400" dirty="0">
                <a:solidFill>
                  <a:schemeClr val="tx1">
                    <a:lumMod val="65000"/>
                    <a:lumOff val="35000"/>
                  </a:schemeClr>
                </a:solidFill>
              </a:rPr>
              <a:t>.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en-US" altLang="ko-KR" sz="2400" dirty="0">
                <a:solidFill>
                  <a:schemeClr val="tx1">
                    <a:lumMod val="65000"/>
                    <a:lumOff val="35000"/>
                  </a:schemeClr>
                </a:solidFill>
              </a:rPr>
              <a:t>Block </a:t>
            </a:r>
            <a:r>
              <a:rPr lang="en-US" altLang="ko-KR" sz="2400" dirty="0" smtClean="0">
                <a:solidFill>
                  <a:schemeClr val="tx1">
                    <a:lumMod val="65000"/>
                    <a:lumOff val="35000"/>
                  </a:schemeClr>
                </a:solidFill>
              </a:rPr>
              <a:t>Schedule(1</a:t>
            </a:r>
            <a:r>
              <a:rPr lang="ko-KR" altLang="en-US" sz="2400" dirty="0" smtClean="0">
                <a:solidFill>
                  <a:schemeClr val="tx1">
                    <a:lumMod val="65000"/>
                    <a:lumOff val="35000"/>
                  </a:schemeClr>
                </a:solidFill>
              </a:rPr>
              <a:t>안 </a:t>
            </a:r>
            <a:r>
              <a:rPr lang="en-US" altLang="ko-KR" sz="2400" dirty="0" smtClean="0">
                <a:solidFill>
                  <a:schemeClr val="tx1">
                    <a:lumMod val="65000"/>
                    <a:lumOff val="35000"/>
                  </a:schemeClr>
                </a:solidFill>
              </a:rPr>
              <a:t>– 3</a:t>
            </a:r>
            <a:r>
              <a:rPr lang="ko-KR" altLang="en-US" sz="2400" dirty="0" smtClean="0">
                <a:solidFill>
                  <a:schemeClr val="tx1">
                    <a:lumMod val="65000"/>
                    <a:lumOff val="35000"/>
                  </a:schemeClr>
                </a:solidFill>
              </a:rPr>
              <a:t>일</a:t>
            </a:r>
            <a:r>
              <a:rPr lang="en-US" altLang="ko-KR" sz="2400" dirty="0" smtClean="0">
                <a:solidFill>
                  <a:schemeClr val="tx1">
                    <a:lumMod val="65000"/>
                    <a:lumOff val="35000"/>
                  </a:schemeClr>
                </a:solidFill>
              </a:rPr>
              <a:t>00</a:t>
            </a:r>
            <a:r>
              <a:rPr lang="ko-KR" altLang="en-US" sz="2400" dirty="0" smtClean="0">
                <a:solidFill>
                  <a:schemeClr val="tx1">
                    <a:lumMod val="65000"/>
                    <a:lumOff val="35000"/>
                  </a:schemeClr>
                </a:solidFill>
              </a:rPr>
              <a:t>시 시작</a:t>
            </a:r>
            <a:r>
              <a:rPr lang="en-US" altLang="ko-KR" sz="2400" dirty="0" smtClean="0">
                <a:solidFill>
                  <a:schemeClr val="tx1">
                    <a:lumMod val="65000"/>
                    <a:lumOff val="35000"/>
                  </a:schemeClr>
                </a:solidFill>
              </a:rPr>
              <a:t>)</a:t>
            </a:r>
            <a:endParaRPr lang="ko-KR" altLang="en-US" sz="1800" dirty="0">
              <a:solidFill>
                <a:schemeClr val="tx1">
                  <a:lumMod val="65000"/>
                  <a:lumOff val="35000"/>
                </a:schemeClr>
              </a:solidFill>
            </a:endParaRPr>
          </a:p>
        </p:txBody>
      </p:sp>
      <p:sp>
        <p:nvSpPr>
          <p:cNvPr id="93" name="AutoShape 74"/>
          <p:cNvSpPr>
            <a:spLocks noChangeArrowheads="1"/>
          </p:cNvSpPr>
          <p:nvPr/>
        </p:nvSpPr>
        <p:spPr bwMode="auto">
          <a:xfrm>
            <a:off x="3800872" y="1763443"/>
            <a:ext cx="759350" cy="216000"/>
          </a:xfrm>
          <a:prstGeom prst="rect">
            <a:avLst/>
          </a:prstGeom>
          <a:solidFill>
            <a:srgbClr val="FF0000"/>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800" b="1" dirty="0" smtClean="0">
                <a:solidFill>
                  <a:schemeClr val="bg1">
                    <a:lumMod val="95000"/>
                  </a:schemeClr>
                </a:solidFill>
                <a:latin typeface="+mn-ea"/>
                <a:ea typeface="+mn-ea"/>
              </a:rPr>
              <a:t>진행 의사결정</a:t>
            </a:r>
            <a:endParaRPr lang="ko-KR" altLang="en-US" sz="800" b="1" dirty="0">
              <a:solidFill>
                <a:schemeClr val="bg1">
                  <a:lumMod val="95000"/>
                </a:schemeClr>
              </a:solidFill>
              <a:latin typeface="+mn-ea"/>
              <a:ea typeface="+mn-ea"/>
            </a:endParaRPr>
          </a:p>
        </p:txBody>
      </p:sp>
      <p:sp>
        <p:nvSpPr>
          <p:cNvPr id="94" name="아래쪽 화살표 93"/>
          <p:cNvSpPr/>
          <p:nvPr/>
        </p:nvSpPr>
        <p:spPr>
          <a:xfrm>
            <a:off x="4560592" y="1942805"/>
            <a:ext cx="108000" cy="108000"/>
          </a:xfrm>
          <a:prstGeom prst="down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b="1">
              <a:latin typeface="+mn-ea"/>
            </a:endParaRPr>
          </a:p>
        </p:txBody>
      </p:sp>
      <p:sp>
        <p:nvSpPr>
          <p:cNvPr id="95" name="TextBox 94"/>
          <p:cNvSpPr txBox="1"/>
          <p:nvPr/>
        </p:nvSpPr>
        <p:spPr>
          <a:xfrm>
            <a:off x="4616413" y="1789060"/>
            <a:ext cx="410568" cy="204671"/>
          </a:xfrm>
          <a:prstGeom prst="rect">
            <a:avLst/>
          </a:prstGeom>
          <a:noFill/>
        </p:spPr>
        <p:txBody>
          <a:bodyPr wrap="square" lIns="0" tIns="0" rIns="0" bIns="0" rtlCol="0">
            <a:spAutoFit/>
          </a:bodyPr>
          <a:lstStyle/>
          <a:p>
            <a:pPr algn="ctr">
              <a:lnSpc>
                <a:spcPct val="90000"/>
              </a:lnSpc>
            </a:pPr>
            <a:r>
              <a:rPr lang="ko-KR" altLang="en-US" sz="700" b="1" dirty="0" smtClean="0">
                <a:latin typeface="+mn-ea"/>
                <a:ea typeface="+mn-ea"/>
              </a:rPr>
              <a:t>이행착수</a:t>
            </a:r>
            <a:endParaRPr lang="en-US" altLang="ko-KR" sz="700" b="1" dirty="0" smtClean="0">
              <a:latin typeface="+mn-ea"/>
              <a:ea typeface="+mn-ea"/>
            </a:endParaRPr>
          </a:p>
          <a:p>
            <a:pPr algn="ctr"/>
            <a:r>
              <a:rPr lang="en-US" altLang="ko-KR" sz="700" b="1" dirty="0" smtClean="0">
                <a:latin typeface="+mn-ea"/>
                <a:ea typeface="+mn-ea"/>
              </a:rPr>
              <a:t>21:00</a:t>
            </a:r>
            <a:endParaRPr lang="ko-KR" altLang="en-US" sz="700" b="1" dirty="0">
              <a:latin typeface="+mn-ea"/>
              <a:ea typeface="+mn-ea"/>
            </a:endParaRPr>
          </a:p>
        </p:txBody>
      </p:sp>
      <p:sp>
        <p:nvSpPr>
          <p:cNvPr id="96" name="아래쪽 화살표 95"/>
          <p:cNvSpPr/>
          <p:nvPr/>
        </p:nvSpPr>
        <p:spPr>
          <a:xfrm>
            <a:off x="6744991" y="1942805"/>
            <a:ext cx="108000" cy="108000"/>
          </a:xfrm>
          <a:prstGeom prst="down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b="1">
              <a:latin typeface="+mn-ea"/>
            </a:endParaRPr>
          </a:p>
        </p:txBody>
      </p:sp>
      <p:sp>
        <p:nvSpPr>
          <p:cNvPr id="97" name="TextBox 96"/>
          <p:cNvSpPr txBox="1"/>
          <p:nvPr/>
        </p:nvSpPr>
        <p:spPr>
          <a:xfrm>
            <a:off x="6537176" y="1752421"/>
            <a:ext cx="576064" cy="204671"/>
          </a:xfrm>
          <a:prstGeom prst="rect">
            <a:avLst/>
          </a:prstGeom>
          <a:noFill/>
        </p:spPr>
        <p:txBody>
          <a:bodyPr wrap="square" lIns="0" tIns="0" rIns="0" bIns="0" rtlCol="0">
            <a:spAutoFit/>
          </a:bodyPr>
          <a:lstStyle/>
          <a:p>
            <a:pPr algn="ctr">
              <a:lnSpc>
                <a:spcPct val="90000"/>
              </a:lnSpc>
            </a:pPr>
            <a:r>
              <a:rPr lang="en-US" altLang="ko-KR" sz="700" b="1" dirty="0" smtClean="0">
                <a:latin typeface="+mn-ea"/>
                <a:ea typeface="+mn-ea"/>
              </a:rPr>
              <a:t>Go-Live </a:t>
            </a:r>
            <a:r>
              <a:rPr lang="ko-KR" altLang="en-US" sz="700" b="1" dirty="0" smtClean="0">
                <a:latin typeface="+mn-ea"/>
                <a:ea typeface="+mn-ea"/>
              </a:rPr>
              <a:t>결정</a:t>
            </a:r>
            <a:endParaRPr lang="en-US" altLang="ko-KR" sz="700" b="1" dirty="0" smtClean="0">
              <a:latin typeface="+mn-ea"/>
              <a:ea typeface="+mn-ea"/>
            </a:endParaRPr>
          </a:p>
          <a:p>
            <a:pPr algn="ctr"/>
            <a:r>
              <a:rPr lang="en-US" altLang="ko-KR" sz="700" b="1" dirty="0" smtClean="0">
                <a:latin typeface="+mn-ea"/>
                <a:ea typeface="+mn-ea"/>
              </a:rPr>
              <a:t>16:00</a:t>
            </a:r>
            <a:endParaRPr lang="ko-KR" altLang="en-US" sz="700" b="1" dirty="0">
              <a:latin typeface="+mn-ea"/>
              <a:ea typeface="+mn-ea"/>
            </a:endParaRPr>
          </a:p>
        </p:txBody>
      </p:sp>
      <p:sp>
        <p:nvSpPr>
          <p:cNvPr id="100" name="AutoShape 74"/>
          <p:cNvSpPr>
            <a:spLocks noChangeArrowheads="1"/>
          </p:cNvSpPr>
          <p:nvPr/>
        </p:nvSpPr>
        <p:spPr bwMode="auto">
          <a:xfrm>
            <a:off x="4970715" y="2085177"/>
            <a:ext cx="414333"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데이터</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이행</a:t>
            </a:r>
            <a:r>
              <a:rPr lang="en-US" altLang="ko-KR" sz="700" dirty="0" smtClean="0">
                <a:latin typeface="+mn-ea"/>
                <a:ea typeface="+mn-ea"/>
              </a:rPr>
              <a:t>/</a:t>
            </a:r>
            <a:r>
              <a:rPr lang="ko-KR" altLang="en-US" sz="700" dirty="0" smtClean="0">
                <a:latin typeface="+mn-ea"/>
                <a:ea typeface="+mn-ea"/>
              </a:rPr>
              <a:t>검증</a:t>
            </a:r>
            <a:endParaRPr lang="ko-KR" altLang="en-US" sz="700" dirty="0">
              <a:latin typeface="+mn-ea"/>
              <a:ea typeface="+mn-ea"/>
            </a:endParaRPr>
          </a:p>
        </p:txBody>
      </p:sp>
      <p:sp>
        <p:nvSpPr>
          <p:cNvPr id="102" name="AutoShape 74"/>
          <p:cNvSpPr>
            <a:spLocks noChangeArrowheads="1"/>
          </p:cNvSpPr>
          <p:nvPr/>
        </p:nvSpPr>
        <p:spPr bwMode="auto">
          <a:xfrm>
            <a:off x="4793963" y="2085177"/>
            <a:ext cx="144000"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이행</a:t>
            </a:r>
            <a:endParaRPr lang="en-US" altLang="ko-KR" sz="700" dirty="0">
              <a:latin typeface="+mn-ea"/>
              <a:ea typeface="+mn-ea"/>
            </a:endParaRPr>
          </a:p>
          <a:p>
            <a:pPr algn="ctr" eaLnBrk="0" hangingPunct="0">
              <a:lnSpc>
                <a:spcPct val="80000"/>
              </a:lnSpc>
              <a:spcBef>
                <a:spcPct val="20000"/>
              </a:spcBef>
            </a:pPr>
            <a:r>
              <a:rPr lang="ko-KR" altLang="en-US" sz="700" dirty="0" smtClean="0">
                <a:latin typeface="+mn-ea"/>
                <a:ea typeface="+mn-ea"/>
              </a:rPr>
              <a:t>개시</a:t>
            </a:r>
            <a:endParaRPr lang="ko-KR" altLang="en-US" sz="700" dirty="0">
              <a:latin typeface="+mn-ea"/>
              <a:ea typeface="+mn-ea"/>
            </a:endParaRPr>
          </a:p>
        </p:txBody>
      </p:sp>
      <p:sp>
        <p:nvSpPr>
          <p:cNvPr id="107" name="AutoShape 74"/>
          <p:cNvSpPr>
            <a:spLocks noChangeArrowheads="1"/>
          </p:cNvSpPr>
          <p:nvPr/>
        </p:nvSpPr>
        <p:spPr bwMode="auto">
          <a:xfrm>
            <a:off x="5417800" y="2088400"/>
            <a:ext cx="543312"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To-Be </a:t>
            </a:r>
          </a:p>
          <a:p>
            <a:pPr algn="ctr" eaLnBrk="0" hangingPunct="0">
              <a:lnSpc>
                <a:spcPct val="80000"/>
              </a:lnSpc>
              <a:spcBef>
                <a:spcPct val="20000"/>
              </a:spcBef>
            </a:pPr>
            <a:r>
              <a:rPr lang="ko-KR" altLang="en-US" sz="700" dirty="0" smtClean="0">
                <a:latin typeface="+mn-ea"/>
                <a:ea typeface="+mn-ea"/>
              </a:rPr>
              <a:t>시스템</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 가동</a:t>
            </a:r>
            <a:endParaRPr lang="ko-KR" altLang="en-US" sz="700" dirty="0">
              <a:latin typeface="+mn-ea"/>
              <a:ea typeface="+mn-ea"/>
            </a:endParaRPr>
          </a:p>
        </p:txBody>
      </p:sp>
      <p:sp>
        <p:nvSpPr>
          <p:cNvPr id="108" name="AutoShape 74"/>
          <p:cNvSpPr>
            <a:spLocks noChangeArrowheads="1"/>
          </p:cNvSpPr>
          <p:nvPr/>
        </p:nvSpPr>
        <p:spPr bwMode="auto">
          <a:xfrm>
            <a:off x="5987747" y="2085177"/>
            <a:ext cx="828676"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To-Be </a:t>
            </a:r>
          </a:p>
          <a:p>
            <a:pPr algn="ctr" eaLnBrk="0" hangingPunct="0">
              <a:lnSpc>
                <a:spcPct val="80000"/>
              </a:lnSpc>
              <a:spcBef>
                <a:spcPct val="20000"/>
              </a:spcBef>
            </a:pPr>
            <a:r>
              <a:rPr lang="ko-KR" altLang="en-US" sz="700" dirty="0" smtClean="0">
                <a:latin typeface="+mn-ea"/>
                <a:ea typeface="+mn-ea"/>
              </a:rPr>
              <a:t>운영시스템</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점검</a:t>
            </a:r>
            <a:endParaRPr lang="ko-KR" altLang="en-US" sz="700" dirty="0">
              <a:latin typeface="+mn-ea"/>
              <a:ea typeface="+mn-ea"/>
            </a:endParaRPr>
          </a:p>
        </p:txBody>
      </p:sp>
      <p:sp>
        <p:nvSpPr>
          <p:cNvPr id="109" name="AutoShape 74"/>
          <p:cNvSpPr>
            <a:spLocks noChangeArrowheads="1"/>
          </p:cNvSpPr>
          <p:nvPr/>
        </p:nvSpPr>
        <p:spPr bwMode="auto">
          <a:xfrm>
            <a:off x="2072680" y="4973536"/>
            <a:ext cx="1620000" cy="555553"/>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sz="700" dirty="0" smtClean="0">
                <a:latin typeface="+mn-ea"/>
                <a:ea typeface="+mn-ea"/>
              </a:rPr>
              <a:t>이행 준비 </a:t>
            </a:r>
            <a:r>
              <a:rPr lang="en-US" altLang="ko-KR" sz="700" dirty="0" smtClean="0">
                <a:latin typeface="+mn-ea"/>
                <a:ea typeface="+mn-ea"/>
              </a:rPr>
              <a:t>(1</a:t>
            </a:r>
            <a:r>
              <a:rPr lang="ko-KR" altLang="en-US" sz="700" dirty="0" smtClean="0">
                <a:latin typeface="+mn-ea"/>
                <a:ea typeface="+mn-ea"/>
              </a:rPr>
              <a:t>차 </a:t>
            </a:r>
            <a:r>
              <a:rPr lang="en-US" altLang="ko-KR" sz="700" dirty="0" smtClean="0">
                <a:latin typeface="+mn-ea"/>
                <a:ea typeface="+mn-ea"/>
              </a:rPr>
              <a:t>Open </a:t>
            </a:r>
            <a:r>
              <a:rPr lang="ko-KR" altLang="en-US" sz="700" dirty="0" smtClean="0">
                <a:latin typeface="+mn-ea"/>
                <a:ea typeface="+mn-ea"/>
              </a:rPr>
              <a:t>운영</a:t>
            </a:r>
            <a:r>
              <a:rPr lang="en-US" altLang="ko-KR" sz="700" dirty="0" smtClean="0">
                <a:latin typeface="+mn-ea"/>
                <a:ea typeface="+mn-ea"/>
              </a:rPr>
              <a:t>)</a:t>
            </a:r>
            <a:endParaRPr lang="ko-KR" altLang="en-US" sz="700" dirty="0">
              <a:latin typeface="+mn-ea"/>
              <a:ea typeface="+mn-ea"/>
            </a:endParaRPr>
          </a:p>
        </p:txBody>
      </p:sp>
      <p:sp>
        <p:nvSpPr>
          <p:cNvPr id="111" name="AutoShape 74"/>
          <p:cNvSpPr>
            <a:spLocks noChangeArrowheads="1"/>
          </p:cNvSpPr>
          <p:nvPr/>
        </p:nvSpPr>
        <p:spPr bwMode="auto">
          <a:xfrm>
            <a:off x="4160912" y="4973536"/>
            <a:ext cx="536874" cy="406502"/>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sz="700" dirty="0" smtClean="0">
                <a:latin typeface="+mn-ea"/>
                <a:ea typeface="+mn-ea"/>
              </a:rPr>
              <a:t>사전</a:t>
            </a:r>
            <a:r>
              <a:rPr lang="en-US" altLang="ko-KR" sz="700" dirty="0" smtClean="0">
                <a:latin typeface="+mn-ea"/>
                <a:ea typeface="+mn-ea"/>
              </a:rPr>
              <a:t/>
            </a:r>
            <a:br>
              <a:rPr lang="en-US" altLang="ko-KR" sz="700" dirty="0" smtClean="0">
                <a:latin typeface="+mn-ea"/>
                <a:ea typeface="+mn-ea"/>
              </a:rPr>
            </a:br>
            <a:r>
              <a:rPr lang="ko-KR" altLang="en-US" sz="700" dirty="0" smtClean="0">
                <a:latin typeface="+mn-ea"/>
                <a:ea typeface="+mn-ea"/>
              </a:rPr>
              <a:t>이행</a:t>
            </a:r>
            <a:r>
              <a:rPr lang="en-US" altLang="ko-KR" sz="700" dirty="0" smtClean="0">
                <a:latin typeface="+mn-ea"/>
                <a:ea typeface="+mn-ea"/>
              </a:rPr>
              <a:t/>
            </a:r>
            <a:br>
              <a:rPr lang="en-US" altLang="ko-KR" sz="700" dirty="0" smtClean="0">
                <a:latin typeface="+mn-ea"/>
                <a:ea typeface="+mn-ea"/>
              </a:rPr>
            </a:br>
            <a:r>
              <a:rPr lang="en-US" altLang="ko-KR" sz="700" dirty="0" smtClean="0">
                <a:latin typeface="+mn-ea"/>
                <a:ea typeface="+mn-ea"/>
              </a:rPr>
              <a:t>(</a:t>
            </a:r>
            <a:r>
              <a:rPr lang="ko-KR" altLang="en-US" sz="700" dirty="0" smtClean="0">
                <a:latin typeface="+mn-ea"/>
                <a:ea typeface="+mn-ea"/>
              </a:rPr>
              <a:t>첨부파일</a:t>
            </a:r>
            <a:r>
              <a:rPr lang="en-US" altLang="ko-KR" sz="700" dirty="0" smtClean="0">
                <a:latin typeface="+mn-ea"/>
                <a:ea typeface="+mn-ea"/>
              </a:rPr>
              <a:t>)</a:t>
            </a:r>
            <a:endParaRPr lang="ko-KR" altLang="en-US" sz="700" dirty="0">
              <a:latin typeface="+mn-ea"/>
              <a:ea typeface="+mn-ea"/>
            </a:endParaRPr>
          </a:p>
        </p:txBody>
      </p:sp>
      <p:sp>
        <p:nvSpPr>
          <p:cNvPr id="113" name="AutoShape 74"/>
          <p:cNvSpPr>
            <a:spLocks noChangeArrowheads="1"/>
          </p:cNvSpPr>
          <p:nvPr/>
        </p:nvSpPr>
        <p:spPr bwMode="auto">
          <a:xfrm>
            <a:off x="5417800" y="4973536"/>
            <a:ext cx="414333"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To-Be </a:t>
            </a:r>
          </a:p>
          <a:p>
            <a:pPr algn="ctr" eaLnBrk="0" hangingPunct="0">
              <a:lnSpc>
                <a:spcPct val="80000"/>
              </a:lnSpc>
              <a:spcBef>
                <a:spcPct val="20000"/>
              </a:spcBef>
            </a:pPr>
            <a:r>
              <a:rPr lang="ko-KR" altLang="en-US" sz="700" dirty="0" smtClean="0">
                <a:latin typeface="+mn-ea"/>
                <a:ea typeface="+mn-ea"/>
              </a:rPr>
              <a:t>시스템</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 가동</a:t>
            </a:r>
            <a:endParaRPr lang="ko-KR" altLang="en-US" sz="700" dirty="0">
              <a:latin typeface="+mn-ea"/>
              <a:ea typeface="+mn-ea"/>
            </a:endParaRPr>
          </a:p>
        </p:txBody>
      </p:sp>
      <p:cxnSp>
        <p:nvCxnSpPr>
          <p:cNvPr id="117" name="꺾인 연결선 116"/>
          <p:cNvCxnSpPr/>
          <p:nvPr/>
        </p:nvCxnSpPr>
        <p:spPr>
          <a:xfrm rot="5400000" flipH="1" flipV="1">
            <a:off x="4369017" y="3790043"/>
            <a:ext cx="2511898" cy="12700"/>
          </a:xfrm>
          <a:prstGeom prst="bentConnector3">
            <a:avLst>
              <a:gd name="adj1" fmla="val 50000"/>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AutoShape 74"/>
          <p:cNvSpPr>
            <a:spLocks noChangeArrowheads="1"/>
          </p:cNvSpPr>
          <p:nvPr/>
        </p:nvSpPr>
        <p:spPr bwMode="auto">
          <a:xfrm>
            <a:off x="5865733" y="4973536"/>
            <a:ext cx="1751563" cy="237126"/>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시스템 모니터링</a:t>
            </a:r>
            <a:endParaRPr lang="ko-KR" altLang="en-US" sz="700" dirty="0">
              <a:latin typeface="+mn-ea"/>
              <a:ea typeface="+mn-ea"/>
            </a:endParaRPr>
          </a:p>
        </p:txBody>
      </p:sp>
      <p:sp>
        <p:nvSpPr>
          <p:cNvPr id="119" name="AutoShape 74"/>
          <p:cNvSpPr>
            <a:spLocks noChangeArrowheads="1"/>
          </p:cNvSpPr>
          <p:nvPr/>
        </p:nvSpPr>
        <p:spPr bwMode="auto">
          <a:xfrm>
            <a:off x="2026142" y="2117713"/>
            <a:ext cx="2525855" cy="315685"/>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sz="700" dirty="0" smtClean="0">
                <a:latin typeface="+mn-ea"/>
                <a:ea typeface="+mn-ea"/>
              </a:rPr>
              <a:t>이행환경 구성</a:t>
            </a:r>
            <a:r>
              <a:rPr lang="en-US" altLang="ko-KR" sz="700" dirty="0" smtClean="0">
                <a:latin typeface="+mn-ea"/>
                <a:ea typeface="+mn-ea"/>
              </a:rPr>
              <a:t>/</a:t>
            </a:r>
            <a:r>
              <a:rPr lang="ko-KR" altLang="en-US" sz="700" dirty="0" smtClean="0">
                <a:latin typeface="+mn-ea"/>
                <a:ea typeface="+mn-ea"/>
              </a:rPr>
              <a:t>점검</a:t>
            </a:r>
            <a:endParaRPr lang="ko-KR" altLang="en-US" sz="700" dirty="0">
              <a:latin typeface="+mn-ea"/>
              <a:ea typeface="+mn-ea"/>
            </a:endParaRPr>
          </a:p>
        </p:txBody>
      </p:sp>
      <p:sp>
        <p:nvSpPr>
          <p:cNvPr id="120" name="AutoShape 74"/>
          <p:cNvSpPr>
            <a:spLocks noChangeArrowheads="1"/>
          </p:cNvSpPr>
          <p:nvPr/>
        </p:nvSpPr>
        <p:spPr bwMode="auto">
          <a:xfrm>
            <a:off x="4401212" y="2623266"/>
            <a:ext cx="359656"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첨부파일</a:t>
            </a:r>
            <a:endParaRPr lang="en-US" altLang="ko-KR" sz="700" dirty="0" smtClean="0">
              <a:latin typeface="+mn-ea"/>
              <a:ea typeface="+mn-ea"/>
            </a:endParaRPr>
          </a:p>
          <a:p>
            <a:pPr algn="ctr" eaLnBrk="0" hangingPunct="0">
              <a:lnSpc>
                <a:spcPct val="80000"/>
              </a:lnSpc>
              <a:spcBef>
                <a:spcPct val="20000"/>
              </a:spcBef>
            </a:pPr>
            <a:r>
              <a:rPr lang="en-US" altLang="ko-KR" sz="700" dirty="0" smtClean="0">
                <a:latin typeface="+mn-ea"/>
                <a:ea typeface="+mn-ea"/>
              </a:rPr>
              <a:t>Freezing</a:t>
            </a:r>
            <a:endParaRPr lang="ko-KR" altLang="en-US" sz="700" dirty="0">
              <a:latin typeface="+mn-ea"/>
              <a:ea typeface="+mn-ea"/>
            </a:endParaRPr>
          </a:p>
        </p:txBody>
      </p:sp>
      <p:sp>
        <p:nvSpPr>
          <p:cNvPr id="121" name="AutoShape 74"/>
          <p:cNvSpPr>
            <a:spLocks noChangeArrowheads="1"/>
          </p:cNvSpPr>
          <p:nvPr/>
        </p:nvSpPr>
        <p:spPr bwMode="auto">
          <a:xfrm>
            <a:off x="4404234" y="3101129"/>
            <a:ext cx="356634"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로그파일</a:t>
            </a:r>
            <a:r>
              <a:rPr lang="en-US" altLang="ko-KR" sz="700" dirty="0" smtClean="0">
                <a:latin typeface="+mn-ea"/>
                <a:ea typeface="+mn-ea"/>
              </a:rPr>
              <a:t> </a:t>
            </a:r>
          </a:p>
          <a:p>
            <a:pPr algn="ctr" eaLnBrk="0" hangingPunct="0">
              <a:lnSpc>
                <a:spcPct val="80000"/>
              </a:lnSpc>
              <a:spcBef>
                <a:spcPct val="20000"/>
              </a:spcBef>
            </a:pPr>
            <a:r>
              <a:rPr lang="ko-KR" altLang="en-US" sz="700" dirty="0" smtClean="0">
                <a:latin typeface="+mn-ea"/>
                <a:ea typeface="+mn-ea"/>
              </a:rPr>
              <a:t>정리</a:t>
            </a:r>
            <a:endParaRPr lang="ko-KR" altLang="en-US" sz="700" dirty="0">
              <a:latin typeface="+mn-ea"/>
              <a:ea typeface="+mn-ea"/>
            </a:endParaRPr>
          </a:p>
        </p:txBody>
      </p:sp>
      <p:sp>
        <p:nvSpPr>
          <p:cNvPr id="122" name="AutoShape 74"/>
          <p:cNvSpPr>
            <a:spLocks noChangeArrowheads="1"/>
          </p:cNvSpPr>
          <p:nvPr/>
        </p:nvSpPr>
        <p:spPr bwMode="auto">
          <a:xfrm>
            <a:off x="8638583" y="2075604"/>
            <a:ext cx="884488" cy="455267"/>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안정화</a:t>
            </a:r>
            <a:endParaRPr lang="ko-KR" altLang="en-US" sz="700" dirty="0">
              <a:latin typeface="+mn-ea"/>
              <a:ea typeface="+mn-ea"/>
            </a:endParaRPr>
          </a:p>
        </p:txBody>
      </p:sp>
      <p:sp>
        <p:nvSpPr>
          <p:cNvPr id="123" name="TextBox 122"/>
          <p:cNvSpPr txBox="1"/>
          <p:nvPr/>
        </p:nvSpPr>
        <p:spPr>
          <a:xfrm>
            <a:off x="5385048" y="4509120"/>
            <a:ext cx="504000" cy="123111"/>
          </a:xfrm>
          <a:prstGeom prst="rect">
            <a:avLst/>
          </a:prstGeom>
          <a:noFill/>
        </p:spPr>
        <p:txBody>
          <a:bodyPr wrap="square" lIns="0" tIns="0" rIns="0" bIns="0" rtlCol="0">
            <a:spAutoFit/>
          </a:bodyPr>
          <a:lstStyle/>
          <a:p>
            <a:pPr algn="ctr"/>
            <a:r>
              <a:rPr lang="ko-KR" altLang="en-US" sz="800" dirty="0" smtClean="0">
                <a:latin typeface="+mn-ea"/>
                <a:ea typeface="+mn-ea"/>
              </a:rPr>
              <a:t>긴급 배포</a:t>
            </a:r>
            <a:endParaRPr lang="en-US" altLang="ko-KR" sz="800" dirty="0" smtClean="0">
              <a:latin typeface="+mn-ea"/>
            </a:endParaRPr>
          </a:p>
        </p:txBody>
      </p:sp>
      <p:cxnSp>
        <p:nvCxnSpPr>
          <p:cNvPr id="124" name="직선 연결선 123"/>
          <p:cNvCxnSpPr/>
          <p:nvPr/>
        </p:nvCxnSpPr>
        <p:spPr>
          <a:xfrm>
            <a:off x="5961112" y="4568833"/>
            <a:ext cx="3512743" cy="0"/>
          </a:xfrm>
          <a:prstGeom prst="line">
            <a:avLst/>
          </a:prstGeom>
          <a:ln w="38100" cmpd="thickThi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AutoShape 74"/>
          <p:cNvSpPr>
            <a:spLocks noChangeArrowheads="1"/>
          </p:cNvSpPr>
          <p:nvPr/>
        </p:nvSpPr>
        <p:spPr bwMode="auto">
          <a:xfrm>
            <a:off x="5681881" y="3836459"/>
            <a:ext cx="495255"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배치</a:t>
            </a:r>
            <a:endParaRPr lang="en-US" altLang="ko-KR" sz="700" dirty="0" smtClean="0">
              <a:latin typeface="+mn-ea"/>
              <a:ea typeface="+mn-ea"/>
            </a:endParaRPr>
          </a:p>
          <a:p>
            <a:pPr algn="ctr" eaLnBrk="0" hangingPunct="0">
              <a:lnSpc>
                <a:spcPct val="80000"/>
              </a:lnSpc>
              <a:spcBef>
                <a:spcPct val="20000"/>
              </a:spcBef>
            </a:pPr>
            <a:r>
              <a:rPr lang="en-US" altLang="ko-KR" sz="700" dirty="0" smtClean="0">
                <a:latin typeface="+mn-ea"/>
                <a:ea typeface="+mn-ea"/>
              </a:rPr>
              <a:t>(</a:t>
            </a:r>
            <a:r>
              <a:rPr lang="en-US" altLang="ko-KR" sz="700" dirty="0" err="1" smtClean="0">
                <a:latin typeface="+mn-ea"/>
                <a:ea typeface="+mn-ea"/>
              </a:rPr>
              <a:t>Controll</a:t>
            </a:r>
            <a:r>
              <a:rPr lang="en-US" altLang="ko-KR" sz="700" dirty="0" smtClean="0">
                <a:latin typeface="+mn-ea"/>
                <a:ea typeface="+mn-ea"/>
              </a:rPr>
              <a:t>-M)</a:t>
            </a:r>
          </a:p>
          <a:p>
            <a:pPr algn="ctr" eaLnBrk="0" hangingPunct="0">
              <a:lnSpc>
                <a:spcPct val="80000"/>
              </a:lnSpc>
              <a:spcBef>
                <a:spcPct val="20000"/>
              </a:spcBef>
            </a:pPr>
            <a:r>
              <a:rPr lang="ko-KR" altLang="en-US" sz="700" dirty="0" smtClean="0">
                <a:latin typeface="+mn-ea"/>
                <a:ea typeface="+mn-ea"/>
              </a:rPr>
              <a:t>점검</a:t>
            </a:r>
            <a:endParaRPr lang="ko-KR" altLang="en-US" sz="700" dirty="0">
              <a:latin typeface="+mn-ea"/>
              <a:ea typeface="+mn-ea"/>
            </a:endParaRPr>
          </a:p>
        </p:txBody>
      </p:sp>
      <p:sp>
        <p:nvSpPr>
          <p:cNvPr id="126" name="AutoShape 74"/>
          <p:cNvSpPr>
            <a:spLocks noChangeArrowheads="1"/>
          </p:cNvSpPr>
          <p:nvPr/>
        </p:nvSpPr>
        <p:spPr bwMode="auto">
          <a:xfrm>
            <a:off x="4160912" y="5451332"/>
            <a:ext cx="536874" cy="406502"/>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en-US" altLang="ko-KR" sz="700" dirty="0" smtClean="0">
                <a:latin typeface="+mn-ea"/>
                <a:ea typeface="+mn-ea"/>
              </a:rPr>
              <a:t>As-Is </a:t>
            </a:r>
          </a:p>
          <a:p>
            <a:pPr algn="ctr" eaLnBrk="0" hangingPunct="0">
              <a:spcBef>
                <a:spcPct val="20000"/>
              </a:spcBef>
            </a:pPr>
            <a:r>
              <a:rPr lang="ko-KR" altLang="en-US" sz="700" dirty="0" smtClean="0">
                <a:latin typeface="+mn-ea"/>
                <a:ea typeface="+mn-ea"/>
              </a:rPr>
              <a:t>시스템 백업</a:t>
            </a:r>
            <a:endParaRPr lang="ko-KR" altLang="en-US" sz="700" dirty="0">
              <a:latin typeface="+mn-ea"/>
              <a:ea typeface="+mn-ea"/>
            </a:endParaRPr>
          </a:p>
        </p:txBody>
      </p:sp>
      <p:sp>
        <p:nvSpPr>
          <p:cNvPr id="130" name="AutoShape 74"/>
          <p:cNvSpPr>
            <a:spLocks noChangeArrowheads="1"/>
          </p:cNvSpPr>
          <p:nvPr/>
        </p:nvSpPr>
        <p:spPr bwMode="auto">
          <a:xfrm>
            <a:off x="4970715" y="4973536"/>
            <a:ext cx="414333"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첨부파일</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이관</a:t>
            </a:r>
            <a:endParaRPr lang="ko-KR" altLang="en-US" sz="700" dirty="0">
              <a:latin typeface="+mn-ea"/>
              <a:ea typeface="+mn-ea"/>
            </a:endParaRPr>
          </a:p>
        </p:txBody>
      </p:sp>
      <p:cxnSp>
        <p:nvCxnSpPr>
          <p:cNvPr id="132" name="꺾인 연결선 131"/>
          <p:cNvCxnSpPr>
            <a:stCxn id="120" idx="3"/>
            <a:endCxn id="130" idx="0"/>
          </p:cNvCxnSpPr>
          <p:nvPr/>
        </p:nvCxnSpPr>
        <p:spPr>
          <a:xfrm>
            <a:off x="4760868" y="2846113"/>
            <a:ext cx="417014" cy="2127423"/>
          </a:xfrm>
          <a:prstGeom prst="bentConnector2">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3" name="AutoShape 74"/>
          <p:cNvSpPr>
            <a:spLocks noChangeArrowheads="1"/>
          </p:cNvSpPr>
          <p:nvPr/>
        </p:nvSpPr>
        <p:spPr bwMode="auto">
          <a:xfrm>
            <a:off x="7668912" y="3841898"/>
            <a:ext cx="1851152" cy="434815"/>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sz="700" b="1" dirty="0">
                <a:latin typeface="+mn-ea"/>
                <a:ea typeface="+mn-ea"/>
              </a:rPr>
              <a:t>오픈</a:t>
            </a:r>
            <a:r>
              <a:rPr lang="en-US" altLang="ko-KR" sz="700" b="1" dirty="0">
                <a:latin typeface="+mn-ea"/>
                <a:ea typeface="+mn-ea"/>
              </a:rPr>
              <a:t> </a:t>
            </a:r>
            <a:r>
              <a:rPr lang="ko-KR" altLang="en-US" sz="700" b="1" dirty="0">
                <a:latin typeface="+mn-ea"/>
                <a:ea typeface="+mn-ea"/>
              </a:rPr>
              <a:t>상황 대응</a:t>
            </a:r>
          </a:p>
        </p:txBody>
      </p:sp>
      <p:sp>
        <p:nvSpPr>
          <p:cNvPr id="30" name="AutoShape 74"/>
          <p:cNvSpPr>
            <a:spLocks noChangeArrowheads="1"/>
          </p:cNvSpPr>
          <p:nvPr/>
        </p:nvSpPr>
        <p:spPr bwMode="auto">
          <a:xfrm>
            <a:off x="6852990" y="2996680"/>
            <a:ext cx="764305" cy="210825"/>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ko-KR" altLang="en-US" sz="700" dirty="0" smtClean="0">
                <a:latin typeface="+mn-ea"/>
                <a:ea typeface="+mn-ea"/>
              </a:rPr>
              <a:t>시스템</a:t>
            </a:r>
            <a:r>
              <a:rPr lang="en-US" altLang="ko-KR" sz="700" dirty="0" smtClean="0">
                <a:latin typeface="+mn-ea"/>
                <a:ea typeface="+mn-ea"/>
              </a:rPr>
              <a:t> </a:t>
            </a:r>
            <a:r>
              <a:rPr lang="ko-KR" altLang="en-US" sz="700" dirty="0" smtClean="0">
                <a:latin typeface="+mn-ea"/>
                <a:ea typeface="+mn-ea"/>
              </a:rPr>
              <a:t>원복</a:t>
            </a:r>
            <a:endParaRPr lang="ko-KR" altLang="en-US" sz="700" dirty="0">
              <a:latin typeface="+mn-ea"/>
              <a:ea typeface="+mn-ea"/>
            </a:endParaRPr>
          </a:p>
        </p:txBody>
      </p:sp>
      <p:sp>
        <p:nvSpPr>
          <p:cNvPr id="31" name="AutoShape 74"/>
          <p:cNvSpPr>
            <a:spLocks noChangeArrowheads="1"/>
          </p:cNvSpPr>
          <p:nvPr/>
        </p:nvSpPr>
        <p:spPr bwMode="auto">
          <a:xfrm>
            <a:off x="6852991" y="3271338"/>
            <a:ext cx="332258"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To-Be </a:t>
            </a:r>
          </a:p>
          <a:p>
            <a:pPr algn="ctr" eaLnBrk="0" hangingPunct="0">
              <a:lnSpc>
                <a:spcPct val="80000"/>
              </a:lnSpc>
              <a:spcBef>
                <a:spcPct val="20000"/>
              </a:spcBef>
            </a:pPr>
            <a:r>
              <a:rPr lang="ko-KR" altLang="en-US" sz="700" dirty="0" smtClean="0">
                <a:latin typeface="+mn-ea"/>
                <a:ea typeface="+mn-ea"/>
              </a:rPr>
              <a:t>시스템 </a:t>
            </a:r>
            <a:endParaRPr lang="en-US" altLang="ko-KR" sz="700" dirty="0" smtClean="0">
              <a:latin typeface="+mn-ea"/>
              <a:ea typeface="+mn-ea"/>
            </a:endParaRPr>
          </a:p>
          <a:p>
            <a:pPr algn="ctr" eaLnBrk="0" hangingPunct="0">
              <a:lnSpc>
                <a:spcPct val="80000"/>
              </a:lnSpc>
              <a:spcBef>
                <a:spcPct val="20000"/>
              </a:spcBef>
            </a:pPr>
            <a:r>
              <a:rPr lang="en-US" altLang="ko-KR" sz="700" dirty="0" smtClean="0">
                <a:latin typeface="+mn-ea"/>
                <a:ea typeface="+mn-ea"/>
              </a:rPr>
              <a:t>Down</a:t>
            </a:r>
            <a:endParaRPr lang="ko-KR" altLang="en-US" sz="700" dirty="0">
              <a:latin typeface="+mn-ea"/>
              <a:ea typeface="+mn-ea"/>
            </a:endParaRPr>
          </a:p>
        </p:txBody>
      </p:sp>
      <p:sp>
        <p:nvSpPr>
          <p:cNvPr id="32" name="AutoShape 74"/>
          <p:cNvSpPr>
            <a:spLocks noChangeArrowheads="1"/>
          </p:cNvSpPr>
          <p:nvPr/>
        </p:nvSpPr>
        <p:spPr bwMode="auto">
          <a:xfrm>
            <a:off x="7235141" y="3271338"/>
            <a:ext cx="382153"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As-Is </a:t>
            </a:r>
          </a:p>
          <a:p>
            <a:pPr algn="ctr" eaLnBrk="0" hangingPunct="0">
              <a:lnSpc>
                <a:spcPct val="80000"/>
              </a:lnSpc>
              <a:spcBef>
                <a:spcPct val="20000"/>
              </a:spcBef>
            </a:pPr>
            <a:r>
              <a:rPr lang="ko-KR" altLang="en-US" sz="700" dirty="0" smtClean="0">
                <a:latin typeface="+mn-ea"/>
                <a:ea typeface="+mn-ea"/>
              </a:rPr>
              <a:t>시스템 </a:t>
            </a:r>
            <a:endParaRPr lang="en-US" altLang="ko-KR" sz="700" dirty="0" smtClean="0">
              <a:latin typeface="+mn-ea"/>
              <a:ea typeface="+mn-ea"/>
            </a:endParaRPr>
          </a:p>
          <a:p>
            <a:pPr algn="ctr" eaLnBrk="0" hangingPunct="0">
              <a:lnSpc>
                <a:spcPct val="80000"/>
              </a:lnSpc>
              <a:spcBef>
                <a:spcPct val="20000"/>
              </a:spcBef>
            </a:pPr>
            <a:r>
              <a:rPr lang="ko-KR" altLang="en-US" sz="700" dirty="0" smtClean="0">
                <a:latin typeface="+mn-ea"/>
                <a:ea typeface="+mn-ea"/>
              </a:rPr>
              <a:t>가동</a:t>
            </a:r>
            <a:endParaRPr lang="ko-KR" altLang="en-US" sz="700" dirty="0">
              <a:latin typeface="+mn-ea"/>
              <a:ea typeface="+mn-ea"/>
            </a:endParaRPr>
          </a:p>
        </p:txBody>
      </p:sp>
      <p:cxnSp>
        <p:nvCxnSpPr>
          <p:cNvPr id="33" name="꺾인 연결선 32"/>
          <p:cNvCxnSpPr>
            <a:stCxn id="108" idx="3"/>
          </p:cNvCxnSpPr>
          <p:nvPr/>
        </p:nvCxnSpPr>
        <p:spPr>
          <a:xfrm>
            <a:off x="6816423" y="2308024"/>
            <a:ext cx="418718" cy="688656"/>
          </a:xfrm>
          <a:prstGeom prst="bentConnector2">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AutoShape 74"/>
          <p:cNvSpPr>
            <a:spLocks noChangeArrowheads="1"/>
          </p:cNvSpPr>
          <p:nvPr/>
        </p:nvSpPr>
        <p:spPr bwMode="auto">
          <a:xfrm>
            <a:off x="4578632" y="2085177"/>
            <a:ext cx="174615" cy="445694"/>
          </a:xfrm>
          <a:prstGeom prst="rect">
            <a:avLst/>
          </a:prstGeom>
          <a:solidFill>
            <a:schemeClr val="bg1"/>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lnSpc>
                <a:spcPct val="80000"/>
              </a:lnSpc>
              <a:spcBef>
                <a:spcPct val="20000"/>
              </a:spcBef>
            </a:pPr>
            <a:r>
              <a:rPr lang="en-US" altLang="ko-KR" sz="700" dirty="0" smtClean="0">
                <a:latin typeface="+mn-ea"/>
                <a:ea typeface="+mn-ea"/>
              </a:rPr>
              <a:t>As-Is</a:t>
            </a:r>
          </a:p>
          <a:p>
            <a:pPr algn="ctr" eaLnBrk="0" hangingPunct="0">
              <a:lnSpc>
                <a:spcPct val="80000"/>
              </a:lnSpc>
              <a:spcBef>
                <a:spcPct val="20000"/>
              </a:spcBef>
            </a:pPr>
            <a:r>
              <a:rPr lang="ko-KR" altLang="en-US" sz="700" dirty="0" smtClean="0">
                <a:latin typeface="+mn-ea"/>
                <a:ea typeface="+mn-ea"/>
              </a:rPr>
              <a:t>중지</a:t>
            </a:r>
            <a:endParaRPr lang="ko-KR" altLang="en-US" sz="700" dirty="0">
              <a:latin typeface="+mn-ea"/>
              <a:ea typeface="+mn-ea"/>
            </a:endParaRPr>
          </a:p>
        </p:txBody>
      </p:sp>
    </p:spTree>
    <p:extLst>
      <p:ext uri="{BB962C8B-B14F-4D97-AF65-F5344CB8AC3E}">
        <p14:creationId xmlns:p14="http://schemas.microsoft.com/office/powerpoint/2010/main" val="1077886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488504" y="2663288"/>
            <a:ext cx="3744416" cy="36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428499" y="476679"/>
            <a:ext cx="6953393" cy="461665"/>
          </a:xfrm>
          <a:prstGeom prst="rect">
            <a:avLst/>
          </a:prstGeom>
          <a:noFill/>
        </p:spPr>
        <p:txBody>
          <a:bodyPr wrap="square" rtlCol="0">
            <a:spAutoFit/>
          </a:bodyPr>
          <a:lstStyle/>
          <a:p>
            <a:r>
              <a:rPr lang="ko-KR" altLang="en-US" sz="2400" b="1" dirty="0" smtClean="0">
                <a:solidFill>
                  <a:schemeClr val="tx1">
                    <a:lumMod val="65000"/>
                    <a:lumOff val="35000"/>
                  </a:schemeClr>
                </a:solidFill>
                <a:latin typeface="+mn-ea"/>
                <a:ea typeface="+mn-ea"/>
              </a:rPr>
              <a:t>목차</a:t>
            </a:r>
            <a:endParaRPr lang="ko-KR" altLang="en-US" sz="2400" b="1" dirty="0">
              <a:solidFill>
                <a:schemeClr val="tx1">
                  <a:lumMod val="65000"/>
                  <a:lumOff val="35000"/>
                </a:schemeClr>
              </a:solidFill>
              <a:latin typeface="+mn-ea"/>
              <a:ea typeface="+mn-ea"/>
            </a:endParaRPr>
          </a:p>
        </p:txBody>
      </p:sp>
      <p:sp>
        <p:nvSpPr>
          <p:cNvPr id="2" name="TextBox 1"/>
          <p:cNvSpPr txBox="1"/>
          <p:nvPr/>
        </p:nvSpPr>
        <p:spPr>
          <a:xfrm>
            <a:off x="560512" y="1340768"/>
            <a:ext cx="4706628" cy="2169825"/>
          </a:xfrm>
          <a:prstGeom prst="rect">
            <a:avLst/>
          </a:prstGeom>
          <a:noFill/>
        </p:spPr>
        <p:txBody>
          <a:bodyPr wrap="square" rtlCol="0">
            <a:spAutoFit/>
          </a:bodyPr>
          <a:lstStyle/>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개요</a:t>
            </a:r>
            <a:r>
              <a:rPr lang="en-US" altLang="ko-KR" sz="1800" dirty="0">
                <a:latin typeface="+mn-ea"/>
                <a:ea typeface="+mn-ea"/>
              </a:rPr>
              <a:t>/</a:t>
            </a:r>
            <a:r>
              <a:rPr lang="ko-KR" altLang="en-US" sz="1800" dirty="0">
                <a:latin typeface="+mn-ea"/>
                <a:ea typeface="+mn-ea"/>
              </a:rPr>
              <a:t>목표</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ko-KR" altLang="en-US" sz="1800" dirty="0" smtClean="0">
                <a:latin typeface="+mn-ea"/>
                <a:ea typeface="+mn-ea"/>
              </a:rPr>
              <a:t>사전 준비</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en-US" altLang="ko-KR" sz="1800" dirty="0">
                <a:latin typeface="+mn-ea"/>
                <a:ea typeface="+mn-ea"/>
              </a:rPr>
              <a:t>Block Schedule</a:t>
            </a:r>
          </a:p>
          <a:p>
            <a:pPr marL="342900" indent="-342900">
              <a:lnSpc>
                <a:spcPct val="150000"/>
              </a:lnSpc>
              <a:buFontTx/>
              <a:buAutoNum type="arabicPeriod"/>
            </a:pPr>
            <a:r>
              <a:rPr lang="ko-KR" altLang="en-US" sz="1800" dirty="0" smtClean="0">
                <a:solidFill>
                  <a:schemeClr val="bg1"/>
                </a:solidFill>
                <a:latin typeface="+mn-ea"/>
                <a:ea typeface="+mn-ea"/>
              </a:rPr>
              <a:t>시스템 상세 </a:t>
            </a:r>
            <a:r>
              <a:rPr lang="ko-KR" altLang="en-US" sz="1800" dirty="0">
                <a:solidFill>
                  <a:schemeClr val="bg1"/>
                </a:solidFill>
                <a:latin typeface="+mn-ea"/>
                <a:ea typeface="+mn-ea"/>
              </a:rPr>
              <a:t>이행 계획</a:t>
            </a:r>
          </a:p>
          <a:p>
            <a:pPr marL="342900" indent="-342900">
              <a:lnSpc>
                <a:spcPct val="150000"/>
              </a:lnSpc>
              <a:buFontTx/>
              <a:buAutoNum type="arabicPeriod"/>
            </a:pPr>
            <a:r>
              <a:rPr lang="ko-KR" altLang="en-US" sz="1800" dirty="0" smtClean="0">
                <a:latin typeface="+mn-ea"/>
                <a:ea typeface="+mn-ea"/>
              </a:rPr>
              <a:t>인프라 이행 계획</a:t>
            </a:r>
            <a:endParaRPr lang="en-US" altLang="ko-KR" sz="1800" dirty="0" smtClean="0">
              <a:latin typeface="+mn-ea"/>
              <a:ea typeface="+mn-ea"/>
            </a:endParaRPr>
          </a:p>
        </p:txBody>
      </p:sp>
    </p:spTree>
    <p:extLst>
      <p:ext uri="{BB962C8B-B14F-4D97-AF65-F5344CB8AC3E}">
        <p14:creationId xmlns:p14="http://schemas.microsoft.com/office/powerpoint/2010/main" val="3294956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a:solidFill>
                  <a:schemeClr val="tx1">
                    <a:lumMod val="65000"/>
                    <a:lumOff val="35000"/>
                  </a:schemeClr>
                </a:solidFill>
              </a:rPr>
              <a:t>4</a:t>
            </a:r>
            <a:r>
              <a:rPr lang="en-US" altLang="ko-KR" sz="2400" dirty="0" smtClean="0">
                <a:solidFill>
                  <a:schemeClr val="tx1">
                    <a:lumMod val="65000"/>
                    <a:lumOff val="35000"/>
                  </a:schemeClr>
                </a:solidFill>
              </a:rPr>
              <a:t>.1. </a:t>
            </a:r>
            <a:r>
              <a:rPr lang="ko-KR" altLang="en-US" sz="2400" dirty="0" smtClean="0">
                <a:solidFill>
                  <a:schemeClr val="tx1">
                    <a:lumMod val="65000"/>
                    <a:lumOff val="35000"/>
                  </a:schemeClr>
                </a:solidFill>
              </a:rPr>
              <a:t>첨부파일 이관 방안</a:t>
            </a:r>
            <a:endParaRPr lang="ko-KR" altLang="en-US" sz="1800" dirty="0">
              <a:solidFill>
                <a:schemeClr val="tx1">
                  <a:lumMod val="65000"/>
                  <a:lumOff val="35000"/>
                </a:schemeClr>
              </a:solidFill>
            </a:endParaRPr>
          </a:p>
        </p:txBody>
      </p:sp>
      <p:graphicFrame>
        <p:nvGraphicFramePr>
          <p:cNvPr id="66" name="Group 353"/>
          <p:cNvGraphicFramePr>
            <a:graphicFrameLocks noGrp="1"/>
          </p:cNvGraphicFramePr>
          <p:nvPr>
            <p:extLst>
              <p:ext uri="{D42A27DB-BD31-4B8C-83A1-F6EECF244321}">
                <p14:modId xmlns:p14="http://schemas.microsoft.com/office/powerpoint/2010/main" val="1352043603"/>
              </p:ext>
            </p:extLst>
          </p:nvPr>
        </p:nvGraphicFramePr>
        <p:xfrm>
          <a:off x="415925" y="1341054"/>
          <a:ext cx="9070976" cy="479280"/>
        </p:xfrm>
        <a:graphic>
          <a:graphicData uri="http://schemas.openxmlformats.org/drawingml/2006/table">
            <a:tbl>
              <a:tblPr/>
              <a:tblGrid>
                <a:gridCol w="1089477"/>
                <a:gridCol w="3446011"/>
                <a:gridCol w="1163069"/>
                <a:gridCol w="3372419"/>
              </a:tblGrid>
              <a:tr h="231775">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명</a:t>
                      </a:r>
                      <a:r>
                        <a:rPr kumimoji="1" lang="en-US" altLang="ko-KR" sz="1100" b="1" i="0" u="none" strike="noStrike" cap="none" normalizeH="0" baseline="0" dirty="0" smtClean="0">
                          <a:ln>
                            <a:noFill/>
                          </a:ln>
                          <a:solidFill>
                            <a:schemeClr val="tx1"/>
                          </a:solidFill>
                          <a:effectLst/>
                          <a:latin typeface="+mn-ea"/>
                          <a:ea typeface="+mn-ea"/>
                        </a:rPr>
                        <a:t>(</a:t>
                      </a:r>
                      <a:r>
                        <a:rPr kumimoji="1" lang="ko-KR" altLang="en-US" sz="1100" b="1" i="0" u="none" strike="noStrike" cap="none" normalizeH="0" baseline="0" dirty="0" smtClean="0">
                          <a:ln>
                            <a:noFill/>
                          </a:ln>
                          <a:solidFill>
                            <a:schemeClr val="tx1"/>
                          </a:solidFill>
                          <a:effectLst/>
                          <a:latin typeface="+mn-ea"/>
                          <a:ea typeface="+mn-ea"/>
                        </a:rPr>
                        <a:t>코드</a:t>
                      </a:r>
                      <a:r>
                        <a:rPr kumimoji="1" lang="en-US" altLang="ko-KR" sz="1100" b="1" i="0" u="none" strike="noStrike" cap="none" normalizeH="0" baseline="0" dirty="0" smtClean="0">
                          <a:ln>
                            <a:noFill/>
                          </a:ln>
                          <a:solidFill>
                            <a:schemeClr val="tx1"/>
                          </a:solidFill>
                          <a:effectLst/>
                          <a:latin typeface="+mn-ea"/>
                          <a:ea typeface="+mn-ea"/>
                        </a:rPr>
                        <a:t>)</a:t>
                      </a:r>
                      <a:endParaRPr kumimoji="1" lang="ko-KR" altLang="en-US" sz="1100" b="1"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첨부파일 </a:t>
                      </a:r>
                      <a:r>
                        <a:rPr kumimoji="1" lang="en-US" altLang="ko-KR" sz="1100" b="0" i="0" u="none" strike="noStrike" cap="none" normalizeH="0" baseline="0" dirty="0" smtClean="0">
                          <a:ln>
                            <a:noFill/>
                          </a:ln>
                          <a:solidFill>
                            <a:schemeClr val="tx1"/>
                          </a:solidFill>
                          <a:effectLst/>
                          <a:latin typeface="+mn-ea"/>
                          <a:ea typeface="+mn-ea"/>
                        </a:rPr>
                        <a:t>Freezing/</a:t>
                      </a:r>
                      <a:r>
                        <a:rPr kumimoji="1" lang="ko-KR" altLang="en-US" sz="1100" b="0" i="0" u="none" strike="noStrike" cap="none" normalizeH="0" baseline="0" dirty="0" smtClean="0">
                          <a:ln>
                            <a:noFill/>
                          </a:ln>
                          <a:solidFill>
                            <a:schemeClr val="tx1"/>
                          </a:solidFill>
                          <a:effectLst/>
                          <a:latin typeface="+mn-ea"/>
                          <a:ea typeface="+mn-ea"/>
                        </a:rPr>
                        <a:t>이관방안수립 </a:t>
                      </a:r>
                      <a:r>
                        <a:rPr kumimoji="1" lang="en-US" altLang="ko-KR" sz="1100" b="0" i="0" u="none" strike="noStrike" cap="none" normalizeH="0" baseline="0" dirty="0" smtClean="0">
                          <a:ln>
                            <a:noFill/>
                          </a:ln>
                          <a:solidFill>
                            <a:schemeClr val="tx1"/>
                          </a:solidFill>
                          <a:effectLst/>
                          <a:latin typeface="+mn-ea"/>
                          <a:ea typeface="+mn-ea"/>
                        </a:rPr>
                        <a:t>(A-01-005,B-01-001)</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정의</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대용량 첨부 파일에 대한 이관 작업 실시</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작업 일자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17.06.03 01:00 ~ 17.06.03 06:00</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수행 시점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시스템 사용 중지 후</a:t>
                      </a:r>
                      <a:endParaRPr kumimoji="1" lang="en-US" altLang="ko-KR"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 name="TextBox 66"/>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개요</a:t>
            </a:r>
            <a:endParaRPr lang="ko-KR" altLang="en-US" sz="1600" b="1" dirty="0">
              <a:solidFill>
                <a:prstClr val="black">
                  <a:lumMod val="65000"/>
                  <a:lumOff val="35000"/>
                </a:prstClr>
              </a:solidFill>
              <a:latin typeface="+mn-ea"/>
              <a:ea typeface="+mn-ea"/>
            </a:endParaRPr>
          </a:p>
        </p:txBody>
      </p:sp>
      <p:sp>
        <p:nvSpPr>
          <p:cNvPr id="68" name="TextBox 67"/>
          <p:cNvSpPr txBox="1"/>
          <p:nvPr/>
        </p:nvSpPr>
        <p:spPr>
          <a:xfrm>
            <a:off x="416496" y="2370366"/>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작업 절차 </a:t>
            </a:r>
            <a:r>
              <a:rPr lang="ko-KR" altLang="en-US" sz="1600" b="1" dirty="0">
                <a:solidFill>
                  <a:prstClr val="black">
                    <a:lumMod val="65000"/>
                    <a:lumOff val="35000"/>
                  </a:prstClr>
                </a:solidFill>
                <a:latin typeface="+mn-ea"/>
                <a:ea typeface="+mn-ea"/>
              </a:rPr>
              <a:t>및</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검증</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방안</a:t>
            </a:r>
            <a:endParaRPr lang="ko-KR" altLang="en-US" sz="1600" b="1" dirty="0">
              <a:solidFill>
                <a:prstClr val="black">
                  <a:lumMod val="65000"/>
                  <a:lumOff val="35000"/>
                </a:prstClr>
              </a:solidFill>
              <a:latin typeface="+mn-ea"/>
              <a:ea typeface="+mn-ea"/>
            </a:endParaRPr>
          </a:p>
        </p:txBody>
      </p:sp>
      <p:sp>
        <p:nvSpPr>
          <p:cNvPr id="70" name="TextBox 69"/>
          <p:cNvSpPr txBox="1"/>
          <p:nvPr/>
        </p:nvSpPr>
        <p:spPr>
          <a:xfrm>
            <a:off x="416496" y="2753638"/>
            <a:ext cx="2268000" cy="261610"/>
          </a:xfrm>
          <a:prstGeom prst="rect">
            <a:avLst/>
          </a:prstGeom>
          <a:solidFill>
            <a:schemeClr val="accent1">
              <a:lumMod val="20000"/>
              <a:lumOff val="8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1. </a:t>
            </a:r>
            <a:r>
              <a:rPr lang="ko-KR" altLang="en-US" sz="1100" b="1" dirty="0" smtClean="0">
                <a:latin typeface="+mn-ea"/>
                <a:ea typeface="+mn-ea"/>
              </a:rPr>
              <a:t>시스템 사용 중지</a:t>
            </a:r>
            <a:endParaRPr lang="en-US" altLang="ko-KR" sz="1100" b="1" dirty="0" smtClean="0">
              <a:latin typeface="+mn-ea"/>
              <a:ea typeface="+mn-ea"/>
            </a:endParaRPr>
          </a:p>
        </p:txBody>
      </p:sp>
      <p:sp>
        <p:nvSpPr>
          <p:cNvPr id="71" name="TextBox 70"/>
          <p:cNvSpPr txBox="1"/>
          <p:nvPr/>
        </p:nvSpPr>
        <p:spPr>
          <a:xfrm>
            <a:off x="2739888" y="2753638"/>
            <a:ext cx="3636000" cy="261610"/>
          </a:xfrm>
          <a:prstGeom prst="rect">
            <a:avLst/>
          </a:prstGeom>
          <a:solidFill>
            <a:schemeClr val="accent1">
              <a:lumMod val="40000"/>
              <a:lumOff val="6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2. To-Be </a:t>
            </a:r>
            <a:r>
              <a:rPr lang="ko-KR" altLang="en-US" sz="1100" b="1" dirty="0" err="1" smtClean="0">
                <a:latin typeface="+mn-ea"/>
                <a:ea typeface="+mn-ea"/>
              </a:rPr>
              <a:t>운영계</a:t>
            </a:r>
            <a:r>
              <a:rPr lang="ko-KR" altLang="en-US" sz="1100" b="1" dirty="0" smtClean="0">
                <a:latin typeface="+mn-ea"/>
                <a:ea typeface="+mn-ea"/>
              </a:rPr>
              <a:t> </a:t>
            </a:r>
            <a:r>
              <a:rPr lang="en-US" altLang="ko-KR" sz="1100" b="1" dirty="0" smtClean="0">
                <a:latin typeface="+mn-ea"/>
                <a:ea typeface="+mn-ea"/>
              </a:rPr>
              <a:t>File </a:t>
            </a:r>
            <a:r>
              <a:rPr lang="ko-KR" altLang="en-US" sz="1100" b="1" dirty="0" smtClean="0">
                <a:latin typeface="+mn-ea"/>
                <a:ea typeface="+mn-ea"/>
              </a:rPr>
              <a:t>이관 </a:t>
            </a:r>
            <a:r>
              <a:rPr lang="en-US" altLang="ko-KR" sz="1100" b="1" dirty="0" smtClean="0">
                <a:latin typeface="+mn-ea"/>
                <a:ea typeface="+mn-ea"/>
              </a:rPr>
              <a:t>(CI</a:t>
            </a:r>
            <a:r>
              <a:rPr lang="ko-KR" altLang="en-US" sz="1100" b="1" dirty="0" smtClean="0">
                <a:latin typeface="+mn-ea"/>
                <a:ea typeface="+mn-ea"/>
              </a:rPr>
              <a:t> 담당자</a:t>
            </a:r>
            <a:r>
              <a:rPr lang="en-US" altLang="ko-KR" sz="1100" b="1" dirty="0" smtClean="0">
                <a:latin typeface="+mn-ea"/>
                <a:ea typeface="+mn-ea"/>
              </a:rPr>
              <a:t>)</a:t>
            </a:r>
          </a:p>
        </p:txBody>
      </p:sp>
      <p:sp>
        <p:nvSpPr>
          <p:cNvPr id="72" name="오각형 71"/>
          <p:cNvSpPr/>
          <p:nvPr/>
        </p:nvSpPr>
        <p:spPr>
          <a:xfrm>
            <a:off x="1017070" y="3143509"/>
            <a:ext cx="1055610" cy="731823"/>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06/03 00:00 &gt;</a:t>
            </a:r>
          </a:p>
          <a:p>
            <a:pPr algn="ctr" latinLnBrk="0"/>
            <a:r>
              <a:rPr lang="ko-KR" altLang="en-US" sz="800" dirty="0" smtClean="0">
                <a:solidFill>
                  <a:schemeClr val="tx1"/>
                </a:solidFill>
                <a:latin typeface="+mn-ea"/>
              </a:rPr>
              <a:t>시스템 사용 중지</a:t>
            </a:r>
            <a:endParaRPr lang="ko-KR" altLang="en-US" sz="800" dirty="0">
              <a:solidFill>
                <a:schemeClr val="tx1"/>
              </a:solidFill>
              <a:latin typeface="+mn-ea"/>
            </a:endParaRPr>
          </a:p>
        </p:txBody>
      </p:sp>
      <p:sp>
        <p:nvSpPr>
          <p:cNvPr id="73" name="TextBox 72"/>
          <p:cNvSpPr txBox="1"/>
          <p:nvPr/>
        </p:nvSpPr>
        <p:spPr>
          <a:xfrm>
            <a:off x="6427553" y="2753638"/>
            <a:ext cx="2952000" cy="261610"/>
          </a:xfrm>
          <a:prstGeom prst="rect">
            <a:avLst/>
          </a:prstGeom>
          <a:solidFill>
            <a:schemeClr val="accent1">
              <a:lumMod val="60000"/>
              <a:lumOff val="4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3. </a:t>
            </a:r>
            <a:r>
              <a:rPr lang="ko-KR" altLang="en-US" sz="1100" b="1" dirty="0" smtClean="0">
                <a:latin typeface="+mn-ea"/>
                <a:ea typeface="+mn-ea"/>
              </a:rPr>
              <a:t>이관 데이터 검증 </a:t>
            </a:r>
            <a:r>
              <a:rPr lang="en-US" altLang="ko-KR" sz="1100" b="1" dirty="0" smtClean="0">
                <a:latin typeface="+mn-ea"/>
                <a:ea typeface="+mn-ea"/>
              </a:rPr>
              <a:t>(CI</a:t>
            </a:r>
            <a:r>
              <a:rPr lang="ko-KR" altLang="en-US" sz="1100" b="1" dirty="0" smtClean="0">
                <a:latin typeface="+mn-ea"/>
                <a:ea typeface="+mn-ea"/>
              </a:rPr>
              <a:t> 담당자</a:t>
            </a:r>
            <a:r>
              <a:rPr lang="en-US" altLang="ko-KR" sz="1100" b="1" dirty="0" smtClean="0">
                <a:latin typeface="+mn-ea"/>
                <a:ea typeface="+mn-ea"/>
              </a:rPr>
              <a:t>)</a:t>
            </a:r>
          </a:p>
        </p:txBody>
      </p:sp>
      <p:sp>
        <p:nvSpPr>
          <p:cNvPr id="80" name="TextBox 79"/>
          <p:cNvSpPr txBox="1"/>
          <p:nvPr/>
        </p:nvSpPr>
        <p:spPr>
          <a:xfrm>
            <a:off x="416496" y="5263317"/>
            <a:ext cx="2268000" cy="246221"/>
          </a:xfrm>
          <a:prstGeom prst="rect">
            <a:avLst/>
          </a:prstGeom>
          <a:noFill/>
          <a:ln>
            <a:solidFill>
              <a:schemeClr val="accent1">
                <a:shade val="95000"/>
                <a:satMod val="105000"/>
              </a:schemeClr>
            </a:solidFill>
          </a:ln>
        </p:spPr>
        <p:txBody>
          <a:bodyPr wrap="square" rtlCol="0">
            <a:spAutoFit/>
          </a:bodyPr>
          <a:lstStyle/>
          <a:p>
            <a:pPr algn="ctr"/>
            <a:r>
              <a:rPr lang="ko-KR" altLang="en-US" sz="1000" b="1" dirty="0" smtClean="0">
                <a:latin typeface="+mn-ea"/>
                <a:ea typeface="+mn-ea"/>
              </a:rPr>
              <a:t>현업 </a:t>
            </a:r>
            <a:r>
              <a:rPr lang="en-US" altLang="ko-KR" sz="1000" b="1" dirty="0" smtClean="0">
                <a:latin typeface="+mn-ea"/>
                <a:ea typeface="+mn-ea"/>
              </a:rPr>
              <a:t>( ~ 06/03</a:t>
            </a:r>
            <a:r>
              <a:rPr lang="ko-KR" altLang="en-US" sz="1000" b="1" dirty="0" smtClean="0">
                <a:latin typeface="+mn-ea"/>
                <a:ea typeface="+mn-ea"/>
              </a:rPr>
              <a:t>일 </a:t>
            </a:r>
            <a:r>
              <a:rPr lang="en-US" altLang="ko-KR" sz="1000" b="1" dirty="0" smtClean="0">
                <a:latin typeface="+mn-ea"/>
                <a:ea typeface="+mn-ea"/>
              </a:rPr>
              <a:t>00:00)</a:t>
            </a:r>
            <a:endParaRPr lang="ko-KR" altLang="en-US" sz="1000" b="1" dirty="0">
              <a:latin typeface="+mn-ea"/>
              <a:ea typeface="+mn-ea"/>
            </a:endParaRPr>
          </a:p>
        </p:txBody>
      </p:sp>
      <p:sp>
        <p:nvSpPr>
          <p:cNvPr id="81" name="TextBox 80"/>
          <p:cNvSpPr txBox="1"/>
          <p:nvPr/>
        </p:nvSpPr>
        <p:spPr>
          <a:xfrm>
            <a:off x="2739888" y="5263317"/>
            <a:ext cx="3636000" cy="246221"/>
          </a:xfrm>
          <a:prstGeom prst="rect">
            <a:avLst/>
          </a:prstGeom>
          <a:noFill/>
          <a:ln>
            <a:solidFill>
              <a:schemeClr val="accent1">
                <a:shade val="95000"/>
                <a:satMod val="105000"/>
              </a:schemeClr>
            </a:solidFill>
          </a:ln>
        </p:spPr>
        <p:txBody>
          <a:bodyPr wrap="square" rtlCol="0">
            <a:spAutoFit/>
          </a:bodyPr>
          <a:lstStyle/>
          <a:p>
            <a:pPr algn="ctr"/>
            <a:r>
              <a:rPr lang="ko-KR" altLang="en-US" sz="1000" b="1" dirty="0" smtClean="0">
                <a:latin typeface="+mn-ea"/>
                <a:ea typeface="+mn-ea"/>
              </a:rPr>
              <a:t>운영 담당자</a:t>
            </a:r>
            <a:r>
              <a:rPr lang="en-US" altLang="ko-KR" sz="1000" b="1" dirty="0" smtClean="0">
                <a:latin typeface="+mn-ea"/>
                <a:ea typeface="+mn-ea"/>
              </a:rPr>
              <a:t>(06/03</a:t>
            </a:r>
            <a:r>
              <a:rPr lang="ko-KR" altLang="en-US" sz="1000" b="1" dirty="0" smtClean="0">
                <a:latin typeface="+mn-ea"/>
                <a:ea typeface="+mn-ea"/>
              </a:rPr>
              <a:t>일 </a:t>
            </a:r>
            <a:r>
              <a:rPr lang="en-US" altLang="ko-KR" sz="1000" b="1" dirty="0" smtClean="0">
                <a:latin typeface="+mn-ea"/>
                <a:ea typeface="+mn-ea"/>
              </a:rPr>
              <a:t>01:00 ~ 05:00)</a:t>
            </a:r>
            <a:endParaRPr lang="ko-KR" altLang="en-US" sz="1000" b="1" dirty="0">
              <a:latin typeface="+mn-ea"/>
              <a:ea typeface="+mn-ea"/>
            </a:endParaRPr>
          </a:p>
        </p:txBody>
      </p:sp>
      <p:sp>
        <p:nvSpPr>
          <p:cNvPr id="83" name="오각형 82"/>
          <p:cNvSpPr/>
          <p:nvPr/>
        </p:nvSpPr>
        <p:spPr>
          <a:xfrm>
            <a:off x="6439767" y="3144270"/>
            <a:ext cx="1495963" cy="504000"/>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a:t>
            </a:r>
            <a:r>
              <a:rPr lang="ko-KR" altLang="en-US" sz="800" b="1" dirty="0" smtClean="0">
                <a:solidFill>
                  <a:schemeClr val="tx1"/>
                </a:solidFill>
                <a:latin typeface="+mn-ea"/>
              </a:rPr>
              <a:t>센터</a:t>
            </a:r>
            <a:r>
              <a:rPr lang="en-US" altLang="ko-KR" sz="800" b="1" dirty="0" smtClean="0">
                <a:solidFill>
                  <a:schemeClr val="tx1"/>
                </a:solidFill>
                <a:latin typeface="+mn-ea"/>
              </a:rPr>
              <a:t> </a:t>
            </a:r>
            <a:r>
              <a:rPr lang="ko-KR" altLang="en-US" sz="800" b="1" dirty="0" smtClean="0">
                <a:solidFill>
                  <a:schemeClr val="tx1"/>
                </a:solidFill>
                <a:latin typeface="+mn-ea"/>
              </a:rPr>
              <a:t>담당자</a:t>
            </a:r>
            <a:r>
              <a:rPr lang="en-US" altLang="ko-KR" sz="800" b="1" dirty="0" smtClean="0">
                <a:solidFill>
                  <a:schemeClr val="tx1"/>
                </a:solidFill>
                <a:latin typeface="+mn-ea"/>
              </a:rPr>
              <a:t> &gt;</a:t>
            </a:r>
            <a:endParaRPr lang="en-US" altLang="ko-KR" sz="800" b="1" dirty="0">
              <a:solidFill>
                <a:schemeClr val="tx1"/>
              </a:solidFill>
              <a:latin typeface="+mn-ea"/>
            </a:endParaRPr>
          </a:p>
          <a:p>
            <a:pPr algn="ctr" latinLnBrk="0"/>
            <a:r>
              <a:rPr lang="ko-KR" altLang="en-US" sz="800" dirty="0" smtClean="0">
                <a:solidFill>
                  <a:schemeClr val="tx1"/>
                </a:solidFill>
                <a:latin typeface="+mn-ea"/>
              </a:rPr>
              <a:t>이관 첨부파일 용량 및 </a:t>
            </a:r>
            <a:r>
              <a:rPr lang="en-US" altLang="ko-KR" sz="800" dirty="0" smtClean="0">
                <a:solidFill>
                  <a:schemeClr val="tx1"/>
                </a:solidFill>
                <a:latin typeface="+mn-ea"/>
              </a:rPr>
              <a:t>File</a:t>
            </a:r>
            <a:r>
              <a:rPr lang="ko-KR" altLang="en-US" sz="800" dirty="0" smtClean="0">
                <a:solidFill>
                  <a:schemeClr val="tx1"/>
                </a:solidFill>
                <a:latin typeface="+mn-ea"/>
              </a:rPr>
              <a:t>수 비교 </a:t>
            </a:r>
            <a:r>
              <a:rPr lang="en-US" altLang="ko-KR" sz="800" dirty="0" smtClean="0">
                <a:solidFill>
                  <a:schemeClr val="tx1"/>
                </a:solidFill>
                <a:latin typeface="+mn-ea"/>
              </a:rPr>
              <a:t>(</a:t>
            </a:r>
            <a:r>
              <a:rPr lang="ko-KR" altLang="en-US" sz="800" dirty="0" smtClean="0">
                <a:solidFill>
                  <a:schemeClr val="tx1"/>
                </a:solidFill>
                <a:latin typeface="+mn-ea"/>
              </a:rPr>
              <a:t>체크리스트 작성</a:t>
            </a:r>
            <a:r>
              <a:rPr lang="en-US" altLang="ko-KR" sz="800" dirty="0" smtClean="0">
                <a:solidFill>
                  <a:schemeClr val="tx1"/>
                </a:solidFill>
                <a:latin typeface="+mn-ea"/>
              </a:rPr>
              <a:t>)</a:t>
            </a:r>
            <a:endParaRPr lang="ko-KR" altLang="en-US" sz="800" dirty="0">
              <a:solidFill>
                <a:schemeClr val="tx1"/>
              </a:solidFill>
              <a:latin typeface="+mn-ea"/>
            </a:endParaRPr>
          </a:p>
        </p:txBody>
      </p:sp>
      <p:sp>
        <p:nvSpPr>
          <p:cNvPr id="85" name="오각형 84"/>
          <p:cNvSpPr/>
          <p:nvPr/>
        </p:nvSpPr>
        <p:spPr>
          <a:xfrm>
            <a:off x="7978589" y="3135842"/>
            <a:ext cx="782005" cy="1102930"/>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a:solidFill>
                  <a:schemeClr val="tx1"/>
                </a:solidFill>
                <a:latin typeface="+mn-ea"/>
              </a:rPr>
              <a:t>&lt; </a:t>
            </a:r>
            <a:r>
              <a:rPr lang="ko-KR" altLang="en-US" sz="800" b="1" dirty="0" smtClean="0">
                <a:solidFill>
                  <a:schemeClr val="tx1"/>
                </a:solidFill>
                <a:latin typeface="+mn-ea"/>
              </a:rPr>
              <a:t>현업</a:t>
            </a:r>
            <a:r>
              <a:rPr lang="en-US" altLang="ko-KR" sz="800" b="1" dirty="0" smtClean="0">
                <a:solidFill>
                  <a:schemeClr val="tx1"/>
                </a:solidFill>
                <a:latin typeface="+mn-ea"/>
              </a:rPr>
              <a:t> &gt;</a:t>
            </a:r>
            <a:endParaRPr lang="en-US" altLang="ko-KR" sz="800" b="1" dirty="0">
              <a:solidFill>
                <a:schemeClr val="tx1"/>
              </a:solidFill>
              <a:latin typeface="+mn-ea"/>
            </a:endParaRPr>
          </a:p>
          <a:p>
            <a:pPr algn="ctr" latinLnBrk="0"/>
            <a:r>
              <a:rPr lang="ko-KR" altLang="en-US" sz="800" dirty="0" smtClean="0">
                <a:solidFill>
                  <a:schemeClr val="tx1"/>
                </a:solidFill>
                <a:latin typeface="+mn-ea"/>
              </a:rPr>
              <a:t>이관결과</a:t>
            </a:r>
            <a:r>
              <a:rPr lang="en-US" altLang="ko-KR" sz="800" dirty="0" smtClean="0">
                <a:solidFill>
                  <a:schemeClr val="tx1"/>
                </a:solidFill>
                <a:latin typeface="+mn-ea"/>
              </a:rPr>
              <a:t> </a:t>
            </a:r>
            <a:r>
              <a:rPr lang="ko-KR" altLang="en-US" sz="800" dirty="0" smtClean="0">
                <a:solidFill>
                  <a:schemeClr val="tx1"/>
                </a:solidFill>
                <a:latin typeface="+mn-ea"/>
              </a:rPr>
              <a:t>확인</a:t>
            </a:r>
            <a:endParaRPr lang="en-US" altLang="ko-KR" sz="800" dirty="0" smtClean="0">
              <a:solidFill>
                <a:schemeClr val="tx1"/>
              </a:solidFill>
              <a:latin typeface="+mn-ea"/>
            </a:endParaRPr>
          </a:p>
          <a:p>
            <a:pPr algn="ctr" latinLnBrk="0"/>
            <a:r>
              <a:rPr lang="en-US" altLang="ko-KR" sz="800" dirty="0" smtClean="0">
                <a:solidFill>
                  <a:schemeClr val="tx1"/>
                </a:solidFill>
                <a:latin typeface="+mn-ea"/>
              </a:rPr>
              <a:t>(</a:t>
            </a:r>
            <a:r>
              <a:rPr lang="ko-KR" altLang="en-US" sz="800" dirty="0" smtClean="0">
                <a:solidFill>
                  <a:schemeClr val="tx1"/>
                </a:solidFill>
                <a:latin typeface="+mn-ea"/>
              </a:rPr>
              <a:t>정합성 확인</a:t>
            </a:r>
            <a:r>
              <a:rPr lang="en-US" altLang="ko-KR" sz="800" dirty="0" smtClean="0">
                <a:solidFill>
                  <a:schemeClr val="tx1"/>
                </a:solidFill>
                <a:latin typeface="+mn-ea"/>
              </a:rPr>
              <a:t>)</a:t>
            </a:r>
          </a:p>
        </p:txBody>
      </p:sp>
      <p:sp>
        <p:nvSpPr>
          <p:cNvPr id="86" name="오각형 85"/>
          <p:cNvSpPr/>
          <p:nvPr/>
        </p:nvSpPr>
        <p:spPr>
          <a:xfrm>
            <a:off x="8799826" y="3135843"/>
            <a:ext cx="576000" cy="1102929"/>
          </a:xfrm>
          <a:prstGeom prst="homePlate">
            <a:avLst>
              <a:gd name="adj" fmla="val 11328"/>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ko-KR" altLang="en-US" sz="800" b="1" dirty="0" smtClean="0">
                <a:solidFill>
                  <a:schemeClr val="tx1"/>
                </a:solidFill>
                <a:latin typeface="+mn-ea"/>
              </a:rPr>
              <a:t>이관 결과</a:t>
            </a:r>
            <a:endParaRPr lang="en-US" altLang="ko-KR" sz="800" b="1" dirty="0" smtClean="0">
              <a:solidFill>
                <a:schemeClr val="tx1"/>
              </a:solidFill>
              <a:latin typeface="+mn-ea"/>
            </a:endParaRPr>
          </a:p>
          <a:p>
            <a:pPr algn="ctr" latinLnBrk="0"/>
            <a:r>
              <a:rPr lang="ko-KR" altLang="en-US" sz="800" b="1" dirty="0" smtClean="0">
                <a:solidFill>
                  <a:schemeClr val="tx1"/>
                </a:solidFill>
                <a:latin typeface="+mn-ea"/>
              </a:rPr>
              <a:t>상황</a:t>
            </a:r>
            <a:r>
              <a:rPr lang="ko-KR" altLang="en-US" sz="800" b="1" dirty="0">
                <a:solidFill>
                  <a:schemeClr val="tx1"/>
                </a:solidFill>
                <a:latin typeface="+mn-ea"/>
              </a:rPr>
              <a:t>실</a:t>
            </a:r>
            <a:endParaRPr lang="en-US" altLang="ko-KR" sz="800" b="1" dirty="0" smtClean="0">
              <a:solidFill>
                <a:schemeClr val="tx1"/>
              </a:solidFill>
              <a:latin typeface="+mn-ea"/>
            </a:endParaRPr>
          </a:p>
          <a:p>
            <a:pPr algn="ctr" latinLnBrk="0"/>
            <a:r>
              <a:rPr lang="ko-KR" altLang="en-US" sz="800" b="1" dirty="0" smtClean="0">
                <a:solidFill>
                  <a:schemeClr val="tx1"/>
                </a:solidFill>
                <a:latin typeface="+mn-ea"/>
              </a:rPr>
              <a:t>제출</a:t>
            </a:r>
            <a:endParaRPr lang="en-US" altLang="ko-KR" sz="800" b="1" dirty="0" smtClean="0">
              <a:solidFill>
                <a:schemeClr val="tx1"/>
              </a:solidFill>
              <a:latin typeface="+mn-ea"/>
            </a:endParaRPr>
          </a:p>
        </p:txBody>
      </p:sp>
      <p:sp>
        <p:nvSpPr>
          <p:cNvPr id="88" name="Text Box 50"/>
          <p:cNvSpPr txBox="1">
            <a:spLocks noChangeArrowheads="1"/>
          </p:cNvSpPr>
          <p:nvPr/>
        </p:nvSpPr>
        <p:spPr bwMode="auto">
          <a:xfrm>
            <a:off x="2916867" y="3088761"/>
            <a:ext cx="102802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r>
              <a:rPr lang="en-US" altLang="ko-KR" sz="1000" b="1" dirty="0" smtClean="0">
                <a:solidFill>
                  <a:prstClr val="black"/>
                </a:solidFill>
                <a:latin typeface="+mn-ea"/>
                <a:ea typeface="+mn-ea"/>
              </a:rPr>
              <a:t>As-Is </a:t>
            </a:r>
            <a:r>
              <a:rPr lang="ko-KR" altLang="en-US" sz="1000" b="1" dirty="0" smtClean="0">
                <a:solidFill>
                  <a:prstClr val="black"/>
                </a:solidFill>
                <a:latin typeface="+mn-ea"/>
                <a:ea typeface="+mn-ea"/>
              </a:rPr>
              <a:t>운영장비</a:t>
            </a:r>
            <a:endParaRPr lang="en-US" altLang="ko-KR" sz="1000" b="1" dirty="0">
              <a:solidFill>
                <a:prstClr val="black"/>
              </a:solidFill>
              <a:latin typeface="+mn-ea"/>
              <a:ea typeface="+mn-ea"/>
            </a:endParaRPr>
          </a:p>
        </p:txBody>
      </p:sp>
      <p:sp>
        <p:nvSpPr>
          <p:cNvPr id="95" name="Text Box 50"/>
          <p:cNvSpPr txBox="1">
            <a:spLocks noChangeArrowheads="1"/>
          </p:cNvSpPr>
          <p:nvPr/>
        </p:nvSpPr>
        <p:spPr bwMode="auto">
          <a:xfrm>
            <a:off x="5241032" y="3068960"/>
            <a:ext cx="92869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r>
              <a:rPr lang="en-US" altLang="ko-KR" b="1" dirty="0" smtClean="0">
                <a:solidFill>
                  <a:prstClr val="black"/>
                </a:solidFill>
                <a:latin typeface="+mn-ea"/>
                <a:ea typeface="+mn-ea"/>
              </a:rPr>
              <a:t>To-Be </a:t>
            </a:r>
            <a:r>
              <a:rPr lang="ko-KR" altLang="en-US" b="1" dirty="0" smtClean="0">
                <a:solidFill>
                  <a:prstClr val="black"/>
                </a:solidFill>
                <a:latin typeface="+mn-ea"/>
                <a:ea typeface="+mn-ea"/>
              </a:rPr>
              <a:t>운영장비</a:t>
            </a:r>
            <a:endParaRPr lang="en-US" altLang="ko-KR" sz="1000" b="1" dirty="0">
              <a:solidFill>
                <a:prstClr val="black"/>
              </a:solidFill>
              <a:latin typeface="+mn-ea"/>
              <a:ea typeface="+mn-ea"/>
            </a:endParaRPr>
          </a:p>
        </p:txBody>
      </p:sp>
      <p:sp>
        <p:nvSpPr>
          <p:cNvPr id="106" name="순서도: 문서 105"/>
          <p:cNvSpPr/>
          <p:nvPr/>
        </p:nvSpPr>
        <p:spPr>
          <a:xfrm>
            <a:off x="8579402" y="4689192"/>
            <a:ext cx="943570" cy="468000"/>
          </a:xfrm>
          <a:prstGeom prst="flowChartDocumen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ko-KR" altLang="en-US" sz="800" b="1" dirty="0" smtClean="0">
                <a:solidFill>
                  <a:schemeClr val="tx1"/>
                </a:solidFill>
                <a:latin typeface="+mn-ea"/>
              </a:rPr>
              <a:t>체크리스트</a:t>
            </a:r>
            <a:endParaRPr lang="en-US" altLang="ko-KR" sz="800" b="1" dirty="0" smtClean="0">
              <a:solidFill>
                <a:schemeClr val="tx1"/>
              </a:solidFill>
              <a:latin typeface="+mn-ea"/>
            </a:endParaRPr>
          </a:p>
          <a:p>
            <a:r>
              <a:rPr lang="en-US" altLang="ko-KR" sz="800" b="1" dirty="0">
                <a:solidFill>
                  <a:schemeClr val="tx1"/>
                </a:solidFill>
                <a:latin typeface="+mn-ea"/>
              </a:rPr>
              <a:t> </a:t>
            </a:r>
            <a:r>
              <a:rPr lang="en-US" altLang="ko-KR" sz="800" b="1" dirty="0" smtClean="0">
                <a:solidFill>
                  <a:schemeClr val="tx1"/>
                </a:solidFill>
                <a:latin typeface="+mn-ea"/>
              </a:rPr>
              <a:t>- </a:t>
            </a:r>
            <a:r>
              <a:rPr lang="ko-KR" altLang="en-US" sz="800" b="1" dirty="0" smtClean="0">
                <a:solidFill>
                  <a:schemeClr val="tx1"/>
                </a:solidFill>
                <a:latin typeface="+mn-ea"/>
              </a:rPr>
              <a:t>이</a:t>
            </a:r>
            <a:r>
              <a:rPr lang="ko-KR" altLang="en-US" sz="800" b="1" dirty="0">
                <a:solidFill>
                  <a:schemeClr val="tx1"/>
                </a:solidFill>
                <a:latin typeface="+mn-ea"/>
              </a:rPr>
              <a:t>행 </a:t>
            </a:r>
            <a:r>
              <a:rPr lang="ko-KR" altLang="en-US" sz="800" b="1" dirty="0" smtClean="0">
                <a:solidFill>
                  <a:schemeClr val="tx1"/>
                </a:solidFill>
                <a:latin typeface="+mn-ea"/>
              </a:rPr>
              <a:t>결</a:t>
            </a:r>
            <a:r>
              <a:rPr lang="ko-KR" altLang="en-US" sz="800" b="1" dirty="0">
                <a:solidFill>
                  <a:schemeClr val="tx1"/>
                </a:solidFill>
                <a:latin typeface="+mn-ea"/>
              </a:rPr>
              <a:t>과</a:t>
            </a:r>
            <a:r>
              <a:rPr lang="en-US" altLang="ko-KR" sz="800" b="1" dirty="0" smtClean="0">
                <a:solidFill>
                  <a:schemeClr val="tx1"/>
                </a:solidFill>
                <a:latin typeface="+mn-ea"/>
              </a:rPr>
              <a:t>(</a:t>
            </a:r>
            <a:r>
              <a:rPr lang="ko-KR" altLang="en-US" sz="800" b="1" dirty="0" smtClean="0">
                <a:solidFill>
                  <a:schemeClr val="tx1"/>
                </a:solidFill>
                <a:latin typeface="+mn-ea"/>
              </a:rPr>
              <a:t>서명</a:t>
            </a:r>
            <a:r>
              <a:rPr lang="en-US" altLang="ko-KR" sz="800" b="1" dirty="0" smtClean="0">
                <a:solidFill>
                  <a:schemeClr val="tx1"/>
                </a:solidFill>
                <a:latin typeface="+mn-ea"/>
              </a:rPr>
              <a:t>)</a:t>
            </a:r>
            <a:br>
              <a:rPr lang="en-US" altLang="ko-KR" sz="800" b="1" dirty="0" smtClean="0">
                <a:solidFill>
                  <a:schemeClr val="tx1"/>
                </a:solidFill>
                <a:latin typeface="+mn-ea"/>
              </a:rPr>
            </a:br>
            <a:r>
              <a:rPr lang="en-US" altLang="ko-KR" sz="800" b="1" dirty="0" smtClean="0">
                <a:solidFill>
                  <a:schemeClr val="tx1"/>
                </a:solidFill>
                <a:latin typeface="+mn-ea"/>
              </a:rPr>
              <a:t>   </a:t>
            </a:r>
            <a:r>
              <a:rPr lang="en-US" altLang="ko-KR" sz="800" b="1" dirty="0" err="1" smtClean="0">
                <a:solidFill>
                  <a:schemeClr val="tx1"/>
                </a:solidFill>
                <a:latin typeface="+mn-ea"/>
              </a:rPr>
              <a:t>Prj</a:t>
            </a:r>
            <a:r>
              <a:rPr lang="en-US" altLang="ko-KR" sz="800" b="1" dirty="0" smtClean="0">
                <a:solidFill>
                  <a:schemeClr val="tx1"/>
                </a:solidFill>
                <a:latin typeface="+mn-ea"/>
              </a:rPr>
              <a:t>./CI/PI</a:t>
            </a:r>
          </a:p>
        </p:txBody>
      </p:sp>
      <p:sp>
        <p:nvSpPr>
          <p:cNvPr id="110" name="Text Box 159"/>
          <p:cNvSpPr txBox="1">
            <a:spLocks noChangeArrowheads="1"/>
          </p:cNvSpPr>
          <p:nvPr/>
        </p:nvSpPr>
        <p:spPr bwMode="auto">
          <a:xfrm>
            <a:off x="186046" y="3580882"/>
            <a:ext cx="957781" cy="280166"/>
          </a:xfrm>
          <a:prstGeom prst="rect">
            <a:avLst/>
          </a:prstGeom>
          <a:noFill/>
          <a:ln w="12700" algn="ctr">
            <a:noFill/>
            <a:miter lim="800000"/>
            <a:headEnd/>
            <a:tailEnd/>
          </a:ln>
        </p:spPr>
        <p:txBody>
          <a:bodyPr wrap="none" lIns="120246" tIns="62528" rIns="120246" bIns="62528">
            <a:spAutoFit/>
          </a:bodyPr>
          <a:lstStyle/>
          <a:p>
            <a:pPr algn="ctr" defTabSz="1222375" latinLnBrk="0"/>
            <a:r>
              <a:rPr lang="en-US" altLang="ko-KR" dirty="0" smtClean="0">
                <a:latin typeface="+mn-ea"/>
                <a:ea typeface="+mn-ea"/>
              </a:rPr>
              <a:t>As-Is </a:t>
            </a:r>
            <a:r>
              <a:rPr lang="ko-KR" altLang="en-US" dirty="0" err="1" smtClean="0">
                <a:latin typeface="+mn-ea"/>
                <a:ea typeface="+mn-ea"/>
              </a:rPr>
              <a:t>운영계</a:t>
            </a:r>
            <a:endParaRPr lang="en-US" altLang="ko-KR" sz="1000" dirty="0">
              <a:latin typeface="+mn-ea"/>
              <a:ea typeface="+mn-ea"/>
            </a:endParaRPr>
          </a:p>
        </p:txBody>
      </p:sp>
      <p:cxnSp>
        <p:nvCxnSpPr>
          <p:cNvPr id="14" name="직선 화살표 연결선 13"/>
          <p:cNvCxnSpPr/>
          <p:nvPr/>
        </p:nvCxnSpPr>
        <p:spPr>
          <a:xfrm>
            <a:off x="369070" y="3501008"/>
            <a:ext cx="648000" cy="8413"/>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꺾인 연결선 112"/>
          <p:cNvCxnSpPr>
            <a:stCxn id="72" idx="3"/>
            <a:endCxn id="39" idx="1"/>
          </p:cNvCxnSpPr>
          <p:nvPr/>
        </p:nvCxnSpPr>
        <p:spPr>
          <a:xfrm>
            <a:off x="2072680" y="3509421"/>
            <a:ext cx="969520" cy="7203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순서도: 문서 117"/>
          <p:cNvSpPr/>
          <p:nvPr/>
        </p:nvSpPr>
        <p:spPr>
          <a:xfrm>
            <a:off x="1030660" y="4113128"/>
            <a:ext cx="943570" cy="468000"/>
          </a:xfrm>
          <a:prstGeom prst="flowChartDocumen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ko-KR" altLang="en-US" sz="800" b="1" dirty="0" smtClean="0">
                <a:solidFill>
                  <a:schemeClr val="tx1"/>
                </a:solidFill>
                <a:latin typeface="+mn-ea"/>
              </a:rPr>
              <a:t>최종 </a:t>
            </a:r>
            <a:r>
              <a:rPr lang="en-US" altLang="ko-KR" sz="800" b="1" dirty="0" smtClean="0">
                <a:solidFill>
                  <a:schemeClr val="tx1"/>
                </a:solidFill>
                <a:latin typeface="+mn-ea"/>
              </a:rPr>
              <a:t>Data </a:t>
            </a:r>
            <a:r>
              <a:rPr lang="ko-KR" altLang="en-US" sz="800" b="1" dirty="0" smtClean="0">
                <a:solidFill>
                  <a:schemeClr val="tx1"/>
                </a:solidFill>
                <a:latin typeface="+mn-ea"/>
              </a:rPr>
              <a:t>확</a:t>
            </a:r>
            <a:r>
              <a:rPr lang="ko-KR" altLang="en-US" sz="800" b="1" dirty="0">
                <a:solidFill>
                  <a:schemeClr val="tx1"/>
                </a:solidFill>
                <a:latin typeface="+mn-ea"/>
              </a:rPr>
              <a:t>인</a:t>
            </a:r>
            <a:r>
              <a:rPr lang="en-US" altLang="ko-KR" sz="800" b="1" dirty="0" smtClean="0">
                <a:solidFill>
                  <a:schemeClr val="tx1"/>
                </a:solidFill>
                <a:latin typeface="+mn-ea"/>
              </a:rPr>
              <a:t/>
            </a:r>
            <a:br>
              <a:rPr lang="en-US" altLang="ko-KR" sz="800" b="1" dirty="0" smtClean="0">
                <a:solidFill>
                  <a:schemeClr val="tx1"/>
                </a:solidFill>
                <a:latin typeface="+mn-ea"/>
              </a:rPr>
            </a:br>
            <a:r>
              <a:rPr lang="en-US" altLang="ko-KR" sz="800" b="1" dirty="0" smtClean="0">
                <a:solidFill>
                  <a:schemeClr val="tx1"/>
                </a:solidFill>
                <a:latin typeface="+mn-ea"/>
              </a:rPr>
              <a:t> -</a:t>
            </a:r>
            <a:r>
              <a:rPr lang="ko-KR" altLang="en-US" sz="800" b="1" dirty="0" smtClean="0">
                <a:solidFill>
                  <a:schemeClr val="tx1"/>
                </a:solidFill>
                <a:latin typeface="+mn-ea"/>
              </a:rPr>
              <a:t>용량</a:t>
            </a:r>
            <a:r>
              <a:rPr lang="en-US" altLang="ko-KR" sz="800" b="1" dirty="0" smtClean="0">
                <a:solidFill>
                  <a:schemeClr val="tx1"/>
                </a:solidFill>
                <a:latin typeface="+mn-ea"/>
              </a:rPr>
              <a:t/>
            </a:r>
            <a:br>
              <a:rPr lang="en-US" altLang="ko-KR" sz="800" b="1" dirty="0" smtClean="0">
                <a:solidFill>
                  <a:schemeClr val="tx1"/>
                </a:solidFill>
                <a:latin typeface="+mn-ea"/>
              </a:rPr>
            </a:br>
            <a:r>
              <a:rPr lang="en-US" altLang="ko-KR" sz="800" b="1" dirty="0" smtClean="0">
                <a:solidFill>
                  <a:schemeClr val="tx1"/>
                </a:solidFill>
                <a:latin typeface="+mn-ea"/>
              </a:rPr>
              <a:t> -File </a:t>
            </a:r>
            <a:r>
              <a:rPr lang="ko-KR" altLang="en-US" sz="800" b="1" dirty="0" smtClean="0">
                <a:solidFill>
                  <a:schemeClr val="tx1"/>
                </a:solidFill>
                <a:latin typeface="+mn-ea"/>
              </a:rPr>
              <a:t>수</a:t>
            </a:r>
            <a:endParaRPr lang="en-US" altLang="ko-KR" sz="800" b="1" dirty="0" smtClean="0">
              <a:solidFill>
                <a:schemeClr val="tx1"/>
              </a:solidFill>
              <a:latin typeface="+mn-ea"/>
            </a:endParaRPr>
          </a:p>
        </p:txBody>
      </p:sp>
      <p:cxnSp>
        <p:nvCxnSpPr>
          <p:cNvPr id="119" name="꺾인 연결선 118"/>
          <p:cNvCxnSpPr>
            <a:stCxn id="72" idx="2"/>
            <a:endCxn id="118" idx="0"/>
          </p:cNvCxnSpPr>
          <p:nvPr/>
        </p:nvCxnSpPr>
        <p:spPr>
          <a:xfrm rot="5400000">
            <a:off x="1384037" y="3993740"/>
            <a:ext cx="237796" cy="98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6427553" y="5263317"/>
            <a:ext cx="2952000" cy="246221"/>
          </a:xfrm>
          <a:prstGeom prst="rect">
            <a:avLst/>
          </a:prstGeom>
          <a:noFill/>
          <a:ln>
            <a:solidFill>
              <a:schemeClr val="accent1">
                <a:shade val="95000"/>
                <a:satMod val="105000"/>
              </a:schemeClr>
            </a:solidFill>
          </a:ln>
        </p:spPr>
        <p:txBody>
          <a:bodyPr wrap="square" rtlCol="0">
            <a:spAutoFit/>
          </a:bodyPr>
          <a:lstStyle/>
          <a:p>
            <a:pPr algn="ctr"/>
            <a:r>
              <a:rPr lang="en-US" altLang="ko-KR" sz="1000" b="1" dirty="0" smtClean="0">
                <a:latin typeface="+mn-ea"/>
                <a:ea typeface="+mn-ea"/>
              </a:rPr>
              <a:t>CI / </a:t>
            </a:r>
            <a:r>
              <a:rPr lang="en-US" altLang="ko-KR" b="1" dirty="0" smtClean="0">
                <a:latin typeface="+mn-ea"/>
                <a:ea typeface="+mn-ea"/>
              </a:rPr>
              <a:t>PI</a:t>
            </a:r>
            <a:r>
              <a:rPr lang="ko-KR" altLang="en-US" sz="1000" b="1" dirty="0" smtClean="0">
                <a:latin typeface="+mn-ea"/>
                <a:ea typeface="+mn-ea"/>
              </a:rPr>
              <a:t> </a:t>
            </a:r>
            <a:r>
              <a:rPr lang="en-US" altLang="ko-KR" sz="1000" b="1" dirty="0" smtClean="0">
                <a:latin typeface="+mn-ea"/>
                <a:ea typeface="+mn-ea"/>
              </a:rPr>
              <a:t>(06/03</a:t>
            </a:r>
            <a:r>
              <a:rPr lang="ko-KR" altLang="en-US" sz="1000" b="1" dirty="0" smtClean="0">
                <a:latin typeface="+mn-ea"/>
                <a:ea typeface="+mn-ea"/>
              </a:rPr>
              <a:t>일 </a:t>
            </a:r>
            <a:r>
              <a:rPr lang="en-US" altLang="ko-KR" sz="1000" b="1" dirty="0" smtClean="0">
                <a:latin typeface="+mn-ea"/>
                <a:ea typeface="+mn-ea"/>
              </a:rPr>
              <a:t>05:00 ~ 06:00)</a:t>
            </a:r>
            <a:endParaRPr lang="ko-KR" altLang="en-US" sz="1000" b="1" dirty="0">
              <a:latin typeface="+mn-ea"/>
              <a:ea typeface="+mn-ea"/>
            </a:endParaRPr>
          </a:p>
        </p:txBody>
      </p:sp>
      <p:graphicFrame>
        <p:nvGraphicFramePr>
          <p:cNvPr id="126" name="Group 353"/>
          <p:cNvGraphicFramePr>
            <a:graphicFrameLocks noGrp="1"/>
          </p:cNvGraphicFramePr>
          <p:nvPr>
            <p:extLst>
              <p:ext uri="{D42A27DB-BD31-4B8C-83A1-F6EECF244321}">
                <p14:modId xmlns:p14="http://schemas.microsoft.com/office/powerpoint/2010/main" val="3061969640"/>
              </p:ext>
            </p:extLst>
          </p:nvPr>
        </p:nvGraphicFramePr>
        <p:xfrm>
          <a:off x="415925" y="5627380"/>
          <a:ext cx="9070977" cy="321900"/>
        </p:xfrm>
        <a:graphic>
          <a:graphicData uri="http://schemas.openxmlformats.org/drawingml/2006/table">
            <a:tbl>
              <a:tblPr/>
              <a:tblGrid>
                <a:gridCol w="1089477"/>
                <a:gridCol w="1503382"/>
                <a:gridCol w="936104"/>
                <a:gridCol w="1296145"/>
                <a:gridCol w="873450"/>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센터</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정민재</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en-US" altLang="ko-KR" sz="1100" b="1" i="0" u="none" strike="noStrike" kern="1200" cap="none" spc="0" normalizeH="0" baseline="0" noProof="0" dirty="0" err="1" smtClean="0">
                          <a:ln>
                            <a:noFill/>
                          </a:ln>
                          <a:solidFill>
                            <a:prstClr val="black"/>
                          </a:solidFill>
                          <a:effectLst/>
                          <a:uLnTx/>
                          <a:uFillTx/>
                          <a:latin typeface="맑은 고딕" panose="020B0503020000020004" pitchFamily="50" charset="-127"/>
                          <a:ea typeface="+mn-ea"/>
                          <a:cs typeface="+mn-cs"/>
                        </a:rPr>
                        <a:t>Prj</a:t>
                      </a:r>
                      <a:r>
                        <a:rPr kumimoji="1" lang="en-US" altLang="ko-KR" sz="1100" b="1" i="0" u="none" strike="noStrike" kern="1200" cap="none" spc="0" normalizeH="0" baseline="0" noProof="0" dirty="0" smtClean="0">
                          <a:ln>
                            <a:noFill/>
                          </a:ln>
                          <a:solidFill>
                            <a:prstClr val="black"/>
                          </a:solidFill>
                          <a:effectLst/>
                          <a:uLnTx/>
                          <a:uFillTx/>
                          <a:latin typeface="맑은 고딕" panose="020B0503020000020004" pitchFamily="50" charset="-127"/>
                          <a:ea typeface="+mn-ea"/>
                          <a:cs typeface="+mn-cs"/>
                        </a:rPr>
                        <a:t>.  </a:t>
                      </a:r>
                      <a:r>
                        <a:rPr kumimoji="1" lang="ko-KR" altLang="en-US" sz="1100" b="1" i="0" u="none" strike="noStrike" kern="1200" cap="none" spc="0" normalizeH="0" baseline="0" noProof="0" dirty="0" smtClean="0">
                          <a:ln>
                            <a:noFill/>
                          </a:ln>
                          <a:solidFill>
                            <a:prstClr val="black"/>
                          </a:solidFill>
                          <a:effectLst/>
                          <a:uLnTx/>
                          <a:uFillTx/>
                          <a:latin typeface="맑은 고딕" panose="020B0503020000020004" pitchFamily="50" charset="-127"/>
                          <a:ea typeface="+mn-ea"/>
                          <a:cs typeface="+mn-cs"/>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김종성</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CI/PI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ko-KR" altLang="en-US" sz="1100" b="0" i="0" u="none" strike="noStrike" cap="none" normalizeH="0" baseline="0" dirty="0" smtClean="0">
                          <a:ln>
                            <a:noFill/>
                          </a:ln>
                          <a:solidFill>
                            <a:schemeClr val="tx1"/>
                          </a:solidFill>
                          <a:effectLst/>
                          <a:latin typeface="+mn-ea"/>
                          <a:ea typeface="+mn-ea"/>
                        </a:rPr>
                        <a:t>김주형</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김세종</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허재원</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최지은</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28" name="꺾인 연결선 127"/>
          <p:cNvCxnSpPr>
            <a:stCxn id="118" idx="2"/>
            <a:endCxn id="83" idx="2"/>
          </p:cNvCxnSpPr>
          <p:nvPr/>
        </p:nvCxnSpPr>
        <p:spPr>
          <a:xfrm rot="5400000" flipH="1" flipV="1">
            <a:off x="3879864" y="1270850"/>
            <a:ext cx="901918" cy="5656757"/>
          </a:xfrm>
          <a:prstGeom prst="bentConnector3">
            <a:avLst>
              <a:gd name="adj1" fmla="val -48462"/>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4" name="꺾인 연결선 133"/>
          <p:cNvCxnSpPr>
            <a:stCxn id="86" idx="2"/>
            <a:endCxn id="106" idx="0"/>
          </p:cNvCxnSpPr>
          <p:nvPr/>
        </p:nvCxnSpPr>
        <p:spPr>
          <a:xfrm rot="5400000">
            <a:off x="8827984" y="4461975"/>
            <a:ext cx="450420" cy="4014"/>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 Box 50"/>
          <p:cNvSpPr txBox="1">
            <a:spLocks noChangeArrowheads="1"/>
          </p:cNvSpPr>
          <p:nvPr/>
        </p:nvSpPr>
        <p:spPr bwMode="auto">
          <a:xfrm>
            <a:off x="2637271" y="4223548"/>
            <a:ext cx="1362263"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ko-KR" altLang="en-US" sz="900" b="1" dirty="0" smtClean="0">
                <a:solidFill>
                  <a:prstClr val="black"/>
                </a:solidFill>
                <a:latin typeface="+mn-ea"/>
                <a:ea typeface="+mn-ea"/>
              </a:rPr>
              <a:t>이관 대상</a:t>
            </a:r>
            <a:r>
              <a:rPr lang="en-US" altLang="ko-KR" sz="900" b="1" dirty="0" smtClean="0">
                <a:solidFill>
                  <a:prstClr val="black"/>
                </a:solidFill>
                <a:latin typeface="+mn-ea"/>
                <a:ea typeface="+mn-ea"/>
              </a:rPr>
              <a:t>(5</a:t>
            </a:r>
            <a:r>
              <a:rPr lang="ko-KR" altLang="en-US" sz="900" b="1" dirty="0" smtClean="0">
                <a:solidFill>
                  <a:prstClr val="black"/>
                </a:solidFill>
                <a:latin typeface="+mn-ea"/>
                <a:ea typeface="+mn-ea"/>
              </a:rPr>
              <a:t>월</a:t>
            </a:r>
            <a:r>
              <a:rPr lang="en-US" altLang="ko-KR" sz="900" b="1" dirty="0" smtClean="0">
                <a:solidFill>
                  <a:prstClr val="black"/>
                </a:solidFill>
                <a:latin typeface="+mn-ea"/>
                <a:ea typeface="+mn-ea"/>
              </a:rPr>
              <a:t>16</a:t>
            </a:r>
            <a:r>
              <a:rPr lang="ko-KR" altLang="en-US" sz="900" b="1" dirty="0" smtClean="0">
                <a:solidFill>
                  <a:prstClr val="black"/>
                </a:solidFill>
                <a:latin typeface="+mn-ea"/>
                <a:ea typeface="+mn-ea"/>
              </a:rPr>
              <a:t>일 현재</a:t>
            </a:r>
            <a:r>
              <a:rPr lang="en-US" altLang="ko-KR" sz="900" b="1" dirty="0" smtClean="0">
                <a:solidFill>
                  <a:prstClr val="black"/>
                </a:solidFill>
                <a:latin typeface="+mn-ea"/>
                <a:ea typeface="+mn-ea"/>
              </a:rPr>
              <a:t>)</a:t>
            </a:r>
          </a:p>
          <a:p>
            <a:pPr marL="171450" indent="-171450">
              <a:buFontTx/>
              <a:buChar char="-"/>
            </a:pPr>
            <a:r>
              <a:rPr lang="ko-KR" altLang="en-US" sz="900" dirty="0" smtClean="0">
                <a:solidFill>
                  <a:prstClr val="black"/>
                </a:solidFill>
                <a:latin typeface="+mn-ea"/>
                <a:ea typeface="+mn-ea"/>
              </a:rPr>
              <a:t>알뜰시장 </a:t>
            </a:r>
            <a:r>
              <a:rPr lang="en-US" altLang="ko-KR" sz="900" dirty="0" smtClean="0">
                <a:solidFill>
                  <a:prstClr val="black"/>
                </a:solidFill>
                <a:latin typeface="+mn-ea"/>
                <a:ea typeface="+mn-ea"/>
              </a:rPr>
              <a:t>mallweb1,2 </a:t>
            </a:r>
            <a:r>
              <a:rPr lang="en-US" altLang="ko-KR" sz="900" dirty="0" smtClean="0">
                <a:solidFill>
                  <a:prstClr val="black"/>
                </a:solidFill>
                <a:latin typeface="+mn-ea"/>
                <a:ea typeface="+mn-ea"/>
                <a:sym typeface="Wingdings" panose="05000000000000000000" pitchFamily="2" charset="2"/>
              </a:rPr>
              <a:t> pitcwb0a,0b (64 GB)</a:t>
            </a:r>
          </a:p>
          <a:p>
            <a:pPr marL="171450" indent="-171450">
              <a:buFontTx/>
              <a:buChar char="-"/>
            </a:pPr>
            <a:r>
              <a:rPr lang="ko-KR" altLang="en-US" sz="900" dirty="0" smtClean="0">
                <a:solidFill>
                  <a:prstClr val="black"/>
                </a:solidFill>
                <a:latin typeface="+mn-ea"/>
                <a:ea typeface="+mn-ea"/>
                <a:sym typeface="Wingdings" panose="05000000000000000000" pitchFamily="2" charset="2"/>
              </a:rPr>
              <a:t>브랜드관리</a:t>
            </a:r>
            <a:r>
              <a:rPr lang="en-US" altLang="ko-KR" sz="900" dirty="0" smtClean="0">
                <a:solidFill>
                  <a:prstClr val="black"/>
                </a:solidFill>
                <a:latin typeface="+mn-ea"/>
                <a:ea typeface="+mn-ea"/>
                <a:sym typeface="Wingdings" panose="05000000000000000000" pitchFamily="2" charset="2"/>
              </a:rPr>
              <a:t> mallap5  pitcap0a,0b (76 GB)</a:t>
            </a:r>
            <a:endParaRPr lang="en-US" altLang="ko-KR" sz="900" dirty="0">
              <a:solidFill>
                <a:prstClr val="black"/>
              </a:solidFill>
              <a:latin typeface="+mn-ea"/>
              <a:ea typeface="+mn-ea"/>
            </a:endParaRPr>
          </a:p>
        </p:txBody>
      </p:sp>
      <p:grpSp>
        <p:nvGrpSpPr>
          <p:cNvPr id="8" name="그룹 7"/>
          <p:cNvGrpSpPr/>
          <p:nvPr/>
        </p:nvGrpSpPr>
        <p:grpSpPr>
          <a:xfrm>
            <a:off x="4322417" y="3330927"/>
            <a:ext cx="630583" cy="746145"/>
            <a:chOff x="2806669" y="3258919"/>
            <a:chExt cx="630583" cy="746145"/>
          </a:xfrm>
        </p:grpSpPr>
        <p:pic>
          <p:nvPicPr>
            <p:cNvPr id="87"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669" y="3258919"/>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754" y="3481923"/>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26" name="순서도: 순차적 액세스 저장소 25"/>
            <p:cNvSpPr/>
            <p:nvPr/>
          </p:nvSpPr>
          <p:spPr>
            <a:xfrm>
              <a:off x="2888715" y="3752984"/>
              <a:ext cx="264085" cy="252080"/>
            </a:xfrm>
            <a:prstGeom prst="flowChartMagneticTape">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0000"/>
                </a:lnSpc>
              </a:pPr>
              <a:r>
                <a:rPr lang="ko-KR" altLang="en-US" sz="700" b="1" dirty="0" smtClean="0">
                  <a:solidFill>
                    <a:schemeClr val="tx1"/>
                  </a:solidFill>
                </a:rPr>
                <a:t>첨부파일</a:t>
              </a:r>
              <a:endParaRPr lang="ko-KR" altLang="en-US" sz="700" b="1" dirty="0">
                <a:solidFill>
                  <a:schemeClr val="tx1"/>
                </a:solidFill>
              </a:endParaRPr>
            </a:p>
          </p:txBody>
        </p:sp>
      </p:grpSp>
      <p:grpSp>
        <p:nvGrpSpPr>
          <p:cNvPr id="53" name="그룹 52"/>
          <p:cNvGrpSpPr/>
          <p:nvPr/>
        </p:nvGrpSpPr>
        <p:grpSpPr>
          <a:xfrm>
            <a:off x="5430236" y="3330927"/>
            <a:ext cx="630583" cy="746145"/>
            <a:chOff x="2806669" y="3258919"/>
            <a:chExt cx="630583" cy="746145"/>
          </a:xfrm>
        </p:grpSpPr>
        <p:pic>
          <p:nvPicPr>
            <p:cNvPr id="54"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669" y="3258919"/>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754" y="3481923"/>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56" name="순서도: 순차적 액세스 저장소 55"/>
            <p:cNvSpPr/>
            <p:nvPr/>
          </p:nvSpPr>
          <p:spPr>
            <a:xfrm>
              <a:off x="2888715" y="3752984"/>
              <a:ext cx="264085" cy="252080"/>
            </a:xfrm>
            <a:prstGeom prst="flowChartMagneticTape">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0000"/>
                </a:lnSpc>
              </a:pPr>
              <a:r>
                <a:rPr lang="ko-KR" altLang="en-US" sz="700" b="1" dirty="0" smtClean="0">
                  <a:solidFill>
                    <a:schemeClr val="tx1"/>
                  </a:solidFill>
                </a:rPr>
                <a:t>첨부파일</a:t>
              </a:r>
              <a:endParaRPr lang="ko-KR" altLang="en-US" sz="700" b="1" dirty="0">
                <a:solidFill>
                  <a:schemeClr val="tx1"/>
                </a:solidFill>
              </a:endParaRPr>
            </a:p>
          </p:txBody>
        </p:sp>
      </p:grpSp>
      <p:cxnSp>
        <p:nvCxnSpPr>
          <p:cNvPr id="10" name="직선 화살표 연결선 9"/>
          <p:cNvCxnSpPr>
            <a:stCxn id="26" idx="3"/>
            <a:endCxn id="56" idx="1"/>
          </p:cNvCxnSpPr>
          <p:nvPr/>
        </p:nvCxnSpPr>
        <p:spPr>
          <a:xfrm>
            <a:off x="4668548" y="3951032"/>
            <a:ext cx="8437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8" name="그룹 37"/>
          <p:cNvGrpSpPr/>
          <p:nvPr/>
        </p:nvGrpSpPr>
        <p:grpSpPr>
          <a:xfrm>
            <a:off x="3042200" y="3330927"/>
            <a:ext cx="630583" cy="746145"/>
            <a:chOff x="2806669" y="3258919"/>
            <a:chExt cx="630583" cy="746145"/>
          </a:xfrm>
        </p:grpSpPr>
        <p:pic>
          <p:nvPicPr>
            <p:cNvPr id="39"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669" y="3258919"/>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754" y="3481923"/>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41" name="순서도: 순차적 액세스 저장소 40"/>
            <p:cNvSpPr/>
            <p:nvPr/>
          </p:nvSpPr>
          <p:spPr>
            <a:xfrm>
              <a:off x="2888715" y="3752984"/>
              <a:ext cx="264085" cy="252080"/>
            </a:xfrm>
            <a:prstGeom prst="flowChartMagneticTape">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0000"/>
                </a:lnSpc>
              </a:pPr>
              <a:r>
                <a:rPr lang="ko-KR" altLang="en-US" sz="700" b="1" dirty="0" smtClean="0">
                  <a:solidFill>
                    <a:schemeClr val="tx1"/>
                  </a:solidFill>
                </a:rPr>
                <a:t>첨부파일</a:t>
              </a:r>
              <a:endParaRPr lang="ko-KR" altLang="en-US" sz="700" b="1" dirty="0">
                <a:solidFill>
                  <a:schemeClr val="tx1"/>
                </a:solidFill>
              </a:endParaRPr>
            </a:p>
          </p:txBody>
        </p:sp>
      </p:grpSp>
      <p:cxnSp>
        <p:nvCxnSpPr>
          <p:cNvPr id="43" name="직선 화살표 연결선 42"/>
          <p:cNvCxnSpPr>
            <a:stCxn id="41" idx="3"/>
            <a:endCxn id="26" idx="1"/>
          </p:cNvCxnSpPr>
          <p:nvPr/>
        </p:nvCxnSpPr>
        <p:spPr>
          <a:xfrm>
            <a:off x="3388331" y="3951032"/>
            <a:ext cx="10161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 Box 159"/>
          <p:cNvSpPr txBox="1">
            <a:spLocks noChangeArrowheads="1"/>
          </p:cNvSpPr>
          <p:nvPr/>
        </p:nvSpPr>
        <p:spPr bwMode="auto">
          <a:xfrm>
            <a:off x="3290062" y="3953690"/>
            <a:ext cx="1230291" cy="280166"/>
          </a:xfrm>
          <a:prstGeom prst="rect">
            <a:avLst/>
          </a:prstGeom>
          <a:noFill/>
          <a:ln w="12700" algn="ctr">
            <a:noFill/>
            <a:miter lim="800000"/>
            <a:headEnd/>
            <a:tailEnd/>
          </a:ln>
        </p:spPr>
        <p:txBody>
          <a:bodyPr wrap="none" lIns="120246" tIns="62528" rIns="120246" bIns="62528">
            <a:spAutoFit/>
          </a:bodyPr>
          <a:lstStyle/>
          <a:p>
            <a:pPr algn="ctr" defTabSz="1222375" latinLnBrk="0"/>
            <a:r>
              <a:rPr lang="ko-KR" altLang="en-US" dirty="0" smtClean="0">
                <a:latin typeface="+mn-ea"/>
                <a:ea typeface="+mn-ea"/>
              </a:rPr>
              <a:t>불필요 파일 삭제</a:t>
            </a:r>
            <a:endParaRPr lang="en-US" altLang="ko-KR" sz="1000" dirty="0">
              <a:latin typeface="+mn-ea"/>
              <a:ea typeface="+mn-ea"/>
            </a:endParaRPr>
          </a:p>
        </p:txBody>
      </p:sp>
      <p:sp>
        <p:nvSpPr>
          <p:cNvPr id="48" name="Text Box 50"/>
          <p:cNvSpPr txBox="1">
            <a:spLocks noChangeArrowheads="1"/>
          </p:cNvSpPr>
          <p:nvPr/>
        </p:nvSpPr>
        <p:spPr bwMode="auto">
          <a:xfrm>
            <a:off x="4098773" y="4223548"/>
            <a:ext cx="1362263"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ko-KR" altLang="en-US" sz="900" b="1" dirty="0" smtClean="0">
                <a:solidFill>
                  <a:prstClr val="black"/>
                </a:solidFill>
                <a:latin typeface="+mn-ea"/>
                <a:ea typeface="+mn-ea"/>
              </a:rPr>
              <a:t>이관 대상</a:t>
            </a:r>
            <a:r>
              <a:rPr lang="en-US" altLang="ko-KR" sz="900" b="1" dirty="0" smtClean="0">
                <a:solidFill>
                  <a:prstClr val="black"/>
                </a:solidFill>
                <a:latin typeface="+mn-ea"/>
                <a:ea typeface="+mn-ea"/>
              </a:rPr>
              <a:t>(</a:t>
            </a:r>
            <a:r>
              <a:rPr lang="ko-KR" altLang="en-US" sz="900" b="1" dirty="0" smtClean="0">
                <a:solidFill>
                  <a:prstClr val="black"/>
                </a:solidFill>
                <a:latin typeface="+mn-ea"/>
                <a:ea typeface="+mn-ea"/>
              </a:rPr>
              <a:t>삭제 작업 후</a:t>
            </a:r>
            <a:r>
              <a:rPr lang="en-US" altLang="ko-KR" sz="900" b="1" dirty="0" smtClean="0">
                <a:solidFill>
                  <a:prstClr val="black"/>
                </a:solidFill>
                <a:latin typeface="+mn-ea"/>
                <a:ea typeface="+mn-ea"/>
              </a:rPr>
              <a:t>)</a:t>
            </a:r>
          </a:p>
          <a:p>
            <a:pPr marL="171450" indent="-171450">
              <a:buFontTx/>
              <a:buChar char="-"/>
            </a:pPr>
            <a:r>
              <a:rPr lang="ko-KR" altLang="en-US" sz="900" dirty="0" smtClean="0">
                <a:solidFill>
                  <a:prstClr val="black"/>
                </a:solidFill>
                <a:latin typeface="+mn-ea"/>
                <a:ea typeface="+mn-ea"/>
              </a:rPr>
              <a:t>알뜰시장 </a:t>
            </a:r>
            <a:r>
              <a:rPr lang="en-US" altLang="ko-KR" sz="900" dirty="0" smtClean="0">
                <a:solidFill>
                  <a:prstClr val="black"/>
                </a:solidFill>
                <a:latin typeface="+mn-ea"/>
                <a:ea typeface="+mn-ea"/>
              </a:rPr>
              <a:t>mallweb1,2 </a:t>
            </a:r>
            <a:r>
              <a:rPr lang="en-US" altLang="ko-KR" sz="900" dirty="0" smtClean="0">
                <a:solidFill>
                  <a:prstClr val="black"/>
                </a:solidFill>
                <a:latin typeface="+mn-ea"/>
                <a:ea typeface="+mn-ea"/>
                <a:sym typeface="Wingdings" panose="05000000000000000000" pitchFamily="2" charset="2"/>
              </a:rPr>
              <a:t> pitcwb0a,0b (40 GB)</a:t>
            </a:r>
          </a:p>
          <a:p>
            <a:pPr marL="171450" indent="-171450">
              <a:buFontTx/>
              <a:buChar char="-"/>
            </a:pPr>
            <a:r>
              <a:rPr lang="ko-KR" altLang="en-US" sz="900" dirty="0" smtClean="0">
                <a:solidFill>
                  <a:prstClr val="black"/>
                </a:solidFill>
                <a:latin typeface="+mn-ea"/>
                <a:ea typeface="+mn-ea"/>
                <a:sym typeface="Wingdings" panose="05000000000000000000" pitchFamily="2" charset="2"/>
              </a:rPr>
              <a:t>브랜드관리</a:t>
            </a:r>
            <a:r>
              <a:rPr lang="en-US" altLang="ko-KR" sz="900" dirty="0" smtClean="0">
                <a:solidFill>
                  <a:prstClr val="black"/>
                </a:solidFill>
                <a:latin typeface="+mn-ea"/>
                <a:ea typeface="+mn-ea"/>
                <a:sym typeface="Wingdings" panose="05000000000000000000" pitchFamily="2" charset="2"/>
              </a:rPr>
              <a:t> mallap5  pitcap0a,0b (41 GB)</a:t>
            </a:r>
            <a:endParaRPr lang="en-US" altLang="ko-KR" sz="900" dirty="0">
              <a:solidFill>
                <a:prstClr val="black"/>
              </a:solidFill>
              <a:latin typeface="+mn-ea"/>
              <a:ea typeface="+mn-ea"/>
            </a:endParaRPr>
          </a:p>
        </p:txBody>
      </p:sp>
    </p:spTree>
    <p:extLst>
      <p:ext uri="{BB962C8B-B14F-4D97-AF65-F5344CB8AC3E}">
        <p14:creationId xmlns:p14="http://schemas.microsoft.com/office/powerpoint/2010/main" val="2652763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4.2. </a:t>
            </a:r>
            <a:r>
              <a:rPr lang="ko-KR" altLang="en-US" sz="2400" dirty="0" smtClean="0">
                <a:solidFill>
                  <a:schemeClr val="tx1">
                    <a:lumMod val="65000"/>
                    <a:lumOff val="35000"/>
                  </a:schemeClr>
                </a:solidFill>
              </a:rPr>
              <a:t>데이터 이관 방안</a:t>
            </a:r>
            <a:endParaRPr lang="ko-KR" altLang="en-US" sz="1800" dirty="0">
              <a:solidFill>
                <a:schemeClr val="tx1">
                  <a:lumMod val="65000"/>
                  <a:lumOff val="35000"/>
                </a:schemeClr>
              </a:solidFill>
            </a:endParaRPr>
          </a:p>
        </p:txBody>
      </p:sp>
      <p:graphicFrame>
        <p:nvGraphicFramePr>
          <p:cNvPr id="66" name="Group 353"/>
          <p:cNvGraphicFramePr>
            <a:graphicFrameLocks noGrp="1"/>
          </p:cNvGraphicFramePr>
          <p:nvPr>
            <p:extLst>
              <p:ext uri="{D42A27DB-BD31-4B8C-83A1-F6EECF244321}">
                <p14:modId xmlns:p14="http://schemas.microsoft.com/office/powerpoint/2010/main" val="3097291914"/>
              </p:ext>
            </p:extLst>
          </p:nvPr>
        </p:nvGraphicFramePr>
        <p:xfrm>
          <a:off x="415925" y="1341054"/>
          <a:ext cx="9070976" cy="479280"/>
        </p:xfrm>
        <a:graphic>
          <a:graphicData uri="http://schemas.openxmlformats.org/drawingml/2006/table">
            <a:tbl>
              <a:tblPr/>
              <a:tblGrid>
                <a:gridCol w="1089477"/>
                <a:gridCol w="3446011"/>
                <a:gridCol w="1163069"/>
                <a:gridCol w="3372419"/>
              </a:tblGrid>
              <a:tr h="231775">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명</a:t>
                      </a:r>
                      <a:r>
                        <a:rPr kumimoji="1" lang="en-US" altLang="ko-KR" sz="1100" b="1" i="0" u="none" strike="noStrike" cap="none" normalizeH="0" baseline="0" dirty="0" smtClean="0">
                          <a:ln>
                            <a:noFill/>
                          </a:ln>
                          <a:solidFill>
                            <a:schemeClr val="tx1"/>
                          </a:solidFill>
                          <a:effectLst/>
                          <a:latin typeface="+mn-ea"/>
                          <a:ea typeface="+mn-ea"/>
                        </a:rPr>
                        <a:t>(</a:t>
                      </a:r>
                      <a:r>
                        <a:rPr kumimoji="1" lang="ko-KR" altLang="en-US" sz="1100" b="1" i="0" u="none" strike="noStrike" cap="none" normalizeH="0" baseline="0" dirty="0" smtClean="0">
                          <a:ln>
                            <a:noFill/>
                          </a:ln>
                          <a:solidFill>
                            <a:schemeClr val="tx1"/>
                          </a:solidFill>
                          <a:effectLst/>
                          <a:latin typeface="+mn-ea"/>
                          <a:ea typeface="+mn-ea"/>
                        </a:rPr>
                        <a:t>코드</a:t>
                      </a:r>
                      <a:r>
                        <a:rPr kumimoji="1" lang="en-US" altLang="ko-KR" sz="1100" b="1" i="0" u="none" strike="noStrike" cap="none" normalizeH="0" baseline="0" dirty="0" smtClean="0">
                          <a:ln>
                            <a:noFill/>
                          </a:ln>
                          <a:solidFill>
                            <a:schemeClr val="tx1"/>
                          </a:solidFill>
                          <a:effectLst/>
                          <a:latin typeface="+mn-ea"/>
                          <a:ea typeface="+mn-ea"/>
                        </a:rPr>
                        <a:t>)</a:t>
                      </a:r>
                      <a:endParaRPr kumimoji="1" lang="ko-KR" altLang="en-US" sz="1100" b="1"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Data </a:t>
                      </a:r>
                      <a:r>
                        <a:rPr kumimoji="1" lang="ko-KR" altLang="en-US" sz="1100" b="0" i="0" u="none" strike="noStrike" cap="none" normalizeH="0" baseline="0" dirty="0" smtClean="0">
                          <a:ln>
                            <a:noFill/>
                          </a:ln>
                          <a:solidFill>
                            <a:schemeClr val="tx1"/>
                          </a:solidFill>
                          <a:effectLst/>
                          <a:latin typeface="+mn-ea"/>
                          <a:ea typeface="+mn-ea"/>
                        </a:rPr>
                        <a:t>이관 </a:t>
                      </a:r>
                      <a:r>
                        <a:rPr kumimoji="1" lang="en-US" altLang="ko-KR" sz="1100" b="0" i="0" u="none" strike="noStrike" cap="none" normalizeH="0" baseline="0" dirty="0" smtClean="0">
                          <a:ln>
                            <a:noFill/>
                          </a:ln>
                          <a:solidFill>
                            <a:schemeClr val="tx1"/>
                          </a:solidFill>
                          <a:effectLst/>
                          <a:latin typeface="+mn-ea"/>
                          <a:ea typeface="+mn-ea"/>
                        </a:rPr>
                        <a:t>(B-01-002, B-01-003, B-01-004)</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정의</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err="1" smtClean="0">
                          <a:ln>
                            <a:noFill/>
                          </a:ln>
                          <a:solidFill>
                            <a:schemeClr val="tx1"/>
                          </a:solidFill>
                          <a:effectLst/>
                          <a:latin typeface="+mn-ea"/>
                          <a:ea typeface="+mn-ea"/>
                        </a:rPr>
                        <a:t>운영계</a:t>
                      </a:r>
                      <a:r>
                        <a:rPr kumimoji="1" lang="ko-KR" altLang="en-US" sz="1100" b="0" i="0" u="none" strike="noStrike" cap="none" normalizeH="0" baseline="0" dirty="0" smtClean="0">
                          <a:ln>
                            <a:noFill/>
                          </a:ln>
                          <a:solidFill>
                            <a:schemeClr val="tx1"/>
                          </a:solidFill>
                          <a:effectLst/>
                          <a:latin typeface="+mn-ea"/>
                          <a:ea typeface="+mn-ea"/>
                        </a:rPr>
                        <a:t> </a:t>
                      </a:r>
                      <a:r>
                        <a:rPr kumimoji="1" lang="en-US" altLang="ko-KR" sz="1100" b="0" i="0" u="none" strike="noStrike" cap="none" normalizeH="0" baseline="0" dirty="0" smtClean="0">
                          <a:ln>
                            <a:noFill/>
                          </a:ln>
                          <a:solidFill>
                            <a:schemeClr val="tx1"/>
                          </a:solidFill>
                          <a:effectLst/>
                          <a:latin typeface="+mn-ea"/>
                          <a:ea typeface="+mn-ea"/>
                        </a:rPr>
                        <a:t>Data </a:t>
                      </a:r>
                      <a:r>
                        <a:rPr kumimoji="1" lang="ko-KR" altLang="en-US" sz="1100" b="0" i="0" u="none" strike="noStrike" cap="none" normalizeH="0" baseline="0" dirty="0" smtClean="0">
                          <a:ln>
                            <a:noFill/>
                          </a:ln>
                          <a:solidFill>
                            <a:schemeClr val="tx1"/>
                          </a:solidFill>
                          <a:effectLst/>
                          <a:latin typeface="+mn-ea"/>
                          <a:ea typeface="+mn-ea"/>
                        </a:rPr>
                        <a:t>이관 및 검증 방안 수립</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작업 일자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17.06.03 01:00 ~ 17.06.03 06:00</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수행 시점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첨부 파일 이관 병행 진행</a:t>
                      </a:r>
                      <a:endParaRPr kumimoji="1" lang="en-US" altLang="ko-KR"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 name="TextBox 66"/>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개요</a:t>
            </a:r>
            <a:endParaRPr lang="ko-KR" altLang="en-US" sz="1600" b="1" dirty="0">
              <a:solidFill>
                <a:prstClr val="black">
                  <a:lumMod val="65000"/>
                  <a:lumOff val="35000"/>
                </a:prstClr>
              </a:solidFill>
              <a:latin typeface="+mn-ea"/>
              <a:ea typeface="+mn-ea"/>
            </a:endParaRPr>
          </a:p>
        </p:txBody>
      </p:sp>
      <p:sp>
        <p:nvSpPr>
          <p:cNvPr id="68" name="TextBox 67"/>
          <p:cNvSpPr txBox="1"/>
          <p:nvPr/>
        </p:nvSpPr>
        <p:spPr>
          <a:xfrm>
            <a:off x="416496" y="2370366"/>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작업 절차 </a:t>
            </a:r>
            <a:r>
              <a:rPr lang="ko-KR" altLang="en-US" sz="1600" b="1" dirty="0">
                <a:solidFill>
                  <a:prstClr val="black">
                    <a:lumMod val="65000"/>
                    <a:lumOff val="35000"/>
                  </a:prstClr>
                </a:solidFill>
                <a:latin typeface="+mn-ea"/>
                <a:ea typeface="+mn-ea"/>
              </a:rPr>
              <a:t>및</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검증</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방안</a:t>
            </a:r>
            <a:endParaRPr lang="ko-KR" altLang="en-US" sz="1600" b="1" dirty="0">
              <a:solidFill>
                <a:prstClr val="black">
                  <a:lumMod val="65000"/>
                  <a:lumOff val="35000"/>
                </a:prstClr>
              </a:solidFill>
              <a:latin typeface="+mn-ea"/>
              <a:ea typeface="+mn-ea"/>
            </a:endParaRPr>
          </a:p>
        </p:txBody>
      </p:sp>
      <p:sp>
        <p:nvSpPr>
          <p:cNvPr id="70" name="TextBox 69"/>
          <p:cNvSpPr txBox="1"/>
          <p:nvPr/>
        </p:nvSpPr>
        <p:spPr>
          <a:xfrm>
            <a:off x="416496" y="2753638"/>
            <a:ext cx="2268000" cy="261610"/>
          </a:xfrm>
          <a:prstGeom prst="rect">
            <a:avLst/>
          </a:prstGeom>
          <a:solidFill>
            <a:schemeClr val="accent1">
              <a:lumMod val="20000"/>
              <a:lumOff val="8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1. </a:t>
            </a:r>
            <a:r>
              <a:rPr lang="ko-KR" altLang="en-US" sz="1100" b="1" dirty="0" smtClean="0">
                <a:latin typeface="+mn-ea"/>
                <a:ea typeface="+mn-ea"/>
              </a:rPr>
              <a:t>시스템 사용 중지</a:t>
            </a:r>
            <a:endParaRPr lang="en-US" altLang="ko-KR" sz="1100" b="1" dirty="0" smtClean="0">
              <a:latin typeface="+mn-ea"/>
              <a:ea typeface="+mn-ea"/>
            </a:endParaRPr>
          </a:p>
        </p:txBody>
      </p:sp>
      <p:sp>
        <p:nvSpPr>
          <p:cNvPr id="71" name="TextBox 70"/>
          <p:cNvSpPr txBox="1"/>
          <p:nvPr/>
        </p:nvSpPr>
        <p:spPr>
          <a:xfrm>
            <a:off x="2739888" y="2753638"/>
            <a:ext cx="3636000" cy="261610"/>
          </a:xfrm>
          <a:prstGeom prst="rect">
            <a:avLst/>
          </a:prstGeom>
          <a:solidFill>
            <a:schemeClr val="accent1">
              <a:lumMod val="40000"/>
              <a:lumOff val="6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2. To-Be </a:t>
            </a:r>
            <a:r>
              <a:rPr lang="ko-KR" altLang="en-US" sz="1100" b="1" dirty="0" err="1" smtClean="0">
                <a:latin typeface="+mn-ea"/>
                <a:ea typeface="+mn-ea"/>
              </a:rPr>
              <a:t>운영계</a:t>
            </a:r>
            <a:r>
              <a:rPr lang="ko-KR" altLang="en-US" sz="1100" b="1" dirty="0" smtClean="0">
                <a:latin typeface="+mn-ea"/>
                <a:ea typeface="+mn-ea"/>
              </a:rPr>
              <a:t> </a:t>
            </a:r>
            <a:r>
              <a:rPr lang="en-US" altLang="ko-KR" sz="1100" b="1" dirty="0" smtClean="0">
                <a:latin typeface="+mn-ea"/>
                <a:ea typeface="+mn-ea"/>
              </a:rPr>
              <a:t>Data </a:t>
            </a:r>
            <a:r>
              <a:rPr lang="ko-KR" altLang="en-US" sz="1100" b="1" dirty="0" smtClean="0">
                <a:latin typeface="+mn-ea"/>
                <a:ea typeface="+mn-ea"/>
              </a:rPr>
              <a:t>이관 </a:t>
            </a:r>
            <a:r>
              <a:rPr lang="en-US" altLang="ko-KR" sz="1100" b="1" dirty="0" smtClean="0">
                <a:latin typeface="+mn-ea"/>
                <a:ea typeface="+mn-ea"/>
              </a:rPr>
              <a:t>(</a:t>
            </a:r>
            <a:r>
              <a:rPr lang="en-US" altLang="ko-KR" sz="1100" b="1" dirty="0" err="1" smtClean="0">
                <a:latin typeface="+mn-ea"/>
                <a:ea typeface="+mn-ea"/>
              </a:rPr>
              <a:t>Prj</a:t>
            </a:r>
            <a:r>
              <a:rPr lang="en-US" altLang="ko-KR" sz="1100" b="1" dirty="0" smtClean="0">
                <a:latin typeface="+mn-ea"/>
                <a:ea typeface="+mn-ea"/>
              </a:rPr>
              <a:t>. DBA)</a:t>
            </a:r>
          </a:p>
        </p:txBody>
      </p:sp>
      <p:sp>
        <p:nvSpPr>
          <p:cNvPr id="72" name="오각형 71"/>
          <p:cNvSpPr/>
          <p:nvPr/>
        </p:nvSpPr>
        <p:spPr>
          <a:xfrm>
            <a:off x="1017070" y="3143509"/>
            <a:ext cx="1055610" cy="731823"/>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06/03 00:00 &gt;</a:t>
            </a:r>
          </a:p>
          <a:p>
            <a:pPr algn="ctr" latinLnBrk="0"/>
            <a:r>
              <a:rPr lang="ko-KR" altLang="en-US" sz="800" dirty="0" smtClean="0">
                <a:solidFill>
                  <a:schemeClr val="tx1"/>
                </a:solidFill>
                <a:latin typeface="+mn-ea"/>
              </a:rPr>
              <a:t>시스템 사용 중지</a:t>
            </a:r>
            <a:endParaRPr lang="ko-KR" altLang="en-US" sz="800" dirty="0">
              <a:solidFill>
                <a:schemeClr val="tx1"/>
              </a:solidFill>
              <a:latin typeface="+mn-ea"/>
            </a:endParaRPr>
          </a:p>
        </p:txBody>
      </p:sp>
      <p:sp>
        <p:nvSpPr>
          <p:cNvPr id="73" name="TextBox 72"/>
          <p:cNvSpPr txBox="1"/>
          <p:nvPr/>
        </p:nvSpPr>
        <p:spPr>
          <a:xfrm>
            <a:off x="6427553" y="2753638"/>
            <a:ext cx="2952000" cy="261610"/>
          </a:xfrm>
          <a:prstGeom prst="rect">
            <a:avLst/>
          </a:prstGeom>
          <a:solidFill>
            <a:schemeClr val="accent1">
              <a:lumMod val="60000"/>
              <a:lumOff val="4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3. </a:t>
            </a:r>
            <a:r>
              <a:rPr lang="ko-KR" altLang="en-US" sz="1100" b="1" dirty="0" smtClean="0">
                <a:latin typeface="+mn-ea"/>
                <a:ea typeface="+mn-ea"/>
              </a:rPr>
              <a:t>이관 데이터 검증 </a:t>
            </a:r>
            <a:r>
              <a:rPr lang="en-US" altLang="ko-KR" sz="1100" b="1" dirty="0" smtClean="0">
                <a:latin typeface="+mn-ea"/>
                <a:ea typeface="+mn-ea"/>
              </a:rPr>
              <a:t>(</a:t>
            </a:r>
            <a:r>
              <a:rPr lang="ko-KR" altLang="en-US" sz="1100" b="1" dirty="0" smtClean="0">
                <a:latin typeface="+mn-ea"/>
                <a:ea typeface="+mn-ea"/>
              </a:rPr>
              <a:t>센터</a:t>
            </a:r>
            <a:r>
              <a:rPr lang="en-US" altLang="ko-KR" sz="1100" b="1" dirty="0" smtClean="0">
                <a:latin typeface="+mn-ea"/>
                <a:ea typeface="+mn-ea"/>
              </a:rPr>
              <a:t>/</a:t>
            </a:r>
            <a:r>
              <a:rPr lang="ko-KR" altLang="en-US" sz="1100" b="1" dirty="0" smtClean="0">
                <a:latin typeface="+mn-ea"/>
                <a:ea typeface="+mn-ea"/>
              </a:rPr>
              <a:t>프로젝트</a:t>
            </a:r>
            <a:r>
              <a:rPr lang="en-US" altLang="ko-KR" sz="1100" b="1" dirty="0" smtClean="0">
                <a:latin typeface="+mn-ea"/>
                <a:ea typeface="+mn-ea"/>
              </a:rPr>
              <a:t>)</a:t>
            </a:r>
          </a:p>
        </p:txBody>
      </p:sp>
      <p:sp>
        <p:nvSpPr>
          <p:cNvPr id="80" name="TextBox 79"/>
          <p:cNvSpPr txBox="1"/>
          <p:nvPr/>
        </p:nvSpPr>
        <p:spPr>
          <a:xfrm>
            <a:off x="416496" y="5263317"/>
            <a:ext cx="2268000" cy="246221"/>
          </a:xfrm>
          <a:prstGeom prst="rect">
            <a:avLst/>
          </a:prstGeom>
          <a:noFill/>
          <a:ln>
            <a:solidFill>
              <a:schemeClr val="accent1">
                <a:shade val="95000"/>
                <a:satMod val="105000"/>
              </a:schemeClr>
            </a:solidFill>
          </a:ln>
        </p:spPr>
        <p:txBody>
          <a:bodyPr wrap="square" rtlCol="0">
            <a:spAutoFit/>
          </a:bodyPr>
          <a:lstStyle/>
          <a:p>
            <a:pPr algn="ctr"/>
            <a:r>
              <a:rPr lang="ko-KR" altLang="en-US" sz="1000" b="1" dirty="0" smtClean="0">
                <a:latin typeface="+mn-ea"/>
                <a:ea typeface="+mn-ea"/>
              </a:rPr>
              <a:t>현업 </a:t>
            </a:r>
            <a:r>
              <a:rPr lang="en-US" altLang="ko-KR" sz="1000" b="1" dirty="0" smtClean="0">
                <a:latin typeface="+mn-ea"/>
                <a:ea typeface="+mn-ea"/>
              </a:rPr>
              <a:t>( ~ 06/03</a:t>
            </a:r>
            <a:r>
              <a:rPr lang="ko-KR" altLang="en-US" sz="1000" b="1" dirty="0" smtClean="0">
                <a:latin typeface="+mn-ea"/>
                <a:ea typeface="+mn-ea"/>
              </a:rPr>
              <a:t>일 </a:t>
            </a:r>
            <a:r>
              <a:rPr lang="en-US" altLang="ko-KR" sz="1000" b="1" dirty="0" smtClean="0">
                <a:latin typeface="+mn-ea"/>
                <a:ea typeface="+mn-ea"/>
              </a:rPr>
              <a:t>00:00)</a:t>
            </a:r>
            <a:endParaRPr lang="ko-KR" altLang="en-US" sz="1000" b="1" dirty="0">
              <a:latin typeface="+mn-ea"/>
              <a:ea typeface="+mn-ea"/>
            </a:endParaRPr>
          </a:p>
        </p:txBody>
      </p:sp>
      <p:sp>
        <p:nvSpPr>
          <p:cNvPr id="81" name="TextBox 80"/>
          <p:cNvSpPr txBox="1"/>
          <p:nvPr/>
        </p:nvSpPr>
        <p:spPr>
          <a:xfrm>
            <a:off x="2739888" y="5263317"/>
            <a:ext cx="3636000" cy="246221"/>
          </a:xfrm>
          <a:prstGeom prst="rect">
            <a:avLst/>
          </a:prstGeom>
          <a:noFill/>
          <a:ln>
            <a:solidFill>
              <a:schemeClr val="accent1">
                <a:shade val="95000"/>
                <a:satMod val="105000"/>
              </a:schemeClr>
            </a:solidFill>
          </a:ln>
        </p:spPr>
        <p:txBody>
          <a:bodyPr wrap="square" rtlCol="0">
            <a:spAutoFit/>
          </a:bodyPr>
          <a:lstStyle/>
          <a:p>
            <a:pPr algn="ctr"/>
            <a:r>
              <a:rPr lang="en-US" altLang="ko-KR" sz="1000" b="1" dirty="0" err="1" smtClean="0">
                <a:latin typeface="+mn-ea"/>
                <a:ea typeface="+mn-ea"/>
              </a:rPr>
              <a:t>Prj</a:t>
            </a:r>
            <a:r>
              <a:rPr lang="en-US" altLang="ko-KR" sz="1000" b="1" dirty="0" smtClean="0">
                <a:latin typeface="+mn-ea"/>
                <a:ea typeface="+mn-ea"/>
              </a:rPr>
              <a:t>. DBA (06/03</a:t>
            </a:r>
            <a:r>
              <a:rPr lang="ko-KR" altLang="en-US" sz="1000" b="1" dirty="0" smtClean="0">
                <a:latin typeface="+mn-ea"/>
                <a:ea typeface="+mn-ea"/>
              </a:rPr>
              <a:t>일 </a:t>
            </a:r>
            <a:r>
              <a:rPr lang="en-US" altLang="ko-KR" sz="1000" b="1" dirty="0" smtClean="0">
                <a:latin typeface="+mn-ea"/>
                <a:ea typeface="+mn-ea"/>
              </a:rPr>
              <a:t>01:00 ~ 05:00)</a:t>
            </a:r>
            <a:endParaRPr lang="ko-KR" altLang="en-US" sz="1000" b="1" dirty="0">
              <a:latin typeface="+mn-ea"/>
              <a:ea typeface="+mn-ea"/>
            </a:endParaRPr>
          </a:p>
        </p:txBody>
      </p:sp>
      <p:sp>
        <p:nvSpPr>
          <p:cNvPr id="83" name="오각형 82"/>
          <p:cNvSpPr/>
          <p:nvPr/>
        </p:nvSpPr>
        <p:spPr>
          <a:xfrm>
            <a:off x="6439767" y="3144270"/>
            <a:ext cx="1495963" cy="504000"/>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a:t>
            </a:r>
            <a:r>
              <a:rPr lang="en-US" altLang="ko-KR" sz="800" b="1" dirty="0" err="1" smtClean="0">
                <a:solidFill>
                  <a:schemeClr val="tx1"/>
                </a:solidFill>
                <a:latin typeface="+mn-ea"/>
              </a:rPr>
              <a:t>Prj</a:t>
            </a:r>
            <a:r>
              <a:rPr lang="en-US" altLang="ko-KR" sz="800" b="1" dirty="0" smtClean="0">
                <a:solidFill>
                  <a:schemeClr val="tx1"/>
                </a:solidFill>
                <a:latin typeface="+mn-ea"/>
              </a:rPr>
              <a:t>. DBA &gt;</a:t>
            </a:r>
            <a:endParaRPr lang="en-US" altLang="ko-KR" sz="800" b="1" dirty="0">
              <a:solidFill>
                <a:schemeClr val="tx1"/>
              </a:solidFill>
              <a:latin typeface="+mn-ea"/>
            </a:endParaRPr>
          </a:p>
          <a:p>
            <a:pPr algn="ctr" latinLnBrk="0"/>
            <a:r>
              <a:rPr lang="ko-KR" altLang="en-US" sz="800" dirty="0" smtClean="0">
                <a:solidFill>
                  <a:schemeClr val="tx1"/>
                </a:solidFill>
                <a:latin typeface="+mn-ea"/>
              </a:rPr>
              <a:t>이관 </a:t>
            </a:r>
            <a:r>
              <a:rPr lang="en-US" altLang="ko-KR" sz="800" dirty="0" smtClean="0">
                <a:solidFill>
                  <a:schemeClr val="tx1"/>
                </a:solidFill>
                <a:latin typeface="+mn-ea"/>
              </a:rPr>
              <a:t>data</a:t>
            </a:r>
            <a:r>
              <a:rPr lang="ko-KR" altLang="en-US" sz="800" dirty="0" smtClean="0">
                <a:solidFill>
                  <a:schemeClr val="tx1"/>
                </a:solidFill>
                <a:latin typeface="+mn-ea"/>
              </a:rPr>
              <a:t> 검증 </a:t>
            </a:r>
            <a:r>
              <a:rPr lang="en-US" altLang="ko-KR" sz="800" dirty="0" smtClean="0">
                <a:solidFill>
                  <a:schemeClr val="tx1"/>
                </a:solidFill>
                <a:latin typeface="+mn-ea"/>
              </a:rPr>
              <a:t>(</a:t>
            </a:r>
            <a:r>
              <a:rPr lang="ko-KR" altLang="en-US" sz="800" dirty="0" smtClean="0">
                <a:solidFill>
                  <a:schemeClr val="tx1"/>
                </a:solidFill>
                <a:latin typeface="+mn-ea"/>
              </a:rPr>
              <a:t>체크리스트 작성</a:t>
            </a:r>
            <a:r>
              <a:rPr lang="en-US" altLang="ko-KR" sz="800" dirty="0" smtClean="0">
                <a:solidFill>
                  <a:schemeClr val="tx1"/>
                </a:solidFill>
                <a:latin typeface="+mn-ea"/>
              </a:rPr>
              <a:t>)</a:t>
            </a:r>
            <a:endParaRPr lang="ko-KR" altLang="en-US" sz="800" dirty="0">
              <a:solidFill>
                <a:schemeClr val="tx1"/>
              </a:solidFill>
              <a:latin typeface="+mn-ea"/>
            </a:endParaRPr>
          </a:p>
        </p:txBody>
      </p:sp>
      <p:sp>
        <p:nvSpPr>
          <p:cNvPr id="85" name="오각형 84"/>
          <p:cNvSpPr/>
          <p:nvPr/>
        </p:nvSpPr>
        <p:spPr>
          <a:xfrm>
            <a:off x="7978589" y="3135842"/>
            <a:ext cx="782005" cy="1102930"/>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a:solidFill>
                  <a:schemeClr val="tx1"/>
                </a:solidFill>
                <a:latin typeface="+mn-ea"/>
              </a:rPr>
              <a:t>&lt; </a:t>
            </a:r>
            <a:r>
              <a:rPr lang="ko-KR" altLang="en-US" sz="800" b="1" dirty="0" smtClean="0">
                <a:solidFill>
                  <a:schemeClr val="tx1"/>
                </a:solidFill>
                <a:latin typeface="+mn-ea"/>
              </a:rPr>
              <a:t>현업</a:t>
            </a:r>
            <a:r>
              <a:rPr lang="en-US" altLang="ko-KR" sz="800" b="1" dirty="0" smtClean="0">
                <a:solidFill>
                  <a:schemeClr val="tx1"/>
                </a:solidFill>
                <a:latin typeface="+mn-ea"/>
              </a:rPr>
              <a:t> &gt;</a:t>
            </a:r>
            <a:endParaRPr lang="en-US" altLang="ko-KR" sz="800" b="1" dirty="0">
              <a:solidFill>
                <a:schemeClr val="tx1"/>
              </a:solidFill>
              <a:latin typeface="+mn-ea"/>
            </a:endParaRPr>
          </a:p>
          <a:p>
            <a:pPr algn="ctr" latinLnBrk="0"/>
            <a:r>
              <a:rPr lang="ko-KR" altLang="en-US" sz="800" dirty="0" smtClean="0">
                <a:solidFill>
                  <a:schemeClr val="tx1"/>
                </a:solidFill>
                <a:latin typeface="+mn-ea"/>
              </a:rPr>
              <a:t>이관결과</a:t>
            </a:r>
            <a:r>
              <a:rPr lang="en-US" altLang="ko-KR" sz="800" dirty="0" smtClean="0">
                <a:solidFill>
                  <a:schemeClr val="tx1"/>
                </a:solidFill>
                <a:latin typeface="+mn-ea"/>
              </a:rPr>
              <a:t> </a:t>
            </a:r>
            <a:r>
              <a:rPr lang="ko-KR" altLang="en-US" sz="800" dirty="0" smtClean="0">
                <a:solidFill>
                  <a:schemeClr val="tx1"/>
                </a:solidFill>
                <a:latin typeface="+mn-ea"/>
              </a:rPr>
              <a:t>확인</a:t>
            </a:r>
            <a:endParaRPr lang="en-US" altLang="ko-KR" sz="800" dirty="0" smtClean="0">
              <a:solidFill>
                <a:schemeClr val="tx1"/>
              </a:solidFill>
              <a:latin typeface="+mn-ea"/>
            </a:endParaRPr>
          </a:p>
          <a:p>
            <a:pPr algn="ctr" latinLnBrk="0"/>
            <a:r>
              <a:rPr lang="en-US" altLang="ko-KR" sz="800" dirty="0" smtClean="0">
                <a:solidFill>
                  <a:schemeClr val="tx1"/>
                </a:solidFill>
                <a:latin typeface="+mn-ea"/>
              </a:rPr>
              <a:t>(</a:t>
            </a:r>
            <a:r>
              <a:rPr lang="ko-KR" altLang="en-US" sz="800" dirty="0" smtClean="0">
                <a:solidFill>
                  <a:schemeClr val="tx1"/>
                </a:solidFill>
                <a:latin typeface="+mn-ea"/>
              </a:rPr>
              <a:t>정합성 확인</a:t>
            </a:r>
            <a:r>
              <a:rPr lang="en-US" altLang="ko-KR" sz="800" dirty="0" smtClean="0">
                <a:solidFill>
                  <a:schemeClr val="tx1"/>
                </a:solidFill>
                <a:latin typeface="+mn-ea"/>
              </a:rPr>
              <a:t>)</a:t>
            </a:r>
          </a:p>
        </p:txBody>
      </p:sp>
      <p:sp>
        <p:nvSpPr>
          <p:cNvPr id="86" name="오각형 85"/>
          <p:cNvSpPr/>
          <p:nvPr/>
        </p:nvSpPr>
        <p:spPr>
          <a:xfrm>
            <a:off x="8799826" y="3135843"/>
            <a:ext cx="576000" cy="1102929"/>
          </a:xfrm>
          <a:prstGeom prst="homePlate">
            <a:avLst>
              <a:gd name="adj" fmla="val 11328"/>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61042" rIns="0" bIns="61042" rtlCol="0" anchor="ct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ko-KR" altLang="en-US" sz="800" b="1" dirty="0" smtClean="0">
                <a:solidFill>
                  <a:schemeClr val="tx1"/>
                </a:solidFill>
                <a:latin typeface="+mn-ea"/>
              </a:rPr>
              <a:t>이관 결과</a:t>
            </a:r>
            <a:endParaRPr lang="en-US" altLang="ko-KR" sz="800" b="1" dirty="0" smtClean="0">
              <a:solidFill>
                <a:schemeClr val="tx1"/>
              </a:solidFill>
              <a:latin typeface="+mn-ea"/>
            </a:endParaRPr>
          </a:p>
          <a:p>
            <a:pPr algn="ctr" latinLnBrk="0"/>
            <a:r>
              <a:rPr lang="ko-KR" altLang="en-US" sz="800" b="1" dirty="0" smtClean="0">
                <a:solidFill>
                  <a:schemeClr val="tx1"/>
                </a:solidFill>
                <a:latin typeface="+mn-ea"/>
              </a:rPr>
              <a:t>상황</a:t>
            </a:r>
            <a:r>
              <a:rPr lang="ko-KR" altLang="en-US" sz="800" b="1" dirty="0">
                <a:solidFill>
                  <a:schemeClr val="tx1"/>
                </a:solidFill>
                <a:latin typeface="+mn-ea"/>
              </a:rPr>
              <a:t>실</a:t>
            </a:r>
            <a:endParaRPr lang="en-US" altLang="ko-KR" sz="800" b="1" dirty="0" smtClean="0">
              <a:solidFill>
                <a:schemeClr val="tx1"/>
              </a:solidFill>
              <a:latin typeface="+mn-ea"/>
            </a:endParaRPr>
          </a:p>
          <a:p>
            <a:pPr algn="ctr" latinLnBrk="0"/>
            <a:r>
              <a:rPr lang="ko-KR" altLang="en-US" sz="800" b="1" dirty="0" smtClean="0">
                <a:solidFill>
                  <a:schemeClr val="tx1"/>
                </a:solidFill>
                <a:latin typeface="+mn-ea"/>
              </a:rPr>
              <a:t>제출</a:t>
            </a:r>
            <a:endParaRPr lang="en-US" altLang="ko-KR" sz="800" b="1" dirty="0" smtClean="0">
              <a:solidFill>
                <a:schemeClr val="tx1"/>
              </a:solidFill>
              <a:latin typeface="+mn-ea"/>
            </a:endParaRPr>
          </a:p>
        </p:txBody>
      </p:sp>
      <p:sp>
        <p:nvSpPr>
          <p:cNvPr id="88" name="Text Box 50"/>
          <p:cNvSpPr txBox="1">
            <a:spLocks noChangeArrowheads="1"/>
          </p:cNvSpPr>
          <p:nvPr/>
        </p:nvSpPr>
        <p:spPr bwMode="auto">
          <a:xfrm>
            <a:off x="2792760" y="3088761"/>
            <a:ext cx="102802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r>
              <a:rPr lang="en-US" altLang="ko-KR" sz="1000" b="1" dirty="0" smtClean="0">
                <a:solidFill>
                  <a:prstClr val="black"/>
                </a:solidFill>
                <a:latin typeface="+mn-ea"/>
                <a:ea typeface="+mn-ea"/>
              </a:rPr>
              <a:t>As-Is </a:t>
            </a:r>
            <a:r>
              <a:rPr lang="ko-KR" altLang="en-US" sz="1000" b="1" dirty="0" smtClean="0">
                <a:solidFill>
                  <a:prstClr val="black"/>
                </a:solidFill>
                <a:latin typeface="+mn-ea"/>
                <a:ea typeface="+mn-ea"/>
              </a:rPr>
              <a:t>운영장비</a:t>
            </a:r>
            <a:endParaRPr lang="en-US" altLang="ko-KR" sz="1000" b="1" dirty="0">
              <a:solidFill>
                <a:prstClr val="black"/>
              </a:solidFill>
              <a:latin typeface="+mn-ea"/>
              <a:ea typeface="+mn-ea"/>
            </a:endParaRPr>
          </a:p>
        </p:txBody>
      </p:sp>
      <p:sp>
        <p:nvSpPr>
          <p:cNvPr id="95" name="Text Box 50"/>
          <p:cNvSpPr txBox="1">
            <a:spLocks noChangeArrowheads="1"/>
          </p:cNvSpPr>
          <p:nvPr/>
        </p:nvSpPr>
        <p:spPr bwMode="auto">
          <a:xfrm>
            <a:off x="5392458" y="3068960"/>
            <a:ext cx="92869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a:r>
              <a:rPr lang="en-US" altLang="ko-KR" b="1" dirty="0" smtClean="0">
                <a:solidFill>
                  <a:prstClr val="black"/>
                </a:solidFill>
                <a:latin typeface="+mn-ea"/>
                <a:ea typeface="+mn-ea"/>
              </a:rPr>
              <a:t>To-Be </a:t>
            </a:r>
            <a:r>
              <a:rPr lang="ko-KR" altLang="en-US" b="1" dirty="0" smtClean="0">
                <a:solidFill>
                  <a:prstClr val="black"/>
                </a:solidFill>
                <a:latin typeface="+mn-ea"/>
                <a:ea typeface="+mn-ea"/>
              </a:rPr>
              <a:t>운영장비</a:t>
            </a:r>
            <a:endParaRPr lang="en-US" altLang="ko-KR" sz="1000" b="1" dirty="0">
              <a:solidFill>
                <a:prstClr val="black"/>
              </a:solidFill>
              <a:latin typeface="+mn-ea"/>
              <a:ea typeface="+mn-ea"/>
            </a:endParaRPr>
          </a:p>
        </p:txBody>
      </p:sp>
      <p:sp>
        <p:nvSpPr>
          <p:cNvPr id="106" name="순서도: 문서 105"/>
          <p:cNvSpPr/>
          <p:nvPr/>
        </p:nvSpPr>
        <p:spPr>
          <a:xfrm>
            <a:off x="8579402" y="4689192"/>
            <a:ext cx="943570" cy="468000"/>
          </a:xfrm>
          <a:prstGeom prst="flowChartDocumen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ko-KR" altLang="en-US" sz="800" b="1" dirty="0" smtClean="0">
                <a:solidFill>
                  <a:schemeClr val="tx1"/>
                </a:solidFill>
                <a:latin typeface="+mn-ea"/>
              </a:rPr>
              <a:t>체크리스트</a:t>
            </a:r>
            <a:endParaRPr lang="en-US" altLang="ko-KR" sz="800" b="1" dirty="0" smtClean="0">
              <a:solidFill>
                <a:schemeClr val="tx1"/>
              </a:solidFill>
              <a:latin typeface="+mn-ea"/>
            </a:endParaRPr>
          </a:p>
          <a:p>
            <a:r>
              <a:rPr lang="en-US" altLang="ko-KR" sz="800" b="1" dirty="0">
                <a:solidFill>
                  <a:schemeClr val="tx1"/>
                </a:solidFill>
                <a:latin typeface="+mn-ea"/>
              </a:rPr>
              <a:t> </a:t>
            </a:r>
            <a:r>
              <a:rPr lang="en-US" altLang="ko-KR" sz="800" b="1" dirty="0" smtClean="0">
                <a:solidFill>
                  <a:schemeClr val="tx1"/>
                </a:solidFill>
                <a:latin typeface="+mn-ea"/>
              </a:rPr>
              <a:t>- </a:t>
            </a:r>
            <a:r>
              <a:rPr lang="ko-KR" altLang="en-US" sz="800" b="1" dirty="0" smtClean="0">
                <a:solidFill>
                  <a:schemeClr val="tx1"/>
                </a:solidFill>
                <a:latin typeface="+mn-ea"/>
              </a:rPr>
              <a:t>이</a:t>
            </a:r>
            <a:r>
              <a:rPr lang="ko-KR" altLang="en-US" sz="800" b="1" dirty="0">
                <a:solidFill>
                  <a:schemeClr val="tx1"/>
                </a:solidFill>
                <a:latin typeface="+mn-ea"/>
              </a:rPr>
              <a:t>행 </a:t>
            </a:r>
            <a:r>
              <a:rPr lang="ko-KR" altLang="en-US" sz="800" b="1" dirty="0" smtClean="0">
                <a:solidFill>
                  <a:schemeClr val="tx1"/>
                </a:solidFill>
                <a:latin typeface="+mn-ea"/>
              </a:rPr>
              <a:t>결</a:t>
            </a:r>
            <a:r>
              <a:rPr lang="ko-KR" altLang="en-US" sz="800" b="1" dirty="0">
                <a:solidFill>
                  <a:schemeClr val="tx1"/>
                </a:solidFill>
                <a:latin typeface="+mn-ea"/>
              </a:rPr>
              <a:t>과</a:t>
            </a:r>
            <a:r>
              <a:rPr lang="en-US" altLang="ko-KR" sz="800" b="1" dirty="0" smtClean="0">
                <a:solidFill>
                  <a:schemeClr val="tx1"/>
                </a:solidFill>
                <a:latin typeface="+mn-ea"/>
              </a:rPr>
              <a:t>(</a:t>
            </a:r>
            <a:r>
              <a:rPr lang="ko-KR" altLang="en-US" sz="800" b="1" dirty="0" smtClean="0">
                <a:solidFill>
                  <a:schemeClr val="tx1"/>
                </a:solidFill>
                <a:latin typeface="+mn-ea"/>
              </a:rPr>
              <a:t>서명</a:t>
            </a:r>
            <a:r>
              <a:rPr lang="en-US" altLang="ko-KR" sz="800" b="1" dirty="0" smtClean="0">
                <a:solidFill>
                  <a:schemeClr val="tx1"/>
                </a:solidFill>
                <a:latin typeface="+mn-ea"/>
              </a:rPr>
              <a:t>)</a:t>
            </a:r>
            <a:br>
              <a:rPr lang="en-US" altLang="ko-KR" sz="800" b="1" dirty="0" smtClean="0">
                <a:solidFill>
                  <a:schemeClr val="tx1"/>
                </a:solidFill>
                <a:latin typeface="+mn-ea"/>
              </a:rPr>
            </a:br>
            <a:r>
              <a:rPr lang="en-US" altLang="ko-KR" sz="800" b="1" dirty="0" smtClean="0">
                <a:solidFill>
                  <a:schemeClr val="tx1"/>
                </a:solidFill>
                <a:latin typeface="+mn-ea"/>
              </a:rPr>
              <a:t>   </a:t>
            </a:r>
            <a:r>
              <a:rPr lang="en-US" altLang="ko-KR" sz="800" b="1" dirty="0" err="1" smtClean="0">
                <a:solidFill>
                  <a:schemeClr val="tx1"/>
                </a:solidFill>
                <a:latin typeface="+mn-ea"/>
              </a:rPr>
              <a:t>Prj</a:t>
            </a:r>
            <a:r>
              <a:rPr lang="en-US" altLang="ko-KR" sz="800" b="1" dirty="0" smtClean="0">
                <a:solidFill>
                  <a:schemeClr val="tx1"/>
                </a:solidFill>
                <a:latin typeface="+mn-ea"/>
              </a:rPr>
              <a:t>./CI/PI</a:t>
            </a:r>
          </a:p>
        </p:txBody>
      </p:sp>
      <p:sp>
        <p:nvSpPr>
          <p:cNvPr id="110" name="Text Box 159"/>
          <p:cNvSpPr txBox="1">
            <a:spLocks noChangeArrowheads="1"/>
          </p:cNvSpPr>
          <p:nvPr/>
        </p:nvSpPr>
        <p:spPr bwMode="auto">
          <a:xfrm>
            <a:off x="186046" y="3580882"/>
            <a:ext cx="957781" cy="280166"/>
          </a:xfrm>
          <a:prstGeom prst="rect">
            <a:avLst/>
          </a:prstGeom>
          <a:noFill/>
          <a:ln w="12700" algn="ctr">
            <a:noFill/>
            <a:miter lim="800000"/>
            <a:headEnd/>
            <a:tailEnd/>
          </a:ln>
        </p:spPr>
        <p:txBody>
          <a:bodyPr wrap="none" lIns="120246" tIns="62528" rIns="120246" bIns="62528">
            <a:spAutoFit/>
          </a:bodyPr>
          <a:lstStyle/>
          <a:p>
            <a:pPr algn="ctr" defTabSz="1222375" latinLnBrk="0"/>
            <a:r>
              <a:rPr lang="en-US" altLang="ko-KR" dirty="0" smtClean="0">
                <a:latin typeface="+mn-ea"/>
                <a:ea typeface="+mn-ea"/>
              </a:rPr>
              <a:t>As-Is </a:t>
            </a:r>
            <a:r>
              <a:rPr lang="ko-KR" altLang="en-US" dirty="0" err="1" smtClean="0">
                <a:latin typeface="+mn-ea"/>
                <a:ea typeface="+mn-ea"/>
              </a:rPr>
              <a:t>운영계</a:t>
            </a:r>
            <a:endParaRPr lang="en-US" altLang="ko-KR" sz="1000" dirty="0">
              <a:latin typeface="+mn-ea"/>
              <a:ea typeface="+mn-ea"/>
            </a:endParaRPr>
          </a:p>
        </p:txBody>
      </p:sp>
      <p:cxnSp>
        <p:nvCxnSpPr>
          <p:cNvPr id="14" name="직선 화살표 연결선 13"/>
          <p:cNvCxnSpPr/>
          <p:nvPr/>
        </p:nvCxnSpPr>
        <p:spPr>
          <a:xfrm>
            <a:off x="369070" y="3501008"/>
            <a:ext cx="648000" cy="8413"/>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꺾인 연결선 112"/>
          <p:cNvCxnSpPr>
            <a:stCxn id="72" idx="3"/>
            <a:endCxn id="87" idx="1"/>
          </p:cNvCxnSpPr>
          <p:nvPr/>
        </p:nvCxnSpPr>
        <p:spPr>
          <a:xfrm>
            <a:off x="2072680" y="3509421"/>
            <a:ext cx="805997" cy="7203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순서도: 문서 117"/>
          <p:cNvSpPr/>
          <p:nvPr/>
        </p:nvSpPr>
        <p:spPr>
          <a:xfrm>
            <a:off x="1030660" y="4113128"/>
            <a:ext cx="943570" cy="468000"/>
          </a:xfrm>
          <a:prstGeom prst="flowChartDocumen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ko-KR" altLang="en-US" sz="800" b="1" dirty="0" smtClean="0">
                <a:solidFill>
                  <a:schemeClr val="tx1"/>
                </a:solidFill>
                <a:latin typeface="+mn-ea"/>
              </a:rPr>
              <a:t>최종 </a:t>
            </a:r>
            <a:r>
              <a:rPr lang="en-US" altLang="ko-KR" sz="800" b="1" dirty="0" smtClean="0">
                <a:solidFill>
                  <a:schemeClr val="tx1"/>
                </a:solidFill>
                <a:latin typeface="+mn-ea"/>
              </a:rPr>
              <a:t>Data </a:t>
            </a:r>
            <a:r>
              <a:rPr lang="ko-KR" altLang="en-US" sz="800" b="1" dirty="0" smtClean="0">
                <a:solidFill>
                  <a:schemeClr val="tx1"/>
                </a:solidFill>
                <a:latin typeface="+mn-ea"/>
              </a:rPr>
              <a:t>확</a:t>
            </a:r>
            <a:r>
              <a:rPr lang="ko-KR" altLang="en-US" sz="800" b="1" dirty="0">
                <a:solidFill>
                  <a:schemeClr val="tx1"/>
                </a:solidFill>
                <a:latin typeface="+mn-ea"/>
              </a:rPr>
              <a:t>인</a:t>
            </a:r>
            <a:r>
              <a:rPr lang="en-US" altLang="ko-KR" sz="800" b="1" dirty="0" smtClean="0">
                <a:solidFill>
                  <a:schemeClr val="tx1"/>
                </a:solidFill>
                <a:latin typeface="+mn-ea"/>
              </a:rPr>
              <a:t/>
            </a:r>
            <a:br>
              <a:rPr lang="en-US" altLang="ko-KR" sz="800" b="1" dirty="0" smtClean="0">
                <a:solidFill>
                  <a:schemeClr val="tx1"/>
                </a:solidFill>
                <a:latin typeface="+mn-ea"/>
              </a:rPr>
            </a:br>
            <a:r>
              <a:rPr lang="en-US" altLang="ko-KR" sz="800" b="1" dirty="0" smtClean="0">
                <a:solidFill>
                  <a:schemeClr val="tx1"/>
                </a:solidFill>
                <a:latin typeface="+mn-ea"/>
              </a:rPr>
              <a:t> -</a:t>
            </a:r>
            <a:r>
              <a:rPr lang="ko-KR" altLang="en-US" sz="800" b="1" dirty="0" smtClean="0">
                <a:solidFill>
                  <a:schemeClr val="tx1"/>
                </a:solidFill>
                <a:latin typeface="+mn-ea"/>
              </a:rPr>
              <a:t>용량</a:t>
            </a:r>
            <a:r>
              <a:rPr lang="en-US" altLang="ko-KR" sz="800" b="1" dirty="0" smtClean="0">
                <a:solidFill>
                  <a:schemeClr val="tx1"/>
                </a:solidFill>
                <a:latin typeface="+mn-ea"/>
              </a:rPr>
              <a:t/>
            </a:r>
            <a:br>
              <a:rPr lang="en-US" altLang="ko-KR" sz="800" b="1" dirty="0" smtClean="0">
                <a:solidFill>
                  <a:schemeClr val="tx1"/>
                </a:solidFill>
                <a:latin typeface="+mn-ea"/>
              </a:rPr>
            </a:br>
            <a:r>
              <a:rPr lang="en-US" altLang="ko-KR" sz="800" b="1" dirty="0" smtClean="0">
                <a:solidFill>
                  <a:schemeClr val="tx1"/>
                </a:solidFill>
                <a:latin typeface="+mn-ea"/>
              </a:rPr>
              <a:t> -record </a:t>
            </a:r>
            <a:r>
              <a:rPr lang="ko-KR" altLang="en-US" sz="800" b="1" dirty="0" smtClean="0">
                <a:solidFill>
                  <a:schemeClr val="tx1"/>
                </a:solidFill>
                <a:latin typeface="+mn-ea"/>
              </a:rPr>
              <a:t>개수 등</a:t>
            </a:r>
            <a:endParaRPr lang="en-US" altLang="ko-KR" sz="800" b="1" dirty="0" smtClean="0">
              <a:solidFill>
                <a:schemeClr val="tx1"/>
              </a:solidFill>
              <a:latin typeface="+mn-ea"/>
            </a:endParaRPr>
          </a:p>
        </p:txBody>
      </p:sp>
      <p:cxnSp>
        <p:nvCxnSpPr>
          <p:cNvPr id="119" name="꺾인 연결선 118"/>
          <p:cNvCxnSpPr>
            <a:stCxn id="72" idx="2"/>
            <a:endCxn id="118" idx="0"/>
          </p:cNvCxnSpPr>
          <p:nvPr/>
        </p:nvCxnSpPr>
        <p:spPr>
          <a:xfrm rot="5400000">
            <a:off x="1384037" y="3993740"/>
            <a:ext cx="237796" cy="98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6427553" y="5263317"/>
            <a:ext cx="2952000" cy="246221"/>
          </a:xfrm>
          <a:prstGeom prst="rect">
            <a:avLst/>
          </a:prstGeom>
          <a:noFill/>
          <a:ln>
            <a:solidFill>
              <a:schemeClr val="accent1">
                <a:shade val="95000"/>
                <a:satMod val="105000"/>
              </a:schemeClr>
            </a:solidFill>
          </a:ln>
        </p:spPr>
        <p:txBody>
          <a:bodyPr wrap="square" rtlCol="0">
            <a:spAutoFit/>
          </a:bodyPr>
          <a:lstStyle/>
          <a:p>
            <a:pPr algn="ctr"/>
            <a:r>
              <a:rPr lang="en-US" altLang="ko-KR" b="1" dirty="0" err="1" smtClean="0">
                <a:latin typeface="+mn-ea"/>
                <a:ea typeface="+mn-ea"/>
              </a:rPr>
              <a:t>Prj</a:t>
            </a:r>
            <a:r>
              <a:rPr lang="en-US" altLang="ko-KR" b="1" dirty="0" smtClean="0">
                <a:latin typeface="+mn-ea"/>
                <a:ea typeface="+mn-ea"/>
              </a:rPr>
              <a:t>.</a:t>
            </a:r>
            <a:r>
              <a:rPr lang="en-US" altLang="ko-KR" sz="1000" b="1" dirty="0" smtClean="0">
                <a:latin typeface="+mn-ea"/>
                <a:ea typeface="+mn-ea"/>
              </a:rPr>
              <a:t> / CI / </a:t>
            </a:r>
            <a:r>
              <a:rPr lang="en-US" altLang="ko-KR" b="1" dirty="0" smtClean="0">
                <a:latin typeface="+mn-ea"/>
                <a:ea typeface="+mn-ea"/>
              </a:rPr>
              <a:t>PI</a:t>
            </a:r>
            <a:r>
              <a:rPr lang="ko-KR" altLang="en-US" sz="1000" b="1" dirty="0" smtClean="0">
                <a:latin typeface="+mn-ea"/>
                <a:ea typeface="+mn-ea"/>
              </a:rPr>
              <a:t> </a:t>
            </a:r>
            <a:r>
              <a:rPr lang="en-US" altLang="ko-KR" sz="1000" b="1" dirty="0" smtClean="0">
                <a:latin typeface="+mn-ea"/>
                <a:ea typeface="+mn-ea"/>
              </a:rPr>
              <a:t>(06/03</a:t>
            </a:r>
            <a:r>
              <a:rPr lang="ko-KR" altLang="en-US" sz="1000" b="1" dirty="0" smtClean="0">
                <a:latin typeface="+mn-ea"/>
                <a:ea typeface="+mn-ea"/>
              </a:rPr>
              <a:t>일 </a:t>
            </a:r>
            <a:r>
              <a:rPr lang="en-US" altLang="ko-KR" sz="1000" b="1" dirty="0" smtClean="0">
                <a:latin typeface="+mn-ea"/>
                <a:ea typeface="+mn-ea"/>
              </a:rPr>
              <a:t>05:00 ~ 06:00)</a:t>
            </a:r>
            <a:endParaRPr lang="ko-KR" altLang="en-US" sz="1000" b="1" dirty="0">
              <a:latin typeface="+mn-ea"/>
              <a:ea typeface="+mn-ea"/>
            </a:endParaRPr>
          </a:p>
        </p:txBody>
      </p:sp>
      <p:graphicFrame>
        <p:nvGraphicFramePr>
          <p:cNvPr id="126" name="Group 353"/>
          <p:cNvGraphicFramePr>
            <a:graphicFrameLocks noGrp="1"/>
          </p:cNvGraphicFramePr>
          <p:nvPr>
            <p:extLst>
              <p:ext uri="{D42A27DB-BD31-4B8C-83A1-F6EECF244321}">
                <p14:modId xmlns:p14="http://schemas.microsoft.com/office/powerpoint/2010/main" val="2905968964"/>
              </p:ext>
            </p:extLst>
          </p:nvPr>
        </p:nvGraphicFramePr>
        <p:xfrm>
          <a:off x="415925" y="5627380"/>
          <a:ext cx="9070976" cy="321900"/>
        </p:xfrm>
        <a:graphic>
          <a:graphicData uri="http://schemas.openxmlformats.org/drawingml/2006/table">
            <a:tbl>
              <a:tblPr/>
              <a:tblGrid>
                <a:gridCol w="1089477"/>
                <a:gridCol w="3735630"/>
                <a:gridCol w="873450"/>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err="1" smtClean="0">
                          <a:ln>
                            <a:noFill/>
                          </a:ln>
                          <a:solidFill>
                            <a:schemeClr val="tx1"/>
                          </a:solidFill>
                          <a:effectLst/>
                          <a:latin typeface="+mn-ea"/>
                          <a:ea typeface="+mn-ea"/>
                        </a:rPr>
                        <a:t>Prj</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이지훈 선임</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CI/PI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ko-KR" altLang="en-US" sz="1100" b="0" i="0" u="none" strike="noStrike" cap="none" normalizeH="0" baseline="0" dirty="0" smtClean="0">
                          <a:ln>
                            <a:noFill/>
                          </a:ln>
                          <a:solidFill>
                            <a:schemeClr val="tx1"/>
                          </a:solidFill>
                          <a:effectLst/>
                          <a:latin typeface="+mn-ea"/>
                          <a:ea typeface="+mn-ea"/>
                        </a:rPr>
                        <a:t>김재현 수석</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28" name="꺾인 연결선 127"/>
          <p:cNvCxnSpPr>
            <a:stCxn id="118" idx="2"/>
            <a:endCxn id="83" idx="2"/>
          </p:cNvCxnSpPr>
          <p:nvPr/>
        </p:nvCxnSpPr>
        <p:spPr>
          <a:xfrm rot="5400000" flipH="1" flipV="1">
            <a:off x="3879864" y="1270850"/>
            <a:ext cx="901918" cy="5656757"/>
          </a:xfrm>
          <a:prstGeom prst="bentConnector3">
            <a:avLst>
              <a:gd name="adj1" fmla="val -28776"/>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4" name="꺾인 연결선 133"/>
          <p:cNvCxnSpPr>
            <a:stCxn id="86" idx="2"/>
            <a:endCxn id="106" idx="0"/>
          </p:cNvCxnSpPr>
          <p:nvPr/>
        </p:nvCxnSpPr>
        <p:spPr>
          <a:xfrm rot="5400000">
            <a:off x="8827984" y="4461975"/>
            <a:ext cx="450420" cy="4014"/>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 Box 50"/>
          <p:cNvSpPr txBox="1">
            <a:spLocks noChangeArrowheads="1"/>
          </p:cNvSpPr>
          <p:nvPr/>
        </p:nvSpPr>
        <p:spPr bwMode="auto">
          <a:xfrm>
            <a:off x="3239474" y="4213472"/>
            <a:ext cx="26094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ko-KR" altLang="en-US" sz="900" b="1" dirty="0" smtClean="0">
                <a:solidFill>
                  <a:prstClr val="black"/>
                </a:solidFill>
                <a:latin typeface="+mn-ea"/>
                <a:ea typeface="+mn-ea"/>
              </a:rPr>
              <a:t>이관 대상 </a:t>
            </a:r>
            <a:r>
              <a:rPr lang="en-US" altLang="ko-KR" sz="900" b="1" dirty="0" smtClean="0">
                <a:solidFill>
                  <a:prstClr val="black"/>
                </a:solidFill>
                <a:latin typeface="+mn-ea"/>
                <a:ea typeface="+mn-ea"/>
              </a:rPr>
              <a:t>(ebzdb01,02 </a:t>
            </a:r>
            <a:r>
              <a:rPr lang="en-US" altLang="ko-KR" sz="900" b="1" dirty="0" smtClean="0">
                <a:solidFill>
                  <a:prstClr val="black"/>
                </a:solidFill>
                <a:latin typeface="+mn-ea"/>
                <a:ea typeface="+mn-ea"/>
                <a:sym typeface="Wingdings" panose="05000000000000000000" pitchFamily="2" charset="2"/>
              </a:rPr>
              <a:t> pitcdb0a,0b)</a:t>
            </a:r>
            <a:endParaRPr lang="en-US" altLang="ko-KR" sz="900" b="1" dirty="0" smtClean="0">
              <a:solidFill>
                <a:prstClr val="black"/>
              </a:solidFill>
              <a:latin typeface="+mn-ea"/>
              <a:ea typeface="+mn-ea"/>
            </a:endParaRPr>
          </a:p>
          <a:p>
            <a:pPr marL="171450" indent="-171450">
              <a:buFontTx/>
              <a:buChar char="-"/>
            </a:pPr>
            <a:r>
              <a:rPr lang="ko-KR" altLang="en-US" sz="900" dirty="0" smtClean="0">
                <a:solidFill>
                  <a:prstClr val="black"/>
                </a:solidFill>
                <a:latin typeface="+mn-ea"/>
                <a:ea typeface="+mn-ea"/>
              </a:rPr>
              <a:t>예상</a:t>
            </a:r>
            <a:r>
              <a:rPr lang="en-US" altLang="ko-KR" sz="900" dirty="0" smtClean="0">
                <a:solidFill>
                  <a:prstClr val="black"/>
                </a:solidFill>
                <a:latin typeface="+mn-ea"/>
                <a:ea typeface="+mn-ea"/>
              </a:rPr>
              <a:t> </a:t>
            </a:r>
            <a:r>
              <a:rPr lang="ko-KR" altLang="en-US" sz="900" dirty="0" smtClean="0">
                <a:solidFill>
                  <a:prstClr val="black"/>
                </a:solidFill>
                <a:latin typeface="+mn-ea"/>
                <a:ea typeface="+mn-ea"/>
              </a:rPr>
              <a:t>용량 </a:t>
            </a:r>
            <a:r>
              <a:rPr lang="en-US" altLang="ko-KR" sz="900" dirty="0" smtClean="0">
                <a:solidFill>
                  <a:prstClr val="black"/>
                </a:solidFill>
                <a:latin typeface="+mn-ea"/>
                <a:ea typeface="+mn-ea"/>
              </a:rPr>
              <a:t>: 28.23 GB (5</a:t>
            </a:r>
            <a:r>
              <a:rPr lang="ko-KR" altLang="en-US" sz="900" dirty="0" smtClean="0">
                <a:solidFill>
                  <a:prstClr val="black"/>
                </a:solidFill>
                <a:latin typeface="+mn-ea"/>
                <a:ea typeface="+mn-ea"/>
              </a:rPr>
              <a:t>월</a:t>
            </a:r>
            <a:r>
              <a:rPr lang="en-US" altLang="ko-KR" sz="900" dirty="0" smtClean="0">
                <a:solidFill>
                  <a:prstClr val="black"/>
                </a:solidFill>
                <a:latin typeface="+mn-ea"/>
                <a:ea typeface="+mn-ea"/>
              </a:rPr>
              <a:t>16</a:t>
            </a:r>
            <a:r>
              <a:rPr lang="ko-KR" altLang="en-US" sz="900" dirty="0" smtClean="0">
                <a:solidFill>
                  <a:prstClr val="black"/>
                </a:solidFill>
                <a:latin typeface="+mn-ea"/>
                <a:ea typeface="+mn-ea"/>
              </a:rPr>
              <a:t>일 현재</a:t>
            </a:r>
            <a:r>
              <a:rPr lang="en-US" altLang="ko-KR" sz="900" dirty="0" smtClean="0">
                <a:solidFill>
                  <a:prstClr val="black"/>
                </a:solidFill>
                <a:latin typeface="+mn-ea"/>
                <a:ea typeface="+mn-ea"/>
              </a:rPr>
              <a:t>)</a:t>
            </a:r>
            <a:endParaRPr lang="en-US" altLang="ko-KR" sz="900" dirty="0">
              <a:solidFill>
                <a:prstClr val="black"/>
              </a:solidFill>
              <a:latin typeface="+mn-ea"/>
              <a:ea typeface="+mn-ea"/>
            </a:endParaRPr>
          </a:p>
        </p:txBody>
      </p:sp>
      <p:grpSp>
        <p:nvGrpSpPr>
          <p:cNvPr id="8" name="그룹 7"/>
          <p:cNvGrpSpPr/>
          <p:nvPr/>
        </p:nvGrpSpPr>
        <p:grpSpPr>
          <a:xfrm>
            <a:off x="2878677" y="3330927"/>
            <a:ext cx="630583" cy="746145"/>
            <a:chOff x="2806669" y="3258919"/>
            <a:chExt cx="630583" cy="746145"/>
          </a:xfrm>
        </p:grpSpPr>
        <p:pic>
          <p:nvPicPr>
            <p:cNvPr id="87"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669" y="3258919"/>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754" y="3481923"/>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26" name="순서도: 순차적 액세스 저장소 25"/>
            <p:cNvSpPr/>
            <p:nvPr/>
          </p:nvSpPr>
          <p:spPr>
            <a:xfrm>
              <a:off x="2888715" y="3752984"/>
              <a:ext cx="264085" cy="252080"/>
            </a:xfrm>
            <a:prstGeom prst="flowChartMagneticTape">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0000"/>
                </a:lnSpc>
              </a:pPr>
              <a:r>
                <a:rPr lang="ko-KR" altLang="en-US" sz="700" b="1" dirty="0" smtClean="0">
                  <a:solidFill>
                    <a:schemeClr val="tx1"/>
                  </a:solidFill>
                </a:rPr>
                <a:t>데이터</a:t>
              </a:r>
              <a:endParaRPr lang="ko-KR" altLang="en-US" sz="700" b="1" dirty="0">
                <a:solidFill>
                  <a:schemeClr val="tx1"/>
                </a:solidFill>
              </a:endParaRPr>
            </a:p>
          </p:txBody>
        </p:sp>
      </p:grpSp>
      <p:grpSp>
        <p:nvGrpSpPr>
          <p:cNvPr id="53" name="그룹 52"/>
          <p:cNvGrpSpPr/>
          <p:nvPr/>
        </p:nvGrpSpPr>
        <p:grpSpPr>
          <a:xfrm>
            <a:off x="5581662" y="3330927"/>
            <a:ext cx="630583" cy="746145"/>
            <a:chOff x="2806669" y="3258919"/>
            <a:chExt cx="630583" cy="746145"/>
          </a:xfrm>
        </p:grpSpPr>
        <p:pic>
          <p:nvPicPr>
            <p:cNvPr id="54"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669" y="3258919"/>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754" y="3481923"/>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56" name="순서도: 순차적 액세스 저장소 55"/>
            <p:cNvSpPr/>
            <p:nvPr/>
          </p:nvSpPr>
          <p:spPr>
            <a:xfrm>
              <a:off x="2888715" y="3752984"/>
              <a:ext cx="264085" cy="252080"/>
            </a:xfrm>
            <a:prstGeom prst="flowChartMagneticTape">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0000"/>
                </a:lnSpc>
              </a:pPr>
              <a:r>
                <a:rPr lang="ko-KR" altLang="en-US" sz="700" b="1" dirty="0" smtClean="0">
                  <a:solidFill>
                    <a:schemeClr val="tx1"/>
                  </a:solidFill>
                </a:rPr>
                <a:t>데이터</a:t>
              </a:r>
              <a:endParaRPr lang="ko-KR" altLang="en-US" sz="700" b="1" dirty="0">
                <a:solidFill>
                  <a:schemeClr val="tx1"/>
                </a:solidFill>
              </a:endParaRPr>
            </a:p>
          </p:txBody>
        </p:sp>
      </p:grpSp>
      <p:sp>
        <p:nvSpPr>
          <p:cNvPr id="39" name="오각형 38"/>
          <p:cNvSpPr/>
          <p:nvPr/>
        </p:nvSpPr>
        <p:spPr>
          <a:xfrm>
            <a:off x="3584848" y="3491024"/>
            <a:ext cx="538859" cy="492608"/>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61042" rIns="36000" bIns="61042" rtlCol="0" anchor="ctr">
            <a:spAutoFit/>
          </a:bodyP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06/03 01:00 &gt;</a:t>
            </a:r>
          </a:p>
          <a:p>
            <a:pPr algn="ctr" latinLnBrk="0"/>
            <a:r>
              <a:rPr lang="en-US" altLang="ko-KR" sz="800" dirty="0" smtClean="0">
                <a:solidFill>
                  <a:schemeClr val="tx1"/>
                </a:solidFill>
                <a:latin typeface="+mn-ea"/>
              </a:rPr>
              <a:t>Export</a:t>
            </a:r>
            <a:endParaRPr lang="ko-KR" altLang="en-US" sz="800" dirty="0">
              <a:solidFill>
                <a:schemeClr val="tx1"/>
              </a:solidFill>
              <a:latin typeface="+mn-ea"/>
            </a:endParaRPr>
          </a:p>
        </p:txBody>
      </p:sp>
      <p:sp>
        <p:nvSpPr>
          <p:cNvPr id="40" name="오각형 39"/>
          <p:cNvSpPr/>
          <p:nvPr/>
        </p:nvSpPr>
        <p:spPr>
          <a:xfrm>
            <a:off x="4240784" y="3499229"/>
            <a:ext cx="538859" cy="492608"/>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61042" rIns="36000" bIns="61042" rtlCol="0" anchor="ctr">
            <a:spAutoFit/>
          </a:bodyP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06/03 02:00 &gt;</a:t>
            </a:r>
          </a:p>
          <a:p>
            <a:pPr algn="ctr" latinLnBrk="0"/>
            <a:r>
              <a:rPr lang="ko-KR" altLang="en-US" sz="800" dirty="0" smtClean="0">
                <a:solidFill>
                  <a:schemeClr val="tx1"/>
                </a:solidFill>
                <a:latin typeface="+mn-ea"/>
              </a:rPr>
              <a:t>이관</a:t>
            </a:r>
            <a:endParaRPr lang="ko-KR" altLang="en-US" sz="800" dirty="0">
              <a:solidFill>
                <a:schemeClr val="tx1"/>
              </a:solidFill>
              <a:latin typeface="+mn-ea"/>
            </a:endParaRPr>
          </a:p>
        </p:txBody>
      </p:sp>
      <p:sp>
        <p:nvSpPr>
          <p:cNvPr id="41" name="오각형 40"/>
          <p:cNvSpPr/>
          <p:nvPr/>
        </p:nvSpPr>
        <p:spPr>
          <a:xfrm>
            <a:off x="4896721" y="3499229"/>
            <a:ext cx="538859" cy="492608"/>
          </a:xfrm>
          <a:prstGeom prst="homePlate">
            <a:avLst>
              <a:gd name="adj" fmla="val 1132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61042" rIns="36000" bIns="61042" rtlCol="0" anchor="ctr">
            <a:spAutoFit/>
          </a:bodyPr>
          <a:lstStyle>
            <a:defPPr>
              <a:defRPr lang="en-US"/>
            </a:defPPr>
            <a:lvl1pPr algn="l" defTabSz="1277579" rtl="0" fontAlgn="base" latinLnBrk="1">
              <a:spcBef>
                <a:spcPct val="0"/>
              </a:spcBef>
              <a:spcAft>
                <a:spcPct val="0"/>
              </a:spcAft>
              <a:defRPr kumimoji="1" sz="1300" kern="1200">
                <a:solidFill>
                  <a:schemeClr val="lt1"/>
                </a:solidFill>
                <a:latin typeface="+mn-lt"/>
                <a:ea typeface="+mn-ea"/>
                <a:cs typeface="+mn-cs"/>
              </a:defRPr>
            </a:lvl1pPr>
            <a:lvl2pPr marL="637730" indent="-27550" algn="l" defTabSz="1277579" rtl="0" fontAlgn="base" latinLnBrk="1">
              <a:spcBef>
                <a:spcPct val="0"/>
              </a:spcBef>
              <a:spcAft>
                <a:spcPct val="0"/>
              </a:spcAft>
              <a:defRPr kumimoji="1" sz="1300" kern="1200">
                <a:solidFill>
                  <a:schemeClr val="lt1"/>
                </a:solidFill>
                <a:latin typeface="+mn-lt"/>
                <a:ea typeface="+mn-ea"/>
                <a:cs typeface="+mn-cs"/>
              </a:defRPr>
            </a:lvl2pPr>
            <a:lvl3pPr marL="1277579" indent="-57204" algn="l" defTabSz="1277579" rtl="0" fontAlgn="base" latinLnBrk="1">
              <a:spcBef>
                <a:spcPct val="0"/>
              </a:spcBef>
              <a:spcAft>
                <a:spcPct val="0"/>
              </a:spcAft>
              <a:defRPr kumimoji="1" sz="1300" kern="1200">
                <a:solidFill>
                  <a:schemeClr val="lt1"/>
                </a:solidFill>
                <a:latin typeface="+mn-lt"/>
                <a:ea typeface="+mn-ea"/>
                <a:cs typeface="+mn-cs"/>
              </a:defRPr>
            </a:lvl3pPr>
            <a:lvl4pPr marL="1917425" indent="-86865" algn="l" defTabSz="1277579" rtl="0" fontAlgn="base" latinLnBrk="1">
              <a:spcBef>
                <a:spcPct val="0"/>
              </a:spcBef>
              <a:spcAft>
                <a:spcPct val="0"/>
              </a:spcAft>
              <a:defRPr kumimoji="1" sz="1300" kern="1200">
                <a:solidFill>
                  <a:schemeClr val="lt1"/>
                </a:solidFill>
                <a:latin typeface="+mn-lt"/>
                <a:ea typeface="+mn-ea"/>
                <a:cs typeface="+mn-cs"/>
              </a:defRPr>
            </a:lvl4pPr>
            <a:lvl5pPr marL="2555153" indent="-114413" algn="l" defTabSz="1277579" rtl="0" fontAlgn="base" latinLnBrk="1">
              <a:spcBef>
                <a:spcPct val="0"/>
              </a:spcBef>
              <a:spcAft>
                <a:spcPct val="0"/>
              </a:spcAft>
              <a:defRPr kumimoji="1" sz="1300" kern="1200">
                <a:solidFill>
                  <a:schemeClr val="lt1"/>
                </a:solidFill>
                <a:latin typeface="+mn-lt"/>
                <a:ea typeface="+mn-ea"/>
                <a:cs typeface="+mn-cs"/>
              </a:defRPr>
            </a:lvl5pPr>
            <a:lvl6pPr marL="3050928" algn="l" defTabSz="1220369" rtl="0" eaLnBrk="1" latinLnBrk="1" hangingPunct="1">
              <a:defRPr kumimoji="1" sz="1300" kern="1200">
                <a:solidFill>
                  <a:schemeClr val="lt1"/>
                </a:solidFill>
                <a:latin typeface="+mn-lt"/>
                <a:ea typeface="+mn-ea"/>
                <a:cs typeface="+mn-cs"/>
              </a:defRPr>
            </a:lvl6pPr>
            <a:lvl7pPr marL="3661115" algn="l" defTabSz="1220369" rtl="0" eaLnBrk="1" latinLnBrk="1" hangingPunct="1">
              <a:defRPr kumimoji="1" sz="1300" kern="1200">
                <a:solidFill>
                  <a:schemeClr val="lt1"/>
                </a:solidFill>
                <a:latin typeface="+mn-lt"/>
                <a:ea typeface="+mn-ea"/>
                <a:cs typeface="+mn-cs"/>
              </a:defRPr>
            </a:lvl7pPr>
            <a:lvl8pPr marL="4271297" algn="l" defTabSz="1220369" rtl="0" eaLnBrk="1" latinLnBrk="1" hangingPunct="1">
              <a:defRPr kumimoji="1" sz="1300" kern="1200">
                <a:solidFill>
                  <a:schemeClr val="lt1"/>
                </a:solidFill>
                <a:latin typeface="+mn-lt"/>
                <a:ea typeface="+mn-ea"/>
                <a:cs typeface="+mn-cs"/>
              </a:defRPr>
            </a:lvl8pPr>
            <a:lvl9pPr marL="4881483" algn="l" defTabSz="1220369" rtl="0" eaLnBrk="1" latinLnBrk="1" hangingPunct="1">
              <a:defRPr kumimoji="1" sz="1300" kern="1200">
                <a:solidFill>
                  <a:schemeClr val="lt1"/>
                </a:solidFill>
                <a:latin typeface="+mn-lt"/>
                <a:ea typeface="+mn-ea"/>
                <a:cs typeface="+mn-cs"/>
              </a:defRPr>
            </a:lvl9pPr>
          </a:lstStyle>
          <a:p>
            <a:pPr algn="ctr" latinLnBrk="0"/>
            <a:r>
              <a:rPr lang="en-US" altLang="ko-KR" sz="800" b="1" dirty="0" smtClean="0">
                <a:solidFill>
                  <a:schemeClr val="tx1"/>
                </a:solidFill>
                <a:latin typeface="+mn-ea"/>
              </a:rPr>
              <a:t>&lt; 06/03 03:00 &gt;</a:t>
            </a:r>
          </a:p>
          <a:p>
            <a:pPr algn="ctr" latinLnBrk="0"/>
            <a:r>
              <a:rPr lang="en-US" altLang="ko-KR" sz="800" dirty="0" smtClean="0">
                <a:solidFill>
                  <a:schemeClr val="tx1"/>
                </a:solidFill>
                <a:latin typeface="+mn-ea"/>
              </a:rPr>
              <a:t>Import</a:t>
            </a:r>
            <a:endParaRPr lang="ko-KR" altLang="en-US" sz="800" dirty="0">
              <a:solidFill>
                <a:schemeClr val="tx1"/>
              </a:solidFill>
              <a:latin typeface="+mn-ea"/>
            </a:endParaRPr>
          </a:p>
        </p:txBody>
      </p:sp>
    </p:spTree>
    <p:extLst>
      <p:ext uri="{BB962C8B-B14F-4D97-AF65-F5344CB8AC3E}">
        <p14:creationId xmlns:p14="http://schemas.microsoft.com/office/powerpoint/2010/main" val="481681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데이터 및 첨부 파일 이관 검증 체크리스트 </a:t>
            </a:r>
            <a:r>
              <a:rPr lang="en-US" altLang="ko-KR" sz="1600" b="1" dirty="0" smtClean="0">
                <a:solidFill>
                  <a:prstClr val="black">
                    <a:lumMod val="65000"/>
                    <a:lumOff val="35000"/>
                  </a:prstClr>
                </a:solidFill>
                <a:latin typeface="+mn-ea"/>
                <a:ea typeface="+mn-ea"/>
              </a:rPr>
              <a:t>(</a:t>
            </a:r>
            <a:r>
              <a:rPr lang="ko-KR" altLang="en-US" sz="1600" b="1" dirty="0" smtClean="0">
                <a:solidFill>
                  <a:prstClr val="black">
                    <a:lumMod val="65000"/>
                    <a:lumOff val="35000"/>
                  </a:prstClr>
                </a:solidFill>
                <a:latin typeface="+mn-ea"/>
                <a:ea typeface="+mn-ea"/>
              </a:rPr>
              <a:t>예시</a:t>
            </a:r>
            <a:r>
              <a:rPr lang="en-US" altLang="ko-KR" sz="1600" b="1" dirty="0" smtClean="0">
                <a:solidFill>
                  <a:prstClr val="black">
                    <a:lumMod val="65000"/>
                    <a:lumOff val="35000"/>
                  </a:prstClr>
                </a:solidFill>
                <a:latin typeface="+mn-ea"/>
                <a:ea typeface="+mn-ea"/>
              </a:rPr>
              <a:t>)</a:t>
            </a:r>
            <a:endParaRPr lang="ko-KR" altLang="en-US" sz="1600" b="1" dirty="0">
              <a:solidFill>
                <a:prstClr val="black">
                  <a:lumMod val="65000"/>
                  <a:lumOff val="35000"/>
                </a:prstClr>
              </a:solidFill>
              <a:latin typeface="+mn-ea"/>
              <a:ea typeface="+mn-ea"/>
            </a:endParaRPr>
          </a:p>
        </p:txBody>
      </p:sp>
      <p:graphicFrame>
        <p:nvGraphicFramePr>
          <p:cNvPr id="126" name="Group 353"/>
          <p:cNvGraphicFramePr>
            <a:graphicFrameLocks noGrp="1"/>
          </p:cNvGraphicFramePr>
          <p:nvPr>
            <p:extLst>
              <p:ext uri="{D42A27DB-BD31-4B8C-83A1-F6EECF244321}">
                <p14:modId xmlns:p14="http://schemas.microsoft.com/office/powerpoint/2010/main" val="2372413555"/>
              </p:ext>
            </p:extLst>
          </p:nvPr>
        </p:nvGraphicFramePr>
        <p:xfrm>
          <a:off x="415925" y="5627380"/>
          <a:ext cx="9070976" cy="321900"/>
        </p:xfrm>
        <a:graphic>
          <a:graphicData uri="http://schemas.openxmlformats.org/drawingml/2006/table">
            <a:tbl>
              <a:tblPr/>
              <a:tblGrid>
                <a:gridCol w="1089477"/>
                <a:gridCol w="3446011"/>
                <a:gridCol w="1163069"/>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err="1" smtClean="0">
                          <a:ln>
                            <a:noFill/>
                          </a:ln>
                          <a:solidFill>
                            <a:schemeClr val="tx1"/>
                          </a:solidFill>
                          <a:effectLst/>
                          <a:latin typeface="+mn-ea"/>
                          <a:ea typeface="+mn-ea"/>
                        </a:rPr>
                        <a:t>Prj</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이지훈 선임</a:t>
                      </a:r>
                      <a:r>
                        <a:rPr kumimoji="1" lang="en-US" altLang="ko-KR" sz="1100" b="0" i="0" u="none" strike="noStrike" cap="none" normalizeH="0" baseline="0" dirty="0" smtClean="0">
                          <a:ln>
                            <a:noFill/>
                          </a:ln>
                          <a:solidFill>
                            <a:schemeClr val="tx1"/>
                          </a:solidFill>
                          <a:effectLst/>
                          <a:latin typeface="+mn-ea"/>
                          <a:ea typeface="+mn-ea"/>
                        </a:rPr>
                        <a:t>, </a:t>
                      </a:r>
                      <a:r>
                        <a:rPr kumimoji="1" lang="ko-KR" altLang="en-US" sz="1100" b="0" i="0" u="none" strike="noStrike" cap="none" normalizeH="0" baseline="0" dirty="0" smtClean="0">
                          <a:ln>
                            <a:noFill/>
                          </a:ln>
                          <a:solidFill>
                            <a:schemeClr val="tx1"/>
                          </a:solidFill>
                          <a:effectLst/>
                          <a:latin typeface="+mn-ea"/>
                          <a:ea typeface="+mn-ea"/>
                        </a:rPr>
                        <a:t>김종성 선임</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ko-KR" altLang="en-US" sz="1100" b="0" i="0" u="none" strike="noStrike" cap="none" normalizeH="0" baseline="0" dirty="0" smtClean="0">
                          <a:ln>
                            <a:noFill/>
                          </a:ln>
                          <a:solidFill>
                            <a:schemeClr val="tx1"/>
                          </a:solidFill>
                          <a:effectLst/>
                          <a:latin typeface="+mn-ea"/>
                          <a:ea typeface="+mn-ea"/>
                        </a:rPr>
                        <a:t>김주형 선임</a:t>
                      </a:r>
                      <a:r>
                        <a:rPr kumimoji="1" lang="en-US" altLang="ko-KR" sz="1100" b="0" i="0" u="none" strike="noStrike" cap="none" normalizeH="0" baseline="0" dirty="0" smtClean="0">
                          <a:ln>
                            <a:noFill/>
                          </a:ln>
                          <a:solidFill>
                            <a:schemeClr val="tx1"/>
                          </a:solidFill>
                          <a:effectLst/>
                          <a:latin typeface="+mn-ea"/>
                          <a:ea typeface="+mn-ea"/>
                        </a:rPr>
                        <a:t>, </a:t>
                      </a:r>
                      <a:r>
                        <a:rPr kumimoji="1" lang="ko-KR" altLang="en-US" sz="1100" b="0" i="0" u="none" strike="noStrike" cap="none" normalizeH="0" baseline="0" dirty="0" smtClean="0">
                          <a:ln>
                            <a:noFill/>
                          </a:ln>
                          <a:solidFill>
                            <a:schemeClr val="tx1"/>
                          </a:solidFill>
                          <a:effectLst/>
                          <a:latin typeface="+mn-ea"/>
                          <a:ea typeface="+mn-ea"/>
                        </a:rPr>
                        <a:t>김재현 수석</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9" name="표 38"/>
          <p:cNvGraphicFramePr>
            <a:graphicFrameLocks noGrp="1"/>
          </p:cNvGraphicFramePr>
          <p:nvPr>
            <p:extLst>
              <p:ext uri="{D42A27DB-BD31-4B8C-83A1-F6EECF244321}">
                <p14:modId xmlns:p14="http://schemas.microsoft.com/office/powerpoint/2010/main" val="393224900"/>
              </p:ext>
            </p:extLst>
          </p:nvPr>
        </p:nvGraphicFramePr>
        <p:xfrm>
          <a:off x="488504" y="1700808"/>
          <a:ext cx="8856984" cy="3004376"/>
        </p:xfrm>
        <a:graphic>
          <a:graphicData uri="http://schemas.openxmlformats.org/drawingml/2006/table">
            <a:tbl>
              <a:tblPr/>
              <a:tblGrid>
                <a:gridCol w="597890"/>
                <a:gridCol w="597890"/>
                <a:gridCol w="1129348"/>
                <a:gridCol w="1428293"/>
                <a:gridCol w="1275891"/>
                <a:gridCol w="1275891"/>
                <a:gridCol w="2551781"/>
              </a:tblGrid>
              <a:tr h="591376">
                <a:tc>
                  <a:txBody>
                    <a:bodyPr/>
                    <a:lstStyle/>
                    <a:p>
                      <a:pPr algn="ctr" fontAlgn="ctr">
                        <a:lnSpc>
                          <a:spcPct val="150000"/>
                        </a:lnSpc>
                      </a:pP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담당자</a:t>
                      </a:r>
                      <a:endPar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관리자</a:t>
                      </a:r>
                      <a:endParaRPr lang="ko-KR" altLang="en-US" sz="900" b="1"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As-Is Size</a:t>
                      </a:r>
                    </a:p>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a:t>
                      </a: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첨부파일</a:t>
                      </a: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/DB)</a:t>
                      </a:r>
                      <a:endParaRPr lang="ko-KR" altLang="en-US" sz="900" b="1"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To-Be</a:t>
                      </a:r>
                      <a:r>
                        <a:rPr lang="en-US" altLang="ko-KR" sz="900" b="1" i="0" u="none" strike="noStrike" baseline="0" dirty="0" smtClean="0">
                          <a:solidFill>
                            <a:srgbClr val="000000"/>
                          </a:solidFill>
                          <a:effectLst/>
                          <a:latin typeface="맑은 고딕" panose="020B0503020000020004" pitchFamily="50" charset="-127"/>
                          <a:ea typeface="맑은 고딕" panose="020B0503020000020004" pitchFamily="50" charset="-127"/>
                        </a:rPr>
                        <a:t> Size</a:t>
                      </a:r>
                      <a:endParaRPr lang="en-US" altLang="ko-KR" sz="900" b="1" i="0" u="none" strike="noStrike" dirty="0" smtClean="0">
                        <a:solidFill>
                          <a:srgbClr val="000000"/>
                        </a:solidFill>
                        <a:effectLst/>
                        <a:latin typeface="맑은 고딕" panose="020B0503020000020004" pitchFamily="50" charset="-127"/>
                        <a:ea typeface="+mn-ea"/>
                      </a:endParaRPr>
                    </a:p>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mn-ea"/>
                        </a:rPr>
                        <a:t>(</a:t>
                      </a:r>
                      <a:r>
                        <a:rPr lang="ko-KR" altLang="en-US" sz="900" b="1" i="0" u="none" strike="noStrike" dirty="0" smtClean="0">
                          <a:solidFill>
                            <a:srgbClr val="000000"/>
                          </a:solidFill>
                          <a:effectLst/>
                          <a:latin typeface="맑은 고딕" panose="020B0503020000020004" pitchFamily="50" charset="-127"/>
                          <a:ea typeface="+mn-ea"/>
                        </a:rPr>
                        <a:t>첨부파일</a:t>
                      </a:r>
                      <a:r>
                        <a:rPr lang="en-US" altLang="ko-KR" sz="900" b="1" i="0" u="none" strike="noStrike" dirty="0" smtClean="0">
                          <a:solidFill>
                            <a:srgbClr val="000000"/>
                          </a:solidFill>
                          <a:effectLst/>
                          <a:latin typeface="맑은 고딕" panose="020B0503020000020004" pitchFamily="50" charset="-127"/>
                          <a:ea typeface="+mn-ea"/>
                        </a:rPr>
                        <a:t>/DB)</a:t>
                      </a:r>
                      <a:endParaRPr lang="ko-KR" altLang="en-US" sz="900" b="1" i="0" u="none" strike="noStrike" dirty="0" smtClean="0">
                        <a:solidFill>
                          <a:srgbClr val="000000"/>
                        </a:solidFill>
                        <a:effectLst/>
                        <a:latin typeface="맑은 고딕" panose="020B0503020000020004" pitchFamily="50" charset="-127"/>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As-Is File </a:t>
                      </a: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수</a:t>
                      </a:r>
                      <a:endPar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endParaRPr>
                    </a:p>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(File</a:t>
                      </a: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수</a:t>
                      </a: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/Object</a:t>
                      </a: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수</a:t>
                      </a: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a:t>
                      </a:r>
                      <a:endParaRPr lang="ko-KR" altLang="en-US" sz="900" b="1"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rPr>
                        <a:t>To-Be File </a:t>
                      </a: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수</a:t>
                      </a:r>
                      <a:endParaRPr lang="en-US" altLang="ko-KR" sz="900" b="1" i="0" u="none" strike="noStrike" dirty="0" smtClean="0">
                        <a:solidFill>
                          <a:srgbClr val="000000"/>
                        </a:solidFill>
                        <a:effectLst/>
                        <a:latin typeface="맑은 고딕" panose="020B0503020000020004" pitchFamily="50" charset="-127"/>
                        <a:ea typeface="맑은 고딕" panose="020B0503020000020004" pitchFamily="50" charset="-127"/>
                      </a:endParaRPr>
                    </a:p>
                    <a:p>
                      <a:pPr algn="ctr" fontAlgn="ctr">
                        <a:lnSpc>
                          <a:spcPct val="150000"/>
                        </a:lnSpc>
                      </a:pPr>
                      <a:r>
                        <a:rPr lang="en-US" altLang="ko-KR" sz="900" b="1" i="0" u="none" strike="noStrike" dirty="0" smtClean="0">
                          <a:solidFill>
                            <a:srgbClr val="000000"/>
                          </a:solidFill>
                          <a:effectLst/>
                          <a:latin typeface="맑은 고딕" panose="020B0503020000020004" pitchFamily="50" charset="-127"/>
                          <a:ea typeface="+mn-ea"/>
                        </a:rPr>
                        <a:t>(File</a:t>
                      </a:r>
                      <a:r>
                        <a:rPr lang="ko-KR" altLang="en-US" sz="900" b="1" i="0" u="none" strike="noStrike" dirty="0" smtClean="0">
                          <a:solidFill>
                            <a:srgbClr val="000000"/>
                          </a:solidFill>
                          <a:effectLst/>
                          <a:latin typeface="맑은 고딕" panose="020B0503020000020004" pitchFamily="50" charset="-127"/>
                          <a:ea typeface="+mn-ea"/>
                        </a:rPr>
                        <a:t>수</a:t>
                      </a:r>
                      <a:r>
                        <a:rPr lang="en-US" altLang="ko-KR" sz="900" b="1" i="0" u="none" strike="noStrike" dirty="0" smtClean="0">
                          <a:solidFill>
                            <a:srgbClr val="000000"/>
                          </a:solidFill>
                          <a:effectLst/>
                          <a:latin typeface="맑은 고딕" panose="020B0503020000020004" pitchFamily="50" charset="-127"/>
                          <a:ea typeface="+mn-ea"/>
                        </a:rPr>
                        <a:t>/Object</a:t>
                      </a:r>
                      <a:r>
                        <a:rPr lang="ko-KR" altLang="en-US" sz="900" b="1" i="0" u="none" strike="noStrike" dirty="0" smtClean="0">
                          <a:solidFill>
                            <a:srgbClr val="000000"/>
                          </a:solidFill>
                          <a:effectLst/>
                          <a:latin typeface="맑은 고딕" panose="020B0503020000020004" pitchFamily="50" charset="-127"/>
                          <a:ea typeface="+mn-ea"/>
                        </a:rPr>
                        <a:t>수</a:t>
                      </a:r>
                      <a:r>
                        <a:rPr lang="en-US" altLang="ko-KR" sz="900" b="1" i="0" u="none" strike="noStrike" dirty="0" smtClean="0">
                          <a:solidFill>
                            <a:srgbClr val="000000"/>
                          </a:solidFill>
                          <a:effectLst/>
                          <a:latin typeface="맑은 고딕" panose="020B0503020000020004" pitchFamily="50" charset="-127"/>
                          <a:ea typeface="+mn-ea"/>
                        </a:rPr>
                        <a:t>)</a:t>
                      </a:r>
                      <a:endParaRPr lang="ko-KR" altLang="en-US" sz="900" b="1"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c>
                  <a:txBody>
                    <a:bodyPr/>
                    <a:lstStyle/>
                    <a:p>
                      <a:pPr algn="ctr" fontAlgn="ctr">
                        <a:lnSpc>
                          <a:spcPct val="150000"/>
                        </a:lnSpc>
                      </a:pPr>
                      <a:r>
                        <a:rPr lang="ko-KR" altLang="en-US" sz="900" b="1" i="0" u="none" strike="noStrike" dirty="0" smtClean="0">
                          <a:solidFill>
                            <a:srgbClr val="000000"/>
                          </a:solidFill>
                          <a:effectLst/>
                          <a:latin typeface="맑은 고딕" panose="020B0503020000020004" pitchFamily="50" charset="-127"/>
                          <a:ea typeface="맑은 고딕" panose="020B0503020000020004" pitchFamily="50" charset="-127"/>
                        </a:rPr>
                        <a:t>특기사항</a:t>
                      </a:r>
                      <a:endParaRPr lang="ko-KR" altLang="en-US" sz="900" b="1"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2EFDA"/>
                    </a:solidFill>
                  </a:tcPr>
                </a:tc>
              </a:tr>
              <a:tr h="603250">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김종성</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김흥수</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수기 기록</a:t>
                      </a:r>
                      <a:endParaRPr lang="ko-KR" altLang="en-US"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1" hangingPunct="1">
                        <a:lnSpc>
                          <a:spcPct val="100000"/>
                        </a:lnSpc>
                        <a:spcBef>
                          <a:spcPts val="0"/>
                        </a:spcBef>
                        <a:spcAft>
                          <a:spcPts val="0"/>
                        </a:spcAft>
                        <a:buClrTx/>
                        <a:buSzTx/>
                        <a:buFontTx/>
                        <a:buNone/>
                        <a:tabLst/>
                        <a:defRPr/>
                      </a:pPr>
                      <a:r>
                        <a:rPr lang="ko-KR" altLang="en-US" sz="900" b="0" i="0" u="none" strike="noStrike" dirty="0" smtClean="0">
                          <a:solidFill>
                            <a:schemeClr val="bg1">
                              <a:lumMod val="65000"/>
                            </a:schemeClr>
                          </a:solidFill>
                          <a:effectLst/>
                          <a:latin typeface="맑은 고딕" panose="020B0503020000020004" pitchFamily="50" charset="-127"/>
                          <a:ea typeface="+mn-ea"/>
                        </a:rPr>
                        <a:t>수기 기록</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4">
                  <a:txBody>
                    <a:bodyPr/>
                    <a:lstStyle/>
                    <a:p>
                      <a:pPr marL="0" indent="0" algn="l" fontAlgn="ctr">
                        <a:buFontTx/>
                        <a:buNone/>
                      </a:pPr>
                      <a:r>
                        <a:rPr lang="ko-KR" altLang="en-US" sz="900" b="0" i="0" u="none" strike="noStrike" dirty="0" smtClean="0">
                          <a:solidFill>
                            <a:srgbClr val="000000"/>
                          </a:solidFill>
                          <a:effectLst/>
                          <a:latin typeface="맑은 고딕" panose="020B0503020000020004" pitchFamily="50" charset="-127"/>
                          <a:ea typeface="+mn-ea"/>
                        </a:rPr>
                        <a:t>□ </a:t>
                      </a:r>
                      <a: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t>DB</a:t>
                      </a: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이관 후 </a:t>
                      </a:r>
                      <a: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t>SQL</a:t>
                      </a: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처리를 통한 이관 검증</a:t>
                      </a:r>
                      <a: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t/>
                      </a:r>
                      <a:b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br>
                      <a: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t>   - CI</a:t>
                      </a: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팀 </a:t>
                      </a:r>
                      <a:r>
                        <a:rPr lang="en-US" altLang="ko-KR" sz="900" b="0" i="0" u="none" strike="noStrike" dirty="0" smtClean="0">
                          <a:solidFill>
                            <a:srgbClr val="000000"/>
                          </a:solidFill>
                          <a:effectLst/>
                          <a:latin typeface="맑은 고딕" panose="020B0503020000020004" pitchFamily="50" charset="-127"/>
                          <a:ea typeface="맑은 고딕" panose="020B0503020000020004" pitchFamily="50" charset="-127"/>
                        </a:rPr>
                        <a:t>:</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Source Table </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점검용 </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SQL</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수행</a:t>
                      </a:r>
                      <a:endPar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endParaRPr>
                    </a:p>
                    <a:p>
                      <a:pPr marL="0" indent="0" algn="l" fontAlgn="ctr">
                        <a:buFontTx/>
                        <a:buNone/>
                      </a:pP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 </a:t>
                      </a:r>
                      <a:r>
                        <a:rPr lang="en-US" altLang="ko-KR" sz="900" b="0" i="0" u="none" strike="noStrike" baseline="0" dirty="0" err="1" smtClean="0">
                          <a:solidFill>
                            <a:srgbClr val="000000"/>
                          </a:solidFill>
                          <a:effectLst/>
                          <a:latin typeface="맑은 고딕" panose="020B0503020000020004" pitchFamily="50" charset="-127"/>
                          <a:ea typeface="맑은 고딕" panose="020B0503020000020004" pitchFamily="50" charset="-127"/>
                        </a:rPr>
                        <a:t>Prj</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팀 </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Target Table </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점검용 </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SQL</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수행</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a:r>
                      <a:b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b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 PI</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팀 </a:t>
                      </a:r>
                      <a:r>
                        <a:rPr lang="en-US" altLang="ko-KR"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a:t>
                      </a:r>
                      <a:r>
                        <a:rPr lang="ko-KR" altLang="en-US" sz="900" b="0" i="0" u="none" strike="noStrike" baseline="0" dirty="0" err="1" smtClean="0">
                          <a:solidFill>
                            <a:srgbClr val="000000"/>
                          </a:solidFill>
                          <a:effectLst/>
                          <a:latin typeface="맑은 고딕" panose="020B0503020000020004" pitchFamily="50" charset="-127"/>
                          <a:ea typeface="맑은 고딕" panose="020B0503020000020004" pitchFamily="50" charset="-127"/>
                        </a:rPr>
                        <a:t>일치여부</a:t>
                      </a:r>
                      <a:r>
                        <a:rPr lang="ko-KR" altLang="en-US" sz="900" b="0" i="0" u="none" strike="noStrike" baseline="0" dirty="0" smtClean="0">
                          <a:solidFill>
                            <a:srgbClr val="000000"/>
                          </a:solidFill>
                          <a:effectLst/>
                          <a:latin typeface="맑은 고딕" panose="020B0503020000020004" pitchFamily="50" charset="-127"/>
                          <a:ea typeface="맑은 고딕" panose="020B0503020000020004" pitchFamily="50" charset="-127"/>
                        </a:rPr>
                        <a:t> 확인 후 서명</a:t>
                      </a: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 </a:t>
                      </a:r>
                      <a:endParaRPr lang="en-US" altLang="ko-KR"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603250">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이지훈</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김흥수</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smtClean="0">
                          <a:solidFill>
                            <a:schemeClr val="bg1">
                              <a:lumMod val="65000"/>
                            </a:schemeClr>
                          </a:solidFill>
                          <a:effectLst/>
                          <a:latin typeface="맑은 고딕" panose="020B0503020000020004" pitchFamily="50" charset="-127"/>
                          <a:ea typeface="맑은 고딕" panose="020B0503020000020004" pitchFamily="50" charset="-127"/>
                        </a:rPr>
                        <a:t>수기 기록</a:t>
                      </a:r>
                      <a:endParaRPr lang="ko-KR" altLang="en-US"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1" hangingPunct="1">
                        <a:lnSpc>
                          <a:spcPct val="100000"/>
                        </a:lnSpc>
                        <a:spcBef>
                          <a:spcPts val="0"/>
                        </a:spcBef>
                        <a:spcAft>
                          <a:spcPts val="0"/>
                        </a:spcAft>
                        <a:buClrTx/>
                        <a:buSzTx/>
                        <a:buFontTx/>
                        <a:buNone/>
                        <a:tabLst/>
                        <a:defRPr/>
                      </a:pPr>
                      <a:r>
                        <a:rPr lang="ko-KR" altLang="en-US" sz="900" b="0" i="0" u="none" strike="noStrike" smtClean="0">
                          <a:solidFill>
                            <a:schemeClr val="bg1">
                              <a:lumMod val="65000"/>
                            </a:schemeClr>
                          </a:solidFill>
                          <a:effectLst/>
                          <a:latin typeface="맑은 고딕" panose="020B0503020000020004" pitchFamily="50" charset="-127"/>
                          <a:ea typeface="+mn-ea"/>
                        </a:rPr>
                        <a:t>수기 기록</a:t>
                      </a:r>
                      <a:endParaRPr lang="ko-KR" altLang="en-US" sz="900" b="0" i="0" u="none" strike="noStrike" dirty="0" smtClean="0">
                        <a:solidFill>
                          <a:schemeClr val="bg1">
                            <a:lumMod val="65000"/>
                          </a:schemeClr>
                        </a:solidFill>
                        <a:effectLst/>
                        <a:latin typeface="맑은 고딕" panose="020B0503020000020004" pitchFamily="50" charset="-127"/>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fontAlgn="ct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603250">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김주형</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mn-ea"/>
                        </a:rPr>
                        <a:t>최영탁</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수기 기록</a:t>
                      </a:r>
                      <a:endParaRPr lang="ko-KR" altLang="en-US"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1" hangingPunct="1">
                        <a:lnSpc>
                          <a:spcPct val="100000"/>
                        </a:lnSpc>
                        <a:spcBef>
                          <a:spcPts val="0"/>
                        </a:spcBef>
                        <a:spcAft>
                          <a:spcPts val="0"/>
                        </a:spcAft>
                        <a:buClrTx/>
                        <a:buSzTx/>
                        <a:buFontTx/>
                        <a:buNone/>
                        <a:tabLst/>
                        <a:defRPr/>
                      </a:pPr>
                      <a:r>
                        <a:rPr lang="ko-KR" altLang="en-US" sz="900" b="0" i="0" u="none" strike="noStrike" dirty="0" smtClean="0">
                          <a:solidFill>
                            <a:schemeClr val="bg1">
                              <a:lumMod val="65000"/>
                            </a:schemeClr>
                          </a:solidFill>
                          <a:effectLst/>
                          <a:latin typeface="맑은 고딕" panose="020B0503020000020004" pitchFamily="50" charset="-127"/>
                          <a:ea typeface="+mn-ea"/>
                        </a:rPr>
                        <a:t>수기 기록</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fontAlgn="ct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603250">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맑은 고딕" panose="020B0503020000020004" pitchFamily="50" charset="-127"/>
                        </a:rPr>
                        <a:t>김재현</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rgbClr val="000000"/>
                          </a:solidFill>
                          <a:effectLst/>
                          <a:latin typeface="맑은 고딕" panose="020B0503020000020004" pitchFamily="50" charset="-127"/>
                          <a:ea typeface="+mn-ea"/>
                        </a:rPr>
                        <a:t>최영탁</a:t>
                      </a: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수기 기록</a:t>
                      </a:r>
                      <a:endParaRPr lang="ko-KR" altLang="en-US"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1" hangingPunct="1">
                        <a:lnSpc>
                          <a:spcPct val="100000"/>
                        </a:lnSpc>
                        <a:spcBef>
                          <a:spcPts val="0"/>
                        </a:spcBef>
                        <a:spcAft>
                          <a:spcPts val="0"/>
                        </a:spcAft>
                        <a:buClrTx/>
                        <a:buSzTx/>
                        <a:buFontTx/>
                        <a:buNone/>
                        <a:tabLst/>
                        <a:defRPr/>
                      </a:pPr>
                      <a:r>
                        <a:rPr lang="ko-KR" altLang="en-US" sz="900" b="0" i="0" u="none" strike="noStrike" dirty="0" smtClean="0">
                          <a:solidFill>
                            <a:schemeClr val="bg1">
                              <a:lumMod val="65000"/>
                            </a:schemeClr>
                          </a:solidFill>
                          <a:effectLst/>
                          <a:latin typeface="맑은 고딕" panose="020B0503020000020004" pitchFamily="50" charset="-127"/>
                          <a:ea typeface="+mn-ea"/>
                        </a:rPr>
                        <a:t>수기 기록</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ko-KR" altLang="en-US" sz="900" b="0" i="0" u="none" strike="noStrike" dirty="0" smtClean="0">
                          <a:solidFill>
                            <a:schemeClr val="bg1">
                              <a:lumMod val="65000"/>
                            </a:schemeClr>
                          </a:solidFill>
                          <a:effectLst/>
                          <a:latin typeface="맑은 고딕" panose="020B0503020000020004" pitchFamily="50" charset="-127"/>
                          <a:ea typeface="맑은 고딕" panose="020B0503020000020004" pitchFamily="50" charset="-127"/>
                        </a:rPr>
                        <a:t>확인</a:t>
                      </a:r>
                      <a:endParaRPr lang="en-US" altLang="ko-KR" sz="900" b="0" i="0" u="none" strike="noStrike" dirty="0">
                        <a:solidFill>
                          <a:schemeClr val="bg1">
                            <a:lumMod val="65000"/>
                          </a:schemeClr>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fontAlgn="ctr"/>
                      <a:endParaRPr lang="ko-KR" altLang="en-US" sz="9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6"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4.3. </a:t>
            </a:r>
            <a:r>
              <a:rPr lang="ko-KR" altLang="en-US" sz="2400" dirty="0" smtClean="0">
                <a:solidFill>
                  <a:schemeClr val="tx1">
                    <a:lumMod val="65000"/>
                    <a:lumOff val="35000"/>
                  </a:schemeClr>
                </a:solidFill>
              </a:rPr>
              <a:t>데이터 및 첨부 파일 이행</a:t>
            </a:r>
            <a:r>
              <a:rPr lang="en-US" altLang="ko-KR" sz="2400" dirty="0" smtClean="0">
                <a:solidFill>
                  <a:schemeClr val="tx1">
                    <a:lumMod val="65000"/>
                    <a:lumOff val="35000"/>
                  </a:schemeClr>
                </a:solidFill>
              </a:rPr>
              <a:t>/</a:t>
            </a:r>
            <a:r>
              <a:rPr lang="ko-KR" altLang="en-US" sz="2400" dirty="0" smtClean="0">
                <a:solidFill>
                  <a:schemeClr val="tx1">
                    <a:lumMod val="65000"/>
                    <a:lumOff val="35000"/>
                  </a:schemeClr>
                </a:solidFill>
              </a:rPr>
              <a:t>검증 방안</a:t>
            </a:r>
            <a:endParaRPr lang="ko-KR" altLang="en-US" sz="1800" dirty="0">
              <a:solidFill>
                <a:schemeClr val="tx1">
                  <a:lumMod val="65000"/>
                  <a:lumOff val="35000"/>
                </a:schemeClr>
              </a:solidFill>
            </a:endParaRPr>
          </a:p>
        </p:txBody>
      </p:sp>
    </p:spTree>
    <p:extLst>
      <p:ext uri="{BB962C8B-B14F-4D97-AF65-F5344CB8AC3E}">
        <p14:creationId xmlns:p14="http://schemas.microsoft.com/office/powerpoint/2010/main" val="3943314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4.4. </a:t>
            </a:r>
            <a:r>
              <a:rPr lang="ko-KR" altLang="en-US" sz="2400" dirty="0" smtClean="0">
                <a:solidFill>
                  <a:schemeClr val="tx1">
                    <a:lumMod val="65000"/>
                    <a:lumOff val="35000"/>
                  </a:schemeClr>
                </a:solidFill>
              </a:rPr>
              <a:t>현업 화면 검증</a:t>
            </a:r>
            <a:r>
              <a:rPr lang="en-US" altLang="ko-KR" sz="2400" dirty="0" smtClean="0">
                <a:solidFill>
                  <a:schemeClr val="tx1">
                    <a:lumMod val="65000"/>
                    <a:lumOff val="35000"/>
                  </a:schemeClr>
                </a:solidFill>
              </a:rPr>
              <a:t>/</a:t>
            </a:r>
            <a:r>
              <a:rPr lang="ko-KR" altLang="en-US" sz="2400" dirty="0" smtClean="0">
                <a:solidFill>
                  <a:schemeClr val="tx1">
                    <a:lumMod val="65000"/>
                    <a:lumOff val="35000"/>
                  </a:schemeClr>
                </a:solidFill>
              </a:rPr>
              <a:t>오류 조치 방안</a:t>
            </a:r>
            <a:endParaRPr lang="ko-KR" altLang="en-US" sz="1800" dirty="0">
              <a:solidFill>
                <a:schemeClr val="tx1">
                  <a:lumMod val="65000"/>
                  <a:lumOff val="35000"/>
                </a:schemeClr>
              </a:solidFill>
            </a:endParaRPr>
          </a:p>
        </p:txBody>
      </p:sp>
      <p:graphicFrame>
        <p:nvGraphicFramePr>
          <p:cNvPr id="66" name="Group 353"/>
          <p:cNvGraphicFramePr>
            <a:graphicFrameLocks noGrp="1"/>
          </p:cNvGraphicFramePr>
          <p:nvPr>
            <p:extLst>
              <p:ext uri="{D42A27DB-BD31-4B8C-83A1-F6EECF244321}">
                <p14:modId xmlns:p14="http://schemas.microsoft.com/office/powerpoint/2010/main" val="363934833"/>
              </p:ext>
            </p:extLst>
          </p:nvPr>
        </p:nvGraphicFramePr>
        <p:xfrm>
          <a:off x="415925" y="1341054"/>
          <a:ext cx="9070976" cy="479280"/>
        </p:xfrm>
        <a:graphic>
          <a:graphicData uri="http://schemas.openxmlformats.org/drawingml/2006/table">
            <a:tbl>
              <a:tblPr/>
              <a:tblGrid>
                <a:gridCol w="1089477"/>
                <a:gridCol w="3446011"/>
                <a:gridCol w="1163069"/>
                <a:gridCol w="3372419"/>
              </a:tblGrid>
              <a:tr h="231775">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명 </a:t>
                      </a:r>
                      <a:r>
                        <a:rPr kumimoji="1" lang="en-US" altLang="ko-KR" sz="1100" b="1" i="0" u="none" strike="noStrike" cap="none" normalizeH="0" baseline="0" dirty="0" smtClean="0">
                          <a:ln>
                            <a:noFill/>
                          </a:ln>
                          <a:solidFill>
                            <a:schemeClr val="tx1"/>
                          </a:solidFill>
                          <a:effectLst/>
                          <a:latin typeface="+mn-ea"/>
                          <a:ea typeface="+mn-ea"/>
                        </a:rPr>
                        <a:t>(</a:t>
                      </a:r>
                      <a:r>
                        <a:rPr kumimoji="1" lang="ko-KR" altLang="en-US" sz="1100" b="1" i="0" u="none" strike="noStrike" cap="none" normalizeH="0" baseline="0" dirty="0" smtClean="0">
                          <a:ln>
                            <a:noFill/>
                          </a:ln>
                          <a:solidFill>
                            <a:schemeClr val="tx1"/>
                          </a:solidFill>
                          <a:effectLst/>
                          <a:latin typeface="+mn-ea"/>
                          <a:ea typeface="+mn-ea"/>
                        </a:rPr>
                        <a:t>코드</a:t>
                      </a:r>
                      <a:r>
                        <a:rPr kumimoji="1" lang="en-US" altLang="ko-KR" sz="1100" b="1" i="0" u="none" strike="noStrike" cap="none" normalizeH="0" baseline="0" dirty="0" smtClean="0">
                          <a:ln>
                            <a:noFill/>
                          </a:ln>
                          <a:solidFill>
                            <a:schemeClr val="tx1"/>
                          </a:solidFill>
                          <a:effectLst/>
                          <a:latin typeface="+mn-ea"/>
                          <a:ea typeface="+mn-ea"/>
                        </a:rPr>
                        <a:t>)</a:t>
                      </a:r>
                      <a:endParaRPr kumimoji="1" lang="ko-KR" altLang="en-US" sz="1100" b="1"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To-Be </a:t>
                      </a:r>
                      <a:r>
                        <a:rPr kumimoji="1" lang="ko-KR" altLang="en-US" sz="1100" b="0" i="0" u="none" strike="noStrike" cap="none" normalizeH="0" baseline="0" dirty="0" smtClean="0">
                          <a:ln>
                            <a:noFill/>
                          </a:ln>
                          <a:solidFill>
                            <a:schemeClr val="tx1"/>
                          </a:solidFill>
                          <a:effectLst/>
                          <a:latin typeface="+mn-ea"/>
                          <a:ea typeface="+mn-ea"/>
                        </a:rPr>
                        <a:t>운영 시스템 점검 </a:t>
                      </a:r>
                      <a:r>
                        <a:rPr kumimoji="1" lang="en-US" altLang="ko-KR" sz="1100" b="0" i="0" u="none" strike="noStrike" cap="none" normalizeH="0" baseline="0" dirty="0" smtClean="0">
                          <a:ln>
                            <a:noFill/>
                          </a:ln>
                          <a:solidFill>
                            <a:schemeClr val="tx1"/>
                          </a:solidFill>
                          <a:effectLst/>
                          <a:latin typeface="+mn-ea"/>
                          <a:ea typeface="+mn-ea"/>
                        </a:rPr>
                        <a:t>(B-03-001)</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정의</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현업 화면점검 및 오류 발생 시 대응방안</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작업 일자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‘17.06.02 09:00 ~ 13:00</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수행 시점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데이터 이행 및 </a:t>
                      </a:r>
                      <a:r>
                        <a:rPr kumimoji="1" lang="en-US" altLang="ko-KR" sz="1100" b="0" i="0" u="none" strike="noStrike" cap="none" normalizeH="0" baseline="0" dirty="0" smtClean="0">
                          <a:ln>
                            <a:noFill/>
                          </a:ln>
                          <a:solidFill>
                            <a:schemeClr val="tx1"/>
                          </a:solidFill>
                          <a:effectLst/>
                          <a:latin typeface="+mn-ea"/>
                          <a:ea typeface="+mn-ea"/>
                        </a:rPr>
                        <a:t>IT</a:t>
                      </a:r>
                      <a:r>
                        <a:rPr kumimoji="1" lang="ko-KR" altLang="en-US" sz="1100" b="0" i="0" u="none" strike="noStrike" cap="none" normalizeH="0" baseline="0" dirty="0" smtClean="0">
                          <a:ln>
                            <a:noFill/>
                          </a:ln>
                          <a:solidFill>
                            <a:schemeClr val="tx1"/>
                          </a:solidFill>
                          <a:effectLst/>
                          <a:latin typeface="+mn-ea"/>
                          <a:ea typeface="+mn-ea"/>
                        </a:rPr>
                        <a:t>구동점검 이후</a:t>
                      </a:r>
                      <a:r>
                        <a:rPr kumimoji="1" lang="en-US" altLang="ko-KR" sz="1100" b="0" i="0" u="none" strike="noStrike" cap="none" normalizeH="0" baseline="0" dirty="0" smtClean="0">
                          <a:ln>
                            <a:noFill/>
                          </a:ln>
                          <a:solidFill>
                            <a:schemeClr val="tx1"/>
                          </a:solidFill>
                          <a:effectLst/>
                          <a:latin typeface="+mn-ea"/>
                          <a:ea typeface="+mn-ea"/>
                        </a:rPr>
                        <a:t>(Go-Live 1</a:t>
                      </a:r>
                      <a:r>
                        <a:rPr kumimoji="1" lang="ko-KR" altLang="en-US" sz="1100" b="0" i="0" u="none" strike="noStrike" cap="none" normalizeH="0" baseline="0" dirty="0" smtClean="0">
                          <a:ln>
                            <a:noFill/>
                          </a:ln>
                          <a:solidFill>
                            <a:schemeClr val="tx1"/>
                          </a:solidFill>
                          <a:effectLst/>
                          <a:latin typeface="+mn-ea"/>
                          <a:ea typeface="+mn-ea"/>
                        </a:rPr>
                        <a:t>차 전</a:t>
                      </a:r>
                      <a:r>
                        <a:rPr kumimoji="1" lang="en-US" altLang="ko-KR" sz="1100" b="0" i="0" u="none" strike="noStrike" cap="none" normalizeH="0" baseline="0" dirty="0" smtClean="0">
                          <a:ln>
                            <a:noFill/>
                          </a:ln>
                          <a:solidFill>
                            <a:schemeClr val="tx1"/>
                          </a:solidFill>
                          <a:effectLst/>
                          <a:latin typeface="+mn-ea"/>
                          <a:ea typeface="+mn-ea"/>
                        </a:rPr>
                        <a:t>)</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 name="TextBox 66"/>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개요</a:t>
            </a:r>
            <a:endParaRPr lang="ko-KR" altLang="en-US" sz="1600" b="1" dirty="0">
              <a:solidFill>
                <a:prstClr val="black">
                  <a:lumMod val="65000"/>
                  <a:lumOff val="35000"/>
                </a:prstClr>
              </a:solidFill>
              <a:latin typeface="+mn-ea"/>
              <a:ea typeface="+mn-ea"/>
            </a:endParaRPr>
          </a:p>
        </p:txBody>
      </p:sp>
      <p:sp>
        <p:nvSpPr>
          <p:cNvPr id="68" name="TextBox 67"/>
          <p:cNvSpPr txBox="1"/>
          <p:nvPr/>
        </p:nvSpPr>
        <p:spPr>
          <a:xfrm>
            <a:off x="416496" y="1988840"/>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작업 절차 </a:t>
            </a:r>
            <a:r>
              <a:rPr lang="ko-KR" altLang="en-US" sz="1600" b="1" dirty="0">
                <a:solidFill>
                  <a:prstClr val="black">
                    <a:lumMod val="65000"/>
                    <a:lumOff val="35000"/>
                  </a:prstClr>
                </a:solidFill>
                <a:latin typeface="+mn-ea"/>
                <a:ea typeface="+mn-ea"/>
              </a:rPr>
              <a:t>및</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검증</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방안</a:t>
            </a:r>
            <a:endParaRPr lang="ko-KR" altLang="en-US" sz="1600" b="1" dirty="0">
              <a:solidFill>
                <a:prstClr val="black">
                  <a:lumMod val="65000"/>
                  <a:lumOff val="35000"/>
                </a:prstClr>
              </a:solidFill>
              <a:latin typeface="+mn-ea"/>
              <a:ea typeface="+mn-ea"/>
            </a:endParaRPr>
          </a:p>
        </p:txBody>
      </p:sp>
      <p:graphicFrame>
        <p:nvGraphicFramePr>
          <p:cNvPr id="126" name="Group 353"/>
          <p:cNvGraphicFramePr>
            <a:graphicFrameLocks noGrp="1"/>
          </p:cNvGraphicFramePr>
          <p:nvPr>
            <p:extLst>
              <p:ext uri="{D42A27DB-BD31-4B8C-83A1-F6EECF244321}">
                <p14:modId xmlns:p14="http://schemas.microsoft.com/office/powerpoint/2010/main" val="2645220935"/>
              </p:ext>
            </p:extLst>
          </p:nvPr>
        </p:nvGraphicFramePr>
        <p:xfrm>
          <a:off x="415925" y="5542710"/>
          <a:ext cx="9070976" cy="321900"/>
        </p:xfrm>
        <a:graphic>
          <a:graphicData uri="http://schemas.openxmlformats.org/drawingml/2006/table">
            <a:tbl>
              <a:tblPr/>
              <a:tblGrid>
                <a:gridCol w="1089477"/>
                <a:gridCol w="3446011"/>
                <a:gridCol w="1163069"/>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err="1" smtClean="0">
                          <a:ln>
                            <a:noFill/>
                          </a:ln>
                          <a:solidFill>
                            <a:schemeClr val="tx1"/>
                          </a:solidFill>
                          <a:effectLst/>
                          <a:latin typeface="+mn-ea"/>
                          <a:ea typeface="+mn-ea"/>
                        </a:rPr>
                        <a:t>Prj</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서영실 수석</a:t>
                      </a:r>
                      <a:r>
                        <a:rPr kumimoji="1" lang="en-US" altLang="ko-KR" sz="1100" b="0" i="0" u="none" strike="noStrike" cap="none" normalizeH="0" baseline="0" dirty="0" smtClean="0">
                          <a:ln>
                            <a:noFill/>
                          </a:ln>
                          <a:solidFill>
                            <a:schemeClr val="tx1"/>
                          </a:solidFill>
                          <a:effectLst/>
                          <a:latin typeface="+mn-ea"/>
                          <a:ea typeface="+mn-ea"/>
                        </a:rPr>
                        <a:t>, </a:t>
                      </a:r>
                      <a:r>
                        <a:rPr kumimoji="1" lang="ko-KR" altLang="en-US" sz="1100" b="0" i="0" u="none" strike="noStrike" cap="none" normalizeH="0" baseline="0" dirty="0" smtClean="0">
                          <a:ln>
                            <a:noFill/>
                          </a:ln>
                          <a:solidFill>
                            <a:schemeClr val="tx1"/>
                          </a:solidFill>
                          <a:effectLst/>
                          <a:latin typeface="+mn-ea"/>
                          <a:ea typeface="+mn-ea"/>
                        </a:rPr>
                        <a:t>개발팀</a:t>
                      </a:r>
                      <a:endParaRPr kumimoji="1" lang="ko-KR" altLang="en-US" sz="1100" b="1" i="0" u="none" strike="noStrike" cap="none" normalizeH="0" baseline="0" dirty="0" smtClean="0">
                        <a:ln>
                          <a:noFill/>
                        </a:ln>
                        <a:solidFill>
                          <a:srgbClr val="0066CC"/>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CI/PI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ko-KR" altLang="en-US" sz="1100" b="0" i="0" u="none" strike="noStrike" cap="none" normalizeH="0" baseline="0" dirty="0" smtClean="0">
                          <a:ln>
                            <a:noFill/>
                          </a:ln>
                          <a:solidFill>
                            <a:schemeClr val="tx1"/>
                          </a:solidFill>
                          <a:effectLst/>
                          <a:latin typeface="+mn-ea"/>
                          <a:ea typeface="+mn-ea"/>
                        </a:rPr>
                        <a:t>김세종 선임</a:t>
                      </a:r>
                      <a:r>
                        <a:rPr kumimoji="1" lang="en-US" altLang="ko-KR" sz="1100" b="0" i="0" u="none" strike="noStrike" cap="none" normalizeH="0" baseline="0" dirty="0" smtClean="0">
                          <a:ln>
                            <a:noFill/>
                          </a:ln>
                          <a:solidFill>
                            <a:schemeClr val="tx1"/>
                          </a:solidFill>
                          <a:effectLst/>
                          <a:latin typeface="+mn-ea"/>
                          <a:ea typeface="+mn-ea"/>
                        </a:rPr>
                        <a:t>, </a:t>
                      </a:r>
                      <a:r>
                        <a:rPr kumimoji="1" lang="ko-KR" altLang="en-US" sz="1100" b="0" i="0" u="none" strike="noStrike" cap="none" normalizeH="0" baseline="0" dirty="0" smtClean="0">
                          <a:ln>
                            <a:noFill/>
                          </a:ln>
                          <a:solidFill>
                            <a:schemeClr val="tx1"/>
                          </a:solidFill>
                          <a:effectLst/>
                          <a:latin typeface="+mn-ea"/>
                          <a:ea typeface="+mn-ea"/>
                        </a:rPr>
                        <a:t>허재원 선임</a:t>
                      </a:r>
                      <a:r>
                        <a:rPr kumimoji="1" lang="en-US" altLang="ko-KR" sz="1100" b="0" i="0" u="none" strike="noStrike" cap="none" normalizeH="0" baseline="0" dirty="0" smtClean="0">
                          <a:ln>
                            <a:noFill/>
                          </a:ln>
                          <a:solidFill>
                            <a:schemeClr val="tx1"/>
                          </a:solidFill>
                          <a:effectLst/>
                          <a:latin typeface="+mn-ea"/>
                          <a:ea typeface="+mn-ea"/>
                        </a:rPr>
                        <a:t>, </a:t>
                      </a:r>
                      <a:r>
                        <a:rPr kumimoji="1" lang="ko-KR" altLang="en-US" sz="1100" b="0" i="0" u="none" strike="noStrike" cap="none" normalizeH="0" baseline="0" dirty="0" smtClean="0">
                          <a:ln>
                            <a:noFill/>
                          </a:ln>
                          <a:solidFill>
                            <a:schemeClr val="tx1"/>
                          </a:solidFill>
                          <a:effectLst/>
                          <a:latin typeface="+mn-ea"/>
                          <a:ea typeface="+mn-ea"/>
                        </a:rPr>
                        <a:t>최지은 선임</a:t>
                      </a:r>
                      <a:endParaRPr kumimoji="1" lang="ko-KR" altLang="en-US" sz="1100" b="1" i="0" u="none" strike="noStrike" cap="none" normalizeH="0" baseline="0" dirty="0" smtClean="0">
                        <a:ln>
                          <a:noFill/>
                        </a:ln>
                        <a:solidFill>
                          <a:srgbClr val="FF0000"/>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37" name="그룹 10"/>
          <p:cNvGrpSpPr/>
          <p:nvPr/>
        </p:nvGrpSpPr>
        <p:grpSpPr>
          <a:xfrm>
            <a:off x="414306" y="2336218"/>
            <a:ext cx="4376770" cy="3126750"/>
            <a:chOff x="414306" y="2495543"/>
            <a:chExt cx="4376770" cy="3010275"/>
          </a:xfrm>
        </p:grpSpPr>
        <p:sp>
          <p:nvSpPr>
            <p:cNvPr id="38" name="직사각형 37"/>
            <p:cNvSpPr/>
            <p:nvPr/>
          </p:nvSpPr>
          <p:spPr>
            <a:xfrm>
              <a:off x="415926" y="2751793"/>
              <a:ext cx="4375150" cy="2754025"/>
            </a:xfrm>
            <a:prstGeom prst="rect">
              <a:avLst/>
            </a:prstGeom>
            <a:solidFill>
              <a:schemeClr val="bg1"/>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mn-ea"/>
              </a:endParaRPr>
            </a:p>
          </p:txBody>
        </p:sp>
        <p:sp>
          <p:nvSpPr>
            <p:cNvPr id="39" name="직사각형 38"/>
            <p:cNvSpPr/>
            <p:nvPr/>
          </p:nvSpPr>
          <p:spPr>
            <a:xfrm>
              <a:off x="414306" y="2495543"/>
              <a:ext cx="4375150" cy="252000"/>
            </a:xfrm>
            <a:prstGeom prst="rect">
              <a:avLst/>
            </a:prstGeom>
            <a:solidFill>
              <a:schemeClr val="tx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1400" b="1" dirty="0" smtClean="0">
                  <a:solidFill>
                    <a:schemeClr val="bg1"/>
                  </a:solidFill>
                  <a:latin typeface="+mn-ea"/>
                </a:rPr>
                <a:t>수행절차</a:t>
              </a:r>
              <a:endParaRPr lang="ko-KR" altLang="en-US" sz="1400" b="1" dirty="0">
                <a:solidFill>
                  <a:schemeClr val="bg1"/>
                </a:solidFill>
                <a:latin typeface="+mn-ea"/>
              </a:endParaRPr>
            </a:p>
          </p:txBody>
        </p:sp>
      </p:grpSp>
      <p:sp>
        <p:nvSpPr>
          <p:cNvPr id="41" name="직사각형 40"/>
          <p:cNvSpPr/>
          <p:nvPr/>
        </p:nvSpPr>
        <p:spPr>
          <a:xfrm>
            <a:off x="5107019" y="2562848"/>
            <a:ext cx="4375150" cy="2900120"/>
          </a:xfrm>
          <a:prstGeom prst="rect">
            <a:avLst/>
          </a:prstGeom>
          <a:solidFill>
            <a:schemeClr val="bg1"/>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dirty="0" err="1" smtClean="0">
                <a:latin typeface="+mn-ea"/>
              </a:rPr>
              <a:t>ㄴㅇㄴㅇㄴㅇㄴㄴㅇㄴㅇㄴㅇㄴㅇㄴㄴㅇㄴㅇㄴㅇㄴㅇㅇㄴㅇㄴㅇㄴ</a:t>
            </a:r>
            <a:endParaRPr lang="ko-KR" altLang="en-US" dirty="0">
              <a:latin typeface="+mn-ea"/>
            </a:endParaRPr>
          </a:p>
        </p:txBody>
      </p:sp>
      <p:sp>
        <p:nvSpPr>
          <p:cNvPr id="44" name="직사각형 43"/>
          <p:cNvSpPr/>
          <p:nvPr/>
        </p:nvSpPr>
        <p:spPr>
          <a:xfrm>
            <a:off x="5107019" y="2336218"/>
            <a:ext cx="4375150" cy="222871"/>
          </a:xfrm>
          <a:prstGeom prst="rect">
            <a:avLst/>
          </a:prstGeom>
          <a:solidFill>
            <a:schemeClr val="tx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1400" b="1" dirty="0" smtClean="0">
                <a:solidFill>
                  <a:schemeClr val="bg1"/>
                </a:solidFill>
                <a:latin typeface="+mn-ea"/>
              </a:rPr>
              <a:t>검증방안</a:t>
            </a:r>
            <a:endParaRPr lang="ko-KR" altLang="en-US" sz="1400" b="1" dirty="0">
              <a:solidFill>
                <a:schemeClr val="bg1"/>
              </a:solidFill>
              <a:latin typeface="+mn-ea"/>
            </a:endParaRPr>
          </a:p>
        </p:txBody>
      </p:sp>
      <p:sp>
        <p:nvSpPr>
          <p:cNvPr id="50" name="TextBox 49"/>
          <p:cNvSpPr txBox="1"/>
          <p:nvPr/>
        </p:nvSpPr>
        <p:spPr>
          <a:xfrm>
            <a:off x="5145133" y="2576536"/>
            <a:ext cx="4310641" cy="2926955"/>
          </a:xfrm>
          <a:prstGeom prst="rect">
            <a:avLst/>
          </a:prstGeom>
          <a:solidFill>
            <a:schemeClr val="bg1"/>
          </a:solidFill>
        </p:spPr>
        <p:txBody>
          <a:bodyPr wrap="square" rtlCol="0">
            <a:spAutoFit/>
          </a:bodyPr>
          <a:lstStyle/>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화면</a:t>
            </a:r>
            <a:r>
              <a:rPr kumimoji="1" lang="ko-KR" altLang="en-US" sz="1200" dirty="0">
                <a:latin typeface="+mn-ea"/>
                <a:ea typeface="+mn-ea"/>
              </a:rPr>
              <a:t>을 </a:t>
            </a:r>
            <a:r>
              <a:rPr kumimoji="1" lang="ko-KR" altLang="en-US" sz="1200" dirty="0" smtClean="0">
                <a:latin typeface="+mn-ea"/>
                <a:ea typeface="+mn-ea"/>
              </a:rPr>
              <a:t>통한 이행 데이터 점검</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중요</a:t>
            </a:r>
            <a:r>
              <a:rPr kumimoji="1" lang="en-US" altLang="ko-KR" sz="1200" dirty="0" smtClean="0">
                <a:latin typeface="+mn-ea"/>
                <a:ea typeface="+mn-ea"/>
              </a:rPr>
              <a:t> </a:t>
            </a:r>
            <a:r>
              <a:rPr kumimoji="1" lang="ko-KR" altLang="en-US" sz="1200" dirty="0" smtClean="0">
                <a:latin typeface="+mn-ea"/>
                <a:ea typeface="+mn-ea"/>
              </a:rPr>
              <a:t>화면 일치 여부 점검</a:t>
            </a:r>
            <a:r>
              <a:rPr lang="en-US" altLang="ko-KR" sz="1200" dirty="0" smtClean="0">
                <a:latin typeface="+mn-ea"/>
                <a:ea typeface="+mn-ea"/>
              </a:rPr>
              <a:t/>
            </a:r>
            <a:br>
              <a:rPr lang="en-US" altLang="ko-KR" sz="1200" dirty="0" smtClean="0">
                <a:latin typeface="+mn-ea"/>
                <a:ea typeface="+mn-ea"/>
              </a:rPr>
            </a:br>
            <a:r>
              <a:rPr lang="en-US" altLang="ko-KR" sz="1200" dirty="0" smtClean="0">
                <a:latin typeface="+mn-ea"/>
                <a:ea typeface="+mn-ea"/>
              </a:rPr>
              <a:t>- </a:t>
            </a:r>
            <a:r>
              <a:rPr lang="ko-KR" altLang="en-US" sz="1200" dirty="0" smtClean="0">
                <a:latin typeface="+mn-ea"/>
                <a:ea typeface="+mn-ea"/>
              </a:rPr>
              <a:t>주요 데이터 일치 여부 확인</a:t>
            </a:r>
            <a:endParaRPr kumimoji="1" lang="en-US" altLang="ko-KR" sz="1200" dirty="0" smtClean="0">
              <a:latin typeface="+mn-ea"/>
              <a:ea typeface="+mn-ea"/>
            </a:endParaRPr>
          </a:p>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불일치 발생 시 </a:t>
            </a:r>
            <a:r>
              <a:rPr kumimoji="1" lang="en-US" altLang="ko-KR" sz="1200" dirty="0" smtClean="0">
                <a:latin typeface="+mn-ea"/>
                <a:ea typeface="+mn-ea"/>
              </a:rPr>
              <a:t>“</a:t>
            </a:r>
            <a:r>
              <a:rPr kumimoji="1" lang="ko-KR" altLang="en-US" sz="1200" dirty="0" smtClean="0">
                <a:latin typeface="+mn-ea"/>
                <a:ea typeface="+mn-ea"/>
              </a:rPr>
              <a:t>상황실 先 보고 後 조치</a:t>
            </a:r>
            <a:r>
              <a:rPr kumimoji="1" lang="en-US" altLang="ko-KR" sz="1200" dirty="0" smtClean="0">
                <a:latin typeface="+mn-ea"/>
                <a:ea typeface="+mn-ea"/>
              </a:rPr>
              <a:t>”</a:t>
            </a:r>
          </a:p>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불일치건 영향도 분석 후 조치 방안 수립</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상황실 의사결정 사항 </a:t>
            </a:r>
            <a:r>
              <a:rPr kumimoji="1" lang="en-US" altLang="ko-KR" sz="1200" dirty="0" smtClean="0">
                <a:latin typeface="+mn-ea"/>
                <a:ea typeface="+mn-ea"/>
              </a:rPr>
              <a:t>: </a:t>
            </a:r>
            <a:r>
              <a:rPr kumimoji="1" lang="ko-KR" altLang="en-US" sz="1200" dirty="0" err="1" smtClean="0">
                <a:latin typeface="+mn-ea"/>
                <a:ea typeface="+mn-ea"/>
              </a:rPr>
              <a:t>재적재</a:t>
            </a:r>
            <a:r>
              <a:rPr kumimoji="1" lang="en-US" altLang="ko-KR" sz="1200" dirty="0" smtClean="0">
                <a:latin typeface="+mn-ea"/>
                <a:ea typeface="+mn-ea"/>
              </a:rPr>
              <a:t>, </a:t>
            </a:r>
            <a:r>
              <a:rPr kumimoji="1" lang="ko-KR" altLang="en-US" sz="1200" dirty="0">
                <a:latin typeface="+mn-ea"/>
                <a:ea typeface="+mn-ea"/>
              </a:rPr>
              <a:t>데이터</a:t>
            </a:r>
            <a:r>
              <a:rPr kumimoji="1" lang="en-US" altLang="ko-KR" sz="1200" dirty="0">
                <a:latin typeface="+mn-ea"/>
                <a:ea typeface="+mn-ea"/>
              </a:rPr>
              <a:t> </a:t>
            </a:r>
            <a:r>
              <a:rPr kumimoji="1" lang="ko-KR" altLang="en-US" sz="1200" dirty="0">
                <a:latin typeface="+mn-ea"/>
                <a:ea typeface="+mn-ea"/>
              </a:rPr>
              <a:t>변경</a:t>
            </a:r>
            <a:r>
              <a:rPr kumimoji="1" lang="en-US" altLang="ko-KR" sz="1200" dirty="0">
                <a:latin typeface="+mn-ea"/>
                <a:ea typeface="+mn-ea"/>
              </a:rPr>
              <a:t>, </a:t>
            </a:r>
            <a:r>
              <a:rPr kumimoji="1" lang="ko-KR" altLang="en-US" sz="1200" dirty="0" smtClean="0">
                <a:latin typeface="+mn-ea"/>
                <a:ea typeface="+mn-ea"/>
              </a:rPr>
              <a:t>무시</a:t>
            </a:r>
            <a:endParaRPr kumimoji="1" lang="en-US" altLang="ko-KR" sz="1200" dirty="0" smtClean="0">
              <a:latin typeface="+mn-ea"/>
              <a:ea typeface="+mn-ea"/>
            </a:endParaRPr>
          </a:p>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sym typeface="Wingdings" pitchFamily="2" charset="2"/>
              </a:rPr>
              <a:t>종료 기준 </a:t>
            </a:r>
            <a:r>
              <a:rPr kumimoji="1" lang="en-US" altLang="ko-KR" sz="1200" dirty="0" smtClean="0">
                <a:latin typeface="+mn-ea"/>
                <a:ea typeface="+mn-ea"/>
                <a:sym typeface="Wingdings" pitchFamily="2" charset="2"/>
              </a:rPr>
              <a:t>(</a:t>
            </a:r>
            <a:r>
              <a:rPr kumimoji="1" lang="ko-KR" altLang="en-US" sz="1200" dirty="0" smtClean="0">
                <a:latin typeface="+mn-ea"/>
                <a:ea typeface="+mn-ea"/>
                <a:sym typeface="Wingdings" pitchFamily="2" charset="2"/>
              </a:rPr>
              <a:t>상황실 의사결정</a:t>
            </a:r>
            <a:r>
              <a:rPr kumimoji="1" lang="en-US" altLang="ko-KR" sz="1200" dirty="0" smtClean="0">
                <a:latin typeface="+mn-ea"/>
                <a:ea typeface="+mn-ea"/>
                <a:sym typeface="Wingdings" pitchFamily="2" charset="2"/>
              </a:rPr>
              <a:t>)</a:t>
            </a:r>
            <a:br>
              <a:rPr kumimoji="1" lang="en-US" altLang="ko-KR" sz="1200" dirty="0" smtClean="0">
                <a:latin typeface="+mn-ea"/>
                <a:ea typeface="+mn-ea"/>
                <a:sym typeface="Wingdings" pitchFamily="2" charset="2"/>
              </a:rPr>
            </a:br>
            <a:r>
              <a:rPr kumimoji="1" lang="en-US" altLang="ko-KR" sz="1200" dirty="0" smtClean="0">
                <a:latin typeface="+mn-ea"/>
                <a:ea typeface="+mn-ea"/>
                <a:sym typeface="Wingdings" pitchFamily="2" charset="2"/>
              </a:rPr>
              <a:t>- </a:t>
            </a:r>
            <a:r>
              <a:rPr kumimoji="1" lang="ko-KR" altLang="en-US" sz="1200" dirty="0" smtClean="0">
                <a:latin typeface="+mn-ea"/>
                <a:ea typeface="+mn-ea"/>
                <a:sym typeface="Wingdings" pitchFamily="2" charset="2"/>
              </a:rPr>
              <a:t>상황접수건 조치</a:t>
            </a:r>
            <a:r>
              <a:rPr kumimoji="1" lang="en-US" altLang="ko-KR" sz="1200" dirty="0" smtClean="0">
                <a:latin typeface="+mn-ea"/>
                <a:ea typeface="+mn-ea"/>
                <a:sym typeface="Wingdings" pitchFamily="2" charset="2"/>
              </a:rPr>
              <a:t/>
            </a:r>
            <a:br>
              <a:rPr kumimoji="1" lang="en-US" altLang="ko-KR" sz="1200" dirty="0" smtClean="0">
                <a:latin typeface="+mn-ea"/>
                <a:ea typeface="+mn-ea"/>
                <a:sym typeface="Wingdings" pitchFamily="2" charset="2"/>
              </a:rPr>
            </a:br>
            <a:r>
              <a:rPr kumimoji="1" lang="en-US" altLang="ko-KR" sz="1200" dirty="0" smtClean="0">
                <a:latin typeface="+mn-ea"/>
                <a:ea typeface="+mn-ea"/>
                <a:sym typeface="Wingdings" pitchFamily="2" charset="2"/>
              </a:rPr>
              <a:t>- </a:t>
            </a:r>
            <a:r>
              <a:rPr kumimoji="1" lang="ko-KR" altLang="en-US" sz="1200" dirty="0" smtClean="0">
                <a:latin typeface="+mn-ea"/>
                <a:ea typeface="+mn-ea"/>
                <a:sym typeface="Wingdings" pitchFamily="2" charset="2"/>
              </a:rPr>
              <a:t>화면 점검 대상 성공</a:t>
            </a:r>
            <a:endParaRPr lang="ko-KR" altLang="en-US" sz="1200" dirty="0">
              <a:latin typeface="+mn-ea"/>
              <a:ea typeface="+mn-ea"/>
            </a:endParaRPr>
          </a:p>
        </p:txBody>
      </p:sp>
      <p:pic>
        <p:nvPicPr>
          <p:cNvPr id="52" name="Picture 5" descr="033"/>
          <p:cNvPicPr>
            <a:picLocks noChangeAspect="1" noChangeArrowheads="1"/>
          </p:cNvPicPr>
          <p:nvPr/>
        </p:nvPicPr>
        <p:blipFill>
          <a:blip r:embed="rId2" cstate="print"/>
          <a:srcRect/>
          <a:stretch>
            <a:fillRect/>
          </a:stretch>
        </p:blipFill>
        <p:spPr bwMode="auto">
          <a:xfrm>
            <a:off x="632520" y="2998543"/>
            <a:ext cx="471787" cy="438804"/>
          </a:xfrm>
          <a:prstGeom prst="rect">
            <a:avLst/>
          </a:prstGeom>
          <a:solidFill>
            <a:schemeClr val="bg1"/>
          </a:solidFill>
          <a:ln w="3175">
            <a:solidFill>
              <a:schemeClr val="bg2">
                <a:lumMod val="50000"/>
              </a:schemeClr>
            </a:solidFill>
            <a:miter lim="800000"/>
            <a:headEnd/>
            <a:tailEnd/>
          </a:ln>
        </p:spPr>
      </p:pic>
      <p:sp>
        <p:nvSpPr>
          <p:cNvPr id="55" name="TextBox 54"/>
          <p:cNvSpPr txBox="1"/>
          <p:nvPr/>
        </p:nvSpPr>
        <p:spPr>
          <a:xfrm>
            <a:off x="580382" y="2674569"/>
            <a:ext cx="3821880" cy="246221"/>
          </a:xfrm>
          <a:prstGeom prst="rect">
            <a:avLst/>
          </a:prstGeom>
          <a:noFill/>
        </p:spPr>
        <p:txBody>
          <a:bodyPr wrap="none" rtlCol="0">
            <a:spAutoFit/>
          </a:bodyPr>
          <a:lstStyle/>
          <a:p>
            <a:pPr marL="88900" indent="-88900"/>
            <a:r>
              <a:rPr lang="en-US" altLang="ko-KR" b="1" dirty="0" smtClean="0">
                <a:latin typeface="+mn-ea"/>
                <a:ea typeface="+mn-ea"/>
              </a:rPr>
              <a:t>“</a:t>
            </a:r>
            <a:r>
              <a:rPr lang="ko-KR" altLang="en-US" b="1" dirty="0" smtClean="0">
                <a:latin typeface="+mn-ea"/>
                <a:ea typeface="+mn-ea"/>
              </a:rPr>
              <a:t>현업 </a:t>
            </a:r>
            <a:r>
              <a:rPr lang="ko-KR" altLang="en-US" b="1" dirty="0" err="1" smtClean="0">
                <a:latin typeface="+mn-ea"/>
                <a:ea typeface="+mn-ea"/>
              </a:rPr>
              <a:t>점검자</a:t>
            </a:r>
            <a:r>
              <a:rPr lang="ko-KR" altLang="en-US" b="1" dirty="0" err="1">
                <a:latin typeface="+mn-ea"/>
                <a:ea typeface="+mn-ea"/>
              </a:rPr>
              <a:t>별</a:t>
            </a:r>
            <a:r>
              <a:rPr lang="ko-KR" altLang="en-US" b="1" dirty="0">
                <a:latin typeface="+mn-ea"/>
                <a:ea typeface="+mn-ea"/>
              </a:rPr>
              <a:t> </a:t>
            </a:r>
            <a:r>
              <a:rPr lang="ko-KR" altLang="en-US" b="1" dirty="0" smtClean="0">
                <a:latin typeface="+mn-ea"/>
                <a:ea typeface="+mn-ea"/>
              </a:rPr>
              <a:t>점검 대상 화면 </a:t>
            </a:r>
            <a:r>
              <a:rPr lang="en-US" altLang="ko-KR" b="1" dirty="0" smtClean="0">
                <a:latin typeface="+mn-ea"/>
                <a:ea typeface="+mn-ea"/>
              </a:rPr>
              <a:t>: </a:t>
            </a:r>
            <a:r>
              <a:rPr lang="ko-KR" altLang="en-US" b="1" dirty="0" err="1" smtClean="0">
                <a:latin typeface="+mn-ea"/>
                <a:ea typeface="+mn-ea"/>
              </a:rPr>
              <a:t>본이행</a:t>
            </a:r>
            <a:r>
              <a:rPr lang="ko-KR" altLang="en-US" b="1" dirty="0" smtClean="0">
                <a:latin typeface="+mn-ea"/>
                <a:ea typeface="+mn-ea"/>
              </a:rPr>
              <a:t> 시나리오에 사</a:t>
            </a:r>
            <a:r>
              <a:rPr lang="ko-KR" altLang="en-US" b="1" dirty="0">
                <a:latin typeface="+mn-ea"/>
                <a:ea typeface="+mn-ea"/>
              </a:rPr>
              <a:t>전 </a:t>
            </a:r>
            <a:r>
              <a:rPr lang="ko-KR" altLang="en-US" b="1" dirty="0" smtClean="0">
                <a:latin typeface="+mn-ea"/>
                <a:ea typeface="+mn-ea"/>
              </a:rPr>
              <a:t>등록</a:t>
            </a:r>
            <a:r>
              <a:rPr lang="en-US" altLang="ko-KR" b="1" dirty="0" smtClean="0">
                <a:latin typeface="+mn-ea"/>
                <a:ea typeface="+mn-ea"/>
              </a:rPr>
              <a:t>”</a:t>
            </a:r>
          </a:p>
        </p:txBody>
      </p:sp>
      <p:pic>
        <p:nvPicPr>
          <p:cNvPr id="56" name="그림 55"/>
          <p:cNvPicPr>
            <a:picLocks noChangeAspect="1"/>
          </p:cNvPicPr>
          <p:nvPr/>
        </p:nvPicPr>
        <p:blipFill>
          <a:blip r:embed="rId3" cstate="print"/>
          <a:stretch>
            <a:fillRect/>
          </a:stretch>
        </p:blipFill>
        <p:spPr>
          <a:xfrm>
            <a:off x="1332052" y="3387715"/>
            <a:ext cx="808924" cy="659450"/>
          </a:xfrm>
          <a:prstGeom prst="rect">
            <a:avLst/>
          </a:prstGeom>
          <a:ln w="12700">
            <a:solidFill>
              <a:schemeClr val="tx1"/>
            </a:solidFill>
          </a:ln>
        </p:spPr>
      </p:pic>
      <p:cxnSp>
        <p:nvCxnSpPr>
          <p:cNvPr id="58" name="구부러진 연결선 57"/>
          <p:cNvCxnSpPr>
            <a:stCxn id="52" idx="2"/>
            <a:endCxn id="56" idx="1"/>
          </p:cNvCxnSpPr>
          <p:nvPr/>
        </p:nvCxnSpPr>
        <p:spPr>
          <a:xfrm rot="16200000" flipH="1">
            <a:off x="960187" y="3345574"/>
            <a:ext cx="280093" cy="463638"/>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414305" y="4946874"/>
            <a:ext cx="3109267" cy="473976"/>
          </a:xfrm>
          <a:prstGeom prst="rect">
            <a:avLst/>
          </a:prstGeom>
          <a:noFill/>
        </p:spPr>
        <p:txBody>
          <a:bodyPr wrap="square" rtlCol="0">
            <a:spAutoFit/>
          </a:bodyPr>
          <a:lstStyle/>
          <a:p>
            <a:pPr marL="142875" lvl="0" indent="-142875" eaLnBrk="0" fontAlgn="base" hangingPunct="0">
              <a:spcBef>
                <a:spcPct val="20000"/>
              </a:spcBef>
              <a:spcAft>
                <a:spcPts val="600"/>
              </a:spcAft>
              <a:buClr>
                <a:srgbClr val="000000"/>
              </a:buClr>
              <a:buSzPct val="100000"/>
              <a:buFont typeface="Arial" pitchFamily="34" charset="0"/>
              <a:buChar char="•"/>
            </a:pPr>
            <a:r>
              <a:rPr lang="ko-KR" altLang="en-US" sz="900" b="1" dirty="0" smtClean="0">
                <a:latin typeface="+mn-ea"/>
                <a:ea typeface="+mn-ea"/>
              </a:rPr>
              <a:t>지정된 테스트 </a:t>
            </a:r>
            <a:r>
              <a:rPr lang="en-US" altLang="ko-KR" sz="900" b="1" dirty="0" smtClean="0">
                <a:latin typeface="+mn-ea"/>
                <a:ea typeface="+mn-ea"/>
              </a:rPr>
              <a:t>PC/</a:t>
            </a:r>
            <a:r>
              <a:rPr lang="ko-KR" altLang="en-US" sz="900" b="1" dirty="0" smtClean="0">
                <a:latin typeface="+mn-ea"/>
                <a:ea typeface="+mn-ea"/>
              </a:rPr>
              <a:t>기기에서 실시</a:t>
            </a:r>
            <a:endParaRPr lang="en-US" altLang="ko-KR" sz="900" b="1" dirty="0" smtClean="0">
              <a:latin typeface="+mn-ea"/>
              <a:ea typeface="+mn-ea"/>
            </a:endParaRPr>
          </a:p>
          <a:p>
            <a:pPr marL="142875" lvl="0" indent="-142875" eaLnBrk="0" fontAlgn="base" hangingPunct="0">
              <a:spcBef>
                <a:spcPct val="20000"/>
              </a:spcBef>
              <a:spcAft>
                <a:spcPts val="600"/>
              </a:spcAft>
              <a:buClr>
                <a:srgbClr val="000000"/>
              </a:buClr>
              <a:buSzPct val="100000"/>
              <a:buFont typeface="Arial" pitchFamily="34" charset="0"/>
              <a:buChar char="•"/>
            </a:pPr>
            <a:r>
              <a:rPr lang="ko-KR" altLang="en-US" sz="900" b="1" dirty="0" smtClean="0">
                <a:latin typeface="+mn-ea"/>
                <a:ea typeface="+mn-ea"/>
              </a:rPr>
              <a:t>테스</a:t>
            </a:r>
            <a:r>
              <a:rPr lang="ko-KR" altLang="en-US" sz="900" b="1" dirty="0">
                <a:latin typeface="+mn-ea"/>
                <a:ea typeface="+mn-ea"/>
              </a:rPr>
              <a:t>트 </a:t>
            </a:r>
            <a:r>
              <a:rPr lang="ko-KR" altLang="en-US" sz="900" b="1" dirty="0" smtClean="0">
                <a:latin typeface="+mn-ea"/>
                <a:ea typeface="+mn-ea"/>
              </a:rPr>
              <a:t>대상 화면 사전 선정 및 </a:t>
            </a:r>
            <a:r>
              <a:rPr lang="ko-KR" altLang="en-US" sz="900" b="1" dirty="0" err="1" smtClean="0">
                <a:latin typeface="+mn-ea"/>
                <a:ea typeface="+mn-ea"/>
              </a:rPr>
              <a:t>점검자</a:t>
            </a:r>
            <a:r>
              <a:rPr lang="ko-KR" altLang="en-US" sz="900" b="1" dirty="0" smtClean="0">
                <a:latin typeface="+mn-ea"/>
                <a:ea typeface="+mn-ea"/>
              </a:rPr>
              <a:t> 사전 지정</a:t>
            </a:r>
            <a:endParaRPr lang="ko-KR" altLang="en-US" sz="900" b="1" dirty="0">
              <a:latin typeface="+mn-ea"/>
              <a:ea typeface="+mn-ea"/>
            </a:endParaRPr>
          </a:p>
        </p:txBody>
      </p:sp>
      <p:sp>
        <p:nvSpPr>
          <p:cNvPr id="64" name="순서도: 판단 63"/>
          <p:cNvSpPr/>
          <p:nvPr/>
        </p:nvSpPr>
        <p:spPr>
          <a:xfrm>
            <a:off x="2570410" y="3373467"/>
            <a:ext cx="785818" cy="500066"/>
          </a:xfrm>
          <a:prstGeom prst="flowChartDecision">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p>
            <a:pPr algn="ctr" defTabSz="1222375" eaLnBrk="0" hangingPunct="0">
              <a:lnSpc>
                <a:spcPct val="90000"/>
              </a:lnSpc>
              <a:spcBef>
                <a:spcPct val="0"/>
              </a:spcBef>
              <a:buFont typeface="Wingdings" pitchFamily="2" charset="2"/>
            </a:pPr>
            <a:r>
              <a:rPr kumimoji="1" lang="ko-KR" altLang="en-US" sz="900" b="1" dirty="0" smtClean="0">
                <a:solidFill>
                  <a:prstClr val="black"/>
                </a:solidFill>
                <a:latin typeface="+mn-ea"/>
                <a:ea typeface="+mn-ea"/>
              </a:rPr>
              <a:t>정상</a:t>
            </a:r>
            <a:endParaRPr kumimoji="1" lang="ko-KR" altLang="en-US" sz="900" b="1" dirty="0">
              <a:solidFill>
                <a:prstClr val="black"/>
              </a:solidFill>
              <a:latin typeface="+mn-ea"/>
              <a:ea typeface="+mn-ea"/>
            </a:endParaRPr>
          </a:p>
        </p:txBody>
      </p:sp>
      <p:sp>
        <p:nvSpPr>
          <p:cNvPr id="65" name="TextBox 64"/>
          <p:cNvSpPr txBox="1"/>
          <p:nvPr/>
        </p:nvSpPr>
        <p:spPr>
          <a:xfrm>
            <a:off x="3368824" y="3369477"/>
            <a:ext cx="214314" cy="230832"/>
          </a:xfrm>
          <a:prstGeom prst="rect">
            <a:avLst/>
          </a:prstGeom>
          <a:noFill/>
        </p:spPr>
        <p:txBody>
          <a:bodyPr wrap="square" rtlCol="0">
            <a:spAutoFit/>
          </a:bodyPr>
          <a:lstStyle/>
          <a:p>
            <a:r>
              <a:rPr lang="en-US" altLang="ko-KR" sz="900" dirty="0" smtClean="0">
                <a:latin typeface="+mn-ea"/>
                <a:ea typeface="+mn-ea"/>
              </a:rPr>
              <a:t>Y</a:t>
            </a:r>
            <a:endParaRPr lang="ko-KR" altLang="en-US" sz="900" dirty="0">
              <a:latin typeface="+mn-ea"/>
              <a:ea typeface="+mn-ea"/>
            </a:endParaRPr>
          </a:p>
        </p:txBody>
      </p:sp>
      <p:sp>
        <p:nvSpPr>
          <p:cNvPr id="69" name="TextBox 68"/>
          <p:cNvSpPr txBox="1"/>
          <p:nvPr/>
        </p:nvSpPr>
        <p:spPr>
          <a:xfrm>
            <a:off x="2664784" y="3816333"/>
            <a:ext cx="214314" cy="230832"/>
          </a:xfrm>
          <a:prstGeom prst="rect">
            <a:avLst/>
          </a:prstGeom>
          <a:noFill/>
        </p:spPr>
        <p:txBody>
          <a:bodyPr wrap="square" rtlCol="0">
            <a:spAutoFit/>
          </a:bodyPr>
          <a:lstStyle/>
          <a:p>
            <a:r>
              <a:rPr lang="en-US" altLang="ko-KR" sz="900" dirty="0" smtClean="0">
                <a:latin typeface="+mn-ea"/>
                <a:ea typeface="+mn-ea"/>
              </a:rPr>
              <a:t>N</a:t>
            </a:r>
            <a:endParaRPr lang="ko-KR" altLang="en-US" sz="900" dirty="0">
              <a:latin typeface="+mn-ea"/>
              <a:ea typeface="+mn-ea"/>
            </a:endParaRPr>
          </a:p>
        </p:txBody>
      </p:sp>
      <p:cxnSp>
        <p:nvCxnSpPr>
          <p:cNvPr id="70" name="직선 화살표 연결선 69"/>
          <p:cNvCxnSpPr/>
          <p:nvPr/>
        </p:nvCxnSpPr>
        <p:spPr>
          <a:xfrm>
            <a:off x="3356228" y="3623500"/>
            <a:ext cx="360000" cy="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a:stCxn id="64" idx="2"/>
          </p:cNvCxnSpPr>
          <p:nvPr/>
        </p:nvCxnSpPr>
        <p:spPr>
          <a:xfrm flipH="1">
            <a:off x="2956642" y="3873533"/>
            <a:ext cx="0" cy="324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2" name="Text Box 40"/>
          <p:cNvSpPr txBox="1">
            <a:spLocks noChangeArrowheads="1"/>
          </p:cNvSpPr>
          <p:nvPr/>
        </p:nvSpPr>
        <p:spPr bwMode="auto">
          <a:xfrm>
            <a:off x="2606129" y="4211846"/>
            <a:ext cx="714380" cy="428628"/>
          </a:xfrm>
          <a:prstGeom prst="rect">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lvl1pPr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1pPr>
            <a:lvl2pPr marL="611188"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2pPr>
            <a:lvl3pPr marL="1222375"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3pPr>
            <a:lvl4pPr marL="1833563"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4pPr>
            <a:lvl5pPr marL="2441575"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5pPr>
            <a:lvl6pPr marL="28987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6pPr>
            <a:lvl7pPr marL="33559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7pPr>
            <a:lvl8pPr marL="38131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8pPr>
            <a:lvl9pPr marL="42703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9pPr>
          </a:lstStyle>
          <a:p>
            <a:pPr algn="ctr">
              <a:spcBef>
                <a:spcPct val="0"/>
              </a:spcBef>
            </a:pPr>
            <a:r>
              <a:rPr lang="ko-KR" altLang="en-US" sz="900" b="1" dirty="0" smtClean="0">
                <a:solidFill>
                  <a:prstClr val="black"/>
                </a:solidFill>
                <a:latin typeface="+mn-ea"/>
                <a:ea typeface="+mn-ea"/>
              </a:rPr>
              <a:t>상황접수</a:t>
            </a:r>
            <a:endParaRPr lang="en-US" altLang="ko-KR" sz="900" b="1" dirty="0" smtClean="0">
              <a:solidFill>
                <a:prstClr val="black"/>
              </a:solidFill>
              <a:latin typeface="+mn-ea"/>
              <a:ea typeface="+mn-ea"/>
            </a:endParaRPr>
          </a:p>
          <a:p>
            <a:pPr algn="ctr">
              <a:spcBef>
                <a:spcPct val="0"/>
              </a:spcBef>
            </a:pPr>
            <a:r>
              <a:rPr lang="en-US" altLang="ko-KR" sz="900" b="1" dirty="0" smtClean="0">
                <a:solidFill>
                  <a:prstClr val="black"/>
                </a:solidFill>
                <a:latin typeface="+mn-ea"/>
                <a:ea typeface="+mn-ea"/>
              </a:rPr>
              <a:t>/</a:t>
            </a:r>
          </a:p>
          <a:p>
            <a:pPr algn="ctr">
              <a:spcBef>
                <a:spcPct val="0"/>
              </a:spcBef>
            </a:pPr>
            <a:r>
              <a:rPr lang="en-US" altLang="ko-KR" sz="900" b="1" dirty="0" err="1" smtClean="0">
                <a:solidFill>
                  <a:schemeClr val="tx1"/>
                </a:solidFill>
                <a:latin typeface="+mn-ea"/>
                <a:ea typeface="+mn-ea"/>
              </a:rPr>
              <a:t>Prj</a:t>
            </a:r>
            <a:r>
              <a:rPr lang="en-US" altLang="ko-KR" sz="900" b="1" dirty="0" smtClean="0">
                <a:solidFill>
                  <a:schemeClr val="tx1"/>
                </a:solidFill>
                <a:latin typeface="+mn-ea"/>
                <a:ea typeface="+mn-ea"/>
              </a:rPr>
              <a:t>.</a:t>
            </a:r>
            <a:r>
              <a:rPr lang="ko-KR" altLang="en-US" sz="900" b="1" dirty="0" smtClean="0">
                <a:solidFill>
                  <a:schemeClr val="tx1"/>
                </a:solidFill>
                <a:latin typeface="+mn-ea"/>
                <a:ea typeface="+mn-ea"/>
              </a:rPr>
              <a:t>조치</a:t>
            </a:r>
            <a:endParaRPr lang="ko-KR" altLang="en-US" sz="900" b="1" dirty="0">
              <a:solidFill>
                <a:schemeClr val="tx1"/>
              </a:solidFill>
              <a:latin typeface="+mn-ea"/>
              <a:ea typeface="+mn-ea"/>
            </a:endParaRPr>
          </a:p>
        </p:txBody>
      </p:sp>
      <p:sp>
        <p:nvSpPr>
          <p:cNvPr id="73" name="모서리가 둥근 직사각형 72"/>
          <p:cNvSpPr/>
          <p:nvPr/>
        </p:nvSpPr>
        <p:spPr>
          <a:xfrm>
            <a:off x="3722538" y="3387715"/>
            <a:ext cx="942430"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ko-KR" altLang="en-US" sz="900" b="1" dirty="0" smtClean="0">
                <a:solidFill>
                  <a:schemeClr val="tx1"/>
                </a:solidFill>
                <a:latin typeface="+mn-ea"/>
              </a:rPr>
              <a:t>체크 리스트</a:t>
            </a:r>
            <a:endParaRPr lang="en-US" altLang="ko-KR" sz="900" b="1" dirty="0" smtClean="0">
              <a:solidFill>
                <a:schemeClr val="tx1"/>
              </a:solidFill>
              <a:latin typeface="+mn-ea"/>
            </a:endParaRPr>
          </a:p>
          <a:p>
            <a:pPr algn="ctr"/>
            <a:r>
              <a:rPr lang="ko-KR" altLang="en-US" sz="900" b="1" dirty="0" smtClean="0">
                <a:solidFill>
                  <a:schemeClr val="tx1"/>
                </a:solidFill>
                <a:latin typeface="+mn-ea"/>
              </a:rPr>
              <a:t>결과입력</a:t>
            </a:r>
            <a:endParaRPr lang="ko-KR" altLang="en-US" sz="900" b="1" dirty="0">
              <a:solidFill>
                <a:schemeClr val="tx1"/>
              </a:solidFill>
              <a:latin typeface="+mn-ea"/>
            </a:endParaRPr>
          </a:p>
        </p:txBody>
      </p:sp>
      <p:cxnSp>
        <p:nvCxnSpPr>
          <p:cNvPr id="74" name="직선 화살표 연결선 73"/>
          <p:cNvCxnSpPr/>
          <p:nvPr/>
        </p:nvCxnSpPr>
        <p:spPr>
          <a:xfrm flipV="1">
            <a:off x="2144688" y="3623500"/>
            <a:ext cx="425722" cy="1"/>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5" name="Text Box 40"/>
          <p:cNvSpPr txBox="1">
            <a:spLocks noChangeArrowheads="1"/>
          </p:cNvSpPr>
          <p:nvPr/>
        </p:nvSpPr>
        <p:spPr bwMode="auto">
          <a:xfrm>
            <a:off x="3839516" y="4211846"/>
            <a:ext cx="714380" cy="428628"/>
          </a:xfrm>
          <a:prstGeom prst="rect">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lvl1pPr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1pPr>
            <a:lvl2pPr marL="611188"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2pPr>
            <a:lvl3pPr marL="1222375"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3pPr>
            <a:lvl4pPr marL="1833563"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4pPr>
            <a:lvl5pPr marL="2441575" algn="l" defTabSz="1222375" eaLnBrk="0" hangingPunct="0">
              <a:lnSpc>
                <a:spcPct val="90000"/>
              </a:lnSpc>
              <a:spcBef>
                <a:spcPct val="10000"/>
              </a:spcBef>
              <a:buFont typeface="Wingdings" pitchFamily="2" charset="2"/>
              <a:defRPr kumimoji="1" sz="1000">
                <a:solidFill>
                  <a:srgbClr val="000000"/>
                </a:solidFill>
                <a:latin typeface="HY헤드라인M" pitchFamily="18" charset="-127"/>
                <a:ea typeface="HY헤드라인M" pitchFamily="18" charset="-127"/>
              </a:defRPr>
            </a:lvl5pPr>
            <a:lvl6pPr marL="28987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6pPr>
            <a:lvl7pPr marL="33559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7pPr>
            <a:lvl8pPr marL="38131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8pPr>
            <a:lvl9pPr marL="4270375" defTabSz="1222375" eaLnBrk="0" fontAlgn="base" hangingPunct="0">
              <a:lnSpc>
                <a:spcPct val="90000"/>
              </a:lnSpc>
              <a:spcBef>
                <a:spcPct val="10000"/>
              </a:spcBef>
              <a:spcAft>
                <a:spcPct val="0"/>
              </a:spcAft>
              <a:buFont typeface="Wingdings" pitchFamily="2" charset="2"/>
              <a:defRPr kumimoji="1" sz="1000">
                <a:solidFill>
                  <a:srgbClr val="000000"/>
                </a:solidFill>
                <a:latin typeface="HY헤드라인M" pitchFamily="18" charset="-127"/>
                <a:ea typeface="HY헤드라인M" pitchFamily="18" charset="-127"/>
              </a:defRPr>
            </a:lvl9pPr>
          </a:lstStyle>
          <a:p>
            <a:pPr algn="ctr">
              <a:spcBef>
                <a:spcPct val="0"/>
              </a:spcBef>
            </a:pPr>
            <a:r>
              <a:rPr lang="ko-KR" altLang="en-US" sz="900" b="1" dirty="0" smtClean="0">
                <a:solidFill>
                  <a:schemeClr val="tx1"/>
                </a:solidFill>
                <a:latin typeface="+mn-ea"/>
                <a:ea typeface="+mn-ea"/>
              </a:rPr>
              <a:t>조치사항</a:t>
            </a:r>
            <a:endParaRPr lang="en-US" altLang="ko-KR" sz="900" b="1" dirty="0" smtClean="0">
              <a:solidFill>
                <a:schemeClr val="tx1"/>
              </a:solidFill>
              <a:latin typeface="+mn-ea"/>
              <a:ea typeface="+mn-ea"/>
            </a:endParaRPr>
          </a:p>
          <a:p>
            <a:pPr algn="ctr">
              <a:spcBef>
                <a:spcPct val="0"/>
              </a:spcBef>
            </a:pPr>
            <a:r>
              <a:rPr lang="ko-KR" altLang="en-US" sz="900" b="1" dirty="0" smtClean="0">
                <a:solidFill>
                  <a:schemeClr val="tx1"/>
                </a:solidFill>
                <a:latin typeface="+mn-ea"/>
                <a:ea typeface="+mn-ea"/>
              </a:rPr>
              <a:t>확</a:t>
            </a:r>
            <a:r>
              <a:rPr lang="ko-KR" altLang="en-US" sz="900" b="1" dirty="0">
                <a:solidFill>
                  <a:schemeClr val="tx1"/>
                </a:solidFill>
                <a:latin typeface="+mn-ea"/>
                <a:ea typeface="+mn-ea"/>
              </a:rPr>
              <a:t>인</a:t>
            </a:r>
          </a:p>
        </p:txBody>
      </p:sp>
      <p:cxnSp>
        <p:nvCxnSpPr>
          <p:cNvPr id="76" name="직선 화살표 연결선 75"/>
          <p:cNvCxnSpPr>
            <a:stCxn id="72" idx="3"/>
            <a:endCxn id="75" idx="1"/>
          </p:cNvCxnSpPr>
          <p:nvPr/>
        </p:nvCxnSpPr>
        <p:spPr>
          <a:xfrm>
            <a:off x="3320509" y="4426160"/>
            <a:ext cx="519007" cy="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78" name="직선 화살표 연결선 77"/>
          <p:cNvCxnSpPr>
            <a:stCxn id="75" idx="0"/>
            <a:endCxn id="73" idx="2"/>
          </p:cNvCxnSpPr>
          <p:nvPr/>
        </p:nvCxnSpPr>
        <p:spPr>
          <a:xfrm flipH="1" flipV="1">
            <a:off x="4193753" y="3859286"/>
            <a:ext cx="2953" cy="35256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585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4.5. Daily Batch </a:t>
            </a:r>
            <a:r>
              <a:rPr lang="ko-KR" altLang="en-US" sz="2400" dirty="0" smtClean="0">
                <a:solidFill>
                  <a:schemeClr val="tx1">
                    <a:lumMod val="65000"/>
                    <a:lumOff val="35000"/>
                  </a:schemeClr>
                </a:solidFill>
              </a:rPr>
              <a:t>수행 점검 방안 </a:t>
            </a:r>
            <a:r>
              <a:rPr lang="en-US" altLang="ko-KR" sz="2400" dirty="0" smtClean="0">
                <a:solidFill>
                  <a:schemeClr val="tx1">
                    <a:lumMod val="65000"/>
                    <a:lumOff val="35000"/>
                  </a:schemeClr>
                </a:solidFill>
              </a:rPr>
              <a:t>(</a:t>
            </a:r>
            <a:r>
              <a:rPr lang="ko-KR" altLang="en-US" sz="2400" dirty="0" smtClean="0">
                <a:solidFill>
                  <a:schemeClr val="tx1">
                    <a:lumMod val="65000"/>
                    <a:lumOff val="35000"/>
                  </a:schemeClr>
                </a:solidFill>
              </a:rPr>
              <a:t>오픈 후 작업</a:t>
            </a:r>
            <a:r>
              <a:rPr lang="en-US" altLang="ko-KR" sz="2400" dirty="0" smtClean="0">
                <a:solidFill>
                  <a:schemeClr val="tx1">
                    <a:lumMod val="65000"/>
                    <a:lumOff val="35000"/>
                  </a:schemeClr>
                </a:solidFill>
              </a:rPr>
              <a:t>)</a:t>
            </a:r>
            <a:endParaRPr lang="ko-KR" altLang="en-US" sz="1800" dirty="0">
              <a:solidFill>
                <a:schemeClr val="tx1">
                  <a:lumMod val="65000"/>
                  <a:lumOff val="35000"/>
                </a:schemeClr>
              </a:solidFill>
            </a:endParaRPr>
          </a:p>
        </p:txBody>
      </p:sp>
      <p:graphicFrame>
        <p:nvGraphicFramePr>
          <p:cNvPr id="66" name="Group 353"/>
          <p:cNvGraphicFramePr>
            <a:graphicFrameLocks noGrp="1"/>
          </p:cNvGraphicFramePr>
          <p:nvPr>
            <p:extLst>
              <p:ext uri="{D42A27DB-BD31-4B8C-83A1-F6EECF244321}">
                <p14:modId xmlns:p14="http://schemas.microsoft.com/office/powerpoint/2010/main" val="108825263"/>
              </p:ext>
            </p:extLst>
          </p:nvPr>
        </p:nvGraphicFramePr>
        <p:xfrm>
          <a:off x="415925" y="1341054"/>
          <a:ext cx="9070976" cy="479280"/>
        </p:xfrm>
        <a:graphic>
          <a:graphicData uri="http://schemas.openxmlformats.org/drawingml/2006/table">
            <a:tbl>
              <a:tblPr/>
              <a:tblGrid>
                <a:gridCol w="1089477"/>
                <a:gridCol w="3446011"/>
                <a:gridCol w="1163069"/>
                <a:gridCol w="3372419"/>
              </a:tblGrid>
              <a:tr h="231775">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명 </a:t>
                      </a:r>
                      <a:r>
                        <a:rPr kumimoji="1" lang="en-US" altLang="ko-KR" sz="1100" b="1" i="0" u="none" strike="noStrike" cap="none" normalizeH="0" baseline="0" dirty="0" smtClean="0">
                          <a:ln>
                            <a:noFill/>
                          </a:ln>
                          <a:solidFill>
                            <a:schemeClr val="tx1"/>
                          </a:solidFill>
                          <a:effectLst/>
                          <a:latin typeface="+mn-ea"/>
                          <a:ea typeface="+mn-ea"/>
                        </a:rPr>
                        <a:t>(</a:t>
                      </a:r>
                      <a:r>
                        <a:rPr kumimoji="1" lang="ko-KR" altLang="en-US" sz="1100" b="1" i="0" u="none" strike="noStrike" cap="none" normalizeH="0" baseline="0" dirty="0" smtClean="0">
                          <a:ln>
                            <a:noFill/>
                          </a:ln>
                          <a:solidFill>
                            <a:schemeClr val="tx1"/>
                          </a:solidFill>
                          <a:effectLst/>
                          <a:latin typeface="+mn-ea"/>
                          <a:ea typeface="+mn-ea"/>
                        </a:rPr>
                        <a:t>코드</a:t>
                      </a:r>
                      <a:r>
                        <a:rPr kumimoji="1" lang="en-US" altLang="ko-KR" sz="1100" b="1" i="0" u="none" strike="noStrike" cap="none" normalizeH="0" baseline="0" dirty="0" smtClean="0">
                          <a:ln>
                            <a:noFill/>
                          </a:ln>
                          <a:solidFill>
                            <a:schemeClr val="tx1"/>
                          </a:solidFill>
                          <a:effectLst/>
                          <a:latin typeface="+mn-ea"/>
                          <a:ea typeface="+mn-ea"/>
                        </a:rPr>
                        <a:t>)</a:t>
                      </a:r>
                      <a:endParaRPr kumimoji="1" lang="ko-KR" altLang="en-US" sz="1100" b="1"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Daily </a:t>
                      </a:r>
                      <a:r>
                        <a:rPr kumimoji="1" lang="ko-KR" altLang="en-US" sz="1100" b="0" i="0" u="none" strike="noStrike" cap="none" normalizeH="0" baseline="0" dirty="0" smtClean="0">
                          <a:ln>
                            <a:noFill/>
                          </a:ln>
                          <a:solidFill>
                            <a:schemeClr val="tx1"/>
                          </a:solidFill>
                          <a:effectLst/>
                          <a:latin typeface="+mn-ea"/>
                          <a:ea typeface="+mn-ea"/>
                        </a:rPr>
                        <a:t>배치 수행</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검증 </a:t>
                      </a:r>
                      <a:r>
                        <a:rPr kumimoji="1" lang="en-US" altLang="ko-KR" sz="1100" b="0" i="0" u="none" strike="noStrike" cap="none" normalizeH="0" baseline="0" dirty="0" smtClean="0">
                          <a:ln>
                            <a:noFill/>
                          </a:ln>
                          <a:solidFill>
                            <a:schemeClr val="tx1"/>
                          </a:solidFill>
                          <a:effectLst/>
                          <a:latin typeface="+mn-ea"/>
                          <a:ea typeface="+mn-ea"/>
                        </a:rPr>
                        <a:t>(C-00)</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정의</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오픈 후 첫 영업일 </a:t>
                      </a:r>
                      <a:r>
                        <a:rPr kumimoji="1" lang="en-US" altLang="ko-KR" sz="1100" b="0" i="0" u="none" strike="noStrike" cap="none" normalizeH="0" baseline="0" dirty="0" smtClean="0">
                          <a:ln>
                            <a:noFill/>
                          </a:ln>
                          <a:solidFill>
                            <a:schemeClr val="tx1"/>
                          </a:solidFill>
                          <a:effectLst/>
                          <a:latin typeface="+mn-ea"/>
                          <a:ea typeface="+mn-ea"/>
                        </a:rPr>
                        <a:t>Daily </a:t>
                      </a:r>
                      <a:r>
                        <a:rPr kumimoji="1" lang="ko-KR" altLang="en-US" sz="1100" b="0" i="0" u="none" strike="noStrike" cap="none" normalizeH="0" baseline="0" dirty="0" smtClean="0">
                          <a:ln>
                            <a:noFill/>
                          </a:ln>
                          <a:solidFill>
                            <a:schemeClr val="tx1"/>
                          </a:solidFill>
                          <a:effectLst/>
                          <a:latin typeface="+mn-ea"/>
                          <a:ea typeface="+mn-ea"/>
                        </a:rPr>
                        <a:t>배치 수행</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검증 방안</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작업 일자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‘17.06.04 09:00 ~</a:t>
                      </a:r>
                      <a:endParaRPr kumimoji="1" lang="ko-KR" altLang="en-US" sz="1100" b="0" i="0" u="none" strike="noStrike" cap="none" normalizeH="0" baseline="0" dirty="0" smtClean="0">
                        <a:ln>
                          <a:noFill/>
                        </a:ln>
                        <a:solidFill>
                          <a:srgbClr val="FF0000"/>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수행 시점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오픈 후 일정기간</a:t>
                      </a:r>
                      <a:r>
                        <a:rPr kumimoji="1" lang="en-US" altLang="ko-KR" sz="1100" b="0" i="0" u="none" strike="noStrike" cap="none" normalizeH="0" baseline="0" dirty="0" smtClean="0">
                          <a:ln>
                            <a:noFill/>
                          </a:ln>
                          <a:solidFill>
                            <a:schemeClr val="tx1"/>
                          </a:solidFill>
                          <a:effectLst/>
                          <a:latin typeface="+mn-ea"/>
                          <a:ea typeface="+mn-ea"/>
                        </a:rPr>
                        <a:t>(1</a:t>
                      </a:r>
                      <a:r>
                        <a:rPr kumimoji="1" lang="ko-KR" altLang="en-US" sz="1100" b="0" i="0" u="none" strike="noStrike" cap="none" normalizeH="0" baseline="0" dirty="0" smtClean="0">
                          <a:ln>
                            <a:noFill/>
                          </a:ln>
                          <a:solidFill>
                            <a:schemeClr val="tx1"/>
                          </a:solidFill>
                          <a:effectLst/>
                          <a:latin typeface="+mn-ea"/>
                          <a:ea typeface="+mn-ea"/>
                        </a:rPr>
                        <a:t>주간</a:t>
                      </a:r>
                      <a:r>
                        <a:rPr kumimoji="1" lang="en-US" altLang="ko-KR" sz="1100" b="0" i="0" u="none" strike="noStrike" cap="none" normalizeH="0" baseline="0" dirty="0" smtClean="0">
                          <a:ln>
                            <a:noFill/>
                          </a:ln>
                          <a:solidFill>
                            <a:schemeClr val="tx1"/>
                          </a:solidFill>
                          <a:effectLst/>
                          <a:latin typeface="+mn-ea"/>
                          <a:ea typeface="+mn-ea"/>
                        </a:rPr>
                        <a:t>)</a:t>
                      </a:r>
                      <a:r>
                        <a:rPr kumimoji="1" lang="ko-KR" altLang="en-US" sz="1100" b="0" i="0" u="none" strike="noStrike" cap="none" normalizeH="0" baseline="0" dirty="0" smtClean="0">
                          <a:ln>
                            <a:noFill/>
                          </a:ln>
                          <a:solidFill>
                            <a:schemeClr val="tx1"/>
                          </a:solidFill>
                          <a:effectLst/>
                          <a:latin typeface="+mn-ea"/>
                          <a:ea typeface="+mn-ea"/>
                        </a:rPr>
                        <a:t> 배치 정합성 점검</a:t>
                      </a:r>
                      <a:endParaRPr kumimoji="1" lang="en-US" altLang="ko-KR"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 name="TextBox 66"/>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개요</a:t>
            </a:r>
            <a:endParaRPr lang="ko-KR" altLang="en-US" sz="1600" b="1" dirty="0">
              <a:solidFill>
                <a:prstClr val="black">
                  <a:lumMod val="65000"/>
                  <a:lumOff val="35000"/>
                </a:prstClr>
              </a:solidFill>
              <a:latin typeface="+mn-ea"/>
              <a:ea typeface="+mn-ea"/>
            </a:endParaRPr>
          </a:p>
        </p:txBody>
      </p:sp>
      <p:sp>
        <p:nvSpPr>
          <p:cNvPr id="68" name="TextBox 67"/>
          <p:cNvSpPr txBox="1"/>
          <p:nvPr/>
        </p:nvSpPr>
        <p:spPr>
          <a:xfrm>
            <a:off x="416496" y="1988840"/>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작업 절차 </a:t>
            </a:r>
            <a:r>
              <a:rPr lang="ko-KR" altLang="en-US" sz="1600" b="1" dirty="0">
                <a:solidFill>
                  <a:prstClr val="black">
                    <a:lumMod val="65000"/>
                    <a:lumOff val="35000"/>
                  </a:prstClr>
                </a:solidFill>
                <a:latin typeface="+mn-ea"/>
                <a:ea typeface="+mn-ea"/>
              </a:rPr>
              <a:t>및</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검증</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방안</a:t>
            </a:r>
            <a:endParaRPr lang="ko-KR" altLang="en-US" sz="1600" b="1" dirty="0">
              <a:solidFill>
                <a:prstClr val="black">
                  <a:lumMod val="65000"/>
                  <a:lumOff val="35000"/>
                </a:prstClr>
              </a:solidFill>
              <a:latin typeface="+mn-ea"/>
              <a:ea typeface="+mn-ea"/>
            </a:endParaRPr>
          </a:p>
        </p:txBody>
      </p:sp>
      <p:graphicFrame>
        <p:nvGraphicFramePr>
          <p:cNvPr id="126" name="Group 353"/>
          <p:cNvGraphicFramePr>
            <a:graphicFrameLocks noGrp="1"/>
          </p:cNvGraphicFramePr>
          <p:nvPr>
            <p:extLst>
              <p:ext uri="{D42A27DB-BD31-4B8C-83A1-F6EECF244321}">
                <p14:modId xmlns:p14="http://schemas.microsoft.com/office/powerpoint/2010/main" val="375955212"/>
              </p:ext>
            </p:extLst>
          </p:nvPr>
        </p:nvGraphicFramePr>
        <p:xfrm>
          <a:off x="415925" y="5627380"/>
          <a:ext cx="9070976" cy="321900"/>
        </p:xfrm>
        <a:graphic>
          <a:graphicData uri="http://schemas.openxmlformats.org/drawingml/2006/table">
            <a:tbl>
              <a:tblPr/>
              <a:tblGrid>
                <a:gridCol w="1089477"/>
                <a:gridCol w="3446011"/>
                <a:gridCol w="1163069"/>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err="1" smtClean="0">
                          <a:ln>
                            <a:noFill/>
                          </a:ln>
                          <a:solidFill>
                            <a:schemeClr val="tx1"/>
                          </a:solidFill>
                          <a:effectLst/>
                          <a:latin typeface="+mn-ea"/>
                          <a:ea typeface="+mn-ea"/>
                        </a:rPr>
                        <a:t>Prj</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서영실</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수석</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개발팀</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CI/PI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r>
                        <a:rPr kumimoji="1" lang="en-US" altLang="ko-KR" sz="1100" b="0" i="0" u="none" strike="noStrike" cap="none" normalizeH="0" baseline="0" dirty="0" smtClean="0">
                          <a:ln>
                            <a:noFill/>
                          </a:ln>
                          <a:solidFill>
                            <a:schemeClr val="tx1"/>
                          </a:solidFill>
                          <a:effectLst/>
                          <a:latin typeface="+mn-ea"/>
                          <a:ea typeface="+mn-ea"/>
                        </a:rPr>
                        <a:t>CI</a:t>
                      </a:r>
                      <a:r>
                        <a:rPr kumimoji="1" lang="ko-KR" altLang="en-US" sz="1100" b="0" i="0" u="none" strike="noStrike" cap="none" normalizeH="0" baseline="0" dirty="0" smtClean="0">
                          <a:ln>
                            <a:noFill/>
                          </a:ln>
                          <a:solidFill>
                            <a:schemeClr val="tx1"/>
                          </a:solidFill>
                          <a:effectLst/>
                          <a:latin typeface="+mn-ea"/>
                          <a:ea typeface="+mn-ea"/>
                        </a:rPr>
                        <a:t>팀 추후 결정</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30" name="그룹 10"/>
          <p:cNvGrpSpPr/>
          <p:nvPr/>
        </p:nvGrpSpPr>
        <p:grpSpPr>
          <a:xfrm>
            <a:off x="414306" y="2420888"/>
            <a:ext cx="4376770" cy="2662314"/>
            <a:chOff x="414306" y="2495543"/>
            <a:chExt cx="4376770" cy="3010275"/>
          </a:xfrm>
        </p:grpSpPr>
        <p:sp>
          <p:nvSpPr>
            <p:cNvPr id="31" name="직사각형 30"/>
            <p:cNvSpPr/>
            <p:nvPr/>
          </p:nvSpPr>
          <p:spPr>
            <a:xfrm>
              <a:off x="415926" y="2751793"/>
              <a:ext cx="4375150" cy="2754025"/>
            </a:xfrm>
            <a:prstGeom prst="rect">
              <a:avLst/>
            </a:prstGeom>
            <a:solidFill>
              <a:schemeClr val="bg1"/>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직사각형 31"/>
            <p:cNvSpPr/>
            <p:nvPr/>
          </p:nvSpPr>
          <p:spPr>
            <a:xfrm>
              <a:off x="414306" y="2495543"/>
              <a:ext cx="4375150" cy="252000"/>
            </a:xfrm>
            <a:prstGeom prst="rect">
              <a:avLst/>
            </a:prstGeom>
            <a:solidFill>
              <a:schemeClr val="tx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1400" b="1" dirty="0" smtClean="0">
                  <a:solidFill>
                    <a:schemeClr val="bg1"/>
                  </a:solidFill>
                </a:rPr>
                <a:t>수행절차</a:t>
              </a:r>
              <a:endParaRPr lang="ko-KR" altLang="en-US" sz="1400" b="1" dirty="0">
                <a:solidFill>
                  <a:schemeClr val="bg1"/>
                </a:solidFill>
              </a:endParaRPr>
            </a:p>
          </p:txBody>
        </p:sp>
      </p:grpSp>
      <p:grpSp>
        <p:nvGrpSpPr>
          <p:cNvPr id="33" name="그룹 9"/>
          <p:cNvGrpSpPr/>
          <p:nvPr/>
        </p:nvGrpSpPr>
        <p:grpSpPr>
          <a:xfrm>
            <a:off x="5107019" y="2420888"/>
            <a:ext cx="4375150" cy="2662314"/>
            <a:chOff x="5107019" y="2495543"/>
            <a:chExt cx="4375150" cy="3010275"/>
          </a:xfrm>
        </p:grpSpPr>
        <p:sp>
          <p:nvSpPr>
            <p:cNvPr id="34" name="직사각형 33"/>
            <p:cNvSpPr/>
            <p:nvPr/>
          </p:nvSpPr>
          <p:spPr>
            <a:xfrm>
              <a:off x="5107019" y="2751793"/>
              <a:ext cx="4375150" cy="2754025"/>
            </a:xfrm>
            <a:prstGeom prst="rect">
              <a:avLst/>
            </a:prstGeom>
            <a:solidFill>
              <a:schemeClr val="bg1"/>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직사각형 34"/>
            <p:cNvSpPr/>
            <p:nvPr/>
          </p:nvSpPr>
          <p:spPr>
            <a:xfrm>
              <a:off x="5107019" y="2495543"/>
              <a:ext cx="4375150" cy="252000"/>
            </a:xfrm>
            <a:prstGeom prst="rect">
              <a:avLst/>
            </a:prstGeom>
            <a:solidFill>
              <a:schemeClr val="tx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1400" b="1" dirty="0" smtClean="0">
                  <a:solidFill>
                    <a:schemeClr val="bg1"/>
                  </a:solidFill>
                </a:rPr>
                <a:t>검증방안</a:t>
              </a:r>
              <a:endParaRPr lang="ko-KR" altLang="en-US" sz="1400" b="1" dirty="0">
                <a:solidFill>
                  <a:schemeClr val="bg1"/>
                </a:solidFill>
              </a:endParaRPr>
            </a:p>
          </p:txBody>
        </p:sp>
      </p:grpSp>
      <p:sp>
        <p:nvSpPr>
          <p:cNvPr id="36" name="TextBox 35"/>
          <p:cNvSpPr txBox="1"/>
          <p:nvPr/>
        </p:nvSpPr>
        <p:spPr>
          <a:xfrm>
            <a:off x="5214390" y="2676867"/>
            <a:ext cx="4310641" cy="2259080"/>
          </a:xfrm>
          <a:prstGeom prst="rect">
            <a:avLst/>
          </a:prstGeom>
          <a:noFill/>
        </p:spPr>
        <p:txBody>
          <a:bodyPr wrap="square" rtlCol="0">
            <a:spAutoFit/>
          </a:bodyPr>
          <a:lstStyle/>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핵심작업 </a:t>
            </a:r>
            <a:r>
              <a:rPr kumimoji="1" lang="en-US" altLang="ko-KR" sz="1200" dirty="0" smtClean="0">
                <a:latin typeface="+mn-ea"/>
                <a:ea typeface="+mn-ea"/>
              </a:rPr>
              <a:t>Check List </a:t>
            </a:r>
            <a:r>
              <a:rPr kumimoji="1" lang="ko-KR" altLang="en-US" sz="1200" dirty="0" smtClean="0">
                <a:latin typeface="+mn-ea"/>
                <a:ea typeface="+mn-ea"/>
              </a:rPr>
              <a:t>사전 준비</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작업예정시간 관리를 통한 지연 요소 사전 감지</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작업 시작</a:t>
            </a:r>
            <a:r>
              <a:rPr kumimoji="1" lang="en-US" altLang="ko-KR" sz="1200" dirty="0" smtClean="0">
                <a:latin typeface="+mn-ea"/>
                <a:ea typeface="+mn-ea"/>
              </a:rPr>
              <a:t>/</a:t>
            </a:r>
            <a:r>
              <a:rPr kumimoji="1" lang="ko-KR" altLang="en-US" sz="1200" dirty="0" smtClean="0">
                <a:latin typeface="+mn-ea"/>
                <a:ea typeface="+mn-ea"/>
              </a:rPr>
              <a:t>종료 시 상황실 보고  </a:t>
            </a:r>
            <a:endParaRPr kumimoji="1" lang="en-US" altLang="ko-KR" sz="1200" dirty="0" smtClean="0">
              <a:latin typeface="+mn-ea"/>
              <a:ea typeface="+mn-ea"/>
            </a:endParaRPr>
          </a:p>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작업담당자 야간 대기</a:t>
            </a:r>
            <a:r>
              <a:rPr kumimoji="1" lang="en-US" altLang="ko-KR" sz="1200" dirty="0" smtClean="0">
                <a:latin typeface="+mn-ea"/>
                <a:ea typeface="+mn-ea"/>
              </a:rPr>
              <a:t>, </a:t>
            </a:r>
            <a:r>
              <a:rPr kumimoji="1" lang="ko-KR" altLang="en-US" sz="1200" dirty="0" smtClean="0">
                <a:latin typeface="+mn-ea"/>
                <a:ea typeface="+mn-ea"/>
              </a:rPr>
              <a:t>수작업 검증 후 후속작업 진행</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관리자 검토를 통한 오류 방지</a:t>
            </a:r>
            <a:endParaRPr kumimoji="1" lang="en-US" altLang="ko-KR" sz="1200" dirty="0" smtClean="0">
              <a:latin typeface="+mn-ea"/>
              <a:ea typeface="+mn-ea"/>
            </a:endParaRPr>
          </a:p>
          <a:p>
            <a:pPr marL="142875" lvl="0" indent="-142875" eaLnBrk="0" fontAlgn="base" hangingPunct="0">
              <a:lnSpc>
                <a:spcPct val="150000"/>
              </a:lnSpc>
              <a:spcBef>
                <a:spcPct val="20000"/>
              </a:spcBef>
              <a:spcAft>
                <a:spcPts val="600"/>
              </a:spcAft>
              <a:buClr>
                <a:srgbClr val="000000"/>
              </a:buClr>
              <a:buSzPct val="100000"/>
              <a:buFont typeface="Arial" pitchFamily="34" charset="0"/>
              <a:buChar char="•"/>
            </a:pPr>
            <a:r>
              <a:rPr kumimoji="1" lang="ko-KR" altLang="en-US" sz="1200" dirty="0" smtClean="0">
                <a:latin typeface="+mn-ea"/>
                <a:ea typeface="+mn-ea"/>
              </a:rPr>
              <a:t>오류 발생 시 즉시 대처 가능한 </a:t>
            </a:r>
            <a:r>
              <a:rPr kumimoji="1" lang="en-US" altLang="ko-KR" sz="1200" dirty="0" err="1" smtClean="0">
                <a:latin typeface="+mn-ea"/>
                <a:ea typeface="+mn-ea"/>
              </a:rPr>
              <a:t>Prj</a:t>
            </a:r>
            <a:r>
              <a:rPr kumimoji="1" lang="en-US" altLang="ko-KR" sz="1200" dirty="0" smtClean="0">
                <a:latin typeface="+mn-ea"/>
                <a:ea typeface="+mn-ea"/>
              </a:rPr>
              <a:t>. </a:t>
            </a:r>
            <a:r>
              <a:rPr kumimoji="1" lang="ko-KR" altLang="en-US" sz="1200" dirty="0" smtClean="0">
                <a:latin typeface="+mn-ea"/>
                <a:ea typeface="+mn-ea"/>
              </a:rPr>
              <a:t>개발</a:t>
            </a:r>
            <a:r>
              <a:rPr kumimoji="1" lang="en-US" altLang="ko-KR" sz="1200" dirty="0" smtClean="0">
                <a:latin typeface="+mn-ea"/>
                <a:ea typeface="+mn-ea"/>
              </a:rPr>
              <a:t> </a:t>
            </a:r>
            <a:r>
              <a:rPr kumimoji="1" lang="ko-KR" altLang="en-US" sz="1200" dirty="0" smtClean="0">
                <a:latin typeface="+mn-ea"/>
                <a:ea typeface="+mn-ea"/>
              </a:rPr>
              <a:t>인력 상주</a:t>
            </a:r>
            <a:r>
              <a:rPr kumimoji="1" lang="en-US" altLang="ko-KR" sz="1200" dirty="0" smtClean="0">
                <a:latin typeface="+mn-ea"/>
                <a:ea typeface="+mn-ea"/>
              </a:rPr>
              <a:t/>
            </a:r>
            <a:br>
              <a:rPr kumimoji="1" lang="en-US" altLang="ko-KR" sz="1200" dirty="0" smtClean="0">
                <a:latin typeface="+mn-ea"/>
                <a:ea typeface="+mn-ea"/>
              </a:rPr>
            </a:br>
            <a:r>
              <a:rPr kumimoji="1" lang="en-US" altLang="ko-KR" sz="1200" dirty="0" smtClean="0">
                <a:latin typeface="+mn-ea"/>
                <a:ea typeface="+mn-ea"/>
              </a:rPr>
              <a:t>- </a:t>
            </a:r>
            <a:r>
              <a:rPr kumimoji="1" lang="ko-KR" altLang="en-US" sz="1200" dirty="0" smtClean="0">
                <a:latin typeface="+mn-ea"/>
                <a:ea typeface="+mn-ea"/>
              </a:rPr>
              <a:t>오류 조치 방안은 상황실</a:t>
            </a:r>
            <a:r>
              <a:rPr kumimoji="1" lang="en-US" altLang="ko-KR" sz="1200" dirty="0" smtClean="0">
                <a:latin typeface="+mn-ea"/>
                <a:ea typeface="+mn-ea"/>
              </a:rPr>
              <a:t> </a:t>
            </a:r>
            <a:r>
              <a:rPr kumimoji="1" lang="ko-KR" altLang="en-US" sz="1200" dirty="0" smtClean="0">
                <a:latin typeface="+mn-ea"/>
                <a:ea typeface="+mn-ea"/>
              </a:rPr>
              <a:t>의사결정 사항</a:t>
            </a:r>
            <a:endParaRPr kumimoji="1" lang="en-US" altLang="ko-KR" sz="1200" dirty="0" smtClean="0">
              <a:latin typeface="+mn-ea"/>
              <a:ea typeface="+mn-ea"/>
            </a:endParaRPr>
          </a:p>
        </p:txBody>
      </p:sp>
      <p:sp>
        <p:nvSpPr>
          <p:cNvPr id="40" name="TextBox 39"/>
          <p:cNvSpPr txBox="1"/>
          <p:nvPr/>
        </p:nvSpPr>
        <p:spPr>
          <a:xfrm>
            <a:off x="498980" y="2625281"/>
            <a:ext cx="1086603" cy="230832"/>
          </a:xfrm>
          <a:prstGeom prst="rect">
            <a:avLst/>
          </a:prstGeom>
          <a:noFill/>
        </p:spPr>
        <p:txBody>
          <a:bodyPr wrap="square" rtlCol="0">
            <a:spAutoFit/>
          </a:bodyPr>
          <a:lstStyle/>
          <a:p>
            <a:pPr lvl="0" eaLnBrk="0" fontAlgn="base" hangingPunct="0">
              <a:spcBef>
                <a:spcPct val="20000"/>
              </a:spcBef>
              <a:spcAft>
                <a:spcPts val="600"/>
              </a:spcAft>
              <a:buClr>
                <a:srgbClr val="000000"/>
              </a:buClr>
              <a:buSzPct val="100000"/>
            </a:pPr>
            <a:r>
              <a:rPr lang="en-US" altLang="ko-KR" sz="900" dirty="0" smtClean="0">
                <a:latin typeface="+mn-ea"/>
                <a:ea typeface="+mn-ea"/>
              </a:rPr>
              <a:t>CI </a:t>
            </a:r>
            <a:r>
              <a:rPr lang="ko-KR" altLang="en-US" sz="900" dirty="0" smtClean="0">
                <a:latin typeface="+mn-ea"/>
                <a:ea typeface="+mn-ea"/>
              </a:rPr>
              <a:t>담당자 지정</a:t>
            </a:r>
            <a:endParaRPr lang="ko-KR" altLang="en-US" sz="900" dirty="0">
              <a:latin typeface="+mn-ea"/>
              <a:ea typeface="+mn-ea"/>
            </a:endParaRPr>
          </a:p>
        </p:txBody>
      </p:sp>
      <p:sp>
        <p:nvSpPr>
          <p:cNvPr id="42" name="순서도: 판단 41"/>
          <p:cNvSpPr/>
          <p:nvPr/>
        </p:nvSpPr>
        <p:spPr>
          <a:xfrm>
            <a:off x="2432720" y="3503763"/>
            <a:ext cx="785818" cy="500066"/>
          </a:xfrm>
          <a:prstGeom prst="flowChartDecision">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p>
            <a:pPr algn="ctr" defTabSz="1222375" eaLnBrk="0" hangingPunct="0">
              <a:lnSpc>
                <a:spcPct val="90000"/>
              </a:lnSpc>
              <a:spcBef>
                <a:spcPct val="0"/>
              </a:spcBef>
              <a:buFont typeface="Wingdings" pitchFamily="2" charset="2"/>
            </a:pPr>
            <a:r>
              <a:rPr kumimoji="1" lang="ko-KR" altLang="en-US" sz="900" b="1" dirty="0" smtClean="0">
                <a:solidFill>
                  <a:prstClr val="black"/>
                </a:solidFill>
                <a:latin typeface="맑은 고딕" pitchFamily="50" charset="-127"/>
                <a:ea typeface="맑은 고딕" pitchFamily="50" charset="-127"/>
              </a:rPr>
              <a:t>정상</a:t>
            </a:r>
            <a:endParaRPr kumimoji="1" lang="ko-KR" altLang="en-US" sz="900" b="1" dirty="0">
              <a:solidFill>
                <a:prstClr val="black"/>
              </a:solidFill>
              <a:latin typeface="맑은 고딕" pitchFamily="50" charset="-127"/>
              <a:ea typeface="맑은 고딕" pitchFamily="50" charset="-127"/>
            </a:endParaRPr>
          </a:p>
        </p:txBody>
      </p:sp>
      <p:sp>
        <p:nvSpPr>
          <p:cNvPr id="43" name="TextBox 42"/>
          <p:cNvSpPr txBox="1"/>
          <p:nvPr/>
        </p:nvSpPr>
        <p:spPr>
          <a:xfrm>
            <a:off x="3302920" y="3526155"/>
            <a:ext cx="214314" cy="230832"/>
          </a:xfrm>
          <a:prstGeom prst="rect">
            <a:avLst/>
          </a:prstGeom>
          <a:noFill/>
        </p:spPr>
        <p:txBody>
          <a:bodyPr wrap="square" rtlCol="0">
            <a:spAutoFit/>
          </a:bodyPr>
          <a:lstStyle/>
          <a:p>
            <a:r>
              <a:rPr lang="en-US" altLang="ko-KR" sz="900" dirty="0" smtClean="0"/>
              <a:t>Y</a:t>
            </a:r>
            <a:endParaRPr lang="ko-KR" altLang="en-US" sz="900" dirty="0"/>
          </a:p>
        </p:txBody>
      </p:sp>
      <p:sp>
        <p:nvSpPr>
          <p:cNvPr id="45" name="TextBox 44"/>
          <p:cNvSpPr txBox="1"/>
          <p:nvPr/>
        </p:nvSpPr>
        <p:spPr>
          <a:xfrm>
            <a:off x="2576736" y="4030211"/>
            <a:ext cx="214314" cy="230832"/>
          </a:xfrm>
          <a:prstGeom prst="rect">
            <a:avLst/>
          </a:prstGeom>
          <a:noFill/>
        </p:spPr>
        <p:txBody>
          <a:bodyPr wrap="square" rtlCol="0">
            <a:spAutoFit/>
          </a:bodyPr>
          <a:lstStyle/>
          <a:p>
            <a:r>
              <a:rPr lang="en-US" altLang="ko-KR" sz="900" dirty="0" smtClean="0"/>
              <a:t>N</a:t>
            </a:r>
            <a:endParaRPr lang="ko-KR" altLang="en-US" sz="900" dirty="0"/>
          </a:p>
        </p:txBody>
      </p:sp>
      <p:cxnSp>
        <p:nvCxnSpPr>
          <p:cNvPr id="46" name="직선 화살표 연결선 45"/>
          <p:cNvCxnSpPr>
            <a:stCxn id="42" idx="3"/>
            <a:endCxn id="61" idx="1"/>
          </p:cNvCxnSpPr>
          <p:nvPr/>
        </p:nvCxnSpPr>
        <p:spPr>
          <a:xfrm>
            <a:off x="3218538" y="3753796"/>
            <a:ext cx="516026" cy="1481"/>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a:stCxn id="42" idx="2"/>
          </p:cNvCxnSpPr>
          <p:nvPr/>
        </p:nvCxnSpPr>
        <p:spPr>
          <a:xfrm flipH="1">
            <a:off x="2818952" y="4003829"/>
            <a:ext cx="0" cy="324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8" name="Text Box 40"/>
          <p:cNvSpPr txBox="1">
            <a:spLocks noChangeArrowheads="1"/>
          </p:cNvSpPr>
          <p:nvPr/>
        </p:nvSpPr>
        <p:spPr bwMode="auto">
          <a:xfrm>
            <a:off x="2606129" y="4285669"/>
            <a:ext cx="714380" cy="428628"/>
          </a:xfrm>
          <a:prstGeom prst="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algn="ctr">
              <a:defRPr sz="900" b="1">
                <a:solidFill>
                  <a:schemeClr val="tx1"/>
                </a:solidFill>
              </a:defRPr>
            </a:lvl1pPr>
          </a:lstStyle>
          <a:p>
            <a:r>
              <a:rPr lang="ko-KR" altLang="en-US" dirty="0"/>
              <a:t>상황접수</a:t>
            </a:r>
            <a:endParaRPr lang="en-US" altLang="ko-KR" dirty="0"/>
          </a:p>
          <a:p>
            <a:r>
              <a:rPr lang="ko-KR" altLang="en-US" dirty="0"/>
              <a:t>및</a:t>
            </a:r>
            <a:endParaRPr lang="en-US" altLang="ko-KR" dirty="0"/>
          </a:p>
          <a:p>
            <a:r>
              <a:rPr lang="en-US" altLang="ko-KR" dirty="0" err="1" smtClean="0">
                <a:solidFill>
                  <a:srgbClr val="FF0000"/>
                </a:solidFill>
              </a:rPr>
              <a:t>Prj</a:t>
            </a:r>
            <a:r>
              <a:rPr lang="en-US" altLang="ko-KR" dirty="0" smtClean="0">
                <a:solidFill>
                  <a:srgbClr val="FF0000"/>
                </a:solidFill>
              </a:rPr>
              <a:t>. </a:t>
            </a:r>
            <a:r>
              <a:rPr lang="ko-KR" altLang="en-US" dirty="0">
                <a:solidFill>
                  <a:srgbClr val="FF0000"/>
                </a:solidFill>
              </a:rPr>
              <a:t>조치</a:t>
            </a:r>
          </a:p>
        </p:txBody>
      </p:sp>
      <p:sp>
        <p:nvSpPr>
          <p:cNvPr id="49" name="모서리가 둥근 직사각형 48"/>
          <p:cNvSpPr/>
          <p:nvPr/>
        </p:nvSpPr>
        <p:spPr>
          <a:xfrm>
            <a:off x="566156" y="2826191"/>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06/02 </a:t>
            </a:r>
            <a:r>
              <a:rPr lang="ko-KR" altLang="en-US" sz="900" b="1" dirty="0" smtClean="0">
                <a:solidFill>
                  <a:schemeClr val="tx1"/>
                </a:solidFill>
              </a:rPr>
              <a:t>배치작업 </a:t>
            </a:r>
            <a:r>
              <a:rPr lang="en-US" altLang="ko-KR" sz="900" b="1" dirty="0" smtClean="0">
                <a:solidFill>
                  <a:schemeClr val="tx1"/>
                </a:solidFill>
              </a:rPr>
              <a:t>Order</a:t>
            </a:r>
            <a:endParaRPr lang="ko-KR" altLang="en-US" sz="900" b="1" dirty="0">
              <a:solidFill>
                <a:schemeClr val="tx1"/>
              </a:solidFill>
            </a:endParaRPr>
          </a:p>
        </p:txBody>
      </p:sp>
      <p:cxnSp>
        <p:nvCxnSpPr>
          <p:cNvPr id="51" name="직선 화살표 연결선 50"/>
          <p:cNvCxnSpPr>
            <a:stCxn id="77" idx="3"/>
            <a:endCxn id="42" idx="1"/>
          </p:cNvCxnSpPr>
          <p:nvPr/>
        </p:nvCxnSpPr>
        <p:spPr>
          <a:xfrm>
            <a:off x="1996080" y="3752809"/>
            <a:ext cx="436640" cy="987"/>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3" name="Text Box 40"/>
          <p:cNvSpPr txBox="1">
            <a:spLocks noChangeArrowheads="1"/>
          </p:cNvSpPr>
          <p:nvPr/>
        </p:nvSpPr>
        <p:spPr bwMode="auto">
          <a:xfrm>
            <a:off x="3716228" y="4285669"/>
            <a:ext cx="714380" cy="428628"/>
          </a:xfrm>
          <a:prstGeom prst="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algn="ctr">
              <a:defRPr sz="900" b="1">
                <a:solidFill>
                  <a:schemeClr val="tx1"/>
                </a:solidFill>
              </a:defRPr>
            </a:lvl1pPr>
          </a:lstStyle>
          <a:p>
            <a:r>
              <a:rPr lang="ko-KR" altLang="en-US" dirty="0"/>
              <a:t>조치사항</a:t>
            </a:r>
            <a:endParaRPr lang="en-US" altLang="ko-KR" dirty="0"/>
          </a:p>
          <a:p>
            <a:r>
              <a:rPr lang="ko-KR" altLang="en-US" dirty="0"/>
              <a:t>확인</a:t>
            </a:r>
          </a:p>
        </p:txBody>
      </p:sp>
      <p:cxnSp>
        <p:nvCxnSpPr>
          <p:cNvPr id="54" name="직선 화살표 연결선 53"/>
          <p:cNvCxnSpPr>
            <a:stCxn id="48" idx="3"/>
            <a:endCxn id="53" idx="1"/>
          </p:cNvCxnSpPr>
          <p:nvPr/>
        </p:nvCxnSpPr>
        <p:spPr>
          <a:xfrm>
            <a:off x="3320509" y="4499983"/>
            <a:ext cx="395719" cy="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7" name="직선 화살표 연결선 56"/>
          <p:cNvCxnSpPr>
            <a:stCxn id="49" idx="2"/>
            <a:endCxn id="62" idx="0"/>
          </p:cNvCxnSpPr>
          <p:nvPr/>
        </p:nvCxnSpPr>
        <p:spPr>
          <a:xfrm>
            <a:off x="978621" y="3297762"/>
            <a:ext cx="7482" cy="956758"/>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1" name="Text Box 40"/>
          <p:cNvSpPr txBox="1">
            <a:spLocks noChangeArrowheads="1"/>
          </p:cNvSpPr>
          <p:nvPr/>
        </p:nvSpPr>
        <p:spPr bwMode="auto">
          <a:xfrm>
            <a:off x="3734564" y="3540963"/>
            <a:ext cx="714380" cy="428628"/>
          </a:xfrm>
          <a:prstGeom prst="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algn="ctr">
              <a:defRPr sz="900" b="1">
                <a:solidFill>
                  <a:schemeClr val="tx1"/>
                </a:solidFill>
              </a:defRPr>
            </a:lvl1pPr>
          </a:lstStyle>
          <a:p>
            <a:r>
              <a:rPr lang="ko-KR" altLang="en-US" dirty="0" smtClean="0"/>
              <a:t>후속작업</a:t>
            </a:r>
            <a:endParaRPr lang="en-US" altLang="ko-KR" dirty="0" smtClean="0"/>
          </a:p>
          <a:p>
            <a:r>
              <a:rPr lang="ko-KR" altLang="en-US" dirty="0" smtClean="0"/>
              <a:t>수행</a:t>
            </a:r>
            <a:endParaRPr lang="ko-KR" altLang="en-US" dirty="0"/>
          </a:p>
        </p:txBody>
      </p:sp>
      <p:sp>
        <p:nvSpPr>
          <p:cNvPr id="62" name="모서리가 둥근 직사각형 61"/>
          <p:cNvSpPr/>
          <p:nvPr/>
        </p:nvSpPr>
        <p:spPr>
          <a:xfrm>
            <a:off x="573638" y="42545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Order </a:t>
            </a:r>
            <a:r>
              <a:rPr lang="ko-KR" altLang="en-US" sz="900" b="1" dirty="0" smtClean="0">
                <a:solidFill>
                  <a:schemeClr val="tx1"/>
                </a:solidFill>
              </a:rPr>
              <a:t>내역 점검</a:t>
            </a:r>
            <a:r>
              <a:rPr lang="en-US" altLang="ko-KR" sz="900" b="1" dirty="0" smtClean="0">
                <a:solidFill>
                  <a:srgbClr val="FF0000"/>
                </a:solidFill>
              </a:rPr>
              <a:t>(HOLD)</a:t>
            </a:r>
            <a:endParaRPr lang="ko-KR" altLang="en-US" sz="900" b="1" dirty="0">
              <a:solidFill>
                <a:srgbClr val="FF0000"/>
              </a:solidFill>
            </a:endParaRPr>
          </a:p>
        </p:txBody>
      </p:sp>
      <p:sp>
        <p:nvSpPr>
          <p:cNvPr id="63" name="TextBox 62"/>
          <p:cNvSpPr txBox="1"/>
          <p:nvPr/>
        </p:nvSpPr>
        <p:spPr>
          <a:xfrm>
            <a:off x="488504" y="4726027"/>
            <a:ext cx="1066994" cy="230832"/>
          </a:xfrm>
          <a:prstGeom prst="rect">
            <a:avLst/>
          </a:prstGeom>
          <a:noFill/>
        </p:spPr>
        <p:txBody>
          <a:bodyPr wrap="square" rtlCol="0">
            <a:spAutoFit/>
          </a:bodyPr>
          <a:lstStyle/>
          <a:p>
            <a:pPr lvl="0" eaLnBrk="0" fontAlgn="base" hangingPunct="0">
              <a:spcBef>
                <a:spcPct val="20000"/>
              </a:spcBef>
              <a:spcAft>
                <a:spcPts val="600"/>
              </a:spcAft>
              <a:buClr>
                <a:srgbClr val="000000"/>
              </a:buClr>
              <a:buSzPct val="100000"/>
            </a:pPr>
            <a:r>
              <a:rPr lang="en-US" altLang="ko-KR" sz="900" dirty="0" smtClean="0">
                <a:latin typeface="+mn-ea"/>
                <a:ea typeface="+mn-ea"/>
              </a:rPr>
              <a:t>CI </a:t>
            </a:r>
            <a:r>
              <a:rPr lang="ko-KR" altLang="en-US" sz="900" dirty="0" smtClean="0">
                <a:latin typeface="+mn-ea"/>
                <a:ea typeface="+mn-ea"/>
              </a:rPr>
              <a:t>담당자</a:t>
            </a:r>
            <a:r>
              <a:rPr lang="en-US" altLang="ko-KR" sz="900" dirty="0" smtClean="0">
                <a:latin typeface="+mn-ea"/>
                <a:ea typeface="+mn-ea"/>
              </a:rPr>
              <a:t>,</a:t>
            </a:r>
            <a:r>
              <a:rPr lang="ko-KR" altLang="en-US" sz="900" dirty="0" err="1" smtClean="0">
                <a:latin typeface="+mn-ea"/>
                <a:ea typeface="+mn-ea"/>
              </a:rPr>
              <a:t>파트장</a:t>
            </a:r>
            <a:endParaRPr lang="ko-KR" altLang="en-US" sz="900" dirty="0">
              <a:latin typeface="+mn-ea"/>
              <a:ea typeface="+mn-ea"/>
            </a:endParaRPr>
          </a:p>
        </p:txBody>
      </p:sp>
      <p:sp>
        <p:nvSpPr>
          <p:cNvPr id="77" name="모서리가 둥근 직사각형 76"/>
          <p:cNvSpPr/>
          <p:nvPr/>
        </p:nvSpPr>
        <p:spPr>
          <a:xfrm>
            <a:off x="1171151" y="3517023"/>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ko-KR" altLang="en-US" sz="900" b="1" dirty="0">
                <a:solidFill>
                  <a:schemeClr val="tx1"/>
                </a:solidFill>
              </a:rPr>
              <a:t>배치작업</a:t>
            </a:r>
            <a:endParaRPr lang="en-US" altLang="ko-KR" sz="900" b="1" dirty="0">
              <a:solidFill>
                <a:schemeClr val="tx1"/>
              </a:solidFill>
            </a:endParaRPr>
          </a:p>
          <a:p>
            <a:pPr algn="ctr"/>
            <a:r>
              <a:rPr lang="ko-KR" altLang="en-US" sz="900" b="1" dirty="0" smtClean="0">
                <a:solidFill>
                  <a:srgbClr val="FF0000"/>
                </a:solidFill>
              </a:rPr>
              <a:t>수동수행</a:t>
            </a:r>
            <a:r>
              <a:rPr lang="en-US" altLang="ko-KR" sz="900" b="1" dirty="0">
                <a:solidFill>
                  <a:srgbClr val="FF0000"/>
                </a:solidFill>
              </a:rPr>
              <a:t>/</a:t>
            </a:r>
            <a:r>
              <a:rPr lang="ko-KR" altLang="en-US" sz="900" b="1" dirty="0">
                <a:solidFill>
                  <a:srgbClr val="FF0000"/>
                </a:solidFill>
              </a:rPr>
              <a:t>점검</a:t>
            </a:r>
          </a:p>
        </p:txBody>
      </p:sp>
      <p:cxnSp>
        <p:nvCxnSpPr>
          <p:cNvPr id="79" name="꺾인 연결선 78"/>
          <p:cNvCxnSpPr>
            <a:stCxn id="62" idx="3"/>
            <a:endCxn id="77" idx="2"/>
          </p:cNvCxnSpPr>
          <p:nvPr/>
        </p:nvCxnSpPr>
        <p:spPr>
          <a:xfrm flipV="1">
            <a:off x="1398567" y="3988594"/>
            <a:ext cx="185049" cy="501712"/>
          </a:xfrm>
          <a:prstGeom prst="bentConnector2">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0" name="꺾인 연결선 79"/>
          <p:cNvCxnSpPr>
            <a:stCxn id="53" idx="2"/>
            <a:endCxn id="77" idx="2"/>
          </p:cNvCxnSpPr>
          <p:nvPr/>
        </p:nvCxnSpPr>
        <p:spPr>
          <a:xfrm rot="5400000" flipH="1">
            <a:off x="2465665" y="3106545"/>
            <a:ext cx="725703" cy="2489802"/>
          </a:xfrm>
          <a:prstGeom prst="bentConnector3">
            <a:avLst>
              <a:gd name="adj1" fmla="val -31500"/>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1" name="모서리가 둥근 직사각형 80"/>
          <p:cNvSpPr/>
          <p:nvPr/>
        </p:nvSpPr>
        <p:spPr>
          <a:xfrm>
            <a:off x="2434067" y="2796406"/>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900" b="1" dirty="0" smtClean="0">
                <a:solidFill>
                  <a:schemeClr val="tx1"/>
                </a:solidFill>
              </a:rPr>
              <a:t>상황실</a:t>
            </a:r>
            <a:endParaRPr lang="en-US" altLang="ko-KR" sz="900" b="1" dirty="0" smtClean="0">
              <a:solidFill>
                <a:schemeClr val="tx1"/>
              </a:solidFill>
            </a:endParaRPr>
          </a:p>
          <a:p>
            <a:pPr algn="ctr"/>
            <a:r>
              <a:rPr lang="ko-KR" altLang="en-US" sz="900" b="1" dirty="0" smtClean="0">
                <a:solidFill>
                  <a:schemeClr val="tx1"/>
                </a:solidFill>
              </a:rPr>
              <a:t>모니터링</a:t>
            </a:r>
            <a:endParaRPr lang="ko-KR" altLang="en-US" sz="900" b="1" dirty="0">
              <a:solidFill>
                <a:schemeClr val="tx1"/>
              </a:solidFill>
            </a:endParaRPr>
          </a:p>
        </p:txBody>
      </p:sp>
      <p:cxnSp>
        <p:nvCxnSpPr>
          <p:cNvPr id="82" name="꺾인 연결선 81"/>
          <p:cNvCxnSpPr>
            <a:stCxn id="77" idx="0"/>
            <a:endCxn id="81" idx="1"/>
          </p:cNvCxnSpPr>
          <p:nvPr/>
        </p:nvCxnSpPr>
        <p:spPr>
          <a:xfrm rot="5400000" flipH="1" flipV="1">
            <a:off x="1766426" y="2849383"/>
            <a:ext cx="484831" cy="850451"/>
          </a:xfrm>
          <a:prstGeom prst="bentConnector2">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1585584" y="2831144"/>
            <a:ext cx="840632" cy="230832"/>
          </a:xfrm>
          <a:prstGeom prst="rect">
            <a:avLst/>
          </a:prstGeom>
          <a:noFill/>
        </p:spPr>
        <p:txBody>
          <a:bodyPr wrap="square" rtlCol="0">
            <a:spAutoFit/>
          </a:bodyPr>
          <a:lstStyle/>
          <a:p>
            <a:pPr lvl="0" algn="ctr" eaLnBrk="0" fontAlgn="base" hangingPunct="0">
              <a:spcBef>
                <a:spcPct val="20000"/>
              </a:spcBef>
              <a:spcAft>
                <a:spcPts val="600"/>
              </a:spcAft>
              <a:buClr>
                <a:srgbClr val="000000"/>
              </a:buClr>
              <a:buSzPct val="100000"/>
            </a:pPr>
            <a:r>
              <a:rPr lang="ko-KR" altLang="en-US" sz="900" dirty="0" smtClean="0">
                <a:solidFill>
                  <a:srgbClr val="FF0000"/>
                </a:solidFill>
                <a:latin typeface="+mn-ea"/>
                <a:ea typeface="+mn-ea"/>
              </a:rPr>
              <a:t>핵심 배치</a:t>
            </a:r>
            <a:endParaRPr lang="ko-KR" altLang="en-US" sz="900" dirty="0">
              <a:solidFill>
                <a:srgbClr val="FF0000"/>
              </a:solidFill>
              <a:latin typeface="+mn-ea"/>
              <a:ea typeface="+mn-ea"/>
            </a:endParaRPr>
          </a:p>
        </p:txBody>
      </p:sp>
    </p:spTree>
    <p:extLst>
      <p:ext uri="{BB962C8B-B14F-4D97-AF65-F5344CB8AC3E}">
        <p14:creationId xmlns:p14="http://schemas.microsoft.com/office/powerpoint/2010/main" val="340012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4.6. </a:t>
            </a:r>
            <a:r>
              <a:rPr lang="en-US" altLang="ko-KR" sz="2400" dirty="0" err="1" smtClean="0">
                <a:solidFill>
                  <a:schemeClr val="tx1">
                    <a:lumMod val="65000"/>
                    <a:lumOff val="35000"/>
                  </a:schemeClr>
                </a:solidFill>
              </a:rPr>
              <a:t>Prj</a:t>
            </a:r>
            <a:r>
              <a:rPr lang="en-US" altLang="ko-KR" sz="2400" dirty="0" smtClean="0">
                <a:solidFill>
                  <a:schemeClr val="tx1">
                    <a:lumMod val="65000"/>
                    <a:lumOff val="35000"/>
                  </a:schemeClr>
                </a:solidFill>
              </a:rPr>
              <a:t>. </a:t>
            </a:r>
            <a:r>
              <a:rPr lang="ko-KR" altLang="en-US" sz="2400" dirty="0" smtClean="0">
                <a:solidFill>
                  <a:schemeClr val="tx1">
                    <a:lumMod val="65000"/>
                    <a:lumOff val="35000"/>
                  </a:schemeClr>
                </a:solidFill>
              </a:rPr>
              <a:t>개발</a:t>
            </a:r>
            <a:r>
              <a:rPr lang="ko-KR" altLang="en-US" sz="2400" dirty="0">
                <a:solidFill>
                  <a:schemeClr val="tx1">
                    <a:lumMod val="65000"/>
                    <a:lumOff val="35000"/>
                  </a:schemeClr>
                </a:solidFill>
              </a:rPr>
              <a:t>팀 </a:t>
            </a:r>
            <a:r>
              <a:rPr lang="en-US" altLang="ko-KR" sz="2400" dirty="0" smtClean="0">
                <a:solidFill>
                  <a:schemeClr val="tx1">
                    <a:lumMod val="65000"/>
                    <a:lumOff val="35000"/>
                  </a:schemeClr>
                </a:solidFill>
              </a:rPr>
              <a:t>Go-Live </a:t>
            </a:r>
            <a:r>
              <a:rPr lang="ko-KR" altLang="en-US" sz="2400" dirty="0" smtClean="0">
                <a:solidFill>
                  <a:schemeClr val="tx1">
                    <a:lumMod val="65000"/>
                    <a:lumOff val="35000"/>
                  </a:schemeClr>
                </a:solidFill>
              </a:rPr>
              <a:t>체크리스트</a:t>
            </a:r>
            <a:endParaRPr lang="ko-KR" altLang="en-US" sz="1800" dirty="0">
              <a:solidFill>
                <a:schemeClr val="tx1">
                  <a:lumMod val="65000"/>
                  <a:lumOff val="35000"/>
                </a:schemeClr>
              </a:solidFill>
            </a:endParaRPr>
          </a:p>
        </p:txBody>
      </p:sp>
      <p:sp>
        <p:nvSpPr>
          <p:cNvPr id="4" name="AutoShape 74"/>
          <p:cNvSpPr>
            <a:spLocks noChangeArrowheads="1"/>
          </p:cNvSpPr>
          <p:nvPr/>
        </p:nvSpPr>
        <p:spPr bwMode="auto">
          <a:xfrm>
            <a:off x="378395" y="1930366"/>
            <a:ext cx="89852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smtClean="0">
                <a:latin typeface="+mn-ea"/>
                <a:ea typeface="+mn-ea"/>
              </a:rPr>
              <a:t>이행 착수</a:t>
            </a:r>
            <a:endParaRPr lang="ko-KR" altLang="en-US" dirty="0">
              <a:latin typeface="+mn-ea"/>
              <a:ea typeface="+mn-ea"/>
            </a:endParaRPr>
          </a:p>
        </p:txBody>
      </p:sp>
      <p:sp>
        <p:nvSpPr>
          <p:cNvPr id="5" name="AutoShape 74"/>
          <p:cNvSpPr>
            <a:spLocks noChangeArrowheads="1"/>
          </p:cNvSpPr>
          <p:nvPr/>
        </p:nvSpPr>
        <p:spPr bwMode="auto">
          <a:xfrm>
            <a:off x="1495995" y="1427548"/>
            <a:ext cx="1055687"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a:latin typeface="+mn-ea"/>
                <a:ea typeface="+mn-ea"/>
              </a:rPr>
              <a:t>인프라 검증</a:t>
            </a:r>
          </a:p>
        </p:txBody>
      </p:sp>
      <p:sp>
        <p:nvSpPr>
          <p:cNvPr id="7" name="AutoShape 74"/>
          <p:cNvSpPr>
            <a:spLocks noChangeArrowheads="1"/>
          </p:cNvSpPr>
          <p:nvPr/>
        </p:nvSpPr>
        <p:spPr bwMode="auto">
          <a:xfrm>
            <a:off x="2876252" y="1930366"/>
            <a:ext cx="636586"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en-US" altLang="ko-KR" dirty="0">
                <a:latin typeface="+mn-ea"/>
                <a:ea typeface="+mn-ea"/>
              </a:rPr>
              <a:t>1</a:t>
            </a:r>
            <a:r>
              <a:rPr lang="ko-KR" altLang="en-US" dirty="0">
                <a:latin typeface="+mn-ea"/>
                <a:ea typeface="+mn-ea"/>
              </a:rPr>
              <a:t>차</a:t>
            </a:r>
            <a:r>
              <a:rPr lang="en-US" altLang="ko-KR" dirty="0">
                <a:latin typeface="+mn-ea"/>
                <a:ea typeface="+mn-ea"/>
              </a:rPr>
              <a:t/>
            </a:r>
            <a:br>
              <a:rPr lang="en-US" altLang="ko-KR" dirty="0">
                <a:latin typeface="+mn-ea"/>
                <a:ea typeface="+mn-ea"/>
              </a:rPr>
            </a:br>
            <a:r>
              <a:rPr lang="ko-KR" altLang="en-US" dirty="0">
                <a:latin typeface="+mn-ea"/>
                <a:ea typeface="+mn-ea"/>
              </a:rPr>
              <a:t>점검</a:t>
            </a:r>
          </a:p>
        </p:txBody>
      </p:sp>
      <p:cxnSp>
        <p:nvCxnSpPr>
          <p:cNvPr id="8" name="직선 화살표 연결선 12"/>
          <p:cNvCxnSpPr>
            <a:stCxn id="4" idx="3"/>
            <a:endCxn id="5" idx="1"/>
          </p:cNvCxnSpPr>
          <p:nvPr/>
        </p:nvCxnSpPr>
        <p:spPr bwMode="auto">
          <a:xfrm flipV="1">
            <a:off x="1276922" y="1663872"/>
            <a:ext cx="219075"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9" name="직선 화살표 연결선 13"/>
          <p:cNvCxnSpPr>
            <a:stCxn id="5" idx="3"/>
            <a:endCxn id="7" idx="2"/>
          </p:cNvCxnSpPr>
          <p:nvPr/>
        </p:nvCxnSpPr>
        <p:spPr bwMode="auto">
          <a:xfrm>
            <a:off x="2551682" y="1663872"/>
            <a:ext cx="324570"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10" name="직선 연결선 9"/>
          <p:cNvCxnSpPr/>
          <p:nvPr/>
        </p:nvCxnSpPr>
        <p:spPr bwMode="auto">
          <a:xfrm rot="5400000">
            <a:off x="302352" y="1250537"/>
            <a:ext cx="174310" cy="3175"/>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1" name="직선 연결선 10"/>
          <p:cNvCxnSpPr/>
          <p:nvPr/>
        </p:nvCxnSpPr>
        <p:spPr bwMode="auto">
          <a:xfrm rot="5400000">
            <a:off x="3601970" y="1251329"/>
            <a:ext cx="174310" cy="1588"/>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2" name="직선 연결선 11"/>
          <p:cNvCxnSpPr/>
          <p:nvPr/>
        </p:nvCxnSpPr>
        <p:spPr bwMode="auto">
          <a:xfrm rot="5400000">
            <a:off x="6065770" y="1251329"/>
            <a:ext cx="174310" cy="1588"/>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3" name="직선 연결선 12"/>
          <p:cNvCxnSpPr/>
          <p:nvPr/>
        </p:nvCxnSpPr>
        <p:spPr bwMode="auto">
          <a:xfrm rot="5400000">
            <a:off x="8312083" y="1251331"/>
            <a:ext cx="174310" cy="1587"/>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4" name="직선 화살표 연결선 13"/>
          <p:cNvCxnSpPr/>
          <p:nvPr/>
        </p:nvCxnSpPr>
        <p:spPr bwMode="auto">
          <a:xfrm>
            <a:off x="391096" y="1255476"/>
            <a:ext cx="3297237" cy="1676"/>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5" name="직선 화살표 연결선 14"/>
          <p:cNvCxnSpPr/>
          <p:nvPr/>
        </p:nvCxnSpPr>
        <p:spPr bwMode="auto">
          <a:xfrm>
            <a:off x="3688331" y="1255476"/>
            <a:ext cx="2463800" cy="1676"/>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6" name="직선 화살표 연결선 15"/>
          <p:cNvCxnSpPr/>
          <p:nvPr/>
        </p:nvCxnSpPr>
        <p:spPr bwMode="auto">
          <a:xfrm>
            <a:off x="6161659" y="1252125"/>
            <a:ext cx="2238375" cy="3352"/>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7" name="직선 화살표 연결선 16"/>
          <p:cNvCxnSpPr/>
          <p:nvPr/>
        </p:nvCxnSpPr>
        <p:spPr bwMode="auto">
          <a:xfrm>
            <a:off x="8400034" y="1252125"/>
            <a:ext cx="1095375" cy="3352"/>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8" name="직선 연결선 17"/>
          <p:cNvCxnSpPr/>
          <p:nvPr/>
        </p:nvCxnSpPr>
        <p:spPr bwMode="auto">
          <a:xfrm rot="5400000">
            <a:off x="9407458" y="1251331"/>
            <a:ext cx="174310" cy="1587"/>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sp>
        <p:nvSpPr>
          <p:cNvPr id="19" name="Text Box 118"/>
          <p:cNvSpPr txBox="1">
            <a:spLocks noChangeArrowheads="1"/>
          </p:cNvSpPr>
          <p:nvPr/>
        </p:nvSpPr>
        <p:spPr bwMode="auto">
          <a:xfrm>
            <a:off x="1405506" y="1124744"/>
            <a:ext cx="965200"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1</a:t>
            </a:r>
            <a:r>
              <a:rPr lang="ko-KR" altLang="en-US" sz="1100" dirty="0" smtClean="0">
                <a:latin typeface="+mn-ea"/>
                <a:ea typeface="+mn-ea"/>
              </a:rPr>
              <a:t>차 점검</a:t>
            </a:r>
            <a:endParaRPr lang="ko-KR" altLang="en-US" sz="1100" dirty="0">
              <a:latin typeface="+mn-ea"/>
              <a:ea typeface="+mn-ea"/>
            </a:endParaRPr>
          </a:p>
        </p:txBody>
      </p:sp>
      <p:sp>
        <p:nvSpPr>
          <p:cNvPr id="20" name="Text Box 118"/>
          <p:cNvSpPr txBox="1">
            <a:spLocks noChangeArrowheads="1"/>
          </p:cNvSpPr>
          <p:nvPr/>
        </p:nvSpPr>
        <p:spPr bwMode="auto">
          <a:xfrm>
            <a:off x="4397944" y="1124744"/>
            <a:ext cx="963612"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2</a:t>
            </a:r>
            <a:r>
              <a:rPr lang="ko-KR" altLang="en-US" sz="1100" dirty="0" smtClean="0">
                <a:latin typeface="+mn-ea"/>
                <a:ea typeface="+mn-ea"/>
              </a:rPr>
              <a:t>차 점검</a:t>
            </a:r>
            <a:endParaRPr lang="ko-KR" altLang="en-US" sz="1100" dirty="0">
              <a:latin typeface="+mn-ea"/>
              <a:ea typeface="+mn-ea"/>
            </a:endParaRPr>
          </a:p>
        </p:txBody>
      </p:sp>
      <p:sp>
        <p:nvSpPr>
          <p:cNvPr id="21" name="Text Box 118"/>
          <p:cNvSpPr txBox="1">
            <a:spLocks noChangeArrowheads="1"/>
          </p:cNvSpPr>
          <p:nvPr/>
        </p:nvSpPr>
        <p:spPr bwMode="auto">
          <a:xfrm>
            <a:off x="6810944" y="1124744"/>
            <a:ext cx="965200"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Go-Live </a:t>
            </a:r>
            <a:r>
              <a:rPr lang="ko-KR" altLang="en-US" sz="1100" dirty="0" smtClean="0">
                <a:latin typeface="+mn-ea"/>
                <a:ea typeface="+mn-ea"/>
              </a:rPr>
              <a:t>결정</a:t>
            </a:r>
            <a:endParaRPr lang="ko-KR" altLang="en-US" sz="1100" dirty="0">
              <a:latin typeface="+mn-ea"/>
              <a:ea typeface="+mn-ea"/>
            </a:endParaRPr>
          </a:p>
        </p:txBody>
      </p:sp>
      <p:sp>
        <p:nvSpPr>
          <p:cNvPr id="22" name="Text Box 118"/>
          <p:cNvSpPr txBox="1">
            <a:spLocks noChangeArrowheads="1"/>
          </p:cNvSpPr>
          <p:nvPr/>
        </p:nvSpPr>
        <p:spPr bwMode="auto">
          <a:xfrm>
            <a:off x="8577834" y="1151559"/>
            <a:ext cx="688975" cy="214536"/>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ko-KR" altLang="en-US" sz="1100">
                <a:latin typeface="+mn-ea"/>
                <a:ea typeface="+mn-ea"/>
              </a:rPr>
              <a:t>이행완료</a:t>
            </a:r>
          </a:p>
        </p:txBody>
      </p:sp>
      <p:sp>
        <p:nvSpPr>
          <p:cNvPr id="23" name="AutoShape 74"/>
          <p:cNvSpPr>
            <a:spLocks noChangeArrowheads="1"/>
          </p:cNvSpPr>
          <p:nvPr/>
        </p:nvSpPr>
        <p:spPr bwMode="auto">
          <a:xfrm>
            <a:off x="1495995" y="2444444"/>
            <a:ext cx="1055687" cy="470974"/>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smtClean="0">
                <a:latin typeface="+mn-ea"/>
                <a:ea typeface="+mn-ea"/>
              </a:rPr>
              <a:t>첨부파일 </a:t>
            </a:r>
            <a:r>
              <a:rPr lang="ko-KR" altLang="en-US" dirty="0">
                <a:latin typeface="+mn-ea"/>
                <a:ea typeface="+mn-ea"/>
              </a:rPr>
              <a:t>검증</a:t>
            </a:r>
          </a:p>
        </p:txBody>
      </p:sp>
      <p:cxnSp>
        <p:nvCxnSpPr>
          <p:cNvPr id="24" name="직선 화살표 연결선 36"/>
          <p:cNvCxnSpPr>
            <a:stCxn id="4" idx="3"/>
            <a:endCxn id="23" idx="1"/>
          </p:cNvCxnSpPr>
          <p:nvPr/>
        </p:nvCxnSpPr>
        <p:spPr bwMode="auto">
          <a:xfrm>
            <a:off x="1276922" y="2166691"/>
            <a:ext cx="219075" cy="513241"/>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25" name="직선 화살표 연결선 13"/>
          <p:cNvCxnSpPr>
            <a:stCxn id="23" idx="3"/>
            <a:endCxn id="7" idx="2"/>
          </p:cNvCxnSpPr>
          <p:nvPr/>
        </p:nvCxnSpPr>
        <p:spPr bwMode="auto">
          <a:xfrm flipV="1">
            <a:off x="2551682" y="2166691"/>
            <a:ext cx="324570" cy="513241"/>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27" name="AutoShape 74"/>
          <p:cNvSpPr>
            <a:spLocks noChangeArrowheads="1"/>
          </p:cNvSpPr>
          <p:nvPr/>
        </p:nvSpPr>
        <p:spPr bwMode="auto">
          <a:xfrm>
            <a:off x="5217667" y="1930366"/>
            <a:ext cx="671437"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en-US" altLang="ko-KR" dirty="0">
                <a:latin typeface="+mn-ea"/>
                <a:ea typeface="+mn-ea"/>
              </a:rPr>
              <a:t>2</a:t>
            </a:r>
            <a:r>
              <a:rPr lang="ko-KR" altLang="en-US" dirty="0">
                <a:latin typeface="+mn-ea"/>
                <a:ea typeface="+mn-ea"/>
              </a:rPr>
              <a:t>차</a:t>
            </a:r>
            <a:r>
              <a:rPr lang="en-US" altLang="ko-KR" dirty="0">
                <a:latin typeface="+mn-ea"/>
                <a:ea typeface="+mn-ea"/>
              </a:rPr>
              <a:t/>
            </a:r>
            <a:br>
              <a:rPr lang="en-US" altLang="ko-KR" dirty="0">
                <a:latin typeface="+mn-ea"/>
                <a:ea typeface="+mn-ea"/>
              </a:rPr>
            </a:br>
            <a:r>
              <a:rPr lang="ko-KR" altLang="en-US" dirty="0">
                <a:latin typeface="+mn-ea"/>
                <a:ea typeface="+mn-ea"/>
              </a:rPr>
              <a:t>점검</a:t>
            </a:r>
          </a:p>
        </p:txBody>
      </p:sp>
      <p:sp>
        <p:nvSpPr>
          <p:cNvPr id="30" name="AutoShape 74"/>
          <p:cNvSpPr>
            <a:spLocks noChangeArrowheads="1"/>
          </p:cNvSpPr>
          <p:nvPr/>
        </p:nvSpPr>
        <p:spPr bwMode="auto">
          <a:xfrm>
            <a:off x="6234992" y="1933016"/>
            <a:ext cx="103187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lvl="0" algn="ctr" eaLnBrk="0" hangingPunct="0">
              <a:spcBef>
                <a:spcPct val="20000"/>
              </a:spcBef>
              <a:defRPr/>
            </a:pPr>
            <a:r>
              <a:rPr lang="ko-KR" altLang="en-US" dirty="0">
                <a:solidFill>
                  <a:prstClr val="black"/>
                </a:solidFill>
                <a:ea typeface="맑은 고딕" panose="020B0503020000020004" pitchFamily="50" charset="-127"/>
              </a:rPr>
              <a:t>이행</a:t>
            </a:r>
            <a:r>
              <a:rPr lang="en-US" altLang="ko-KR" dirty="0">
                <a:solidFill>
                  <a:prstClr val="black"/>
                </a:solidFill>
                <a:ea typeface="맑은 고딕" panose="020B0503020000020004" pitchFamily="50" charset="-127"/>
              </a:rPr>
              <a:t> </a:t>
            </a:r>
            <a:r>
              <a:rPr lang="ko-KR" altLang="en-US" dirty="0">
                <a:solidFill>
                  <a:prstClr val="black"/>
                </a:solidFill>
                <a:ea typeface="맑은 고딕" panose="020B0503020000020004" pitchFamily="50" charset="-127"/>
              </a:rPr>
              <a:t>검증 </a:t>
            </a:r>
            <a:endParaRPr lang="en-US" altLang="ko-KR" dirty="0">
              <a:solidFill>
                <a:prstClr val="black"/>
              </a:solidFill>
              <a:ea typeface="맑은 고딕" panose="020B0503020000020004" pitchFamily="50" charset="-127"/>
            </a:endParaRPr>
          </a:p>
          <a:p>
            <a:pPr lvl="0" algn="ctr" eaLnBrk="0" hangingPunct="0">
              <a:spcBef>
                <a:spcPct val="20000"/>
              </a:spcBef>
              <a:defRPr/>
            </a:pPr>
            <a:r>
              <a:rPr lang="ko-KR" altLang="en-US" dirty="0">
                <a:solidFill>
                  <a:prstClr val="black"/>
                </a:solidFill>
                <a:ea typeface="맑은 고딕" panose="020B0503020000020004" pitchFamily="50" charset="-127"/>
              </a:rPr>
              <a:t>상황 판단</a:t>
            </a:r>
          </a:p>
        </p:txBody>
      </p:sp>
      <p:sp>
        <p:nvSpPr>
          <p:cNvPr id="31" name="AutoShape 74"/>
          <p:cNvSpPr>
            <a:spLocks noChangeArrowheads="1"/>
          </p:cNvSpPr>
          <p:nvPr/>
        </p:nvSpPr>
        <p:spPr bwMode="auto">
          <a:xfrm>
            <a:off x="7575105" y="1930366"/>
            <a:ext cx="728363"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의사 결정</a:t>
            </a:r>
            <a:endParaRPr lang="ko-KR" altLang="en-US" dirty="0">
              <a:latin typeface="+mn-ea"/>
              <a:ea typeface="+mn-ea"/>
            </a:endParaRPr>
          </a:p>
        </p:txBody>
      </p:sp>
      <p:cxnSp>
        <p:nvCxnSpPr>
          <p:cNvPr id="32" name="직선 화살표 연결선 13"/>
          <p:cNvCxnSpPr>
            <a:stCxn id="30" idx="3"/>
            <a:endCxn id="31" idx="2"/>
          </p:cNvCxnSpPr>
          <p:nvPr/>
        </p:nvCxnSpPr>
        <p:spPr bwMode="auto">
          <a:xfrm flipV="1">
            <a:off x="7266867" y="2166691"/>
            <a:ext cx="308238" cy="2650"/>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33" name="직선 화살표 연결선 13"/>
          <p:cNvCxnSpPr>
            <a:stCxn id="27" idx="6"/>
            <a:endCxn id="30" idx="1"/>
          </p:cNvCxnSpPr>
          <p:nvPr/>
        </p:nvCxnSpPr>
        <p:spPr bwMode="auto">
          <a:xfrm>
            <a:off x="5889104" y="2166691"/>
            <a:ext cx="345888" cy="2650"/>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34" name="AutoShape 74"/>
          <p:cNvSpPr>
            <a:spLocks noChangeArrowheads="1"/>
          </p:cNvSpPr>
          <p:nvPr/>
        </p:nvSpPr>
        <p:spPr bwMode="auto">
          <a:xfrm>
            <a:off x="8529637" y="1930077"/>
            <a:ext cx="103187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err="1">
                <a:latin typeface="+mn-ea"/>
                <a:ea typeface="+mn-ea"/>
              </a:rPr>
              <a:t>대고객</a:t>
            </a:r>
            <a:r>
              <a:rPr lang="en-US" altLang="ko-KR" dirty="0">
                <a:latin typeface="+mn-ea"/>
                <a:ea typeface="+mn-ea"/>
              </a:rPr>
              <a:t/>
            </a:r>
            <a:br>
              <a:rPr lang="en-US" altLang="ko-KR" dirty="0">
                <a:latin typeface="+mn-ea"/>
                <a:ea typeface="+mn-ea"/>
              </a:rPr>
            </a:br>
            <a:r>
              <a:rPr lang="en-US" altLang="ko-KR" dirty="0">
                <a:latin typeface="+mn-ea"/>
                <a:ea typeface="+mn-ea"/>
              </a:rPr>
              <a:t>OPEN</a:t>
            </a:r>
            <a:endParaRPr lang="ko-KR" altLang="en-US" dirty="0">
              <a:latin typeface="+mn-ea"/>
              <a:ea typeface="+mn-ea"/>
            </a:endParaRPr>
          </a:p>
        </p:txBody>
      </p:sp>
      <p:cxnSp>
        <p:nvCxnSpPr>
          <p:cNvPr id="35" name="직선 화살표 연결선 13"/>
          <p:cNvCxnSpPr>
            <a:stCxn id="31" idx="6"/>
            <a:endCxn id="34" idx="1"/>
          </p:cNvCxnSpPr>
          <p:nvPr/>
        </p:nvCxnSpPr>
        <p:spPr bwMode="auto">
          <a:xfrm flipV="1">
            <a:off x="8303468" y="2166401"/>
            <a:ext cx="226169" cy="289"/>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36" name="Text Box 3"/>
          <p:cNvSpPr txBox="1">
            <a:spLocks noChangeArrowheads="1"/>
          </p:cNvSpPr>
          <p:nvPr/>
        </p:nvSpPr>
        <p:spPr bwMode="auto">
          <a:xfrm>
            <a:off x="350838" y="3064097"/>
            <a:ext cx="9361488" cy="387798"/>
          </a:xfrm>
          <a:prstGeom prst="rect">
            <a:avLst/>
          </a:prstGeom>
          <a:noFill/>
          <a:ln w="3175" algn="ctr">
            <a:noFill/>
            <a:miter lim="800000"/>
            <a:headEnd/>
            <a:tailEnd/>
          </a:ln>
        </p:spPr>
        <p:txBody>
          <a:bodyPr>
            <a:spAutoFit/>
          </a:bodyPr>
          <a:lstStyle/>
          <a:p>
            <a:pPr>
              <a:lnSpc>
                <a:spcPct val="120000"/>
              </a:lnSpc>
              <a:spcBef>
                <a:spcPct val="25000"/>
              </a:spcBef>
              <a:buClr>
                <a:srgbClr val="333333"/>
              </a:buClr>
            </a:pPr>
            <a:r>
              <a:rPr lang="ko-KR" altLang="en-US" sz="1600" b="1" dirty="0">
                <a:latin typeface="+mn-ea"/>
                <a:ea typeface="+mn-ea"/>
              </a:rPr>
              <a:t>■</a:t>
            </a:r>
            <a:r>
              <a:rPr lang="en-US" altLang="ko-KR" sz="1600" b="1" dirty="0">
                <a:latin typeface="+mn-ea"/>
                <a:ea typeface="+mn-ea"/>
              </a:rPr>
              <a:t> </a:t>
            </a:r>
            <a:r>
              <a:rPr lang="ko-KR" altLang="en-US" sz="1600" b="1" dirty="0" smtClean="0">
                <a:latin typeface="+mn-ea"/>
                <a:ea typeface="+mn-ea"/>
              </a:rPr>
              <a:t>이행 점검단계 점검 지표</a:t>
            </a:r>
            <a:endParaRPr lang="en-US" altLang="ko-KR" sz="1600" b="1" dirty="0">
              <a:latin typeface="+mn-ea"/>
              <a:ea typeface="+mn-ea"/>
            </a:endParaRPr>
          </a:p>
        </p:txBody>
      </p:sp>
      <p:sp>
        <p:nvSpPr>
          <p:cNvPr id="37" name="AutoShape 74"/>
          <p:cNvSpPr>
            <a:spLocks noChangeArrowheads="1"/>
          </p:cNvSpPr>
          <p:nvPr/>
        </p:nvSpPr>
        <p:spPr bwMode="auto">
          <a:xfrm>
            <a:off x="3779391" y="2442770"/>
            <a:ext cx="1173608"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연계검증</a:t>
            </a:r>
            <a:endParaRPr lang="ko-KR" altLang="en-US" dirty="0">
              <a:latin typeface="+mn-ea"/>
              <a:ea typeface="+mn-ea"/>
            </a:endParaRPr>
          </a:p>
        </p:txBody>
      </p:sp>
      <p:sp>
        <p:nvSpPr>
          <p:cNvPr id="38" name="AutoShape 74"/>
          <p:cNvSpPr>
            <a:spLocks noChangeArrowheads="1"/>
          </p:cNvSpPr>
          <p:nvPr/>
        </p:nvSpPr>
        <p:spPr bwMode="auto">
          <a:xfrm>
            <a:off x="3779391" y="1427548"/>
            <a:ext cx="1173608"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화면 검증</a:t>
            </a:r>
            <a:endParaRPr lang="ko-KR" altLang="en-US" dirty="0">
              <a:latin typeface="+mn-ea"/>
              <a:ea typeface="+mn-ea"/>
            </a:endParaRPr>
          </a:p>
        </p:txBody>
      </p:sp>
      <p:cxnSp>
        <p:nvCxnSpPr>
          <p:cNvPr id="40" name="직선 화살표 연결선 13"/>
          <p:cNvCxnSpPr>
            <a:stCxn id="7" idx="6"/>
            <a:endCxn id="37" idx="1"/>
          </p:cNvCxnSpPr>
          <p:nvPr/>
        </p:nvCxnSpPr>
        <p:spPr bwMode="auto">
          <a:xfrm>
            <a:off x="3512840" y="2166691"/>
            <a:ext cx="266553" cy="512404"/>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41" name="직선 화살표 연결선 13"/>
          <p:cNvCxnSpPr>
            <a:stCxn id="7" idx="6"/>
            <a:endCxn id="38" idx="1"/>
          </p:cNvCxnSpPr>
          <p:nvPr/>
        </p:nvCxnSpPr>
        <p:spPr bwMode="auto">
          <a:xfrm flipV="1">
            <a:off x="3512840" y="1663872"/>
            <a:ext cx="266553"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44" name="AutoShape 74"/>
          <p:cNvSpPr>
            <a:spLocks noChangeArrowheads="1"/>
          </p:cNvSpPr>
          <p:nvPr/>
        </p:nvSpPr>
        <p:spPr bwMode="auto">
          <a:xfrm>
            <a:off x="1495995" y="1937141"/>
            <a:ext cx="1055687"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a:latin typeface="+mn-ea"/>
                <a:ea typeface="+mn-ea"/>
              </a:rPr>
              <a:t>데이터 검증</a:t>
            </a:r>
          </a:p>
        </p:txBody>
      </p:sp>
      <p:graphicFrame>
        <p:nvGraphicFramePr>
          <p:cNvPr id="45" name="Group 199"/>
          <p:cNvGraphicFramePr>
            <a:graphicFrameLocks noGrp="1"/>
          </p:cNvGraphicFramePr>
          <p:nvPr>
            <p:extLst>
              <p:ext uri="{D42A27DB-BD31-4B8C-83A1-F6EECF244321}">
                <p14:modId xmlns:p14="http://schemas.microsoft.com/office/powerpoint/2010/main" val="3145241710"/>
              </p:ext>
            </p:extLst>
          </p:nvPr>
        </p:nvGraphicFramePr>
        <p:xfrm>
          <a:off x="485327" y="3458650"/>
          <a:ext cx="9008491" cy="2418620"/>
        </p:xfrm>
        <a:graphic>
          <a:graphicData uri="http://schemas.openxmlformats.org/drawingml/2006/table">
            <a:tbl>
              <a:tblPr/>
              <a:tblGrid>
                <a:gridCol w="729436"/>
                <a:gridCol w="1888206"/>
                <a:gridCol w="871480"/>
                <a:gridCol w="4463081"/>
                <a:gridCol w="1056288"/>
              </a:tblGrid>
              <a:tr h="304642">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1" i="0" u="none" strike="noStrike" cap="none" normalizeH="0" baseline="0" dirty="0" smtClean="0">
                          <a:ln>
                            <a:noFill/>
                          </a:ln>
                          <a:solidFill>
                            <a:schemeClr val="bg1"/>
                          </a:solidFill>
                          <a:effectLst/>
                          <a:latin typeface="+mn-ea"/>
                          <a:ea typeface="+mn-ea"/>
                          <a:cs typeface="Arial" pitchFamily="34" charset="0"/>
                        </a:rPr>
                        <a:t>구분</a:t>
                      </a:r>
                    </a:p>
                  </a:txBody>
                  <a:tcPr marL="90000" marR="90000" marT="49411" marB="49411" anchor="ctr" horzOverflow="overflow">
                    <a:lnL w="19050" cap="flat" cmpd="sng" algn="ctr">
                      <a:solidFill>
                        <a:schemeClr val="accent3">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3">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1" i="0" u="none" strike="noStrike" cap="none" normalizeH="0" baseline="0" dirty="0" smtClean="0">
                          <a:ln>
                            <a:noFill/>
                          </a:ln>
                          <a:solidFill>
                            <a:schemeClr val="bg1"/>
                          </a:solidFill>
                          <a:effectLst/>
                          <a:latin typeface="+mn-ea"/>
                          <a:ea typeface="+mn-ea"/>
                          <a:cs typeface="Arial" pitchFamily="34" charset="0"/>
                        </a:rPr>
                        <a:t>주요 점검 지표</a:t>
                      </a:r>
                    </a:p>
                  </a:txBody>
                  <a:tcPr marL="90000" marR="90000" marT="49411" marB="494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3">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1" i="0" u="none" strike="noStrike" cap="none" normalizeH="0" baseline="0" dirty="0" smtClean="0">
                          <a:ln>
                            <a:noFill/>
                          </a:ln>
                          <a:solidFill>
                            <a:schemeClr val="bg1"/>
                          </a:solidFill>
                          <a:effectLst/>
                          <a:latin typeface="+mn-ea"/>
                          <a:ea typeface="+mn-ea"/>
                          <a:cs typeface="Arial" pitchFamily="34" charset="0"/>
                        </a:rPr>
                        <a:t>목표</a:t>
                      </a:r>
                    </a:p>
                  </a:txBody>
                  <a:tcPr marL="90000" marR="90000" marT="49411" marB="494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3">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1" i="0" u="none" strike="noStrike" cap="none" normalizeH="0" baseline="0" dirty="0" smtClean="0">
                          <a:ln>
                            <a:noFill/>
                          </a:ln>
                          <a:solidFill>
                            <a:schemeClr val="bg1"/>
                          </a:solidFill>
                          <a:effectLst/>
                          <a:latin typeface="+mn-ea"/>
                          <a:ea typeface="+mn-ea"/>
                          <a:cs typeface="Arial" pitchFamily="34" charset="0"/>
                        </a:rPr>
                        <a:t>측정 방법</a:t>
                      </a:r>
                      <a:r>
                        <a:rPr kumimoji="1" lang="en-US" altLang="ko-KR" sz="1000" b="1" i="0" u="none" strike="noStrike" cap="none" normalizeH="0" baseline="0" dirty="0" smtClean="0">
                          <a:ln>
                            <a:noFill/>
                          </a:ln>
                          <a:solidFill>
                            <a:schemeClr val="bg1"/>
                          </a:solidFill>
                          <a:effectLst/>
                          <a:latin typeface="+mn-ea"/>
                          <a:ea typeface="+mn-ea"/>
                          <a:cs typeface="Arial" pitchFamily="34" charset="0"/>
                        </a:rPr>
                        <a:t>(</a:t>
                      </a:r>
                      <a:r>
                        <a:rPr kumimoji="1" lang="ko-KR" altLang="en-US" sz="1000" b="1" i="0" u="none" strike="noStrike" cap="none" normalizeH="0" baseline="0" dirty="0" err="1" smtClean="0">
                          <a:ln>
                            <a:noFill/>
                          </a:ln>
                          <a:solidFill>
                            <a:schemeClr val="bg1"/>
                          </a:solidFill>
                          <a:effectLst/>
                          <a:latin typeface="+mn-ea"/>
                          <a:ea typeface="+mn-ea"/>
                          <a:cs typeface="Arial" pitchFamily="34" charset="0"/>
                        </a:rPr>
                        <a:t>산출식</a:t>
                      </a:r>
                      <a:r>
                        <a:rPr kumimoji="1" lang="en-US" altLang="ko-KR" sz="1000" b="1" i="0" u="none" strike="noStrike" cap="none" normalizeH="0" baseline="0" dirty="0" smtClean="0">
                          <a:ln>
                            <a:noFill/>
                          </a:ln>
                          <a:solidFill>
                            <a:schemeClr val="bg1"/>
                          </a:solidFill>
                          <a:effectLst/>
                          <a:latin typeface="+mn-ea"/>
                          <a:ea typeface="+mn-ea"/>
                          <a:cs typeface="Arial" pitchFamily="34" charset="0"/>
                        </a:rPr>
                        <a:t>)</a:t>
                      </a:r>
                      <a:endParaRPr kumimoji="1" lang="ko-KR" altLang="en-US" sz="1000" b="1" i="0" u="none" strike="noStrike" cap="none" normalizeH="0" baseline="0" dirty="0" smtClean="0">
                        <a:ln>
                          <a:noFill/>
                        </a:ln>
                        <a:solidFill>
                          <a:schemeClr val="bg1"/>
                        </a:solidFill>
                        <a:effectLst/>
                        <a:latin typeface="+mn-ea"/>
                        <a:ea typeface="+mn-ea"/>
                        <a:cs typeface="Arial" pitchFamily="34" charset="0"/>
                      </a:endParaRPr>
                    </a:p>
                  </a:txBody>
                  <a:tcPr marL="90000" marR="90000" marT="49411" marB="4941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3">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1" i="0" u="none" strike="noStrike" cap="none" normalizeH="0" baseline="0" dirty="0" smtClean="0">
                          <a:ln>
                            <a:noFill/>
                          </a:ln>
                          <a:solidFill>
                            <a:schemeClr val="bg1"/>
                          </a:solidFill>
                          <a:effectLst/>
                          <a:latin typeface="+mn-ea"/>
                          <a:ea typeface="+mn-ea"/>
                          <a:cs typeface="Arial" pitchFamily="34" charset="0"/>
                        </a:rPr>
                        <a:t>측정주체</a:t>
                      </a:r>
                    </a:p>
                  </a:txBody>
                  <a:tcPr marL="90000" marR="90000" marT="49411" marB="49411" anchor="ctr" horzOverflow="overflow">
                    <a:lnL w="12700" cap="flat" cmpd="sng" algn="ctr">
                      <a:solidFill>
                        <a:schemeClr val="bg1"/>
                      </a:solidFill>
                      <a:prstDash val="solid"/>
                      <a:round/>
                      <a:headEnd type="none" w="med" len="med"/>
                      <a:tailEnd type="none" w="med" len="med"/>
                    </a:lnL>
                    <a:lnR w="19050" cap="flat" cmpd="sng" algn="ctr">
                      <a:solidFill>
                        <a:schemeClr val="accent3">
                          <a:lumMod val="50000"/>
                        </a:schemeClr>
                      </a:solidFill>
                      <a:prstDash val="solid"/>
                      <a:round/>
                      <a:headEnd type="none" w="med" len="med"/>
                      <a:tailEnd type="none" w="med" len="med"/>
                    </a:lnR>
                    <a:lnT w="19050" cap="flat" cmpd="sng" algn="ctr">
                      <a:solidFill>
                        <a:schemeClr val="accent3">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75000"/>
                      </a:schemeClr>
                    </a:solidFill>
                  </a:tcPr>
                </a:tc>
              </a:tr>
              <a:tr h="339655">
                <a:tc rowSpan="3">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a:t>
                      </a:r>
                      <a:r>
                        <a:rPr kumimoji="1" lang="ko-KR" altLang="en-US" sz="1000" b="0" i="0" u="none" strike="noStrike" cap="none" normalizeH="0" baseline="0" dirty="0" smtClean="0">
                          <a:ln>
                            <a:noFill/>
                          </a:ln>
                          <a:solidFill>
                            <a:schemeClr val="tx1"/>
                          </a:solidFill>
                          <a:effectLst/>
                          <a:latin typeface="+mn-ea"/>
                          <a:ea typeface="+mn-ea"/>
                          <a:cs typeface="Arial" pitchFamily="34" charset="0"/>
                        </a:rPr>
                        <a:t>차 점검</a:t>
                      </a:r>
                    </a:p>
                  </a:txBody>
                  <a:tcPr marL="54000" marR="54000" marT="19004" marB="19004" anchor="ctr" horzOverflow="overflow">
                    <a:lnL w="12700" cap="flat" cmpd="sng" algn="ctr">
                      <a:solidFill>
                        <a:schemeClr val="tx1"/>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인프라 </a:t>
                      </a:r>
                      <a:r>
                        <a:rPr kumimoji="1" lang="ko-KR" altLang="en-US" sz="1000" b="0" i="0" u="none" strike="noStrike" cap="none" normalizeH="0" baseline="0" dirty="0" err="1" smtClean="0">
                          <a:ln>
                            <a:noFill/>
                          </a:ln>
                          <a:solidFill>
                            <a:schemeClr val="tx1"/>
                          </a:solidFill>
                          <a:effectLst/>
                          <a:latin typeface="+mn-ea"/>
                          <a:ea typeface="+mn-ea"/>
                          <a:cs typeface="Arial" pitchFamily="34" charset="0"/>
                        </a:rPr>
                        <a:t>이행율</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이행 시나리오 정상 수행 수 </a:t>
                      </a: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이행 시나리오 총 수</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종합상황실</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r>
              <a:tr h="339655">
                <a:tc vMerge="1">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19050" cap="flat" cmpd="sng" algn="ctr">
                      <a:solidFill>
                        <a:schemeClr val="accent3">
                          <a:lumMod val="50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데이터 이행 검증</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r>
                        <a:rPr kumimoji="1" lang="ko-KR" altLang="en-US" sz="1000" b="0" i="0" u="none" strike="noStrike" cap="none" normalizeH="0" baseline="0" dirty="0" smtClean="0">
                          <a:ln>
                            <a:noFill/>
                          </a:ln>
                          <a:solidFill>
                            <a:schemeClr val="tx1"/>
                          </a:solidFill>
                          <a:effectLst/>
                          <a:latin typeface="+mn-ea"/>
                          <a:ea typeface="+mn-ea"/>
                          <a:cs typeface="Arial" pitchFamily="34" charset="0"/>
                        </a:rPr>
                        <a:t>유지</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r>
                        <a:rPr kumimoji="1" lang="ko-KR" altLang="en-US" sz="1000" b="0" i="0" u="none" strike="noStrike" cap="none" normalizeH="0" baseline="0" dirty="0" err="1" smtClean="0">
                          <a:ln>
                            <a:noFill/>
                          </a:ln>
                          <a:solidFill>
                            <a:schemeClr val="tx1"/>
                          </a:solidFill>
                          <a:effectLst/>
                          <a:latin typeface="+mn-ea"/>
                          <a:ea typeface="+mn-ea"/>
                          <a:cs typeface="Arial" pitchFamily="34" charset="0"/>
                        </a:rPr>
                        <a:t>셋업</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정상 데이터 이행 테이블 수 </a:t>
                      </a: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데이터 이행 총 대상 테이블 </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err="1" smtClean="0">
                          <a:ln>
                            <a:noFill/>
                          </a:ln>
                          <a:solidFill>
                            <a:schemeClr val="tx1"/>
                          </a:solidFill>
                          <a:effectLst/>
                          <a:latin typeface="+mn-ea"/>
                          <a:ea typeface="+mn-ea"/>
                          <a:cs typeface="Arial" pitchFamily="34" charset="0"/>
                        </a:rPr>
                        <a:t>Prj</a:t>
                      </a:r>
                      <a:r>
                        <a:rPr kumimoji="1" lang="en-US" altLang="ko-KR" sz="1000" b="0" i="0" u="none" strike="noStrike" cap="none" normalizeH="0" baseline="0" dirty="0" smtClean="0">
                          <a:ln>
                            <a:noFill/>
                          </a:ln>
                          <a:solidFill>
                            <a:schemeClr val="tx1"/>
                          </a:solidFill>
                          <a:effectLst/>
                          <a:latin typeface="+mn-ea"/>
                          <a:ea typeface="+mn-ea"/>
                          <a:cs typeface="Arial" pitchFamily="34" charset="0"/>
                        </a:rPr>
                        <a:t>./CI/</a:t>
                      </a:r>
                      <a:r>
                        <a:rPr kumimoji="1" lang="ko-KR" altLang="en-US" sz="1000" b="0" i="0" u="none" strike="noStrike" cap="none" normalizeH="0" baseline="0" dirty="0" smtClean="0">
                          <a:ln>
                            <a:noFill/>
                          </a:ln>
                          <a:solidFill>
                            <a:schemeClr val="tx1"/>
                          </a:solidFill>
                          <a:effectLst/>
                          <a:latin typeface="+mn-ea"/>
                          <a:ea typeface="+mn-ea"/>
                          <a:cs typeface="Arial" pitchFamily="34" charset="0"/>
                        </a:rPr>
                        <a:t>삼성카드</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r>
              <a:tr h="339655">
                <a:tc vMerge="1">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19050" cap="flat" cmpd="sng" algn="ctr">
                      <a:solidFill>
                        <a:schemeClr val="accent3">
                          <a:lumMod val="50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첨부파일 검증</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정상화면 수 </a:t>
                      </a: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총 점검 대상 화면서</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종합상황실</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655">
                <a:tc rowSpan="2">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2</a:t>
                      </a:r>
                      <a:r>
                        <a:rPr kumimoji="1" lang="ko-KR" altLang="en-US" sz="1000" b="0" i="0" u="none" strike="noStrike" cap="none" normalizeH="0" baseline="0" dirty="0" smtClean="0">
                          <a:ln>
                            <a:noFill/>
                          </a:ln>
                          <a:solidFill>
                            <a:schemeClr val="tx1"/>
                          </a:solidFill>
                          <a:effectLst/>
                          <a:latin typeface="+mn-ea"/>
                          <a:ea typeface="+mn-ea"/>
                          <a:cs typeface="Arial" pitchFamily="34" charset="0"/>
                        </a:rPr>
                        <a:t>차 점검</a:t>
                      </a:r>
                    </a:p>
                  </a:txBody>
                  <a:tcPr marL="54000" marR="54000" marT="19004" marB="19004" anchor="ctr" horzOverflow="overflow">
                    <a:lnL w="12700" cap="flat" cmpd="sng" algn="ctr">
                      <a:solidFill>
                        <a:schemeClr val="tx1"/>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화면 검증</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정상 검증 화면 수 </a:t>
                      </a: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검증 대상 총 </a:t>
                      </a:r>
                      <a:r>
                        <a:rPr kumimoji="1" lang="ko-KR" altLang="en-US" sz="1000" b="0" i="0" u="none" strike="noStrike" cap="none" normalizeH="0" baseline="0" dirty="0" err="1" smtClean="0">
                          <a:ln>
                            <a:noFill/>
                          </a:ln>
                          <a:solidFill>
                            <a:schemeClr val="tx1"/>
                          </a:solidFill>
                          <a:effectLst/>
                          <a:latin typeface="+mn-ea"/>
                          <a:ea typeface="+mn-ea"/>
                          <a:cs typeface="Arial" pitchFamily="34" charset="0"/>
                        </a:rPr>
                        <a:t>화면수</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PI</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noFill/>
                  </a:tcPr>
                </a:tc>
              </a:tr>
              <a:tr h="339655">
                <a:tc vMerge="1">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19050" cap="flat" cmpd="sng" algn="ctr">
                      <a:solidFill>
                        <a:schemeClr val="accent3">
                          <a:lumMod val="50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연계검증</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정상 수 </a:t>
                      </a: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총 연계 대상 수</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r>
                        <a:rPr kumimoji="1" lang="ko-KR" altLang="en-US" sz="1000" b="0" i="0" u="none" strike="noStrike" cap="none" normalizeH="0" baseline="0" dirty="0" smtClean="0">
                          <a:ln>
                            <a:noFill/>
                          </a:ln>
                          <a:solidFill>
                            <a:schemeClr val="tx1"/>
                          </a:solidFill>
                          <a:effectLst/>
                          <a:latin typeface="+mn-ea"/>
                          <a:ea typeface="+mn-ea"/>
                          <a:cs typeface="Arial" pitchFamily="34" charset="0"/>
                        </a:rPr>
                        <a:t>점검 대상</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CI/</a:t>
                      </a:r>
                      <a:r>
                        <a:rPr kumimoji="1" lang="en-US" altLang="ko-KR" sz="1000" b="0" i="0" u="none" strike="noStrike" cap="none" normalizeH="0" baseline="0" dirty="0" err="1" smtClean="0">
                          <a:ln>
                            <a:noFill/>
                          </a:ln>
                          <a:solidFill>
                            <a:schemeClr val="tx1"/>
                          </a:solidFill>
                          <a:effectLst/>
                          <a:latin typeface="+mn-ea"/>
                          <a:ea typeface="+mn-ea"/>
                          <a:cs typeface="Arial" pitchFamily="34" charset="0"/>
                        </a:rPr>
                        <a:t>Prj</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703">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이행 후 점검</a:t>
                      </a:r>
                    </a:p>
                  </a:txBody>
                  <a:tcPr marL="54000" marR="54000" marT="19004" marB="19004" anchor="ctr" horzOverflow="overflow">
                    <a:lnL w="12700" cap="flat" cmpd="sng" algn="ctr">
                      <a:solidFill>
                        <a:schemeClr val="tx1"/>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일일 운영 상황 </a:t>
                      </a:r>
                      <a:r>
                        <a:rPr kumimoji="1" lang="ko-KR" altLang="en-US" sz="1000" b="0" i="0" u="none" strike="noStrike" cap="none" normalizeH="0" baseline="0" dirty="0" err="1" smtClean="0">
                          <a:ln>
                            <a:noFill/>
                          </a:ln>
                          <a:solidFill>
                            <a:schemeClr val="tx1"/>
                          </a:solidFill>
                          <a:effectLst/>
                          <a:latin typeface="+mn-ea"/>
                          <a:ea typeface="+mn-ea"/>
                          <a:cs typeface="Arial" pitchFamily="34" charset="0"/>
                        </a:rPr>
                        <a:t>조치율</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100%</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ko-KR" altLang="en-US" sz="1000" b="0" i="0" u="none" strike="noStrike" cap="none" normalizeH="0" baseline="0" dirty="0" smtClean="0">
                          <a:ln>
                            <a:noFill/>
                          </a:ln>
                          <a:solidFill>
                            <a:schemeClr val="tx1"/>
                          </a:solidFill>
                          <a:effectLst/>
                          <a:latin typeface="+mn-ea"/>
                          <a:ea typeface="+mn-ea"/>
                          <a:cs typeface="Arial" pitchFamily="34" charset="0"/>
                        </a:rPr>
                        <a:t>상황발생 조치완료</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r>
                        <a:rPr kumimoji="1" lang="ko-KR" altLang="en-US" sz="1000" b="0" i="0" u="none" strike="noStrike" cap="none" normalizeH="0" baseline="0" dirty="0" smtClean="0">
                          <a:ln>
                            <a:noFill/>
                          </a:ln>
                          <a:solidFill>
                            <a:schemeClr val="tx1"/>
                          </a:solidFill>
                          <a:effectLst/>
                          <a:latin typeface="+mn-ea"/>
                          <a:ea typeface="+mn-ea"/>
                          <a:cs typeface="Arial" pitchFamily="34" charset="0"/>
                        </a:rPr>
                        <a:t>계획완료</a:t>
                      </a:r>
                      <a:r>
                        <a:rPr kumimoji="1" lang="en-US" altLang="ko-KR" sz="1000" b="0" i="0" u="none" strike="noStrike" cap="none" normalizeH="0" baseline="0" dirty="0" smtClean="0">
                          <a:ln>
                            <a:noFill/>
                          </a:ln>
                          <a:solidFill>
                            <a:schemeClr val="tx1"/>
                          </a:solidFill>
                          <a:effectLst/>
                          <a:latin typeface="+mn-ea"/>
                          <a:ea typeface="+mn-ea"/>
                          <a:cs typeface="Arial" pitchFamily="34" charset="0"/>
                        </a:rPr>
                        <a:t>) / </a:t>
                      </a:r>
                      <a:r>
                        <a:rPr kumimoji="1" lang="ko-KR" altLang="en-US" sz="1000" b="0" i="0" u="none" strike="noStrike" cap="none" normalizeH="0" baseline="0" dirty="0" smtClean="0">
                          <a:ln>
                            <a:noFill/>
                          </a:ln>
                          <a:solidFill>
                            <a:schemeClr val="tx1"/>
                          </a:solidFill>
                          <a:effectLst/>
                          <a:latin typeface="+mn-ea"/>
                          <a:ea typeface="+mn-ea"/>
                          <a:cs typeface="Arial" pitchFamily="34" charset="0"/>
                        </a:rPr>
                        <a:t>총 등록 수 </a:t>
                      </a:r>
                      <a:endParaRPr kumimoji="1" lang="en-US" altLang="ko-KR" sz="1000" b="0" i="0" u="none" strike="noStrike" cap="none" normalizeH="0" baseline="0" dirty="0" smtClean="0">
                        <a:ln>
                          <a:noFill/>
                        </a:ln>
                        <a:solidFill>
                          <a:schemeClr val="tx1"/>
                        </a:solidFill>
                        <a:effectLst/>
                        <a:latin typeface="+mn-ea"/>
                        <a:ea typeface="+mn-ea"/>
                        <a:cs typeface="Arial" pitchFamily="34"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000" b="0" i="0" u="none" strike="noStrike" cap="none" normalizeH="0" baseline="0" dirty="0" smtClean="0">
                          <a:ln>
                            <a:noFill/>
                          </a:ln>
                          <a:solidFill>
                            <a:schemeClr val="tx1"/>
                          </a:solidFill>
                          <a:effectLst/>
                          <a:latin typeface="+mn-ea"/>
                          <a:ea typeface="+mn-ea"/>
                          <a:cs typeface="Arial" pitchFamily="34" charset="0"/>
                        </a:rPr>
                        <a:t>※ </a:t>
                      </a:r>
                      <a:r>
                        <a:rPr kumimoji="1" lang="ko-KR" altLang="en-US" sz="1000" b="0" i="0" u="none" strike="noStrike" cap="none" normalizeH="0" baseline="0" dirty="0" smtClean="0">
                          <a:ln>
                            <a:noFill/>
                          </a:ln>
                          <a:solidFill>
                            <a:schemeClr val="tx1"/>
                          </a:solidFill>
                          <a:effectLst/>
                          <a:latin typeface="+mn-ea"/>
                          <a:ea typeface="+mn-ea"/>
                          <a:cs typeface="Arial" pitchFamily="34" charset="0"/>
                        </a:rPr>
                        <a:t>영향도 고려하여 상황실 의사결정 사항</a:t>
                      </a:r>
                    </a:p>
                  </a:txBody>
                  <a:tcPr marL="54000" marR="54000" marT="19004" marB="19004" anchor="ctr" horzOverflow="overflow">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 typeface="Wingdings" pitchFamily="2" charset="2"/>
                        <a:buNone/>
                        <a:tabLst/>
                        <a:defRPr/>
                      </a:pPr>
                      <a:r>
                        <a:rPr kumimoji="1" lang="en-US" altLang="ko-KR" sz="1000" b="0" i="0" u="none" strike="noStrike" cap="none" normalizeH="0" baseline="0" dirty="0" smtClean="0">
                          <a:ln>
                            <a:noFill/>
                          </a:ln>
                          <a:solidFill>
                            <a:schemeClr val="tx1"/>
                          </a:solidFill>
                          <a:effectLst/>
                          <a:latin typeface="+mn-ea"/>
                          <a:ea typeface="+mn-ea"/>
                          <a:cs typeface="Arial" pitchFamily="34" charset="0"/>
                        </a:rPr>
                        <a:t>PI/CI/</a:t>
                      </a:r>
                      <a:r>
                        <a:rPr kumimoji="1" lang="en-US" altLang="ko-KR" sz="1000" b="0" i="0" u="none" strike="noStrike" cap="none" normalizeH="0" baseline="0" dirty="0" err="1" smtClean="0">
                          <a:ln>
                            <a:noFill/>
                          </a:ln>
                          <a:solidFill>
                            <a:schemeClr val="tx1"/>
                          </a:solidFill>
                          <a:effectLst/>
                          <a:latin typeface="+mn-ea"/>
                          <a:ea typeface="+mn-ea"/>
                          <a:cs typeface="Arial" pitchFamily="34" charset="0"/>
                        </a:rPr>
                        <a:t>Prj</a:t>
                      </a:r>
                      <a:r>
                        <a:rPr kumimoji="1" lang="en-US" altLang="ko-KR" sz="1000" b="0" i="0" u="none" strike="noStrike" cap="none" normalizeH="0" baseline="0" dirty="0" smtClean="0">
                          <a:ln>
                            <a:noFill/>
                          </a:ln>
                          <a:solidFill>
                            <a:schemeClr val="tx1"/>
                          </a:solidFill>
                          <a:effectLst/>
                          <a:latin typeface="+mn-ea"/>
                          <a:ea typeface="+mn-ea"/>
                          <a:cs typeface="Arial" pitchFamily="34" charset="0"/>
                        </a:rPr>
                        <a:t>.</a:t>
                      </a:r>
                      <a:endParaRPr kumimoji="1" lang="ko-KR" altLang="en-US" sz="1000" b="0" i="0" u="none" strike="noStrike" cap="none" normalizeH="0" baseline="0" dirty="0" smtClean="0">
                        <a:ln>
                          <a:noFill/>
                        </a:ln>
                        <a:solidFill>
                          <a:schemeClr val="tx1"/>
                        </a:solidFill>
                        <a:effectLst/>
                        <a:latin typeface="+mn-ea"/>
                        <a:ea typeface="+mn-ea"/>
                        <a:cs typeface="Arial" pitchFamily="34" charset="0"/>
                      </a:endParaRPr>
                    </a:p>
                  </a:txBody>
                  <a:tcPr marL="0" marR="0" marT="19004" marB="19004" anchor="ctr" horzOverflow="overflow">
                    <a:lnL w="6350" cap="flat" cmpd="sng" algn="ctr">
                      <a:solidFill>
                        <a:schemeClr val="tx1">
                          <a:lumMod val="95000"/>
                          <a:lumOff val="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47" name="직선 화살표 연결선 13"/>
          <p:cNvCxnSpPr>
            <a:stCxn id="38" idx="3"/>
            <a:endCxn id="27" idx="2"/>
          </p:cNvCxnSpPr>
          <p:nvPr/>
        </p:nvCxnSpPr>
        <p:spPr bwMode="auto">
          <a:xfrm>
            <a:off x="4952999" y="1663873"/>
            <a:ext cx="264668"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48" name="직선 화살표 연결선 13"/>
          <p:cNvCxnSpPr>
            <a:stCxn id="37" idx="3"/>
            <a:endCxn id="27" idx="2"/>
          </p:cNvCxnSpPr>
          <p:nvPr/>
        </p:nvCxnSpPr>
        <p:spPr bwMode="auto">
          <a:xfrm flipV="1">
            <a:off x="4952999" y="2166691"/>
            <a:ext cx="264668" cy="512404"/>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Tree>
    <p:extLst>
      <p:ext uri="{BB962C8B-B14F-4D97-AF65-F5344CB8AC3E}">
        <p14:creationId xmlns:p14="http://schemas.microsoft.com/office/powerpoint/2010/main" val="179396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4.7. </a:t>
            </a:r>
            <a:r>
              <a:rPr lang="ko-KR" altLang="en-US" sz="2400" dirty="0" smtClean="0">
                <a:solidFill>
                  <a:schemeClr val="tx1">
                    <a:lumMod val="65000"/>
                    <a:lumOff val="35000"/>
                  </a:schemeClr>
                </a:solidFill>
              </a:rPr>
              <a:t>시스템</a:t>
            </a:r>
            <a:r>
              <a:rPr lang="en-US" altLang="ko-KR" sz="2400" dirty="0" smtClean="0">
                <a:solidFill>
                  <a:schemeClr val="tx1">
                    <a:lumMod val="65000"/>
                    <a:lumOff val="35000"/>
                  </a:schemeClr>
                </a:solidFill>
              </a:rPr>
              <a:t> </a:t>
            </a:r>
            <a:r>
              <a:rPr lang="ko-KR" altLang="en-US" sz="2400" dirty="0" smtClean="0">
                <a:solidFill>
                  <a:schemeClr val="tx1">
                    <a:lumMod val="65000"/>
                    <a:lumOff val="35000"/>
                  </a:schemeClr>
                </a:solidFill>
              </a:rPr>
              <a:t>원복 진행 방안</a:t>
            </a:r>
            <a:endParaRPr lang="ko-KR" altLang="en-US" sz="1800" dirty="0">
              <a:solidFill>
                <a:schemeClr val="tx1">
                  <a:lumMod val="65000"/>
                  <a:lumOff val="35000"/>
                </a:schemeClr>
              </a:solidFill>
            </a:endParaRPr>
          </a:p>
        </p:txBody>
      </p:sp>
      <p:cxnSp>
        <p:nvCxnSpPr>
          <p:cNvPr id="10" name="직선 연결선 9"/>
          <p:cNvCxnSpPr/>
          <p:nvPr/>
        </p:nvCxnSpPr>
        <p:spPr bwMode="auto">
          <a:xfrm rot="5400000">
            <a:off x="302352" y="1250537"/>
            <a:ext cx="174310" cy="3175"/>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1" name="직선 연결선 10"/>
          <p:cNvCxnSpPr/>
          <p:nvPr/>
        </p:nvCxnSpPr>
        <p:spPr bwMode="auto">
          <a:xfrm rot="5400000">
            <a:off x="3601970" y="1251329"/>
            <a:ext cx="174310" cy="1588"/>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2" name="직선 연결선 11"/>
          <p:cNvCxnSpPr/>
          <p:nvPr/>
        </p:nvCxnSpPr>
        <p:spPr bwMode="auto">
          <a:xfrm rot="5400000">
            <a:off x="6065770" y="1251329"/>
            <a:ext cx="174310" cy="1588"/>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3" name="직선 연결선 12"/>
          <p:cNvCxnSpPr/>
          <p:nvPr/>
        </p:nvCxnSpPr>
        <p:spPr bwMode="auto">
          <a:xfrm rot="5400000">
            <a:off x="8312083" y="1251331"/>
            <a:ext cx="174310" cy="1587"/>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cxnSp>
        <p:nvCxnSpPr>
          <p:cNvPr id="14" name="직선 화살표 연결선 13"/>
          <p:cNvCxnSpPr/>
          <p:nvPr/>
        </p:nvCxnSpPr>
        <p:spPr bwMode="auto">
          <a:xfrm>
            <a:off x="391096" y="1255476"/>
            <a:ext cx="3297237" cy="1676"/>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5" name="직선 화살표 연결선 14"/>
          <p:cNvCxnSpPr/>
          <p:nvPr/>
        </p:nvCxnSpPr>
        <p:spPr bwMode="auto">
          <a:xfrm>
            <a:off x="3688331" y="1255476"/>
            <a:ext cx="2463800" cy="1676"/>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6" name="직선 화살표 연결선 15"/>
          <p:cNvCxnSpPr/>
          <p:nvPr/>
        </p:nvCxnSpPr>
        <p:spPr bwMode="auto">
          <a:xfrm>
            <a:off x="6161659" y="1252125"/>
            <a:ext cx="2238375" cy="3352"/>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7" name="직선 화살표 연결선 16"/>
          <p:cNvCxnSpPr/>
          <p:nvPr/>
        </p:nvCxnSpPr>
        <p:spPr bwMode="auto">
          <a:xfrm>
            <a:off x="8400034" y="1252125"/>
            <a:ext cx="1095375" cy="3352"/>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18" name="직선 연결선 17"/>
          <p:cNvCxnSpPr/>
          <p:nvPr/>
        </p:nvCxnSpPr>
        <p:spPr bwMode="auto">
          <a:xfrm rot="5400000">
            <a:off x="9407458" y="1251331"/>
            <a:ext cx="174310" cy="1587"/>
          </a:xfrm>
          <a:prstGeom prst="line">
            <a:avLst/>
          </a:prstGeom>
          <a:solidFill>
            <a:schemeClr val="bg1"/>
          </a:solidFill>
          <a:ln w="25400" cap="flat" cmpd="sng" algn="ctr">
            <a:solidFill>
              <a:schemeClr val="tx1">
                <a:lumMod val="95000"/>
                <a:lumOff val="5000"/>
              </a:schemeClr>
            </a:solidFill>
            <a:prstDash val="solid"/>
            <a:round/>
            <a:headEnd type="none" w="med" len="med"/>
            <a:tailEnd type="none" w="med" len="med"/>
          </a:ln>
          <a:effectLst/>
        </p:spPr>
      </p:cxnSp>
      <p:sp>
        <p:nvSpPr>
          <p:cNvPr id="19" name="Text Box 118"/>
          <p:cNvSpPr txBox="1">
            <a:spLocks noChangeArrowheads="1"/>
          </p:cNvSpPr>
          <p:nvPr/>
        </p:nvSpPr>
        <p:spPr bwMode="auto">
          <a:xfrm>
            <a:off x="1405506" y="1124744"/>
            <a:ext cx="965200"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1</a:t>
            </a:r>
            <a:r>
              <a:rPr lang="ko-KR" altLang="en-US" sz="1100" dirty="0" smtClean="0">
                <a:latin typeface="+mn-ea"/>
                <a:ea typeface="+mn-ea"/>
              </a:rPr>
              <a:t>차 점검</a:t>
            </a:r>
            <a:endParaRPr lang="ko-KR" altLang="en-US" sz="1100" dirty="0">
              <a:latin typeface="+mn-ea"/>
              <a:ea typeface="+mn-ea"/>
            </a:endParaRPr>
          </a:p>
        </p:txBody>
      </p:sp>
      <p:sp>
        <p:nvSpPr>
          <p:cNvPr id="20" name="Text Box 118"/>
          <p:cNvSpPr txBox="1">
            <a:spLocks noChangeArrowheads="1"/>
          </p:cNvSpPr>
          <p:nvPr/>
        </p:nvSpPr>
        <p:spPr bwMode="auto">
          <a:xfrm>
            <a:off x="4397944" y="1124744"/>
            <a:ext cx="963612"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2</a:t>
            </a:r>
            <a:r>
              <a:rPr lang="ko-KR" altLang="en-US" sz="1100" dirty="0" smtClean="0">
                <a:latin typeface="+mn-ea"/>
                <a:ea typeface="+mn-ea"/>
              </a:rPr>
              <a:t>차 점검</a:t>
            </a:r>
            <a:endParaRPr lang="ko-KR" altLang="en-US" sz="1100" dirty="0">
              <a:latin typeface="+mn-ea"/>
              <a:ea typeface="+mn-ea"/>
            </a:endParaRPr>
          </a:p>
        </p:txBody>
      </p:sp>
      <p:sp>
        <p:nvSpPr>
          <p:cNvPr id="21" name="Text Box 118"/>
          <p:cNvSpPr txBox="1">
            <a:spLocks noChangeArrowheads="1"/>
          </p:cNvSpPr>
          <p:nvPr/>
        </p:nvSpPr>
        <p:spPr bwMode="auto">
          <a:xfrm>
            <a:off x="6810944" y="1124744"/>
            <a:ext cx="965200" cy="254761"/>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en-US" altLang="ko-KR" sz="1100" dirty="0" smtClean="0">
                <a:latin typeface="+mn-ea"/>
                <a:ea typeface="+mn-ea"/>
              </a:rPr>
              <a:t>Go-Live </a:t>
            </a:r>
            <a:r>
              <a:rPr lang="ko-KR" altLang="en-US" sz="1100" dirty="0" smtClean="0">
                <a:latin typeface="+mn-ea"/>
                <a:ea typeface="+mn-ea"/>
              </a:rPr>
              <a:t>결정</a:t>
            </a:r>
            <a:endParaRPr lang="ko-KR" altLang="en-US" sz="1100" dirty="0">
              <a:latin typeface="+mn-ea"/>
              <a:ea typeface="+mn-ea"/>
            </a:endParaRPr>
          </a:p>
        </p:txBody>
      </p:sp>
      <p:sp>
        <p:nvSpPr>
          <p:cNvPr id="22" name="Text Box 118"/>
          <p:cNvSpPr txBox="1">
            <a:spLocks noChangeArrowheads="1"/>
          </p:cNvSpPr>
          <p:nvPr/>
        </p:nvSpPr>
        <p:spPr bwMode="auto">
          <a:xfrm>
            <a:off x="8577834" y="1151559"/>
            <a:ext cx="688975" cy="214536"/>
          </a:xfrm>
          <a:prstGeom prst="rect">
            <a:avLst/>
          </a:prstGeom>
          <a:solidFill>
            <a:schemeClr val="bg1"/>
          </a:solidFill>
          <a:ln w="9525" algn="ctr">
            <a:noFill/>
            <a:miter lim="800000"/>
            <a:headEnd/>
            <a:tailEnd/>
          </a:ln>
        </p:spPr>
        <p:txBody>
          <a:bodyPr lIns="0" tIns="0" rIns="0" bIns="0" anchor="ctr"/>
          <a:lstStyle/>
          <a:p>
            <a:pPr algn="ctr" eaLnBrk="0" hangingPunct="0">
              <a:buClr>
                <a:srgbClr val="000000"/>
              </a:buClr>
              <a:buFont typeface="Wingdings" pitchFamily="2" charset="2"/>
              <a:buNone/>
            </a:pPr>
            <a:r>
              <a:rPr lang="ko-KR" altLang="en-US" sz="1100">
                <a:latin typeface="+mn-ea"/>
                <a:ea typeface="+mn-ea"/>
              </a:rPr>
              <a:t>이행완료</a:t>
            </a:r>
          </a:p>
        </p:txBody>
      </p:sp>
      <p:cxnSp>
        <p:nvCxnSpPr>
          <p:cNvPr id="46" name="직선 화살표 연결선 45"/>
          <p:cNvCxnSpPr>
            <a:stCxn id="94" idx="4"/>
            <a:endCxn id="48" idx="0"/>
          </p:cNvCxnSpPr>
          <p:nvPr/>
        </p:nvCxnSpPr>
        <p:spPr bwMode="auto">
          <a:xfrm>
            <a:off x="7939287" y="2403015"/>
            <a:ext cx="2303" cy="834797"/>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48" name="모서리가 둥근 직사각형 47"/>
          <p:cNvSpPr/>
          <p:nvPr/>
        </p:nvSpPr>
        <p:spPr>
          <a:xfrm>
            <a:off x="7529125" y="3237812"/>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To-Be WEB/WAS </a:t>
            </a:r>
            <a:r>
              <a:rPr lang="ko-KR" altLang="en-US" sz="900" b="1" dirty="0" smtClean="0">
                <a:solidFill>
                  <a:schemeClr val="tx1"/>
                </a:solidFill>
              </a:rPr>
              <a:t>서버 다운</a:t>
            </a:r>
            <a:endParaRPr lang="ko-KR" altLang="en-US" sz="900" b="1" dirty="0">
              <a:solidFill>
                <a:schemeClr val="tx1"/>
              </a:solidFill>
            </a:endParaRPr>
          </a:p>
        </p:txBody>
      </p:sp>
      <p:sp>
        <p:nvSpPr>
          <p:cNvPr id="49" name="모서리가 둥근 직사각형 48"/>
          <p:cNvSpPr/>
          <p:nvPr/>
        </p:nvSpPr>
        <p:spPr>
          <a:xfrm>
            <a:off x="7529125" y="3969725"/>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To-Be </a:t>
            </a:r>
          </a:p>
          <a:p>
            <a:pPr algn="ctr"/>
            <a:r>
              <a:rPr lang="en-US" altLang="ko-KR" sz="900" b="1" dirty="0" smtClean="0">
                <a:solidFill>
                  <a:schemeClr val="tx1"/>
                </a:solidFill>
              </a:rPr>
              <a:t>DB </a:t>
            </a:r>
            <a:r>
              <a:rPr lang="ko-KR" altLang="en-US" sz="900" b="1" dirty="0" smtClean="0">
                <a:solidFill>
                  <a:schemeClr val="tx1"/>
                </a:solidFill>
              </a:rPr>
              <a:t>서버 </a:t>
            </a:r>
            <a:endParaRPr lang="en-US" altLang="ko-KR" sz="900" b="1" dirty="0" smtClean="0">
              <a:solidFill>
                <a:schemeClr val="tx1"/>
              </a:solidFill>
            </a:endParaRPr>
          </a:p>
          <a:p>
            <a:pPr algn="ctr"/>
            <a:r>
              <a:rPr lang="ko-KR" altLang="en-US" sz="900" b="1" dirty="0" smtClean="0">
                <a:solidFill>
                  <a:schemeClr val="tx1"/>
                </a:solidFill>
              </a:rPr>
              <a:t>다운</a:t>
            </a:r>
            <a:endParaRPr lang="ko-KR" altLang="en-US" sz="900" b="1" dirty="0">
              <a:solidFill>
                <a:schemeClr val="tx1"/>
              </a:solidFill>
            </a:endParaRPr>
          </a:p>
        </p:txBody>
      </p:sp>
      <p:cxnSp>
        <p:nvCxnSpPr>
          <p:cNvPr id="50" name="직선 화살표 연결선 49"/>
          <p:cNvCxnSpPr>
            <a:stCxn id="48" idx="2"/>
            <a:endCxn id="49" idx="0"/>
          </p:cNvCxnSpPr>
          <p:nvPr/>
        </p:nvCxnSpPr>
        <p:spPr bwMode="auto">
          <a:xfrm>
            <a:off x="7941590" y="3709383"/>
            <a:ext cx="0" cy="260342"/>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54" name="모서리가 둥근 직사각형 53"/>
          <p:cNvSpPr/>
          <p:nvPr/>
        </p:nvSpPr>
        <p:spPr>
          <a:xfrm>
            <a:off x="7529125" y="48109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To-Be </a:t>
            </a:r>
            <a:r>
              <a:rPr lang="ko-KR" altLang="en-US" sz="900" b="1" dirty="0" smtClean="0">
                <a:solidFill>
                  <a:schemeClr val="tx1"/>
                </a:solidFill>
              </a:rPr>
              <a:t>시스템 가동 중지 확인</a:t>
            </a:r>
            <a:endParaRPr lang="ko-KR" altLang="en-US" sz="900" b="1" dirty="0">
              <a:solidFill>
                <a:schemeClr val="tx1"/>
              </a:solidFill>
            </a:endParaRPr>
          </a:p>
        </p:txBody>
      </p:sp>
      <p:cxnSp>
        <p:nvCxnSpPr>
          <p:cNvPr id="55" name="직선 화살표 연결선 54"/>
          <p:cNvCxnSpPr>
            <a:stCxn id="49" idx="2"/>
            <a:endCxn id="54" idx="0"/>
          </p:cNvCxnSpPr>
          <p:nvPr/>
        </p:nvCxnSpPr>
        <p:spPr bwMode="auto">
          <a:xfrm>
            <a:off x="7941590" y="4441296"/>
            <a:ext cx="0" cy="369624"/>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58" name="순서도: 판단 57"/>
          <p:cNvSpPr/>
          <p:nvPr/>
        </p:nvSpPr>
        <p:spPr>
          <a:xfrm>
            <a:off x="6422856" y="4796672"/>
            <a:ext cx="785818" cy="500066"/>
          </a:xfrm>
          <a:prstGeom prst="flowChartDecision">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p>
            <a:pPr algn="ctr" defTabSz="1222375" eaLnBrk="0" hangingPunct="0">
              <a:lnSpc>
                <a:spcPct val="90000"/>
              </a:lnSpc>
              <a:spcBef>
                <a:spcPct val="0"/>
              </a:spcBef>
              <a:buFont typeface="Wingdings" pitchFamily="2" charset="2"/>
            </a:pPr>
            <a:r>
              <a:rPr kumimoji="1" lang="ko-KR" altLang="en-US" sz="900" b="1" dirty="0" smtClean="0">
                <a:solidFill>
                  <a:prstClr val="black"/>
                </a:solidFill>
                <a:latin typeface="+mn-ea"/>
                <a:ea typeface="+mn-ea"/>
              </a:rPr>
              <a:t>정상</a:t>
            </a:r>
            <a:endParaRPr kumimoji="1" lang="ko-KR" altLang="en-US" sz="900" b="1" dirty="0">
              <a:solidFill>
                <a:prstClr val="black"/>
              </a:solidFill>
              <a:latin typeface="+mn-ea"/>
              <a:ea typeface="+mn-ea"/>
            </a:endParaRPr>
          </a:p>
        </p:txBody>
      </p:sp>
      <p:cxnSp>
        <p:nvCxnSpPr>
          <p:cNvPr id="59" name="직선 화살표 연결선 58"/>
          <p:cNvCxnSpPr/>
          <p:nvPr/>
        </p:nvCxnSpPr>
        <p:spPr bwMode="auto">
          <a:xfrm flipH="1" flipV="1">
            <a:off x="7212866" y="5046705"/>
            <a:ext cx="316259" cy="1"/>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62" name="직선 화살표 연결선 61"/>
          <p:cNvCxnSpPr/>
          <p:nvPr/>
        </p:nvCxnSpPr>
        <p:spPr bwMode="auto">
          <a:xfrm flipH="1" flipV="1">
            <a:off x="5717882" y="5046548"/>
            <a:ext cx="704974" cy="315"/>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64" name="Text Box 159"/>
          <p:cNvSpPr txBox="1">
            <a:spLocks noChangeArrowheads="1"/>
          </p:cNvSpPr>
          <p:nvPr/>
        </p:nvSpPr>
        <p:spPr bwMode="auto">
          <a:xfrm>
            <a:off x="5756431" y="4845047"/>
            <a:ext cx="684313" cy="226591"/>
          </a:xfrm>
          <a:prstGeom prst="rect">
            <a:avLst/>
          </a:prstGeom>
          <a:noFill/>
          <a:ln w="12700" algn="ctr">
            <a:noFill/>
            <a:miter lim="800000"/>
            <a:headEnd/>
            <a:tailEnd/>
          </a:ln>
        </p:spPr>
        <p:txBody>
          <a:bodyPr wrap="square" lIns="36000" tIns="36000" rIns="36000" bIns="36000">
            <a:spAutoFit/>
          </a:bodyPr>
          <a:lstStyle/>
          <a:p>
            <a:pPr algn="ctr" defTabSz="1222375" latinLnBrk="0"/>
            <a:r>
              <a:rPr lang="en-US" altLang="ko-KR" sz="1000" dirty="0" smtClean="0">
                <a:latin typeface="+mn-ea"/>
                <a:ea typeface="+mn-ea"/>
              </a:rPr>
              <a:t>Yes</a:t>
            </a:r>
            <a:endParaRPr lang="en-US" altLang="ko-KR" sz="1000" dirty="0">
              <a:latin typeface="+mn-ea"/>
              <a:ea typeface="+mn-ea"/>
            </a:endParaRPr>
          </a:p>
        </p:txBody>
      </p:sp>
      <p:sp>
        <p:nvSpPr>
          <p:cNvPr id="67" name="모서리가 둥근 직사각형 66"/>
          <p:cNvSpPr/>
          <p:nvPr/>
        </p:nvSpPr>
        <p:spPr>
          <a:xfrm>
            <a:off x="6403301" y="4082927"/>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To-Be </a:t>
            </a:r>
          </a:p>
          <a:p>
            <a:pPr algn="ctr"/>
            <a:r>
              <a:rPr lang="ko-KR" altLang="en-US" sz="900" b="1" dirty="0" smtClean="0">
                <a:solidFill>
                  <a:schemeClr val="tx1"/>
                </a:solidFill>
              </a:rPr>
              <a:t>시스템 점검</a:t>
            </a:r>
            <a:endParaRPr lang="ko-KR" altLang="en-US" sz="900" b="1" dirty="0">
              <a:solidFill>
                <a:schemeClr val="tx1"/>
              </a:solidFill>
            </a:endParaRPr>
          </a:p>
        </p:txBody>
      </p:sp>
      <p:cxnSp>
        <p:nvCxnSpPr>
          <p:cNvPr id="68" name="직선 화살표 연결선 67"/>
          <p:cNvCxnSpPr/>
          <p:nvPr/>
        </p:nvCxnSpPr>
        <p:spPr bwMode="auto">
          <a:xfrm flipV="1">
            <a:off x="6815765" y="4554498"/>
            <a:ext cx="1" cy="236325"/>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72" name="꺾인 연결선 71"/>
          <p:cNvCxnSpPr>
            <a:stCxn id="67" idx="0"/>
            <a:endCxn id="48" idx="1"/>
          </p:cNvCxnSpPr>
          <p:nvPr/>
        </p:nvCxnSpPr>
        <p:spPr>
          <a:xfrm rot="5400000" flipH="1" flipV="1">
            <a:off x="6867781" y="3421584"/>
            <a:ext cx="609329" cy="71335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모서리가 둥근 직사각형 74"/>
          <p:cNvSpPr/>
          <p:nvPr/>
        </p:nvSpPr>
        <p:spPr>
          <a:xfrm>
            <a:off x="4865011" y="48109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As-Is </a:t>
            </a:r>
          </a:p>
          <a:p>
            <a:pPr algn="ctr"/>
            <a:r>
              <a:rPr lang="en-US" altLang="ko-KR" sz="900" b="1" dirty="0" smtClean="0">
                <a:solidFill>
                  <a:schemeClr val="tx1"/>
                </a:solidFill>
              </a:rPr>
              <a:t>WEB/WAS</a:t>
            </a:r>
          </a:p>
          <a:p>
            <a:pPr algn="ctr"/>
            <a:r>
              <a:rPr lang="en-US" altLang="ko-KR" sz="900" b="1" dirty="0" smtClean="0">
                <a:solidFill>
                  <a:schemeClr val="tx1"/>
                </a:solidFill>
              </a:rPr>
              <a:t>Open</a:t>
            </a:r>
            <a:endParaRPr lang="ko-KR" altLang="en-US" sz="900" b="1" dirty="0">
              <a:solidFill>
                <a:schemeClr val="tx1"/>
              </a:solidFill>
            </a:endParaRPr>
          </a:p>
        </p:txBody>
      </p:sp>
      <p:sp>
        <p:nvSpPr>
          <p:cNvPr id="77" name="모서리가 둥근 직사각형 76"/>
          <p:cNvSpPr/>
          <p:nvPr/>
        </p:nvSpPr>
        <p:spPr>
          <a:xfrm>
            <a:off x="2460338" y="40913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A</a:t>
            </a:r>
            <a:r>
              <a:rPr lang="en-US" altLang="ko-KR" sz="900" b="1" dirty="0" smtClean="0">
                <a:solidFill>
                  <a:schemeClr val="tx1"/>
                </a:solidFill>
              </a:rPr>
              <a:t>s-Is </a:t>
            </a:r>
          </a:p>
          <a:p>
            <a:pPr algn="ctr"/>
            <a:r>
              <a:rPr lang="ko-KR" altLang="en-US" sz="900" b="1" dirty="0" smtClean="0">
                <a:solidFill>
                  <a:schemeClr val="tx1"/>
                </a:solidFill>
              </a:rPr>
              <a:t>시스템 점검</a:t>
            </a:r>
            <a:endParaRPr lang="ko-KR" altLang="en-US" sz="900" b="1" dirty="0">
              <a:solidFill>
                <a:schemeClr val="tx1"/>
              </a:solidFill>
            </a:endParaRPr>
          </a:p>
        </p:txBody>
      </p:sp>
      <p:cxnSp>
        <p:nvCxnSpPr>
          <p:cNvPr id="78" name="직선 화살표 연결선 77"/>
          <p:cNvCxnSpPr>
            <a:stCxn id="75" idx="0"/>
            <a:endCxn id="65" idx="2"/>
          </p:cNvCxnSpPr>
          <p:nvPr/>
        </p:nvCxnSpPr>
        <p:spPr bwMode="auto">
          <a:xfrm flipV="1">
            <a:off x="5277476" y="4484137"/>
            <a:ext cx="0" cy="326783"/>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82" name="순서도: 판단 81"/>
          <p:cNvSpPr/>
          <p:nvPr/>
        </p:nvSpPr>
        <p:spPr>
          <a:xfrm>
            <a:off x="1430148" y="4077072"/>
            <a:ext cx="785818" cy="500066"/>
          </a:xfrm>
          <a:prstGeom prst="flowChartDecision">
            <a:avLst/>
          </a:prstGeom>
          <a:solidFill>
            <a:schemeClr val="bg2">
              <a:lumMod val="90000"/>
            </a:schemeClr>
          </a:solidFill>
          <a:ln>
            <a:solidFill>
              <a:schemeClr val="tx1">
                <a:lumMod val="65000"/>
                <a:lumOff val="35000"/>
              </a:schemeClr>
            </a:solidFill>
          </a:ln>
          <a:effectLst/>
        </p:spPr>
        <p:txBody>
          <a:bodyPr wrap="none" lIns="0" tIns="0" rIns="0" bIns="0" anchor="ctr">
            <a:noAutofit/>
          </a:bodyPr>
          <a:lstStyle/>
          <a:p>
            <a:pPr algn="ctr" defTabSz="1222375" eaLnBrk="0" hangingPunct="0">
              <a:lnSpc>
                <a:spcPct val="90000"/>
              </a:lnSpc>
              <a:spcBef>
                <a:spcPct val="0"/>
              </a:spcBef>
              <a:buFont typeface="Wingdings" pitchFamily="2" charset="2"/>
            </a:pPr>
            <a:r>
              <a:rPr kumimoji="1" lang="ko-KR" altLang="en-US" sz="900" b="1" dirty="0" smtClean="0">
                <a:solidFill>
                  <a:prstClr val="black"/>
                </a:solidFill>
                <a:latin typeface="+mn-ea"/>
                <a:ea typeface="+mn-ea"/>
              </a:rPr>
              <a:t>정상</a:t>
            </a:r>
            <a:endParaRPr kumimoji="1" lang="ko-KR" altLang="en-US" sz="900" b="1" dirty="0">
              <a:solidFill>
                <a:prstClr val="black"/>
              </a:solidFill>
              <a:latin typeface="+mn-ea"/>
              <a:ea typeface="+mn-ea"/>
            </a:endParaRPr>
          </a:p>
        </p:txBody>
      </p:sp>
      <p:cxnSp>
        <p:nvCxnSpPr>
          <p:cNvPr id="83" name="직선 화살표 연결선 82"/>
          <p:cNvCxnSpPr/>
          <p:nvPr/>
        </p:nvCxnSpPr>
        <p:spPr bwMode="auto">
          <a:xfrm flipH="1" flipV="1">
            <a:off x="2215966" y="4327105"/>
            <a:ext cx="365868" cy="1"/>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cxnSp>
        <p:nvCxnSpPr>
          <p:cNvPr id="86" name="직선 화살표 연결선 85"/>
          <p:cNvCxnSpPr>
            <a:stCxn id="82" idx="1"/>
            <a:endCxn id="89" idx="3"/>
          </p:cNvCxnSpPr>
          <p:nvPr/>
        </p:nvCxnSpPr>
        <p:spPr bwMode="auto">
          <a:xfrm flipH="1">
            <a:off x="1092186" y="4327105"/>
            <a:ext cx="337962" cy="1"/>
          </a:xfrm>
          <a:prstGeom prst="straightConnector1">
            <a:avLst/>
          </a:prstGeom>
          <a:solidFill>
            <a:schemeClr val="bg1"/>
          </a:solidFill>
          <a:ln w="9525" cap="flat" cmpd="sng" algn="ctr">
            <a:solidFill>
              <a:schemeClr val="tx1">
                <a:lumMod val="95000"/>
                <a:lumOff val="5000"/>
              </a:schemeClr>
            </a:solidFill>
            <a:prstDash val="solid"/>
            <a:round/>
            <a:headEnd type="none" w="med" len="med"/>
            <a:tailEnd type="triangle"/>
          </a:ln>
          <a:effectLst/>
        </p:spPr>
      </p:cxnSp>
      <p:sp>
        <p:nvSpPr>
          <p:cNvPr id="87" name="Text Box 159"/>
          <p:cNvSpPr txBox="1">
            <a:spLocks noChangeArrowheads="1"/>
          </p:cNvSpPr>
          <p:nvPr/>
        </p:nvSpPr>
        <p:spPr bwMode="auto">
          <a:xfrm>
            <a:off x="905381" y="4134162"/>
            <a:ext cx="684313" cy="226591"/>
          </a:xfrm>
          <a:prstGeom prst="rect">
            <a:avLst/>
          </a:prstGeom>
          <a:noFill/>
          <a:ln w="12700" algn="ctr">
            <a:noFill/>
            <a:miter lim="800000"/>
            <a:headEnd/>
            <a:tailEnd/>
          </a:ln>
        </p:spPr>
        <p:txBody>
          <a:bodyPr wrap="square" lIns="36000" tIns="36000" rIns="36000" bIns="36000">
            <a:spAutoFit/>
          </a:bodyPr>
          <a:lstStyle/>
          <a:p>
            <a:pPr algn="ctr" defTabSz="1222375" latinLnBrk="0"/>
            <a:r>
              <a:rPr lang="en-US" altLang="ko-KR" sz="1000" dirty="0" smtClean="0">
                <a:latin typeface="+mn-ea"/>
                <a:ea typeface="+mn-ea"/>
              </a:rPr>
              <a:t>Yes</a:t>
            </a:r>
            <a:endParaRPr lang="en-US" altLang="ko-KR" sz="1000" dirty="0">
              <a:latin typeface="+mn-ea"/>
              <a:ea typeface="+mn-ea"/>
            </a:endParaRPr>
          </a:p>
        </p:txBody>
      </p:sp>
      <p:sp>
        <p:nvSpPr>
          <p:cNvPr id="89" name="모서리가 둥근 직사각형 88"/>
          <p:cNvSpPr/>
          <p:nvPr/>
        </p:nvSpPr>
        <p:spPr>
          <a:xfrm>
            <a:off x="267257" y="40913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A</a:t>
            </a:r>
            <a:r>
              <a:rPr lang="en-US" altLang="ko-KR" sz="900" b="1" dirty="0" smtClean="0">
                <a:solidFill>
                  <a:schemeClr val="tx1"/>
                </a:solidFill>
              </a:rPr>
              <a:t>s-Is </a:t>
            </a:r>
          </a:p>
          <a:p>
            <a:pPr algn="ctr"/>
            <a:r>
              <a:rPr lang="ko-KR" altLang="en-US" sz="900" b="1" dirty="0" smtClean="0">
                <a:solidFill>
                  <a:schemeClr val="tx1"/>
                </a:solidFill>
              </a:rPr>
              <a:t>원복 </a:t>
            </a:r>
            <a:r>
              <a:rPr lang="en-US" altLang="ko-KR" sz="900" b="1" dirty="0" smtClean="0">
                <a:solidFill>
                  <a:schemeClr val="tx1"/>
                </a:solidFill>
              </a:rPr>
              <a:t>Open</a:t>
            </a:r>
            <a:endParaRPr lang="ko-KR" altLang="en-US" sz="900" b="1" dirty="0">
              <a:solidFill>
                <a:schemeClr val="tx1"/>
              </a:solidFill>
            </a:endParaRPr>
          </a:p>
        </p:txBody>
      </p:sp>
      <p:sp>
        <p:nvSpPr>
          <p:cNvPr id="65" name="모서리가 둥근 직사각형 64"/>
          <p:cNvSpPr/>
          <p:nvPr/>
        </p:nvSpPr>
        <p:spPr>
          <a:xfrm>
            <a:off x="4865011" y="4012566"/>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As-Is </a:t>
            </a:r>
          </a:p>
          <a:p>
            <a:pPr algn="ctr"/>
            <a:r>
              <a:rPr lang="en-US" altLang="ko-KR" sz="900" b="1" dirty="0" smtClean="0">
                <a:solidFill>
                  <a:schemeClr val="tx1"/>
                </a:solidFill>
              </a:rPr>
              <a:t>DB</a:t>
            </a:r>
          </a:p>
          <a:p>
            <a:pPr algn="ctr"/>
            <a:r>
              <a:rPr lang="en-US" altLang="ko-KR" sz="900" b="1" dirty="0" smtClean="0">
                <a:solidFill>
                  <a:schemeClr val="tx1"/>
                </a:solidFill>
              </a:rPr>
              <a:t>Open</a:t>
            </a:r>
            <a:endParaRPr lang="ko-KR" altLang="en-US" sz="900" b="1" dirty="0">
              <a:solidFill>
                <a:schemeClr val="tx1"/>
              </a:solidFill>
            </a:endParaRPr>
          </a:p>
        </p:txBody>
      </p:sp>
      <p:sp>
        <p:nvSpPr>
          <p:cNvPr id="69" name="모서리가 둥근 직사각형 68"/>
          <p:cNvSpPr/>
          <p:nvPr/>
        </p:nvSpPr>
        <p:spPr>
          <a:xfrm>
            <a:off x="3588586" y="3709383"/>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L4 </a:t>
            </a:r>
            <a:r>
              <a:rPr lang="ko-KR" altLang="en-US" sz="900" b="1" dirty="0" smtClean="0">
                <a:solidFill>
                  <a:schemeClr val="tx1"/>
                </a:solidFill>
              </a:rPr>
              <a:t>공인 </a:t>
            </a:r>
            <a:r>
              <a:rPr lang="en-US" altLang="ko-KR" sz="900" b="1" dirty="0" smtClean="0">
                <a:solidFill>
                  <a:schemeClr val="tx1"/>
                </a:solidFill>
              </a:rPr>
              <a:t>IP</a:t>
            </a:r>
            <a:endParaRPr lang="en-US" altLang="ko-KR" sz="900" b="1" dirty="0">
              <a:solidFill>
                <a:schemeClr val="tx1"/>
              </a:solidFill>
            </a:endParaRPr>
          </a:p>
          <a:p>
            <a:pPr algn="ctr"/>
            <a:r>
              <a:rPr lang="en-US" altLang="ko-KR" sz="900" b="1" dirty="0" smtClean="0">
                <a:solidFill>
                  <a:schemeClr val="tx1"/>
                </a:solidFill>
              </a:rPr>
              <a:t>As-Is</a:t>
            </a:r>
            <a:r>
              <a:rPr lang="ko-KR" altLang="en-US" sz="900" b="1" dirty="0" smtClean="0">
                <a:solidFill>
                  <a:schemeClr val="tx1"/>
                </a:solidFill>
              </a:rPr>
              <a:t>로 원복</a:t>
            </a:r>
            <a:endParaRPr lang="en-US" altLang="ko-KR" sz="900" b="1" dirty="0" smtClean="0">
              <a:solidFill>
                <a:schemeClr val="tx1"/>
              </a:solidFill>
            </a:endParaRPr>
          </a:p>
        </p:txBody>
      </p:sp>
      <p:sp>
        <p:nvSpPr>
          <p:cNvPr id="70" name="모서리가 둥근 직사각형 69"/>
          <p:cNvSpPr/>
          <p:nvPr/>
        </p:nvSpPr>
        <p:spPr>
          <a:xfrm>
            <a:off x="3580746" y="4509120"/>
            <a:ext cx="824929" cy="471571"/>
          </a:xfrm>
          <a:prstGeom prst="roundRect">
            <a:avLst/>
          </a:prstGeom>
          <a:solidFill>
            <a:schemeClr val="bg2">
              <a:lumMod val="9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smtClean="0">
                <a:solidFill>
                  <a:schemeClr val="tx1"/>
                </a:solidFill>
              </a:rPr>
              <a:t>I/F As-Is</a:t>
            </a:r>
            <a:r>
              <a:rPr lang="ko-KR" altLang="en-US" sz="900" b="1" dirty="0" err="1" smtClean="0">
                <a:solidFill>
                  <a:schemeClr val="tx1"/>
                </a:solidFill>
              </a:rPr>
              <a:t>로원복</a:t>
            </a:r>
            <a:endParaRPr lang="en-US" altLang="ko-KR" sz="900" b="1" dirty="0" smtClean="0">
              <a:solidFill>
                <a:schemeClr val="tx1"/>
              </a:solidFill>
            </a:endParaRPr>
          </a:p>
        </p:txBody>
      </p:sp>
      <p:cxnSp>
        <p:nvCxnSpPr>
          <p:cNvPr id="73" name="꺾인 연결선 72"/>
          <p:cNvCxnSpPr>
            <a:stCxn id="65" idx="1"/>
            <a:endCxn id="69" idx="3"/>
          </p:cNvCxnSpPr>
          <p:nvPr/>
        </p:nvCxnSpPr>
        <p:spPr>
          <a:xfrm rot="10800000">
            <a:off x="4413515" y="3945170"/>
            <a:ext cx="451496" cy="303183"/>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꺾인 연결선 75"/>
          <p:cNvCxnSpPr>
            <a:stCxn id="65" idx="1"/>
            <a:endCxn id="70" idx="3"/>
          </p:cNvCxnSpPr>
          <p:nvPr/>
        </p:nvCxnSpPr>
        <p:spPr>
          <a:xfrm rot="10800000" flipV="1">
            <a:off x="4405675" y="4248352"/>
            <a:ext cx="459336" cy="496554"/>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꺾인 연결선 78"/>
          <p:cNvCxnSpPr>
            <a:stCxn id="69" idx="1"/>
            <a:endCxn id="77" idx="3"/>
          </p:cNvCxnSpPr>
          <p:nvPr/>
        </p:nvCxnSpPr>
        <p:spPr>
          <a:xfrm rot="10800000" flipV="1">
            <a:off x="3285268" y="3945168"/>
            <a:ext cx="303319" cy="381937"/>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꺾인 연결선 83"/>
          <p:cNvCxnSpPr>
            <a:stCxn id="70" idx="1"/>
            <a:endCxn id="77" idx="3"/>
          </p:cNvCxnSpPr>
          <p:nvPr/>
        </p:nvCxnSpPr>
        <p:spPr>
          <a:xfrm rot="10800000">
            <a:off x="3285268" y="4327106"/>
            <a:ext cx="295479" cy="417800"/>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AutoShape 74"/>
          <p:cNvSpPr>
            <a:spLocks noChangeArrowheads="1"/>
          </p:cNvSpPr>
          <p:nvPr/>
        </p:nvSpPr>
        <p:spPr bwMode="auto">
          <a:xfrm>
            <a:off x="378395" y="1930366"/>
            <a:ext cx="89852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smtClean="0">
                <a:latin typeface="+mn-ea"/>
                <a:ea typeface="+mn-ea"/>
              </a:rPr>
              <a:t>이행 착수</a:t>
            </a:r>
            <a:endParaRPr lang="ko-KR" altLang="en-US" dirty="0">
              <a:latin typeface="+mn-ea"/>
              <a:ea typeface="+mn-ea"/>
            </a:endParaRPr>
          </a:p>
        </p:txBody>
      </p:sp>
      <p:sp>
        <p:nvSpPr>
          <p:cNvPr id="74" name="AutoShape 74"/>
          <p:cNvSpPr>
            <a:spLocks noChangeArrowheads="1"/>
          </p:cNvSpPr>
          <p:nvPr/>
        </p:nvSpPr>
        <p:spPr bwMode="auto">
          <a:xfrm>
            <a:off x="1495995" y="1427548"/>
            <a:ext cx="1055687"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a:latin typeface="+mn-ea"/>
                <a:ea typeface="+mn-ea"/>
              </a:rPr>
              <a:t>인프라 검증</a:t>
            </a:r>
          </a:p>
        </p:txBody>
      </p:sp>
      <p:sp>
        <p:nvSpPr>
          <p:cNvPr id="80" name="AutoShape 74"/>
          <p:cNvSpPr>
            <a:spLocks noChangeArrowheads="1"/>
          </p:cNvSpPr>
          <p:nvPr/>
        </p:nvSpPr>
        <p:spPr bwMode="auto">
          <a:xfrm>
            <a:off x="2876252" y="1930366"/>
            <a:ext cx="636586"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en-US" altLang="ko-KR" dirty="0">
                <a:latin typeface="+mn-ea"/>
                <a:ea typeface="+mn-ea"/>
              </a:rPr>
              <a:t>1</a:t>
            </a:r>
            <a:r>
              <a:rPr lang="ko-KR" altLang="en-US" dirty="0">
                <a:latin typeface="+mn-ea"/>
                <a:ea typeface="+mn-ea"/>
              </a:rPr>
              <a:t>차</a:t>
            </a:r>
            <a:r>
              <a:rPr lang="en-US" altLang="ko-KR" dirty="0">
                <a:latin typeface="+mn-ea"/>
                <a:ea typeface="+mn-ea"/>
              </a:rPr>
              <a:t/>
            </a:r>
            <a:br>
              <a:rPr lang="en-US" altLang="ko-KR" dirty="0">
                <a:latin typeface="+mn-ea"/>
                <a:ea typeface="+mn-ea"/>
              </a:rPr>
            </a:br>
            <a:r>
              <a:rPr lang="ko-KR" altLang="en-US" dirty="0">
                <a:latin typeface="+mn-ea"/>
                <a:ea typeface="+mn-ea"/>
              </a:rPr>
              <a:t>점검</a:t>
            </a:r>
          </a:p>
        </p:txBody>
      </p:sp>
      <p:cxnSp>
        <p:nvCxnSpPr>
          <p:cNvPr id="81" name="직선 화살표 연결선 12"/>
          <p:cNvCxnSpPr>
            <a:stCxn id="71" idx="3"/>
            <a:endCxn id="74" idx="1"/>
          </p:cNvCxnSpPr>
          <p:nvPr/>
        </p:nvCxnSpPr>
        <p:spPr bwMode="auto">
          <a:xfrm flipV="1">
            <a:off x="1276922" y="1663872"/>
            <a:ext cx="219075"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85" name="직선 화살표 연결선 13"/>
          <p:cNvCxnSpPr>
            <a:stCxn id="74" idx="3"/>
            <a:endCxn id="80" idx="2"/>
          </p:cNvCxnSpPr>
          <p:nvPr/>
        </p:nvCxnSpPr>
        <p:spPr bwMode="auto">
          <a:xfrm>
            <a:off x="2551682" y="1663872"/>
            <a:ext cx="324570"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88" name="AutoShape 74"/>
          <p:cNvSpPr>
            <a:spLocks noChangeArrowheads="1"/>
          </p:cNvSpPr>
          <p:nvPr/>
        </p:nvSpPr>
        <p:spPr bwMode="auto">
          <a:xfrm>
            <a:off x="1495995" y="2444444"/>
            <a:ext cx="1055687" cy="470974"/>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smtClean="0">
                <a:latin typeface="+mn-ea"/>
                <a:ea typeface="+mn-ea"/>
              </a:rPr>
              <a:t>첨부파일 </a:t>
            </a:r>
            <a:r>
              <a:rPr lang="ko-KR" altLang="en-US" dirty="0">
                <a:latin typeface="+mn-ea"/>
                <a:ea typeface="+mn-ea"/>
              </a:rPr>
              <a:t>검증</a:t>
            </a:r>
          </a:p>
        </p:txBody>
      </p:sp>
      <p:cxnSp>
        <p:nvCxnSpPr>
          <p:cNvPr id="90" name="직선 화살표 연결선 36"/>
          <p:cNvCxnSpPr>
            <a:stCxn id="71" idx="3"/>
            <a:endCxn id="88" idx="1"/>
          </p:cNvCxnSpPr>
          <p:nvPr/>
        </p:nvCxnSpPr>
        <p:spPr bwMode="auto">
          <a:xfrm>
            <a:off x="1276922" y="2166691"/>
            <a:ext cx="219075" cy="513241"/>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91" name="직선 화살표 연결선 13"/>
          <p:cNvCxnSpPr>
            <a:stCxn id="88" idx="3"/>
            <a:endCxn id="80" idx="2"/>
          </p:cNvCxnSpPr>
          <p:nvPr/>
        </p:nvCxnSpPr>
        <p:spPr bwMode="auto">
          <a:xfrm flipV="1">
            <a:off x="2551682" y="2166691"/>
            <a:ext cx="324570" cy="513241"/>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92" name="AutoShape 74"/>
          <p:cNvSpPr>
            <a:spLocks noChangeArrowheads="1"/>
          </p:cNvSpPr>
          <p:nvPr/>
        </p:nvSpPr>
        <p:spPr bwMode="auto">
          <a:xfrm>
            <a:off x="5217667" y="1930366"/>
            <a:ext cx="671437"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en-US" altLang="ko-KR" dirty="0">
                <a:latin typeface="+mn-ea"/>
                <a:ea typeface="+mn-ea"/>
              </a:rPr>
              <a:t>2</a:t>
            </a:r>
            <a:r>
              <a:rPr lang="ko-KR" altLang="en-US" dirty="0">
                <a:latin typeface="+mn-ea"/>
                <a:ea typeface="+mn-ea"/>
              </a:rPr>
              <a:t>차</a:t>
            </a:r>
            <a:r>
              <a:rPr lang="en-US" altLang="ko-KR" dirty="0">
                <a:latin typeface="+mn-ea"/>
                <a:ea typeface="+mn-ea"/>
              </a:rPr>
              <a:t/>
            </a:r>
            <a:br>
              <a:rPr lang="en-US" altLang="ko-KR" dirty="0">
                <a:latin typeface="+mn-ea"/>
                <a:ea typeface="+mn-ea"/>
              </a:rPr>
            </a:br>
            <a:r>
              <a:rPr lang="ko-KR" altLang="en-US" dirty="0">
                <a:latin typeface="+mn-ea"/>
                <a:ea typeface="+mn-ea"/>
              </a:rPr>
              <a:t>점검</a:t>
            </a:r>
          </a:p>
        </p:txBody>
      </p:sp>
      <p:sp>
        <p:nvSpPr>
          <p:cNvPr id="93" name="AutoShape 74"/>
          <p:cNvSpPr>
            <a:spLocks noChangeArrowheads="1"/>
          </p:cNvSpPr>
          <p:nvPr/>
        </p:nvSpPr>
        <p:spPr bwMode="auto">
          <a:xfrm>
            <a:off x="6234992" y="1933016"/>
            <a:ext cx="103187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lvl="0" algn="ctr" eaLnBrk="0" hangingPunct="0">
              <a:spcBef>
                <a:spcPct val="20000"/>
              </a:spcBef>
              <a:defRPr/>
            </a:pPr>
            <a:r>
              <a:rPr lang="ko-KR" altLang="en-US" dirty="0">
                <a:solidFill>
                  <a:prstClr val="black"/>
                </a:solidFill>
                <a:ea typeface="맑은 고딕" panose="020B0503020000020004" pitchFamily="50" charset="-127"/>
              </a:rPr>
              <a:t>이행</a:t>
            </a:r>
            <a:r>
              <a:rPr lang="en-US" altLang="ko-KR" dirty="0">
                <a:solidFill>
                  <a:prstClr val="black"/>
                </a:solidFill>
                <a:ea typeface="맑은 고딕" panose="020B0503020000020004" pitchFamily="50" charset="-127"/>
              </a:rPr>
              <a:t> </a:t>
            </a:r>
            <a:r>
              <a:rPr lang="ko-KR" altLang="en-US" dirty="0">
                <a:solidFill>
                  <a:prstClr val="black"/>
                </a:solidFill>
                <a:ea typeface="맑은 고딕" panose="020B0503020000020004" pitchFamily="50" charset="-127"/>
              </a:rPr>
              <a:t>검증 </a:t>
            </a:r>
            <a:endParaRPr lang="en-US" altLang="ko-KR" dirty="0">
              <a:solidFill>
                <a:prstClr val="black"/>
              </a:solidFill>
              <a:ea typeface="맑은 고딕" panose="020B0503020000020004" pitchFamily="50" charset="-127"/>
            </a:endParaRPr>
          </a:p>
          <a:p>
            <a:pPr lvl="0" algn="ctr" eaLnBrk="0" hangingPunct="0">
              <a:spcBef>
                <a:spcPct val="20000"/>
              </a:spcBef>
              <a:defRPr/>
            </a:pPr>
            <a:r>
              <a:rPr lang="ko-KR" altLang="en-US" dirty="0">
                <a:solidFill>
                  <a:prstClr val="black"/>
                </a:solidFill>
                <a:ea typeface="맑은 고딕" panose="020B0503020000020004" pitchFamily="50" charset="-127"/>
              </a:rPr>
              <a:t>상황 판단</a:t>
            </a:r>
          </a:p>
        </p:txBody>
      </p:sp>
      <p:sp>
        <p:nvSpPr>
          <p:cNvPr id="94" name="AutoShape 74"/>
          <p:cNvSpPr>
            <a:spLocks noChangeArrowheads="1"/>
          </p:cNvSpPr>
          <p:nvPr/>
        </p:nvSpPr>
        <p:spPr bwMode="auto">
          <a:xfrm>
            <a:off x="7575105" y="1930366"/>
            <a:ext cx="728363" cy="472649"/>
          </a:xfrm>
          <a:prstGeom prst="ellipse">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의사 결정</a:t>
            </a:r>
            <a:endParaRPr lang="ko-KR" altLang="en-US" dirty="0">
              <a:latin typeface="+mn-ea"/>
              <a:ea typeface="+mn-ea"/>
            </a:endParaRPr>
          </a:p>
        </p:txBody>
      </p:sp>
      <p:cxnSp>
        <p:nvCxnSpPr>
          <p:cNvPr id="95" name="직선 화살표 연결선 13"/>
          <p:cNvCxnSpPr>
            <a:stCxn id="93" idx="3"/>
            <a:endCxn id="94" idx="2"/>
          </p:cNvCxnSpPr>
          <p:nvPr/>
        </p:nvCxnSpPr>
        <p:spPr bwMode="auto">
          <a:xfrm flipV="1">
            <a:off x="7266867" y="2166691"/>
            <a:ext cx="308238" cy="2650"/>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96" name="직선 화살표 연결선 13"/>
          <p:cNvCxnSpPr>
            <a:stCxn id="92" idx="6"/>
            <a:endCxn id="93" idx="1"/>
          </p:cNvCxnSpPr>
          <p:nvPr/>
        </p:nvCxnSpPr>
        <p:spPr bwMode="auto">
          <a:xfrm>
            <a:off x="5889104" y="2166691"/>
            <a:ext cx="345888" cy="2650"/>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97" name="AutoShape 74"/>
          <p:cNvSpPr>
            <a:spLocks noChangeArrowheads="1"/>
          </p:cNvSpPr>
          <p:nvPr/>
        </p:nvSpPr>
        <p:spPr bwMode="auto">
          <a:xfrm>
            <a:off x="8529637" y="1930077"/>
            <a:ext cx="1031875"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err="1">
                <a:latin typeface="+mn-ea"/>
                <a:ea typeface="+mn-ea"/>
              </a:rPr>
              <a:t>대고객</a:t>
            </a:r>
            <a:r>
              <a:rPr lang="en-US" altLang="ko-KR" dirty="0">
                <a:latin typeface="+mn-ea"/>
                <a:ea typeface="+mn-ea"/>
              </a:rPr>
              <a:t/>
            </a:r>
            <a:br>
              <a:rPr lang="en-US" altLang="ko-KR" dirty="0">
                <a:latin typeface="+mn-ea"/>
                <a:ea typeface="+mn-ea"/>
              </a:rPr>
            </a:br>
            <a:r>
              <a:rPr lang="en-US" altLang="ko-KR" dirty="0">
                <a:latin typeface="+mn-ea"/>
                <a:ea typeface="+mn-ea"/>
              </a:rPr>
              <a:t>OPEN</a:t>
            </a:r>
            <a:endParaRPr lang="ko-KR" altLang="en-US" dirty="0">
              <a:latin typeface="+mn-ea"/>
              <a:ea typeface="+mn-ea"/>
            </a:endParaRPr>
          </a:p>
        </p:txBody>
      </p:sp>
      <p:cxnSp>
        <p:nvCxnSpPr>
          <p:cNvPr id="98" name="직선 화살표 연결선 13"/>
          <p:cNvCxnSpPr>
            <a:stCxn id="94" idx="6"/>
            <a:endCxn id="97" idx="1"/>
          </p:cNvCxnSpPr>
          <p:nvPr/>
        </p:nvCxnSpPr>
        <p:spPr bwMode="auto">
          <a:xfrm flipV="1">
            <a:off x="8303468" y="2166401"/>
            <a:ext cx="226169" cy="289"/>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99" name="AutoShape 74"/>
          <p:cNvSpPr>
            <a:spLocks noChangeArrowheads="1"/>
          </p:cNvSpPr>
          <p:nvPr/>
        </p:nvSpPr>
        <p:spPr bwMode="auto">
          <a:xfrm>
            <a:off x="3779391" y="2442770"/>
            <a:ext cx="1173608"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연계검증</a:t>
            </a:r>
            <a:endParaRPr lang="ko-KR" altLang="en-US" dirty="0">
              <a:latin typeface="+mn-ea"/>
              <a:ea typeface="+mn-ea"/>
            </a:endParaRPr>
          </a:p>
        </p:txBody>
      </p:sp>
      <p:sp>
        <p:nvSpPr>
          <p:cNvPr id="100" name="AutoShape 74"/>
          <p:cNvSpPr>
            <a:spLocks noChangeArrowheads="1"/>
          </p:cNvSpPr>
          <p:nvPr/>
        </p:nvSpPr>
        <p:spPr bwMode="auto">
          <a:xfrm>
            <a:off x="3779391" y="1427548"/>
            <a:ext cx="1173608"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defRPr/>
            </a:pPr>
            <a:r>
              <a:rPr lang="ko-KR" altLang="en-US" dirty="0" smtClean="0">
                <a:latin typeface="+mn-ea"/>
                <a:ea typeface="+mn-ea"/>
              </a:rPr>
              <a:t>화면 검증</a:t>
            </a:r>
            <a:endParaRPr lang="ko-KR" altLang="en-US" dirty="0">
              <a:latin typeface="+mn-ea"/>
              <a:ea typeface="+mn-ea"/>
            </a:endParaRPr>
          </a:p>
        </p:txBody>
      </p:sp>
      <p:cxnSp>
        <p:nvCxnSpPr>
          <p:cNvPr id="101" name="직선 화살표 연결선 13"/>
          <p:cNvCxnSpPr>
            <a:stCxn id="80" idx="6"/>
            <a:endCxn id="99" idx="1"/>
          </p:cNvCxnSpPr>
          <p:nvPr/>
        </p:nvCxnSpPr>
        <p:spPr bwMode="auto">
          <a:xfrm>
            <a:off x="3512840" y="2166691"/>
            <a:ext cx="266553" cy="512404"/>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102" name="직선 화살표 연결선 13"/>
          <p:cNvCxnSpPr>
            <a:stCxn id="80" idx="6"/>
            <a:endCxn id="100" idx="1"/>
          </p:cNvCxnSpPr>
          <p:nvPr/>
        </p:nvCxnSpPr>
        <p:spPr bwMode="auto">
          <a:xfrm flipV="1">
            <a:off x="3512840" y="1663872"/>
            <a:ext cx="266553"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
        <p:nvSpPr>
          <p:cNvPr id="103" name="AutoShape 74"/>
          <p:cNvSpPr>
            <a:spLocks noChangeArrowheads="1"/>
          </p:cNvSpPr>
          <p:nvPr/>
        </p:nvSpPr>
        <p:spPr bwMode="auto">
          <a:xfrm>
            <a:off x="1495995" y="1937141"/>
            <a:ext cx="1055687" cy="472649"/>
          </a:xfrm>
          <a:prstGeom prst="rect">
            <a:avLst/>
          </a:prstGeom>
          <a:solidFill>
            <a:schemeClr val="accent6">
              <a:lumMod val="20000"/>
              <a:lumOff val="80000"/>
            </a:schemeClr>
          </a:solidFill>
          <a:ln w="6350" algn="ctr">
            <a:solidFill>
              <a:srgbClr val="808080"/>
            </a:solidFill>
            <a:miter lim="800000"/>
            <a:headEnd/>
            <a:tailEnd/>
          </a:ln>
          <a:effectLst>
            <a:outerShdw dist="17961" dir="2700000" algn="ctr" rotWithShape="0">
              <a:srgbClr val="808080"/>
            </a:outerShdw>
          </a:effectLst>
        </p:spPr>
        <p:txBody>
          <a:bodyPr wrap="none" lIns="18000" rIns="18000" anchor="ctr"/>
          <a:lstStyle/>
          <a:p>
            <a:pPr algn="ctr" eaLnBrk="0" hangingPunct="0">
              <a:spcBef>
                <a:spcPct val="20000"/>
              </a:spcBef>
            </a:pPr>
            <a:r>
              <a:rPr lang="ko-KR" altLang="en-US" dirty="0">
                <a:latin typeface="+mn-ea"/>
                <a:ea typeface="+mn-ea"/>
              </a:rPr>
              <a:t>데이터 검증</a:t>
            </a:r>
          </a:p>
        </p:txBody>
      </p:sp>
      <p:cxnSp>
        <p:nvCxnSpPr>
          <p:cNvPr id="104" name="직선 화살표 연결선 13"/>
          <p:cNvCxnSpPr>
            <a:stCxn id="100" idx="3"/>
            <a:endCxn id="92" idx="2"/>
          </p:cNvCxnSpPr>
          <p:nvPr/>
        </p:nvCxnSpPr>
        <p:spPr bwMode="auto">
          <a:xfrm>
            <a:off x="4952999" y="1663873"/>
            <a:ext cx="264668" cy="502818"/>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cxnSp>
        <p:nvCxnSpPr>
          <p:cNvPr id="105" name="직선 화살표 연결선 13"/>
          <p:cNvCxnSpPr>
            <a:stCxn id="99" idx="3"/>
            <a:endCxn id="92" idx="2"/>
          </p:cNvCxnSpPr>
          <p:nvPr/>
        </p:nvCxnSpPr>
        <p:spPr bwMode="auto">
          <a:xfrm flipV="1">
            <a:off x="4952999" y="2166691"/>
            <a:ext cx="264668" cy="512404"/>
          </a:xfrm>
          <a:prstGeom prst="bentConnector3">
            <a:avLst>
              <a:gd name="adj1" fmla="val 50000"/>
            </a:avLst>
          </a:prstGeom>
          <a:solidFill>
            <a:schemeClr val="bg1"/>
          </a:solidFill>
          <a:ln w="15875" cap="flat" cmpd="sng" algn="ctr">
            <a:solidFill>
              <a:schemeClr val="tx1">
                <a:lumMod val="95000"/>
                <a:lumOff val="5000"/>
              </a:schemeClr>
            </a:solidFill>
            <a:prstDash val="solid"/>
            <a:round/>
            <a:headEnd type="none" w="med" len="med"/>
            <a:tailEnd type="triangle" w="lg" len="med"/>
          </a:ln>
          <a:effectLst/>
        </p:spPr>
      </p:cxnSp>
    </p:spTree>
    <p:extLst>
      <p:ext uri="{BB962C8B-B14F-4D97-AF65-F5344CB8AC3E}">
        <p14:creationId xmlns:p14="http://schemas.microsoft.com/office/powerpoint/2010/main" val="2582096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488504" y="1449616"/>
            <a:ext cx="3744416" cy="36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428499" y="476679"/>
            <a:ext cx="6953393" cy="461665"/>
          </a:xfrm>
          <a:prstGeom prst="rect">
            <a:avLst/>
          </a:prstGeom>
          <a:noFill/>
        </p:spPr>
        <p:txBody>
          <a:bodyPr wrap="square" rtlCol="0">
            <a:spAutoFit/>
          </a:bodyPr>
          <a:lstStyle/>
          <a:p>
            <a:r>
              <a:rPr lang="ko-KR" altLang="en-US" sz="2400" b="1" dirty="0" smtClean="0">
                <a:solidFill>
                  <a:schemeClr val="tx1">
                    <a:lumMod val="65000"/>
                    <a:lumOff val="35000"/>
                  </a:schemeClr>
                </a:solidFill>
                <a:latin typeface="+mn-ea"/>
                <a:ea typeface="+mn-ea"/>
              </a:rPr>
              <a:t>목차</a:t>
            </a:r>
            <a:endParaRPr lang="ko-KR" altLang="en-US" sz="2400" b="1" dirty="0">
              <a:solidFill>
                <a:schemeClr val="tx1">
                  <a:lumMod val="65000"/>
                  <a:lumOff val="35000"/>
                </a:schemeClr>
              </a:solidFill>
              <a:latin typeface="+mn-ea"/>
              <a:ea typeface="+mn-ea"/>
            </a:endParaRPr>
          </a:p>
        </p:txBody>
      </p:sp>
      <p:sp>
        <p:nvSpPr>
          <p:cNvPr id="2" name="TextBox 1"/>
          <p:cNvSpPr txBox="1"/>
          <p:nvPr/>
        </p:nvSpPr>
        <p:spPr>
          <a:xfrm>
            <a:off x="560512" y="1340768"/>
            <a:ext cx="4706628" cy="2169825"/>
          </a:xfrm>
          <a:prstGeom prst="rect">
            <a:avLst/>
          </a:prstGeom>
          <a:noFill/>
        </p:spPr>
        <p:txBody>
          <a:bodyPr wrap="square" rtlCol="0">
            <a:spAutoFit/>
          </a:bodyPr>
          <a:lstStyle/>
          <a:p>
            <a:pPr marL="342900" indent="-342900">
              <a:lnSpc>
                <a:spcPct val="150000"/>
              </a:lnSpc>
              <a:buAutoNum type="arabicPeriod"/>
            </a:pPr>
            <a:r>
              <a:rPr lang="ko-KR" altLang="en-US" sz="1800" dirty="0" err="1">
                <a:solidFill>
                  <a:schemeClr val="bg1"/>
                </a:solidFill>
                <a:latin typeface="+mn-ea"/>
                <a:ea typeface="+mn-ea"/>
              </a:rPr>
              <a:t>본이행</a:t>
            </a:r>
            <a:r>
              <a:rPr lang="ko-KR" altLang="en-US" sz="1800" dirty="0">
                <a:solidFill>
                  <a:schemeClr val="bg1"/>
                </a:solidFill>
                <a:latin typeface="+mn-ea"/>
                <a:ea typeface="+mn-ea"/>
              </a:rPr>
              <a:t> 개요</a:t>
            </a:r>
            <a:r>
              <a:rPr lang="en-US" altLang="ko-KR" sz="1800" dirty="0">
                <a:solidFill>
                  <a:schemeClr val="bg1"/>
                </a:solidFill>
                <a:latin typeface="+mn-ea"/>
                <a:ea typeface="+mn-ea"/>
              </a:rPr>
              <a:t>/</a:t>
            </a:r>
            <a:r>
              <a:rPr lang="ko-KR" altLang="en-US" sz="1800" dirty="0">
                <a:solidFill>
                  <a:schemeClr val="bg1"/>
                </a:solidFill>
                <a:latin typeface="+mn-ea"/>
                <a:ea typeface="+mn-ea"/>
              </a:rPr>
              <a:t>목표</a:t>
            </a:r>
            <a:endParaRPr lang="en-US" altLang="ko-KR" sz="1800" dirty="0">
              <a:solidFill>
                <a:schemeClr val="bg1"/>
              </a:solidFill>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ko-KR" altLang="en-US" sz="1800" dirty="0" smtClean="0">
                <a:latin typeface="+mn-ea"/>
                <a:ea typeface="+mn-ea"/>
              </a:rPr>
              <a:t>사전 준비</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en-US" altLang="ko-KR" sz="1800" dirty="0">
                <a:latin typeface="+mn-ea"/>
                <a:ea typeface="+mn-ea"/>
              </a:rPr>
              <a:t>Block Schedule</a:t>
            </a:r>
          </a:p>
          <a:p>
            <a:pPr marL="342900" indent="-342900">
              <a:lnSpc>
                <a:spcPct val="150000"/>
              </a:lnSpc>
              <a:buFontTx/>
              <a:buAutoNum type="arabicPeriod"/>
            </a:pPr>
            <a:r>
              <a:rPr lang="en-US" altLang="ko-KR" sz="1800" dirty="0" err="1" smtClean="0">
                <a:latin typeface="+mn-ea"/>
                <a:ea typeface="+mn-ea"/>
              </a:rPr>
              <a:t>Prj</a:t>
            </a:r>
            <a:r>
              <a:rPr lang="en-US" altLang="ko-KR" sz="1800" dirty="0" smtClean="0">
                <a:latin typeface="+mn-ea"/>
                <a:ea typeface="+mn-ea"/>
              </a:rPr>
              <a:t>. </a:t>
            </a:r>
            <a:r>
              <a:rPr lang="ko-KR" altLang="en-US" sz="1800" dirty="0">
                <a:latin typeface="+mn-ea"/>
                <a:ea typeface="+mn-ea"/>
              </a:rPr>
              <a:t>개발팀 이행 계획</a:t>
            </a:r>
          </a:p>
          <a:p>
            <a:pPr marL="342900" indent="-342900">
              <a:lnSpc>
                <a:spcPct val="150000"/>
              </a:lnSpc>
              <a:buFontTx/>
              <a:buAutoNum type="arabicPeriod"/>
            </a:pPr>
            <a:r>
              <a:rPr lang="ko-KR" altLang="en-US" sz="1800" dirty="0" smtClean="0">
                <a:latin typeface="+mn-ea"/>
                <a:ea typeface="+mn-ea"/>
              </a:rPr>
              <a:t>인프라 이행 계획</a:t>
            </a:r>
            <a:endParaRPr lang="en-US" altLang="ko-KR" sz="1800" dirty="0" smtClean="0">
              <a:latin typeface="+mn-ea"/>
              <a:ea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488504" y="3077752"/>
            <a:ext cx="3744416" cy="36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428499" y="476679"/>
            <a:ext cx="6953393" cy="461665"/>
          </a:xfrm>
          <a:prstGeom prst="rect">
            <a:avLst/>
          </a:prstGeom>
          <a:noFill/>
        </p:spPr>
        <p:txBody>
          <a:bodyPr wrap="square" rtlCol="0">
            <a:spAutoFit/>
          </a:bodyPr>
          <a:lstStyle/>
          <a:p>
            <a:r>
              <a:rPr lang="ko-KR" altLang="en-US" sz="2400" b="1" dirty="0" smtClean="0">
                <a:solidFill>
                  <a:schemeClr val="tx1">
                    <a:lumMod val="65000"/>
                    <a:lumOff val="35000"/>
                  </a:schemeClr>
                </a:solidFill>
                <a:latin typeface="+mn-ea"/>
                <a:ea typeface="+mn-ea"/>
              </a:rPr>
              <a:t>목차</a:t>
            </a:r>
            <a:endParaRPr lang="ko-KR" altLang="en-US" sz="2400" b="1" dirty="0">
              <a:solidFill>
                <a:schemeClr val="tx1">
                  <a:lumMod val="65000"/>
                  <a:lumOff val="35000"/>
                </a:schemeClr>
              </a:solidFill>
              <a:latin typeface="+mn-ea"/>
              <a:ea typeface="+mn-ea"/>
            </a:endParaRPr>
          </a:p>
        </p:txBody>
      </p:sp>
      <p:sp>
        <p:nvSpPr>
          <p:cNvPr id="2" name="TextBox 1"/>
          <p:cNvSpPr txBox="1"/>
          <p:nvPr/>
        </p:nvSpPr>
        <p:spPr>
          <a:xfrm>
            <a:off x="560512" y="1340768"/>
            <a:ext cx="4706628" cy="2169825"/>
          </a:xfrm>
          <a:prstGeom prst="rect">
            <a:avLst/>
          </a:prstGeom>
          <a:noFill/>
        </p:spPr>
        <p:txBody>
          <a:bodyPr wrap="square" rtlCol="0">
            <a:spAutoFit/>
          </a:bodyPr>
          <a:lstStyle/>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개요</a:t>
            </a:r>
            <a:r>
              <a:rPr lang="en-US" altLang="ko-KR" sz="1800" dirty="0">
                <a:latin typeface="+mn-ea"/>
                <a:ea typeface="+mn-ea"/>
              </a:rPr>
              <a:t>/</a:t>
            </a:r>
            <a:r>
              <a:rPr lang="ko-KR" altLang="en-US" sz="1800" dirty="0">
                <a:latin typeface="+mn-ea"/>
                <a:ea typeface="+mn-ea"/>
              </a:rPr>
              <a:t>목표</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ko-KR" altLang="en-US" sz="1800" dirty="0" smtClean="0">
                <a:latin typeface="+mn-ea"/>
                <a:ea typeface="+mn-ea"/>
              </a:rPr>
              <a:t>사전 준비</a:t>
            </a:r>
            <a:endParaRPr lang="en-US" altLang="ko-KR" sz="1800" dirty="0">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en-US" altLang="ko-KR" sz="1800" dirty="0">
                <a:latin typeface="+mn-ea"/>
                <a:ea typeface="+mn-ea"/>
              </a:rPr>
              <a:t>Block Schedule</a:t>
            </a:r>
          </a:p>
          <a:p>
            <a:pPr marL="342900" indent="-342900">
              <a:lnSpc>
                <a:spcPct val="150000"/>
              </a:lnSpc>
              <a:buFontTx/>
              <a:buAutoNum type="arabicPeriod"/>
            </a:pPr>
            <a:r>
              <a:rPr lang="en-US" altLang="ko-KR" sz="1800" dirty="0" err="1" smtClean="0">
                <a:latin typeface="+mn-ea"/>
                <a:ea typeface="+mn-ea"/>
              </a:rPr>
              <a:t>Prj</a:t>
            </a:r>
            <a:r>
              <a:rPr lang="en-US" altLang="ko-KR" sz="1800" dirty="0" smtClean="0">
                <a:latin typeface="+mn-ea"/>
                <a:ea typeface="+mn-ea"/>
              </a:rPr>
              <a:t>. </a:t>
            </a:r>
            <a:r>
              <a:rPr lang="ko-KR" altLang="en-US" sz="1800" dirty="0">
                <a:latin typeface="+mn-ea"/>
                <a:ea typeface="+mn-ea"/>
              </a:rPr>
              <a:t>개발팀 이행 계획</a:t>
            </a:r>
          </a:p>
          <a:p>
            <a:pPr marL="342900" indent="-342900">
              <a:lnSpc>
                <a:spcPct val="150000"/>
              </a:lnSpc>
              <a:buFontTx/>
              <a:buAutoNum type="arabicPeriod"/>
            </a:pPr>
            <a:r>
              <a:rPr lang="ko-KR" altLang="en-US" sz="1800" dirty="0" smtClean="0">
                <a:solidFill>
                  <a:schemeClr val="bg1"/>
                </a:solidFill>
                <a:latin typeface="+mn-ea"/>
                <a:ea typeface="+mn-ea"/>
              </a:rPr>
              <a:t>인프라 이행 계획</a:t>
            </a:r>
            <a:endParaRPr lang="en-US" altLang="ko-KR" sz="1800" dirty="0" smtClean="0">
              <a:solidFill>
                <a:schemeClr val="bg1"/>
              </a:solidFill>
              <a:latin typeface="+mn-ea"/>
              <a:ea typeface="+mn-ea"/>
            </a:endParaRPr>
          </a:p>
        </p:txBody>
      </p:sp>
    </p:spTree>
    <p:extLst>
      <p:ext uri="{BB962C8B-B14F-4D97-AF65-F5344CB8AC3E}">
        <p14:creationId xmlns:p14="http://schemas.microsoft.com/office/powerpoint/2010/main" val="1634294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5.1. </a:t>
            </a:r>
            <a:r>
              <a:rPr lang="ko-KR" altLang="en-US" sz="2400" dirty="0" smtClean="0">
                <a:solidFill>
                  <a:schemeClr val="tx1">
                    <a:lumMod val="65000"/>
                    <a:lumOff val="35000"/>
                  </a:schemeClr>
                </a:solidFill>
              </a:rPr>
              <a:t>인터넷</a:t>
            </a:r>
            <a:r>
              <a:rPr lang="en-US" altLang="ko-KR" sz="2400" dirty="0" smtClean="0">
                <a:solidFill>
                  <a:schemeClr val="tx1">
                    <a:lumMod val="65000"/>
                    <a:lumOff val="35000"/>
                  </a:schemeClr>
                </a:solidFill>
              </a:rPr>
              <a:t> </a:t>
            </a:r>
            <a:r>
              <a:rPr lang="ko-KR" altLang="en-US" sz="2400" dirty="0" smtClean="0">
                <a:solidFill>
                  <a:schemeClr val="tx1">
                    <a:lumMod val="65000"/>
                    <a:lumOff val="35000"/>
                  </a:schemeClr>
                </a:solidFill>
              </a:rPr>
              <a:t>공통 시스템</a:t>
            </a:r>
            <a:r>
              <a:rPr lang="en-US" altLang="ko-KR" sz="2400" dirty="0" smtClean="0">
                <a:solidFill>
                  <a:schemeClr val="tx1">
                    <a:lumMod val="65000"/>
                    <a:lumOff val="35000"/>
                  </a:schemeClr>
                </a:solidFill>
              </a:rPr>
              <a:t>&gt; </a:t>
            </a:r>
            <a:r>
              <a:rPr lang="ko-KR" altLang="en-US" sz="2400" dirty="0" smtClean="0">
                <a:solidFill>
                  <a:schemeClr val="tx1">
                    <a:lumMod val="65000"/>
                    <a:lumOff val="35000"/>
                  </a:schemeClr>
                </a:solidFill>
              </a:rPr>
              <a:t>물리구성</a:t>
            </a:r>
            <a:endParaRPr lang="ko-KR" altLang="en-US" sz="1800" dirty="0">
              <a:solidFill>
                <a:schemeClr val="tx1">
                  <a:lumMod val="65000"/>
                  <a:lumOff val="35000"/>
                </a:schemeClr>
              </a:solidFill>
            </a:endParaRPr>
          </a:p>
        </p:txBody>
      </p:sp>
      <p:sp>
        <p:nvSpPr>
          <p:cNvPr id="39" name="직사각형 38"/>
          <p:cNvSpPr/>
          <p:nvPr/>
        </p:nvSpPr>
        <p:spPr>
          <a:xfrm>
            <a:off x="4302102" y="2764198"/>
            <a:ext cx="857256" cy="809054"/>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WEB1</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40" name="직사각형 39"/>
          <p:cNvSpPr/>
          <p:nvPr/>
        </p:nvSpPr>
        <p:spPr>
          <a:xfrm>
            <a:off x="4302102" y="3049951"/>
            <a:ext cx="857256" cy="523302"/>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2c / 32G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pitcwb0a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9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공인</a:t>
            </a:r>
            <a:endParaRPr kumimoji="0" lang="en-US" altLang="ko-KR" sz="9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40.225.192.40</a:t>
            </a:r>
            <a:endParaRPr kumimoji="0" lang="ko-KR" altLang="en-US" sz="7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1" name="직사각형 40"/>
          <p:cNvSpPr/>
          <p:nvPr/>
        </p:nvSpPr>
        <p:spPr>
          <a:xfrm>
            <a:off x="4287283" y="2743108"/>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2" name="직사각형 41"/>
          <p:cNvSpPr/>
          <p:nvPr/>
        </p:nvSpPr>
        <p:spPr>
          <a:xfrm>
            <a:off x="5302235" y="2764198"/>
            <a:ext cx="857256" cy="809054"/>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WEB2</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43" name="직사각형 42"/>
          <p:cNvSpPr/>
          <p:nvPr/>
        </p:nvSpPr>
        <p:spPr>
          <a:xfrm>
            <a:off x="5302235" y="3049951"/>
            <a:ext cx="857256" cy="523302"/>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2c / 32G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pitcwb0b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9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공인</a:t>
            </a:r>
            <a:endParaRPr kumimoji="0" lang="en-US" altLang="ko-KR" sz="9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40.225.192.41</a:t>
            </a:r>
            <a:endParaRPr kumimoji="0" lang="ko-KR" altLang="en-US"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4" name="직사각형 43"/>
          <p:cNvSpPr/>
          <p:nvPr/>
        </p:nvSpPr>
        <p:spPr>
          <a:xfrm>
            <a:off x="5302234" y="2764198"/>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5" name="직사각형 44"/>
          <p:cNvSpPr/>
          <p:nvPr/>
        </p:nvSpPr>
        <p:spPr>
          <a:xfrm>
            <a:off x="4302102" y="3716128"/>
            <a:ext cx="857256" cy="714380"/>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WAS1</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46" name="직사각형 45"/>
          <p:cNvSpPr/>
          <p:nvPr/>
        </p:nvSpPr>
        <p:spPr>
          <a:xfrm>
            <a:off x="4302102" y="4001880"/>
            <a:ext cx="857256" cy="428628"/>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2c / 36G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pitcap0a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40.226.150.103</a:t>
            </a:r>
            <a:endParaRPr kumimoji="0" lang="ko-KR" altLang="en-US" sz="7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7" name="직사각형 46"/>
          <p:cNvSpPr/>
          <p:nvPr/>
        </p:nvSpPr>
        <p:spPr>
          <a:xfrm>
            <a:off x="4287283" y="3695038"/>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8" name="직사각형 47"/>
          <p:cNvSpPr/>
          <p:nvPr/>
        </p:nvSpPr>
        <p:spPr>
          <a:xfrm>
            <a:off x="5302235" y="3716128"/>
            <a:ext cx="857256" cy="714380"/>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WAS2</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49" name="직사각형 48"/>
          <p:cNvSpPr/>
          <p:nvPr/>
        </p:nvSpPr>
        <p:spPr>
          <a:xfrm>
            <a:off x="5302235" y="4001880"/>
            <a:ext cx="857256" cy="428628"/>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2c / 36G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pitcap0b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40.226.150.104</a:t>
            </a:r>
            <a:endParaRPr kumimoji="0" lang="ko-KR" altLang="en-US"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50" name="직사각형 49"/>
          <p:cNvSpPr/>
          <p:nvPr/>
        </p:nvSpPr>
        <p:spPr>
          <a:xfrm>
            <a:off x="5302234" y="3716128"/>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cxnSp>
        <p:nvCxnSpPr>
          <p:cNvPr id="51" name="직선 화살표 연결선 50"/>
          <p:cNvCxnSpPr/>
          <p:nvPr/>
        </p:nvCxnSpPr>
        <p:spPr>
          <a:xfrm rot="5400000">
            <a:off x="4644472" y="3623600"/>
            <a:ext cx="142876" cy="1588"/>
          </a:xfrm>
          <a:prstGeom prst="straightConnector1">
            <a:avLst/>
          </a:prstGeom>
          <a:noFill/>
          <a:ln w="6350" cap="flat" cmpd="sng" algn="ctr">
            <a:solidFill>
              <a:sysClr val="windowText" lastClr="000000"/>
            </a:solidFill>
            <a:prstDash val="solid"/>
            <a:tailEnd type="triangle"/>
          </a:ln>
          <a:effectLst/>
        </p:spPr>
      </p:cxnSp>
      <p:cxnSp>
        <p:nvCxnSpPr>
          <p:cNvPr id="52" name="직선 화살표 연결선 51"/>
          <p:cNvCxnSpPr>
            <a:stCxn id="43" idx="2"/>
            <a:endCxn id="48" idx="0"/>
          </p:cNvCxnSpPr>
          <p:nvPr/>
        </p:nvCxnSpPr>
        <p:spPr>
          <a:xfrm rot="5400000">
            <a:off x="5659424" y="3644690"/>
            <a:ext cx="142876" cy="1588"/>
          </a:xfrm>
          <a:prstGeom prst="straightConnector1">
            <a:avLst/>
          </a:prstGeom>
          <a:noFill/>
          <a:ln w="6350" cap="flat" cmpd="sng" algn="ctr">
            <a:solidFill>
              <a:sysClr val="windowText" lastClr="000000"/>
            </a:solidFill>
            <a:prstDash val="solid"/>
            <a:tailEnd type="triangle"/>
          </a:ln>
          <a:effectLst/>
        </p:spPr>
      </p:cxnSp>
      <p:cxnSp>
        <p:nvCxnSpPr>
          <p:cNvPr id="53" name="직선 화살표 연결선 52"/>
          <p:cNvCxnSpPr>
            <a:stCxn id="39" idx="2"/>
            <a:endCxn id="48" idx="0"/>
          </p:cNvCxnSpPr>
          <p:nvPr/>
        </p:nvCxnSpPr>
        <p:spPr>
          <a:xfrm rot="16200000" flipH="1">
            <a:off x="5159358" y="3144624"/>
            <a:ext cx="142876" cy="1000132"/>
          </a:xfrm>
          <a:prstGeom prst="straightConnector1">
            <a:avLst/>
          </a:prstGeom>
          <a:noFill/>
          <a:ln w="6350" cap="flat" cmpd="sng" algn="ctr">
            <a:solidFill>
              <a:sysClr val="windowText" lastClr="000000"/>
            </a:solidFill>
            <a:prstDash val="solid"/>
            <a:tailEnd type="triangle"/>
          </a:ln>
          <a:effectLst/>
        </p:spPr>
      </p:cxnSp>
      <p:cxnSp>
        <p:nvCxnSpPr>
          <p:cNvPr id="54" name="직선 화살표 연결선 53"/>
          <p:cNvCxnSpPr>
            <a:stCxn id="42" idx="2"/>
            <a:endCxn id="45" idx="0"/>
          </p:cNvCxnSpPr>
          <p:nvPr/>
        </p:nvCxnSpPr>
        <p:spPr>
          <a:xfrm rot="5400000">
            <a:off x="5159358" y="3144624"/>
            <a:ext cx="142876" cy="1000132"/>
          </a:xfrm>
          <a:prstGeom prst="straightConnector1">
            <a:avLst/>
          </a:prstGeom>
          <a:noFill/>
          <a:ln w="6350" cap="flat" cmpd="sng" algn="ctr">
            <a:solidFill>
              <a:sysClr val="windowText" lastClr="000000"/>
            </a:solidFill>
            <a:prstDash val="solid"/>
            <a:tailEnd type="triangle"/>
          </a:ln>
          <a:effectLst/>
        </p:spPr>
      </p:cxnSp>
      <p:sp>
        <p:nvSpPr>
          <p:cNvPr id="55" name="직사각형 54"/>
          <p:cNvSpPr/>
          <p:nvPr/>
        </p:nvSpPr>
        <p:spPr>
          <a:xfrm>
            <a:off x="4322171" y="4694164"/>
            <a:ext cx="857256" cy="857256"/>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DB1</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56" name="직사각형 55"/>
          <p:cNvSpPr/>
          <p:nvPr/>
        </p:nvSpPr>
        <p:spPr>
          <a:xfrm>
            <a:off x="4322171" y="4979916"/>
            <a:ext cx="857256" cy="571504"/>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4c / 96G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picodb0a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40.226.150.113</a:t>
            </a:r>
            <a:endParaRPr kumimoji="0" lang="ko-KR" altLang="en-US" sz="7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57" name="직사각형 56"/>
          <p:cNvSpPr/>
          <p:nvPr/>
        </p:nvSpPr>
        <p:spPr>
          <a:xfrm>
            <a:off x="4307350" y="4673074"/>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58" name="AutoShape 264"/>
          <p:cNvSpPr>
            <a:spLocks noChangeArrowheads="1"/>
          </p:cNvSpPr>
          <p:nvPr/>
        </p:nvSpPr>
        <p:spPr bwMode="auto">
          <a:xfrm>
            <a:off x="4215275" y="2664901"/>
            <a:ext cx="2000264" cy="2996347"/>
          </a:xfrm>
          <a:prstGeom prst="roundRect">
            <a:avLst>
              <a:gd name="adj" fmla="val 0"/>
            </a:avLst>
          </a:prstGeom>
          <a:noFill/>
          <a:ln w="6350" cap="flat" cmpd="sng" algn="ctr">
            <a:solidFill>
              <a:sysClr val="window" lastClr="FFFFFF">
                <a:lumMod val="75000"/>
              </a:sysClr>
            </a:solidFill>
            <a:prstDash val="solid"/>
            <a:headEnd/>
            <a:tailEnd/>
          </a:ln>
          <a:effectLst/>
        </p:spPr>
        <p:txBody>
          <a:bodyPr wrap="none" lIns="91407" tIns="45704" rIns="91407" bIns="45704" anchor="ctr"/>
          <a:lstStyle/>
          <a:p>
            <a:pPr defTabSz="914070" fontAlgn="auto" latinLnBrk="0">
              <a:spcBef>
                <a:spcPts val="0"/>
              </a:spcBef>
              <a:spcAft>
                <a:spcPts val="0"/>
              </a:spcAft>
              <a:defRPr/>
            </a:pPr>
            <a:endParaRPr kumimoji="0" lang="ko-KR" altLang="en-US" b="1" kern="0" dirty="0" smtClean="0">
              <a:solidFill>
                <a:srgbClr val="000000"/>
              </a:solidFill>
              <a:latin typeface="맑은 고딕"/>
              <a:ea typeface="맑은 고딕" panose="020B0503020000020004" pitchFamily="50" charset="-127"/>
            </a:endParaRPr>
          </a:p>
        </p:txBody>
      </p:sp>
      <p:sp>
        <p:nvSpPr>
          <p:cNvPr id="59" name="TextBox 58"/>
          <p:cNvSpPr txBox="1"/>
          <p:nvPr/>
        </p:nvSpPr>
        <p:spPr>
          <a:xfrm>
            <a:off x="4321864" y="2484644"/>
            <a:ext cx="1117547" cy="276967"/>
          </a:xfrm>
          <a:prstGeom prst="rect">
            <a:avLst/>
          </a:prstGeom>
          <a:solidFill>
            <a:sysClr val="window" lastClr="FFFFFF"/>
          </a:solidFill>
        </p:spPr>
        <p:txBody>
          <a:bodyPr wrap="none" lIns="91407" tIns="45704" rIns="91407" bIns="45704" rtlCol="0">
            <a:spAutoFit/>
          </a:bodyPr>
          <a:lstStyle/>
          <a:p>
            <a:pPr defTabSz="914070" fontAlgn="auto" latinLnBrk="0">
              <a:spcBef>
                <a:spcPts val="0"/>
              </a:spcBef>
              <a:spcAft>
                <a:spcPts val="0"/>
              </a:spcAft>
              <a:defRPr/>
            </a:pPr>
            <a:r>
              <a:rPr kumimoji="0" lang="en-US" altLang="ko-KR" sz="1200" b="1" u="sng" kern="0" dirty="0" smtClean="0">
                <a:solidFill>
                  <a:prstClr val="black"/>
                </a:solidFill>
                <a:latin typeface="맑은 고딕"/>
                <a:ea typeface="맑은 고딕" panose="020B0503020000020004" pitchFamily="50" charset="-127"/>
              </a:rPr>
              <a:t>[</a:t>
            </a:r>
            <a:r>
              <a:rPr kumimoji="0" lang="ko-KR" altLang="en-US" sz="1200" b="1" u="sng" kern="0" dirty="0" smtClean="0">
                <a:solidFill>
                  <a:prstClr val="black"/>
                </a:solidFill>
                <a:latin typeface="맑은 고딕"/>
                <a:ea typeface="맑은 고딕" panose="020B0503020000020004" pitchFamily="50" charset="-127"/>
              </a:rPr>
              <a:t>인터넷 공통</a:t>
            </a:r>
            <a:r>
              <a:rPr kumimoji="0" lang="en-US" altLang="ko-KR" sz="1200" b="1" u="sng" kern="0" dirty="0" smtClean="0">
                <a:solidFill>
                  <a:prstClr val="black"/>
                </a:solidFill>
                <a:latin typeface="맑은 고딕"/>
                <a:ea typeface="맑은 고딕" panose="020B0503020000020004" pitchFamily="50" charset="-127"/>
              </a:rPr>
              <a:t>]</a:t>
            </a:r>
            <a:endParaRPr kumimoji="0" lang="ko-KR" altLang="en-US" sz="1200" b="1" u="sng" kern="0" dirty="0" smtClean="0">
              <a:solidFill>
                <a:prstClr val="black"/>
              </a:solidFill>
              <a:latin typeface="맑은 고딕"/>
              <a:ea typeface="맑은 고딕" panose="020B0503020000020004" pitchFamily="50" charset="-127"/>
            </a:endParaRPr>
          </a:p>
        </p:txBody>
      </p:sp>
      <p:sp>
        <p:nvSpPr>
          <p:cNvPr id="61" name="직사각형 60"/>
          <p:cNvSpPr/>
          <p:nvPr/>
        </p:nvSpPr>
        <p:spPr>
          <a:xfrm>
            <a:off x="5302235" y="4687324"/>
            <a:ext cx="857256" cy="857256"/>
          </a:xfrm>
          <a:prstGeom prst="rect">
            <a:avLst/>
          </a:prstGeom>
          <a:solidFill>
            <a:srgbClr val="1428A0">
              <a:lumMod val="60000"/>
              <a:lumOff val="40000"/>
            </a:srgbClr>
          </a:solidFill>
          <a:ln w="6350" cap="flat" cmpd="sng" algn="ctr">
            <a:solidFill>
              <a:srgbClr val="1428A0">
                <a:lumMod val="20000"/>
                <a:lumOff val="80000"/>
              </a:srgbClr>
            </a:solidFill>
            <a:prstDash val="solid"/>
          </a:ln>
          <a:effectLst/>
        </p:spPr>
        <p:txBody>
          <a:bodyPr lIns="91407" tIns="45704" rIns="91407" bIns="45704"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rPr>
              <a:t>DB2</a:t>
            </a:r>
            <a:endParaRPr kumimoji="0" lang="ko-KR" altLang="en-US" b="0" i="0" u="none" strike="noStrike" kern="0" cap="none" spc="0" normalizeH="0" baseline="0" noProof="0" dirty="0" smtClean="0">
              <a:ln>
                <a:noFill/>
              </a:ln>
              <a:solidFill>
                <a:prstClr val="white"/>
              </a:solidFill>
              <a:effectLst/>
              <a:uLnTx/>
              <a:uFillTx/>
              <a:latin typeface="맑은 고딕"/>
              <a:ea typeface="맑은 고딕" panose="020B0503020000020004" pitchFamily="50" charset="-127"/>
              <a:cs typeface="+mn-cs"/>
            </a:endParaRPr>
          </a:p>
        </p:txBody>
      </p:sp>
      <p:sp>
        <p:nvSpPr>
          <p:cNvPr id="62" name="직사각형 61"/>
          <p:cNvSpPr/>
          <p:nvPr/>
        </p:nvSpPr>
        <p:spPr>
          <a:xfrm>
            <a:off x="5302235" y="4973076"/>
            <a:ext cx="857256" cy="571504"/>
          </a:xfrm>
          <a:prstGeom prst="rect">
            <a:avLst/>
          </a:prstGeom>
          <a:solidFill>
            <a:srgbClr val="1428A0">
              <a:lumMod val="20000"/>
              <a:lumOff val="80000"/>
            </a:srgbClr>
          </a:solidFill>
          <a:ln w="6350" cap="flat" cmpd="sng" algn="ctr">
            <a:solidFill>
              <a:srgbClr val="1428A0">
                <a:lumMod val="20000"/>
                <a:lumOff val="80000"/>
              </a:srgb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4c / 96G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rPr>
              <a:t>picodb0b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700" b="0" i="0" u="none" strike="noStrike" kern="0" cap="none" spc="0" normalizeH="0" baseline="0" noProof="0" dirty="0" smtClean="0">
                <a:ln>
                  <a:noFill/>
                </a:ln>
                <a:solidFill>
                  <a:srgbClr val="FF0000"/>
                </a:solidFill>
                <a:effectLst/>
                <a:uLnTx/>
                <a:uFillTx/>
                <a:latin typeface="맑은 고딕"/>
                <a:ea typeface="맑은 고딕" panose="020B0503020000020004" pitchFamily="50" charset="-127"/>
                <a:cs typeface="+mn-cs"/>
              </a:rPr>
              <a:t>40.226.150.114</a:t>
            </a:r>
            <a:endParaRPr kumimoji="0" lang="ko-KR" altLang="en-US" sz="7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63" name="직사각형 62"/>
          <p:cNvSpPr/>
          <p:nvPr/>
        </p:nvSpPr>
        <p:spPr>
          <a:xfrm>
            <a:off x="5295395" y="4687324"/>
            <a:ext cx="180000" cy="180000"/>
          </a:xfrm>
          <a:prstGeom prst="rect">
            <a:avLst/>
          </a:prstGeom>
          <a:solidFill>
            <a:srgbClr val="FFC000"/>
          </a:solidFill>
          <a:ln w="28575" cap="flat" cmpd="sng" algn="ctr">
            <a:solidFill>
              <a:sysClr val="window" lastClr="FFFFFF">
                <a:lumMod val="75000"/>
              </a:sysClr>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1"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grpSp>
        <p:nvGrpSpPr>
          <p:cNvPr id="64" name="그룹 63"/>
          <p:cNvGrpSpPr/>
          <p:nvPr/>
        </p:nvGrpSpPr>
        <p:grpSpPr>
          <a:xfrm>
            <a:off x="5021502" y="5101228"/>
            <a:ext cx="417909" cy="234167"/>
            <a:chOff x="4009776" y="5143512"/>
            <a:chExt cx="914042" cy="188960"/>
          </a:xfrm>
        </p:grpSpPr>
        <p:sp>
          <p:nvSpPr>
            <p:cNvPr id="65" name="타원 64"/>
            <p:cNvSpPr/>
            <p:nvPr/>
          </p:nvSpPr>
          <p:spPr>
            <a:xfrm>
              <a:off x="4016896" y="5143512"/>
              <a:ext cx="906922" cy="157696"/>
            </a:xfrm>
            <a:prstGeom prst="ellipse">
              <a:avLst/>
            </a:prstGeom>
            <a:noFill/>
            <a:ln w="127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66" name="타원 65"/>
            <p:cNvSpPr/>
            <p:nvPr/>
          </p:nvSpPr>
          <p:spPr>
            <a:xfrm>
              <a:off x="4009776" y="5174776"/>
              <a:ext cx="906922" cy="157696"/>
            </a:xfrm>
            <a:prstGeom prst="ellipse">
              <a:avLst/>
            </a:prstGeom>
            <a:noFill/>
            <a:ln w="127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grpSp>
      <p:cxnSp>
        <p:nvCxnSpPr>
          <p:cNvPr id="68" name="직선 화살표 연결선 67"/>
          <p:cNvCxnSpPr>
            <a:stCxn id="46" idx="2"/>
            <a:endCxn id="55" idx="0"/>
          </p:cNvCxnSpPr>
          <p:nvPr/>
        </p:nvCxnSpPr>
        <p:spPr>
          <a:xfrm>
            <a:off x="4730730" y="4430508"/>
            <a:ext cx="20069" cy="263656"/>
          </a:xfrm>
          <a:prstGeom prst="straightConnector1">
            <a:avLst/>
          </a:prstGeom>
          <a:noFill/>
          <a:ln w="6350" cap="flat" cmpd="sng" algn="ctr">
            <a:solidFill>
              <a:sysClr val="windowText" lastClr="000000"/>
            </a:solidFill>
            <a:prstDash val="solid"/>
            <a:tailEnd type="triangle"/>
          </a:ln>
          <a:effectLst/>
        </p:spPr>
      </p:cxnSp>
      <p:cxnSp>
        <p:nvCxnSpPr>
          <p:cNvPr id="69" name="직선 화살표 연결선 68"/>
          <p:cNvCxnSpPr>
            <a:stCxn id="45" idx="2"/>
            <a:endCxn id="61" idx="0"/>
          </p:cNvCxnSpPr>
          <p:nvPr/>
        </p:nvCxnSpPr>
        <p:spPr>
          <a:xfrm>
            <a:off x="4730730" y="4430508"/>
            <a:ext cx="1000133" cy="256816"/>
          </a:xfrm>
          <a:prstGeom prst="straightConnector1">
            <a:avLst/>
          </a:prstGeom>
          <a:noFill/>
          <a:ln w="6350" cap="flat" cmpd="sng" algn="ctr">
            <a:solidFill>
              <a:sysClr val="windowText" lastClr="000000"/>
            </a:solidFill>
            <a:prstDash val="solid"/>
            <a:tailEnd type="triangle"/>
          </a:ln>
          <a:effectLst/>
        </p:spPr>
      </p:cxnSp>
      <p:cxnSp>
        <p:nvCxnSpPr>
          <p:cNvPr id="70" name="직선 화살표 연결선 69"/>
          <p:cNvCxnSpPr>
            <a:stCxn id="49" idx="2"/>
            <a:endCxn id="55" idx="0"/>
          </p:cNvCxnSpPr>
          <p:nvPr/>
        </p:nvCxnSpPr>
        <p:spPr>
          <a:xfrm flipH="1">
            <a:off x="4750799" y="4430508"/>
            <a:ext cx="980064" cy="263656"/>
          </a:xfrm>
          <a:prstGeom prst="straightConnector1">
            <a:avLst/>
          </a:prstGeom>
          <a:noFill/>
          <a:ln w="6350" cap="flat" cmpd="sng" algn="ctr">
            <a:solidFill>
              <a:sysClr val="windowText" lastClr="000000"/>
            </a:solidFill>
            <a:prstDash val="solid"/>
            <a:tailEnd type="triangle"/>
          </a:ln>
          <a:effectLst/>
        </p:spPr>
      </p:cxnSp>
      <p:cxnSp>
        <p:nvCxnSpPr>
          <p:cNvPr id="71" name="직선 화살표 연결선 70"/>
          <p:cNvCxnSpPr>
            <a:stCxn id="48" idx="2"/>
            <a:endCxn id="61" idx="0"/>
          </p:cNvCxnSpPr>
          <p:nvPr/>
        </p:nvCxnSpPr>
        <p:spPr>
          <a:xfrm>
            <a:off x="5730863" y="4430508"/>
            <a:ext cx="0" cy="256816"/>
          </a:xfrm>
          <a:prstGeom prst="straightConnector1">
            <a:avLst/>
          </a:prstGeom>
          <a:noFill/>
          <a:ln w="6350" cap="flat" cmpd="sng" algn="ctr">
            <a:solidFill>
              <a:sysClr val="windowText" lastClr="000000"/>
            </a:solidFill>
            <a:prstDash val="solid"/>
            <a:tailEnd type="triangle"/>
          </a:ln>
          <a:effectLst/>
        </p:spPr>
      </p:cxnSp>
      <p:pic>
        <p:nvPicPr>
          <p:cNvPr id="72" name="Picture 165" descr="그림1 사본"/>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9386" y="1417365"/>
            <a:ext cx="915793" cy="58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165" descr="그림1 사본"/>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5517" y="1417365"/>
            <a:ext cx="915793" cy="58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4" name="직선 화살표 연결선 73"/>
          <p:cNvCxnSpPr>
            <a:stCxn id="72" idx="2"/>
            <a:endCxn id="39" idx="0"/>
          </p:cNvCxnSpPr>
          <p:nvPr/>
        </p:nvCxnSpPr>
        <p:spPr>
          <a:xfrm>
            <a:off x="4467283" y="1999786"/>
            <a:ext cx="263447" cy="764412"/>
          </a:xfrm>
          <a:prstGeom prst="straightConnector1">
            <a:avLst/>
          </a:prstGeom>
          <a:noFill/>
          <a:ln w="6350" cap="flat" cmpd="sng" algn="ctr">
            <a:solidFill>
              <a:sysClr val="windowText" lastClr="000000"/>
            </a:solidFill>
            <a:prstDash val="solid"/>
            <a:tailEnd type="triangle"/>
          </a:ln>
          <a:effectLst/>
        </p:spPr>
      </p:cxnSp>
      <p:cxnSp>
        <p:nvCxnSpPr>
          <p:cNvPr id="76" name="직선 화살표 연결선 75"/>
          <p:cNvCxnSpPr>
            <a:stCxn id="73" idx="2"/>
            <a:endCxn id="39" idx="0"/>
          </p:cNvCxnSpPr>
          <p:nvPr/>
        </p:nvCxnSpPr>
        <p:spPr>
          <a:xfrm flipH="1">
            <a:off x="4730730" y="1999786"/>
            <a:ext cx="1292684" cy="764412"/>
          </a:xfrm>
          <a:prstGeom prst="straightConnector1">
            <a:avLst/>
          </a:prstGeom>
          <a:noFill/>
          <a:ln w="6350" cap="flat" cmpd="sng" algn="ctr">
            <a:solidFill>
              <a:sysClr val="windowText" lastClr="000000"/>
            </a:solidFill>
            <a:prstDash val="solid"/>
            <a:tailEnd type="triangle"/>
          </a:ln>
          <a:effectLst/>
        </p:spPr>
      </p:cxnSp>
      <p:cxnSp>
        <p:nvCxnSpPr>
          <p:cNvPr id="79" name="직선 화살표 연결선 78"/>
          <p:cNvCxnSpPr>
            <a:stCxn id="72" idx="2"/>
            <a:endCxn id="42" idx="0"/>
          </p:cNvCxnSpPr>
          <p:nvPr/>
        </p:nvCxnSpPr>
        <p:spPr>
          <a:xfrm>
            <a:off x="4467283" y="1999786"/>
            <a:ext cx="1263580" cy="764412"/>
          </a:xfrm>
          <a:prstGeom prst="straightConnector1">
            <a:avLst/>
          </a:prstGeom>
          <a:noFill/>
          <a:ln w="6350" cap="flat" cmpd="sng" algn="ctr">
            <a:solidFill>
              <a:sysClr val="windowText" lastClr="000000"/>
            </a:solidFill>
            <a:prstDash val="solid"/>
            <a:tailEnd type="triangle"/>
          </a:ln>
          <a:effectLst/>
        </p:spPr>
      </p:cxnSp>
      <p:cxnSp>
        <p:nvCxnSpPr>
          <p:cNvPr id="82" name="직선 화살표 연결선 81"/>
          <p:cNvCxnSpPr>
            <a:stCxn id="73" idx="2"/>
            <a:endCxn id="42" idx="0"/>
          </p:cNvCxnSpPr>
          <p:nvPr/>
        </p:nvCxnSpPr>
        <p:spPr>
          <a:xfrm flipH="1">
            <a:off x="5730863" y="1999786"/>
            <a:ext cx="292551" cy="764412"/>
          </a:xfrm>
          <a:prstGeom prst="straightConnector1">
            <a:avLst/>
          </a:prstGeom>
          <a:noFill/>
          <a:ln w="6350" cap="flat" cmpd="sng" algn="ctr">
            <a:solidFill>
              <a:sysClr val="windowText" lastClr="000000"/>
            </a:solidFill>
            <a:prstDash val="solid"/>
            <a:tailEnd type="triangle"/>
          </a:ln>
          <a:effectLst/>
        </p:spPr>
      </p:cxnSp>
      <p:pic>
        <p:nvPicPr>
          <p:cNvPr id="85" name="Picture 49" descr="Picture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886" y="3212976"/>
            <a:ext cx="643309" cy="704569"/>
          </a:xfrm>
          <a:prstGeom prst="rect">
            <a:avLst/>
          </a:prstGeom>
          <a:noFill/>
          <a:extLst>
            <a:ext uri="{909E8E84-426E-40DD-AFC4-6F175D3DCCD1}">
              <a14:hiddenFill xmlns:a14="http://schemas.microsoft.com/office/drawing/2010/main">
                <a:solidFill>
                  <a:srgbClr val="FFFFFF"/>
                </a:solidFill>
              </a14:hiddenFill>
            </a:ext>
          </a:extLst>
        </p:spPr>
      </p:pic>
      <p:sp>
        <p:nvSpPr>
          <p:cNvPr id="86" name="Text Box 50"/>
          <p:cNvSpPr txBox="1">
            <a:spLocks noChangeArrowheads="1"/>
          </p:cNvSpPr>
          <p:nvPr/>
        </p:nvSpPr>
        <p:spPr bwMode="auto">
          <a:xfrm>
            <a:off x="2000672" y="3496011"/>
            <a:ext cx="57606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smtClean="0">
                <a:solidFill>
                  <a:prstClr val="black"/>
                </a:solidFill>
                <a:latin typeface="+mn-ea"/>
                <a:ea typeface="+mn-ea"/>
              </a:rPr>
              <a:t>FEP</a:t>
            </a:r>
            <a:r>
              <a:rPr lang="ko-KR" altLang="en-US" sz="900" dirty="0" smtClean="0">
                <a:solidFill>
                  <a:prstClr val="black"/>
                </a:solidFill>
                <a:latin typeface="+mn-ea"/>
                <a:ea typeface="+mn-ea"/>
              </a:rPr>
              <a:t>연계</a:t>
            </a:r>
            <a:endParaRPr lang="en-US" altLang="ko-KR" sz="900" dirty="0">
              <a:solidFill>
                <a:prstClr val="black"/>
              </a:solidFill>
              <a:latin typeface="+mn-ea"/>
              <a:ea typeface="+mn-ea"/>
            </a:endParaRPr>
          </a:p>
        </p:txBody>
      </p:sp>
      <p:pic>
        <p:nvPicPr>
          <p:cNvPr id="87" name="Picture 49" descr="Picture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886" y="3886722"/>
            <a:ext cx="643309" cy="704569"/>
          </a:xfrm>
          <a:prstGeom prst="rect">
            <a:avLst/>
          </a:prstGeom>
          <a:noFill/>
          <a:extLst>
            <a:ext uri="{909E8E84-426E-40DD-AFC4-6F175D3DCCD1}">
              <a14:hiddenFill xmlns:a14="http://schemas.microsoft.com/office/drawing/2010/main">
                <a:solidFill>
                  <a:srgbClr val="FFFFFF"/>
                </a:solidFill>
              </a14:hiddenFill>
            </a:ext>
          </a:extLst>
        </p:spPr>
      </p:pic>
      <p:sp>
        <p:nvSpPr>
          <p:cNvPr id="88" name="Text Box 50"/>
          <p:cNvSpPr txBox="1">
            <a:spLocks noChangeArrowheads="1"/>
          </p:cNvSpPr>
          <p:nvPr/>
        </p:nvSpPr>
        <p:spPr bwMode="auto">
          <a:xfrm>
            <a:off x="2000672" y="4169757"/>
            <a:ext cx="57606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smtClean="0">
                <a:solidFill>
                  <a:prstClr val="black"/>
                </a:solidFill>
                <a:latin typeface="+mn-ea"/>
                <a:ea typeface="+mn-ea"/>
              </a:rPr>
              <a:t>FEP</a:t>
            </a:r>
            <a:r>
              <a:rPr lang="ko-KR" altLang="en-US" sz="900" dirty="0" smtClean="0">
                <a:solidFill>
                  <a:prstClr val="black"/>
                </a:solidFill>
                <a:latin typeface="+mn-ea"/>
                <a:ea typeface="+mn-ea"/>
              </a:rPr>
              <a:t>연계</a:t>
            </a:r>
            <a:endParaRPr lang="en-US" altLang="ko-KR" sz="900" dirty="0">
              <a:solidFill>
                <a:prstClr val="black"/>
              </a:solidFill>
              <a:latin typeface="+mn-ea"/>
              <a:ea typeface="+mn-ea"/>
            </a:endParaRPr>
          </a:p>
        </p:txBody>
      </p:sp>
      <p:pic>
        <p:nvPicPr>
          <p:cNvPr id="89" name="Picture 49" descr="Picture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886" y="4556152"/>
            <a:ext cx="643309" cy="704569"/>
          </a:xfrm>
          <a:prstGeom prst="rect">
            <a:avLst/>
          </a:prstGeom>
          <a:noFill/>
          <a:extLst>
            <a:ext uri="{909E8E84-426E-40DD-AFC4-6F175D3DCCD1}">
              <a14:hiddenFill xmlns:a14="http://schemas.microsoft.com/office/drawing/2010/main">
                <a:solidFill>
                  <a:srgbClr val="FFFFFF"/>
                </a:solidFill>
              </a14:hiddenFill>
            </a:ext>
          </a:extLst>
        </p:spPr>
      </p:pic>
      <p:sp>
        <p:nvSpPr>
          <p:cNvPr id="90" name="Text Box 50"/>
          <p:cNvSpPr txBox="1">
            <a:spLocks noChangeArrowheads="1"/>
          </p:cNvSpPr>
          <p:nvPr/>
        </p:nvSpPr>
        <p:spPr bwMode="auto">
          <a:xfrm>
            <a:off x="2000672" y="4839187"/>
            <a:ext cx="57606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smtClean="0">
                <a:solidFill>
                  <a:prstClr val="black"/>
                </a:solidFill>
                <a:latin typeface="+mn-ea"/>
                <a:ea typeface="+mn-ea"/>
              </a:rPr>
              <a:t>FEP</a:t>
            </a:r>
            <a:r>
              <a:rPr lang="ko-KR" altLang="en-US" sz="900" dirty="0" smtClean="0">
                <a:solidFill>
                  <a:prstClr val="black"/>
                </a:solidFill>
                <a:latin typeface="+mn-ea"/>
                <a:ea typeface="+mn-ea"/>
              </a:rPr>
              <a:t>연계</a:t>
            </a:r>
            <a:endParaRPr lang="en-US" altLang="ko-KR" sz="900" dirty="0">
              <a:solidFill>
                <a:prstClr val="black"/>
              </a:solidFill>
              <a:latin typeface="+mn-ea"/>
              <a:ea typeface="+mn-ea"/>
            </a:endParaRPr>
          </a:p>
        </p:txBody>
      </p:sp>
      <p:sp>
        <p:nvSpPr>
          <p:cNvPr id="91" name="TextBox 90"/>
          <p:cNvSpPr txBox="1"/>
          <p:nvPr/>
        </p:nvSpPr>
        <p:spPr>
          <a:xfrm>
            <a:off x="2061616" y="5370133"/>
            <a:ext cx="1117547" cy="276967"/>
          </a:xfrm>
          <a:prstGeom prst="rect">
            <a:avLst/>
          </a:prstGeom>
          <a:solidFill>
            <a:sysClr val="window" lastClr="FFFFFF"/>
          </a:solidFill>
        </p:spPr>
        <p:txBody>
          <a:bodyPr wrap="none" lIns="91407" tIns="45704" rIns="91407" bIns="45704" rtlCol="0">
            <a:spAutoFit/>
          </a:bodyPr>
          <a:lstStyle/>
          <a:p>
            <a:pPr defTabSz="914070" fontAlgn="auto" latinLnBrk="0">
              <a:spcBef>
                <a:spcPts val="0"/>
              </a:spcBef>
              <a:spcAft>
                <a:spcPts val="0"/>
              </a:spcAft>
              <a:defRPr/>
            </a:pPr>
            <a:r>
              <a:rPr kumimoji="0" lang="en-US" altLang="ko-KR" sz="1200" b="1" u="sng" kern="0" dirty="0" smtClean="0">
                <a:solidFill>
                  <a:prstClr val="black"/>
                </a:solidFill>
                <a:latin typeface="맑은 고딕"/>
                <a:ea typeface="맑은 고딕" panose="020B0503020000020004" pitchFamily="50" charset="-127"/>
              </a:rPr>
              <a:t>[</a:t>
            </a:r>
            <a:r>
              <a:rPr kumimoji="0" lang="ko-KR" altLang="en-US" sz="1200" b="1" u="sng" kern="0" dirty="0" smtClean="0">
                <a:solidFill>
                  <a:prstClr val="black"/>
                </a:solidFill>
                <a:latin typeface="맑은 고딕"/>
                <a:ea typeface="맑은 고딕" panose="020B0503020000020004" pitchFamily="50" charset="-127"/>
              </a:rPr>
              <a:t>연계 시스템</a:t>
            </a:r>
            <a:r>
              <a:rPr kumimoji="0" lang="en-US" altLang="ko-KR" sz="1200" b="1" u="sng" kern="0" dirty="0" smtClean="0">
                <a:solidFill>
                  <a:prstClr val="black"/>
                </a:solidFill>
                <a:latin typeface="맑은 고딕"/>
                <a:ea typeface="맑은 고딕" panose="020B0503020000020004" pitchFamily="50" charset="-127"/>
              </a:rPr>
              <a:t>]</a:t>
            </a:r>
            <a:endParaRPr kumimoji="0" lang="ko-KR" altLang="en-US" sz="1200" b="1" u="sng" kern="0" dirty="0" smtClean="0">
              <a:solidFill>
                <a:prstClr val="black"/>
              </a:solidFill>
              <a:latin typeface="맑은 고딕"/>
              <a:ea typeface="맑은 고딕" panose="020B0503020000020004" pitchFamily="50" charset="-127"/>
            </a:endParaRPr>
          </a:p>
        </p:txBody>
      </p:sp>
      <p:cxnSp>
        <p:nvCxnSpPr>
          <p:cNvPr id="92" name="직선 화살표 연결선 91"/>
          <p:cNvCxnSpPr>
            <a:stCxn id="85" idx="3"/>
            <a:endCxn id="46" idx="1"/>
          </p:cNvCxnSpPr>
          <p:nvPr/>
        </p:nvCxnSpPr>
        <p:spPr>
          <a:xfrm>
            <a:off x="3119195" y="3565261"/>
            <a:ext cx="1182907" cy="650933"/>
          </a:xfrm>
          <a:prstGeom prst="straightConnector1">
            <a:avLst/>
          </a:prstGeom>
          <a:noFill/>
          <a:ln w="6350" cap="flat" cmpd="sng" algn="ctr">
            <a:solidFill>
              <a:sysClr val="windowText" lastClr="000000"/>
            </a:solidFill>
            <a:prstDash val="solid"/>
            <a:tailEnd type="triangle"/>
          </a:ln>
          <a:effectLst/>
        </p:spPr>
      </p:cxnSp>
      <p:cxnSp>
        <p:nvCxnSpPr>
          <p:cNvPr id="95" name="직선 화살표 연결선 94"/>
          <p:cNvCxnSpPr>
            <a:stCxn id="87" idx="3"/>
            <a:endCxn id="46" idx="1"/>
          </p:cNvCxnSpPr>
          <p:nvPr/>
        </p:nvCxnSpPr>
        <p:spPr>
          <a:xfrm flipV="1">
            <a:off x="3119195" y="4216194"/>
            <a:ext cx="1182907" cy="22813"/>
          </a:xfrm>
          <a:prstGeom prst="straightConnector1">
            <a:avLst/>
          </a:prstGeom>
          <a:noFill/>
          <a:ln w="6350" cap="flat" cmpd="sng" algn="ctr">
            <a:solidFill>
              <a:sysClr val="windowText" lastClr="000000"/>
            </a:solidFill>
            <a:prstDash val="solid"/>
            <a:tailEnd type="triangle"/>
          </a:ln>
          <a:effectLst/>
        </p:spPr>
      </p:cxnSp>
      <p:cxnSp>
        <p:nvCxnSpPr>
          <p:cNvPr id="98" name="직선 화살표 연결선 97"/>
          <p:cNvCxnSpPr>
            <a:stCxn id="89" idx="3"/>
            <a:endCxn id="46" idx="1"/>
          </p:cNvCxnSpPr>
          <p:nvPr/>
        </p:nvCxnSpPr>
        <p:spPr>
          <a:xfrm flipV="1">
            <a:off x="3119195" y="4216194"/>
            <a:ext cx="1182907" cy="692243"/>
          </a:xfrm>
          <a:prstGeom prst="straightConnector1">
            <a:avLst/>
          </a:prstGeom>
          <a:noFill/>
          <a:ln w="6350" cap="flat" cmpd="sng" algn="ctr">
            <a:solidFill>
              <a:sysClr val="windowText" lastClr="000000"/>
            </a:solidFill>
            <a:prstDash val="solid"/>
            <a:tailEnd type="triangle"/>
          </a:ln>
          <a:effectLst/>
        </p:spPr>
      </p:cxnSp>
      <p:cxnSp>
        <p:nvCxnSpPr>
          <p:cNvPr id="101" name="직선 화살표 연결선 100"/>
          <p:cNvCxnSpPr>
            <a:stCxn id="85" idx="3"/>
            <a:endCxn id="56" idx="1"/>
          </p:cNvCxnSpPr>
          <p:nvPr/>
        </p:nvCxnSpPr>
        <p:spPr>
          <a:xfrm>
            <a:off x="3119195" y="3565261"/>
            <a:ext cx="1202976" cy="1700407"/>
          </a:xfrm>
          <a:prstGeom prst="straightConnector1">
            <a:avLst/>
          </a:prstGeom>
          <a:noFill/>
          <a:ln w="6350" cap="flat" cmpd="sng" algn="ctr">
            <a:solidFill>
              <a:sysClr val="windowText" lastClr="000000"/>
            </a:solidFill>
            <a:prstDash val="solid"/>
            <a:tailEnd type="triangle"/>
          </a:ln>
          <a:effectLst/>
        </p:spPr>
      </p:cxnSp>
      <p:cxnSp>
        <p:nvCxnSpPr>
          <p:cNvPr id="104" name="직선 화살표 연결선 103"/>
          <p:cNvCxnSpPr>
            <a:stCxn id="87" idx="3"/>
            <a:endCxn id="56" idx="1"/>
          </p:cNvCxnSpPr>
          <p:nvPr/>
        </p:nvCxnSpPr>
        <p:spPr>
          <a:xfrm>
            <a:off x="3119195" y="4239007"/>
            <a:ext cx="1202976" cy="1026661"/>
          </a:xfrm>
          <a:prstGeom prst="straightConnector1">
            <a:avLst/>
          </a:prstGeom>
          <a:noFill/>
          <a:ln w="6350" cap="flat" cmpd="sng" algn="ctr">
            <a:solidFill>
              <a:sysClr val="windowText" lastClr="000000"/>
            </a:solidFill>
            <a:prstDash val="solid"/>
            <a:tailEnd type="triangle"/>
          </a:ln>
          <a:effectLst/>
        </p:spPr>
      </p:cxnSp>
      <p:cxnSp>
        <p:nvCxnSpPr>
          <p:cNvPr id="107" name="직선 화살표 연결선 106"/>
          <p:cNvCxnSpPr>
            <a:stCxn id="89" idx="3"/>
            <a:endCxn id="56" idx="1"/>
          </p:cNvCxnSpPr>
          <p:nvPr/>
        </p:nvCxnSpPr>
        <p:spPr>
          <a:xfrm>
            <a:off x="3119195" y="4908437"/>
            <a:ext cx="1202976" cy="357231"/>
          </a:xfrm>
          <a:prstGeom prst="straightConnector1">
            <a:avLst/>
          </a:prstGeom>
          <a:noFill/>
          <a:ln w="6350" cap="flat" cmpd="sng" algn="ctr">
            <a:solidFill>
              <a:sysClr val="windowText" lastClr="000000"/>
            </a:solidFill>
            <a:prstDash val="solid"/>
            <a:tailEnd type="triangle"/>
          </a:ln>
          <a:effectLst/>
        </p:spPr>
      </p:cxnSp>
    </p:spTree>
    <p:extLst>
      <p:ext uri="{BB962C8B-B14F-4D97-AF65-F5344CB8AC3E}">
        <p14:creationId xmlns:p14="http://schemas.microsoft.com/office/powerpoint/2010/main" val="1211953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5.6.</a:t>
            </a:r>
            <a:r>
              <a:rPr lang="ko-KR" altLang="en-US" sz="2400" dirty="0" smtClean="0">
                <a:solidFill>
                  <a:schemeClr val="tx1">
                    <a:lumMod val="65000"/>
                    <a:lumOff val="35000"/>
                  </a:schemeClr>
                </a:solidFill>
              </a:rPr>
              <a:t> 인터넷 공통 시스템 소프트웨어 구성</a:t>
            </a:r>
            <a:endParaRPr lang="ko-KR" altLang="en-US" sz="1800" dirty="0">
              <a:solidFill>
                <a:schemeClr val="tx1">
                  <a:lumMod val="65000"/>
                  <a:lumOff val="35000"/>
                </a:schemeClr>
              </a:solidFill>
            </a:endParaRPr>
          </a:p>
        </p:txBody>
      </p:sp>
      <p:graphicFrame>
        <p:nvGraphicFramePr>
          <p:cNvPr id="14" name="Group 220"/>
          <p:cNvGraphicFramePr>
            <a:graphicFrameLocks noGrp="1"/>
          </p:cNvGraphicFramePr>
          <p:nvPr>
            <p:extLst>
              <p:ext uri="{D42A27DB-BD31-4B8C-83A1-F6EECF244321}">
                <p14:modId xmlns:p14="http://schemas.microsoft.com/office/powerpoint/2010/main" val="3269358242"/>
              </p:ext>
            </p:extLst>
          </p:nvPr>
        </p:nvGraphicFramePr>
        <p:xfrm>
          <a:off x="3028137" y="1043251"/>
          <a:ext cx="1550988" cy="1725841"/>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DB</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 </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개발</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인터넷 공통</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Oracle Cluster System</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Oracle 11g R2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179388" rtl="0" eaLnBrk="1" fontAlgn="base" latinLnBrk="1" hangingPunct="1">
                        <a:lnSpc>
                          <a:spcPct val="100000"/>
                        </a:lnSpc>
                        <a:spcBef>
                          <a:spcPct val="0"/>
                        </a:spcBef>
                        <a:spcAft>
                          <a:spcPct val="20000"/>
                        </a:spcAft>
                        <a:buClr>
                          <a:srgbClr val="732842"/>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맑은 고딕" pitchFamily="50" charset="-127"/>
                        </a:rPr>
                        <a:t>XecureDB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Data Aid</a:t>
                      </a:r>
                      <a:endParaRPr kumimoji="1" lang="ko-KR"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Control-M</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graphicFrame>
        <p:nvGraphicFramePr>
          <p:cNvPr id="15" name="Group 220"/>
          <p:cNvGraphicFramePr>
            <a:graphicFrameLocks noGrp="1"/>
          </p:cNvGraphicFramePr>
          <p:nvPr>
            <p:extLst>
              <p:ext uri="{D42A27DB-BD31-4B8C-83A1-F6EECF244321}">
                <p14:modId xmlns:p14="http://schemas.microsoft.com/office/powerpoint/2010/main" val="2879613504"/>
              </p:ext>
            </p:extLst>
          </p:nvPr>
        </p:nvGraphicFramePr>
        <p:xfrm>
          <a:off x="3065694" y="3279825"/>
          <a:ext cx="1550988" cy="2809806"/>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WAS</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mn-ea"/>
                        </a:rPr>
                        <a:t>공통</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90000" marR="9000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맑은 고딕" pitchFamily="50" charset="-127"/>
                        </a:rPr>
                        <a:t>jBoss</a:t>
                      </a: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 EAP 7.0.1</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xecureweb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nProtect</a:t>
                      </a:r>
                      <a:r>
                        <a:rPr kumimoji="1" lang="en-US" altLang="ko-KR" sz="900" b="1" i="0" u="none" strike="noStrike" cap="none" normalizeH="0" baseline="0" dirty="0" smtClean="0">
                          <a:ln>
                            <a:noFill/>
                          </a:ln>
                          <a:solidFill>
                            <a:schemeClr val="tx1"/>
                          </a:solidFill>
                          <a:effectLst/>
                          <a:latin typeface="맑은 고딕" pitchFamily="50" charset="-127"/>
                          <a:ea typeface="+mn-ea"/>
                        </a:rPr>
                        <a:t> </a:t>
                      </a:r>
                      <a:r>
                        <a:rPr kumimoji="1" lang="en-US" altLang="ko-KR" sz="900" b="1" i="0" u="none" strike="noStrike" cap="none" normalizeH="0" baseline="0" dirty="0" err="1" smtClean="0">
                          <a:ln>
                            <a:noFill/>
                          </a:ln>
                          <a:solidFill>
                            <a:schemeClr val="tx1"/>
                          </a:solidFill>
                          <a:effectLst/>
                          <a:latin typeface="맑은 고딕" pitchFamily="50" charset="-127"/>
                          <a:ea typeface="+mn-ea"/>
                        </a:rPr>
                        <a:t>KeyCrypt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nProtect</a:t>
                      </a:r>
                      <a:r>
                        <a:rPr kumimoji="1" lang="en-US" altLang="ko-KR" sz="900" b="1" i="0" u="none" strike="noStrike" cap="none" normalizeH="0" baseline="0" dirty="0" smtClean="0">
                          <a:ln>
                            <a:noFill/>
                          </a:ln>
                          <a:solidFill>
                            <a:schemeClr val="tx1"/>
                          </a:solidFill>
                          <a:effectLst/>
                          <a:latin typeface="맑은 고딕" pitchFamily="50" charset="-127"/>
                          <a:ea typeface="+mn-ea"/>
                        </a:rPr>
                        <a:t> </a:t>
                      </a:r>
                      <a:r>
                        <a:rPr kumimoji="1" lang="en-US" altLang="ko-KR" sz="900" b="1" i="0" u="none" strike="noStrike" cap="none" normalizeH="0" baseline="0" dirty="0" err="1" smtClean="0">
                          <a:ln>
                            <a:noFill/>
                          </a:ln>
                          <a:solidFill>
                            <a:schemeClr val="tx1"/>
                          </a:solidFill>
                          <a:effectLst/>
                          <a:latin typeface="맑은 고딕" pitchFamily="50" charset="-127"/>
                          <a:ea typeface="+mn-ea"/>
                        </a:rPr>
                        <a:t>netizen</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D'Amo</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ko-KR" altLang="en-US" sz="900" b="1" i="0" u="none" strike="noStrike" cap="none" normalizeH="0" baseline="0" dirty="0" smtClean="0">
                          <a:ln>
                            <a:noFill/>
                          </a:ln>
                          <a:solidFill>
                            <a:schemeClr val="tx1"/>
                          </a:solidFill>
                          <a:effectLst/>
                          <a:latin typeface="맑은 고딕" pitchFamily="50" charset="-127"/>
                          <a:ea typeface="+mn-ea"/>
                        </a:rPr>
                        <a:t>한국전자인증 </a:t>
                      </a:r>
                      <a:r>
                        <a:rPr kumimoji="1" lang="en-US" altLang="ko-KR" sz="900" b="1" i="0" u="none" strike="noStrike" cap="none" normalizeH="0" baseline="0" dirty="0" smtClean="0">
                          <a:ln>
                            <a:noFill/>
                          </a:ln>
                          <a:solidFill>
                            <a:schemeClr val="tx1"/>
                          </a:solidFill>
                          <a:effectLst/>
                          <a:latin typeface="맑은 고딕" pitchFamily="50" charset="-127"/>
                          <a:ea typeface="+mn-ea"/>
                        </a:rPr>
                        <a:t>Toolkit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WiseGrid</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Tibco</a:t>
                      </a:r>
                      <a:r>
                        <a:rPr kumimoji="1" lang="en-US" altLang="ko-KR" sz="900" b="1" i="0" u="none" strike="noStrike" cap="none" normalizeH="0" baseline="0" dirty="0" smtClean="0">
                          <a:ln>
                            <a:noFill/>
                          </a:ln>
                          <a:solidFill>
                            <a:schemeClr val="tx1"/>
                          </a:solidFill>
                          <a:effectLst/>
                          <a:latin typeface="맑은 고딕" pitchFamily="50" charset="-127"/>
                          <a:ea typeface="+mn-ea"/>
                        </a:rPr>
                        <a:t> MFT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ko-KR" altLang="en-US" sz="900" b="1" i="0" u="none" strike="noStrike" cap="none" normalizeH="0" baseline="0" dirty="0" err="1" smtClean="0">
                          <a:ln>
                            <a:noFill/>
                          </a:ln>
                          <a:solidFill>
                            <a:schemeClr val="tx1"/>
                          </a:solidFill>
                          <a:effectLst/>
                          <a:latin typeface="맑은 고딕" pitchFamily="50" charset="-127"/>
                          <a:ea typeface="+mn-ea"/>
                        </a:rPr>
                        <a:t>나모웹에디터</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graphicFrame>
        <p:nvGraphicFramePr>
          <p:cNvPr id="16" name="Group 220"/>
          <p:cNvGraphicFramePr>
            <a:graphicFrameLocks noGrp="1"/>
          </p:cNvGraphicFramePr>
          <p:nvPr>
            <p:extLst>
              <p:ext uri="{D42A27DB-BD31-4B8C-83A1-F6EECF244321}">
                <p14:modId xmlns:p14="http://schemas.microsoft.com/office/powerpoint/2010/main" val="2237675672"/>
              </p:ext>
            </p:extLst>
          </p:nvPr>
        </p:nvGraphicFramePr>
        <p:xfrm>
          <a:off x="930367" y="1319825"/>
          <a:ext cx="1550988" cy="1509048"/>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WEB</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 </a:t>
                      </a:r>
                      <a:r>
                        <a:rPr kumimoji="1" lang="en-US" altLang="ko-KR" sz="900" b="0" i="0" u="none" strike="noStrike" cap="none" normalizeH="0" baseline="0" dirty="0" smtClean="0">
                          <a:ln>
                            <a:noFill/>
                          </a:ln>
                          <a:solidFill>
                            <a:srgbClr val="000000"/>
                          </a:solidFill>
                          <a:effectLst/>
                          <a:latin typeface="맑은 고딕" pitchFamily="50" charset="-127"/>
                          <a:ea typeface="+mn-ea"/>
                        </a:rPr>
                        <a:t>(</a:t>
                      </a:r>
                      <a:r>
                        <a:rPr kumimoji="1" lang="ko-KR" altLang="en-US" sz="900" b="0" i="0" u="none" strike="noStrike" cap="none" normalizeH="0" baseline="0" dirty="0" smtClean="0">
                          <a:ln>
                            <a:noFill/>
                          </a:ln>
                          <a:solidFill>
                            <a:srgbClr val="000000"/>
                          </a:solidFill>
                          <a:effectLst/>
                          <a:latin typeface="맑은 고딕" pitchFamily="50" charset="-127"/>
                          <a:ea typeface="+mn-ea"/>
                        </a:rPr>
                        <a:t>공통</a:t>
                      </a:r>
                      <a:r>
                        <a:rPr kumimoji="1" lang="en-US" altLang="ko-KR" sz="900" b="0" i="0" u="none" strike="noStrike" cap="none" normalizeH="0" baseline="0" dirty="0" smtClean="0">
                          <a:ln>
                            <a:noFill/>
                          </a:ln>
                          <a:solidFill>
                            <a:srgbClr val="000000"/>
                          </a:solidFill>
                          <a:effectLst/>
                          <a:latin typeface="맑은 고딕" pitchFamily="50" charset="-127"/>
                          <a:ea typeface="+mn-ea"/>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jBoss</a:t>
                      </a:r>
                      <a:r>
                        <a:rPr kumimoji="1" lang="en-US" altLang="ko-KR" sz="900" b="1" i="0" u="none" strike="noStrike" cap="none" normalizeH="0" baseline="0" dirty="0" smtClean="0">
                          <a:ln>
                            <a:noFill/>
                          </a:ln>
                          <a:solidFill>
                            <a:schemeClr val="tx1"/>
                          </a:solidFill>
                          <a:effectLst/>
                          <a:latin typeface="맑은 고딕" pitchFamily="50" charset="-127"/>
                          <a:ea typeface="+mn-ea"/>
                        </a:rPr>
                        <a:t> EWS 2.4.6</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xecureweb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179388" rtl="0" eaLnBrk="1" fontAlgn="base" latinLnBrk="1" hangingPunct="1">
                        <a:lnSpc>
                          <a:spcPct val="100000"/>
                        </a:lnSpc>
                        <a:spcBef>
                          <a:spcPct val="0"/>
                        </a:spcBef>
                        <a:spcAft>
                          <a:spcPct val="20000"/>
                        </a:spcAft>
                        <a:buClr>
                          <a:srgbClr val="732842"/>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WebCube</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endParaRPr kumimoji="1" lang="ko-KR"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graphicFrame>
        <p:nvGraphicFramePr>
          <p:cNvPr id="17" name="Group 74"/>
          <p:cNvGraphicFramePr>
            <a:graphicFrameLocks noGrp="1"/>
          </p:cNvGraphicFramePr>
          <p:nvPr>
            <p:extLst>
              <p:ext uri="{D42A27DB-BD31-4B8C-83A1-F6EECF244321}">
                <p14:modId xmlns:p14="http://schemas.microsoft.com/office/powerpoint/2010/main" val="534042836"/>
              </p:ext>
            </p:extLst>
          </p:nvPr>
        </p:nvGraphicFramePr>
        <p:xfrm>
          <a:off x="7610852" y="1080924"/>
          <a:ext cx="1551069" cy="1930536"/>
        </p:xfrm>
        <a:graphic>
          <a:graphicData uri="http://schemas.openxmlformats.org/drawingml/2006/table">
            <a:tbl>
              <a:tblPr/>
              <a:tblGrid>
                <a:gridCol w="1054371"/>
                <a:gridCol w="496698"/>
              </a:tblGrid>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1200" b="1" i="0" u="none" strike="noStrike" cap="none" normalizeH="0" baseline="0" dirty="0" smtClean="0">
                          <a:ln>
                            <a:noFill/>
                          </a:ln>
                          <a:solidFill>
                            <a:srgbClr val="000000"/>
                          </a:solidFill>
                          <a:effectLst/>
                          <a:latin typeface="맑은 고딕" pitchFamily="50" charset="-127"/>
                          <a:ea typeface="맑은 고딕" pitchFamily="50" charset="-127"/>
                        </a:rPr>
                        <a:t> </a:t>
                      </a:r>
                      <a:r>
                        <a:rPr kumimoji="1" lang="ko-KR" altLang="en-US" sz="1200" b="1" i="0" u="none" strike="noStrike" cap="none" normalizeH="0" baseline="0" dirty="0" smtClean="0">
                          <a:ln>
                            <a:noFill/>
                          </a:ln>
                          <a:solidFill>
                            <a:srgbClr val="000000"/>
                          </a:solidFill>
                          <a:effectLst/>
                          <a:latin typeface="맑은 고딕" pitchFamily="50" charset="-127"/>
                          <a:ea typeface="맑은 고딕" pitchFamily="50" charset="-127"/>
                        </a:rPr>
                        <a:t>서버</a:t>
                      </a:r>
                      <a:endParaRPr kumimoji="1" lang="en-US" altLang="ko-KR" sz="12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1200" b="1" i="0" u="none" strike="noStrike" cap="none" normalizeH="0" baseline="0" dirty="0" smtClean="0">
                          <a:ln>
                            <a:noFill/>
                          </a:ln>
                          <a:solidFill>
                            <a:srgbClr val="000000"/>
                          </a:solidFill>
                          <a:effectLst/>
                          <a:latin typeface="맑은 고딕" pitchFamily="50" charset="-127"/>
                          <a:ea typeface="맑은 고딕" pitchFamily="50" charset="-127"/>
                        </a:rPr>
                        <a:t>대수</a:t>
                      </a: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WEB Server</a:t>
                      </a: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2</a:t>
                      </a: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WAS Server</a:t>
                      </a: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2</a:t>
                      </a: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DB Server</a:t>
                      </a: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r>
                        <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rPr>
                        <a:t>2</a:t>
                      </a: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r h="0">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Tx/>
                        <a:buNone/>
                        <a:tabLst/>
                      </a:pPr>
                      <a:endParaRPr kumimoji="1" lang="en-US" altLang="ko-KR" sz="900" b="1" i="0" u="none" strike="noStrike" cap="none" normalizeH="0" baseline="0" dirty="0" smtClean="0">
                        <a:ln>
                          <a:noFill/>
                        </a:ln>
                        <a:solidFill>
                          <a:srgbClr val="000000"/>
                        </a:solidFill>
                        <a:effectLst/>
                        <a:latin typeface="맑은 고딕" pitchFamily="50" charset="-127"/>
                        <a:ea typeface="맑은 고딕" pitchFamily="50" charset="-127"/>
                      </a:endParaRPr>
                    </a:p>
                  </a:txBody>
                  <a:tcPr marL="83077" marR="83077" marT="46800" marB="46800" anchor="ctr" horzOverflow="overflow">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r>
            </a:tbl>
          </a:graphicData>
        </a:graphic>
      </p:graphicFrame>
      <p:sp>
        <p:nvSpPr>
          <p:cNvPr id="18" name="Line 669"/>
          <p:cNvSpPr>
            <a:spLocks noChangeShapeType="1"/>
          </p:cNvSpPr>
          <p:nvPr/>
        </p:nvSpPr>
        <p:spPr bwMode="auto">
          <a:xfrm>
            <a:off x="386921" y="3147812"/>
            <a:ext cx="8775000" cy="1587"/>
          </a:xfrm>
          <a:prstGeom prst="line">
            <a:avLst/>
          </a:prstGeom>
          <a:noFill/>
          <a:ln w="2857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맑은 고딕"/>
              <a:ea typeface="맑은 고딕" panose="020B0503020000020004" pitchFamily="50" charset="-127"/>
            </a:endParaRPr>
          </a:p>
        </p:txBody>
      </p:sp>
      <p:sp>
        <p:nvSpPr>
          <p:cNvPr id="19" name="Rectangle 678"/>
          <p:cNvSpPr>
            <a:spLocks noChangeArrowheads="1"/>
          </p:cNvSpPr>
          <p:nvPr/>
        </p:nvSpPr>
        <p:spPr bwMode="auto">
          <a:xfrm>
            <a:off x="386922" y="3092439"/>
            <a:ext cx="120650" cy="107950"/>
          </a:xfrm>
          <a:prstGeom prst="rect">
            <a:avLst/>
          </a:prstGeom>
          <a:solidFill>
            <a:sysClr val="windowText" lastClr="000000"/>
          </a:solidFill>
          <a:ln w="9525" algn="ctr">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ko-KR" sz="900" b="0" i="0" u="none" strike="noStrike" kern="0" cap="none" spc="0" normalizeH="0" baseline="0" noProof="0" smtClean="0">
              <a:ln>
                <a:noFill/>
              </a:ln>
              <a:solidFill>
                <a:srgbClr val="000000"/>
              </a:solidFill>
              <a:effectLst/>
              <a:uLnTx/>
              <a:uFillTx/>
              <a:latin typeface="맑은 고딕"/>
              <a:ea typeface="맑은 고딕" panose="020B0503020000020004" pitchFamily="50" charset="-127"/>
            </a:endParaRPr>
          </a:p>
        </p:txBody>
      </p:sp>
      <p:sp>
        <p:nvSpPr>
          <p:cNvPr id="21" name="Line 671"/>
          <p:cNvSpPr>
            <a:spLocks noChangeShapeType="1"/>
          </p:cNvSpPr>
          <p:nvPr/>
        </p:nvSpPr>
        <p:spPr bwMode="auto">
          <a:xfrm>
            <a:off x="1595414" y="2943909"/>
            <a:ext cx="0" cy="216000"/>
          </a:xfrm>
          <a:prstGeom prst="line">
            <a:avLst/>
          </a:prstGeom>
          <a:noFill/>
          <a:ln w="952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맑은 고딕"/>
              <a:ea typeface="맑은 고딕" panose="020B0503020000020004" pitchFamily="50" charset="-127"/>
            </a:endParaRPr>
          </a:p>
        </p:txBody>
      </p:sp>
      <p:sp>
        <p:nvSpPr>
          <p:cNvPr id="23" name="Rectangle 678"/>
          <p:cNvSpPr>
            <a:spLocks noChangeArrowheads="1"/>
          </p:cNvSpPr>
          <p:nvPr/>
        </p:nvSpPr>
        <p:spPr bwMode="auto">
          <a:xfrm>
            <a:off x="9050332" y="3117850"/>
            <a:ext cx="120650" cy="107950"/>
          </a:xfrm>
          <a:prstGeom prst="rect">
            <a:avLst/>
          </a:prstGeom>
          <a:solidFill>
            <a:sysClr val="windowText" lastClr="000000"/>
          </a:solidFill>
          <a:ln w="9525" algn="ctr">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ko-KR" sz="900" b="0" i="0" u="none" strike="noStrike" kern="0" cap="none" spc="0" normalizeH="0" baseline="0" noProof="0" smtClean="0">
              <a:ln>
                <a:noFill/>
              </a:ln>
              <a:solidFill>
                <a:srgbClr val="000000"/>
              </a:solidFill>
              <a:effectLst/>
              <a:uLnTx/>
              <a:uFillTx/>
              <a:latin typeface="맑은 고딕"/>
              <a:ea typeface="맑은 고딕" panose="020B0503020000020004" pitchFamily="50" charset="-127"/>
            </a:endParaRPr>
          </a:p>
        </p:txBody>
      </p:sp>
      <p:sp>
        <p:nvSpPr>
          <p:cNvPr id="24" name="Line 671"/>
          <p:cNvSpPr>
            <a:spLocks noChangeShapeType="1"/>
          </p:cNvSpPr>
          <p:nvPr/>
        </p:nvSpPr>
        <p:spPr bwMode="auto">
          <a:xfrm>
            <a:off x="3728413" y="3171825"/>
            <a:ext cx="0" cy="216000"/>
          </a:xfrm>
          <a:prstGeom prst="line">
            <a:avLst/>
          </a:prstGeom>
          <a:noFill/>
          <a:ln w="952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맑은 고딕"/>
              <a:ea typeface="맑은 고딕" panose="020B0503020000020004" pitchFamily="50" charset="-127"/>
            </a:endParaRPr>
          </a:p>
        </p:txBody>
      </p:sp>
      <p:sp>
        <p:nvSpPr>
          <p:cNvPr id="29" name="TextBox 28"/>
          <p:cNvSpPr txBox="1"/>
          <p:nvPr/>
        </p:nvSpPr>
        <p:spPr>
          <a:xfrm>
            <a:off x="4947369" y="3387825"/>
            <a:ext cx="4003771" cy="1446550"/>
          </a:xfrm>
          <a:prstGeom prst="rect">
            <a:avLst/>
          </a:prstGeom>
          <a:noFill/>
        </p:spPr>
        <p:txBody>
          <a:bodyPr wrap="square" rtlCol="0">
            <a:spAutoFit/>
          </a:bodyPr>
          <a:lstStyle/>
          <a:p>
            <a:pPr defTabSz="914400" fontAlgn="auto">
              <a:spcBef>
                <a:spcPts val="0"/>
              </a:spcBef>
              <a:spcAft>
                <a:spcPts val="0"/>
              </a:spcAft>
            </a:pPr>
            <a:r>
              <a:rPr kumimoji="0" lang="en-US" altLang="ko-KR" sz="800" dirty="0" smtClean="0">
                <a:solidFill>
                  <a:prstClr val="black"/>
                </a:solidFill>
                <a:latin typeface="맑은 고딕"/>
                <a:ea typeface="맑은 고딕" panose="020B0503020000020004" pitchFamily="50" charset="-127"/>
              </a:rPr>
              <a:t>* OEL : Oracle Enterprise Linux  </a:t>
            </a:r>
            <a:r>
              <a:rPr kumimoji="0" lang="en-US" sz="800" dirty="0" smtClean="0">
                <a:solidFill>
                  <a:prstClr val="black"/>
                </a:solidFill>
                <a:latin typeface="맑은 고딕"/>
                <a:ea typeface="+mn-ea"/>
              </a:rPr>
              <a:t>7.2 x86_64</a:t>
            </a:r>
          </a:p>
          <a:p>
            <a:pPr defTabSz="914400" fontAlgn="auto">
              <a:spcBef>
                <a:spcPts val="0"/>
              </a:spcBef>
              <a:spcAft>
                <a:spcPts val="0"/>
              </a:spcAft>
            </a:pPr>
            <a:r>
              <a:rPr kumimoji="0" lang="en-US" altLang="ko-KR" sz="800" dirty="0" smtClean="0">
                <a:solidFill>
                  <a:prstClr val="black"/>
                </a:solidFill>
                <a:latin typeface="맑은 고딕"/>
                <a:ea typeface="맑은 고딕" panose="020B0503020000020004" pitchFamily="50" charset="-127"/>
              </a:rPr>
              <a:t>* </a:t>
            </a:r>
            <a:r>
              <a:rPr kumimoji="0" lang="ko-KR" altLang="en-US" sz="800" dirty="0" smtClean="0">
                <a:solidFill>
                  <a:prstClr val="black"/>
                </a:solidFill>
                <a:latin typeface="맑은 고딕"/>
                <a:ea typeface="맑은 고딕" panose="020B0503020000020004" pitchFamily="50" charset="-127"/>
              </a:rPr>
              <a:t>보안</a:t>
            </a:r>
            <a:r>
              <a:rPr kumimoji="0" lang="en-US" altLang="ko-KR" sz="800" dirty="0" smtClean="0">
                <a:solidFill>
                  <a:prstClr val="black"/>
                </a:solidFill>
                <a:latin typeface="맑은 고딕"/>
                <a:ea typeface="맑은 고딕" panose="020B0503020000020004" pitchFamily="50" charset="-127"/>
              </a:rPr>
              <a:t>/</a:t>
            </a:r>
            <a:r>
              <a:rPr kumimoji="0" lang="ko-KR" altLang="en-US" sz="800" dirty="0" smtClean="0">
                <a:solidFill>
                  <a:prstClr val="black"/>
                </a:solidFill>
                <a:latin typeface="맑은 고딕"/>
                <a:ea typeface="맑은 고딕" panose="020B0503020000020004" pitchFamily="50" charset="-127"/>
              </a:rPr>
              <a:t>공통 </a:t>
            </a:r>
            <a:r>
              <a:rPr kumimoji="0" lang="en-US" altLang="ko-KR" sz="800" dirty="0" smtClean="0">
                <a:solidFill>
                  <a:prstClr val="black"/>
                </a:solidFill>
                <a:latin typeface="맑은 고딕"/>
                <a:ea typeface="맑은 고딕" panose="020B0503020000020004" pitchFamily="50" charset="-127"/>
              </a:rPr>
              <a:t>S/W : </a:t>
            </a:r>
            <a:r>
              <a:rPr kumimoji="0" lang="ko-KR" altLang="en-US" sz="800" dirty="0" smtClean="0">
                <a:solidFill>
                  <a:prstClr val="black"/>
                </a:solidFill>
                <a:latin typeface="맑은 고딕"/>
                <a:ea typeface="맑은 고딕" panose="020B0503020000020004" pitchFamily="50" charset="-127"/>
              </a:rPr>
              <a:t>센터에서 직접 설치 하는 보안 </a:t>
            </a:r>
            <a:r>
              <a:rPr kumimoji="0" lang="en-US" altLang="ko-KR" sz="800" dirty="0" smtClean="0">
                <a:solidFill>
                  <a:prstClr val="black"/>
                </a:solidFill>
                <a:latin typeface="맑은 고딕"/>
                <a:ea typeface="맑은 고딕" panose="020B0503020000020004" pitchFamily="50" charset="-127"/>
              </a:rPr>
              <a:t>S/W</a:t>
            </a: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 </a:t>
            </a:r>
            <a:r>
              <a:rPr kumimoji="0" lang="en-US" altLang="ko-KR" sz="800" dirty="0" err="1">
                <a:solidFill>
                  <a:prstClr val="black"/>
                </a:solidFill>
                <a:latin typeface="맑은 고딕"/>
                <a:ea typeface="맑은 고딕" panose="020B0503020000020004" pitchFamily="50" charset="-127"/>
              </a:rPr>
              <a:t>ontune</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a:t>
            </a:r>
            <a:r>
              <a:rPr kumimoji="0" lang="en-US" altLang="ko-KR" sz="800" dirty="0" err="1" smtClean="0">
                <a:solidFill>
                  <a:prstClr val="black"/>
                </a:solidFill>
                <a:latin typeface="맑은 고딕"/>
                <a:ea typeface="맑은 고딕" panose="020B0503020000020004" pitchFamily="50" charset="-127"/>
              </a:rPr>
              <a:t>etrust</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a:t>
            </a:r>
            <a:r>
              <a:rPr kumimoji="0" lang="en-US" altLang="ko-KR" sz="800" dirty="0" err="1" smtClean="0">
                <a:solidFill>
                  <a:prstClr val="black"/>
                </a:solidFill>
                <a:latin typeface="맑은 고딕"/>
                <a:ea typeface="맑은 고딕" panose="020B0503020000020004" pitchFamily="50" charset="-127"/>
              </a:rPr>
              <a:t>Netbackup</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a:t>
            </a:r>
            <a:r>
              <a:rPr kumimoji="0" lang="ko-KR" altLang="en-US" sz="800" dirty="0" err="1" smtClean="0">
                <a:solidFill>
                  <a:prstClr val="black"/>
                </a:solidFill>
                <a:latin typeface="맑은 고딕"/>
                <a:ea typeface="맑은 고딕" panose="020B0503020000020004" pitchFamily="50" charset="-127"/>
              </a:rPr>
              <a:t>아크로니스</a:t>
            </a:r>
            <a:endParaRPr kumimoji="0" lang="ko-KR" altLang="en-US"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HP-SA</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a:t>
            </a:r>
            <a:r>
              <a:rPr kumimoji="0" lang="en-US" altLang="ko-KR" sz="800" dirty="0" err="1" smtClean="0">
                <a:solidFill>
                  <a:prstClr val="black"/>
                </a:solidFill>
                <a:latin typeface="맑은 고딕"/>
                <a:ea typeface="맑은 고딕" panose="020B0503020000020004" pitchFamily="50" charset="-127"/>
              </a:rPr>
              <a:t>Maxigent</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Tivoli </a:t>
            </a:r>
            <a:r>
              <a:rPr kumimoji="0" lang="en-US" altLang="ko-KR" sz="800" dirty="0">
                <a:solidFill>
                  <a:prstClr val="black"/>
                </a:solidFill>
                <a:latin typeface="맑은 고딕"/>
                <a:ea typeface="맑은 고딕" panose="020B0503020000020004" pitchFamily="50" charset="-127"/>
              </a:rPr>
              <a:t>agent</a:t>
            </a: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server-</a:t>
            </a:r>
            <a:r>
              <a:rPr kumimoji="0" lang="en-US" altLang="ko-KR" sz="800" dirty="0" err="1" smtClean="0">
                <a:solidFill>
                  <a:prstClr val="black"/>
                </a:solidFill>
                <a:latin typeface="맑은 고딕"/>
                <a:ea typeface="맑은 고딕" panose="020B0503020000020004" pitchFamily="50" charset="-127"/>
              </a:rPr>
              <a:t>i</a:t>
            </a:r>
            <a:endParaRPr kumimoji="0" lang="en-US" altLang="ko-KR" sz="800" dirty="0">
              <a:solidFill>
                <a:prstClr val="black"/>
              </a:solidFill>
              <a:latin typeface="맑은 고딕"/>
              <a:ea typeface="맑은 고딕" panose="020B0503020000020004" pitchFamily="50" charset="-127"/>
            </a:endParaRPr>
          </a:p>
          <a:p>
            <a:pPr defTabSz="914400" fontAlgn="auto">
              <a:spcBef>
                <a:spcPts val="0"/>
              </a:spcBef>
              <a:spcAft>
                <a:spcPts val="0"/>
              </a:spcAft>
            </a:pPr>
            <a:r>
              <a:rPr kumimoji="0" lang="en-US" altLang="ko-KR" sz="800" dirty="0">
                <a:solidFill>
                  <a:prstClr val="black"/>
                </a:solidFill>
                <a:latin typeface="맑은 고딕"/>
                <a:ea typeface="맑은 고딕" panose="020B0503020000020004" pitchFamily="50" charset="-127"/>
              </a:rPr>
              <a:t> </a:t>
            </a:r>
            <a:r>
              <a:rPr kumimoji="0" lang="en-US" altLang="ko-KR" sz="800" dirty="0" smtClean="0">
                <a:solidFill>
                  <a:prstClr val="black"/>
                </a:solidFill>
                <a:latin typeface="맑은 고딕"/>
                <a:ea typeface="맑은 고딕" panose="020B0503020000020004" pitchFamily="50" charset="-127"/>
              </a:rPr>
              <a:t>  - </a:t>
            </a:r>
            <a:r>
              <a:rPr kumimoji="0" lang="en-US" altLang="ko-KR" sz="800" dirty="0" err="1" smtClean="0">
                <a:solidFill>
                  <a:prstClr val="black"/>
                </a:solidFill>
                <a:latin typeface="맑은 고딕"/>
                <a:ea typeface="맑은 고딕" panose="020B0503020000020004" pitchFamily="50" charset="-127"/>
              </a:rPr>
              <a:t>splunk</a:t>
            </a:r>
            <a:endParaRPr kumimoji="0" lang="en-US" altLang="ko-KR" sz="800" dirty="0">
              <a:solidFill>
                <a:prstClr val="black"/>
              </a:solidFill>
              <a:latin typeface="맑은 고딕"/>
              <a:ea typeface="맑은 고딕" panose="020B0503020000020004" pitchFamily="50" charset="-127"/>
            </a:endParaRPr>
          </a:p>
        </p:txBody>
      </p:sp>
      <p:graphicFrame>
        <p:nvGraphicFramePr>
          <p:cNvPr id="30" name="Group 220"/>
          <p:cNvGraphicFramePr>
            <a:graphicFrameLocks noGrp="1"/>
          </p:cNvGraphicFramePr>
          <p:nvPr>
            <p:extLst>
              <p:ext uri="{D42A27DB-BD31-4B8C-83A1-F6EECF244321}">
                <p14:modId xmlns:p14="http://schemas.microsoft.com/office/powerpoint/2010/main" val="3711220593"/>
              </p:ext>
            </p:extLst>
          </p:nvPr>
        </p:nvGraphicFramePr>
        <p:xfrm>
          <a:off x="841415" y="1403856"/>
          <a:ext cx="1550988" cy="1509048"/>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WEB</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 </a:t>
                      </a:r>
                      <a:r>
                        <a:rPr kumimoji="1" lang="en-US" altLang="ko-KR" sz="900" b="0" i="0" u="none" strike="noStrike" cap="none" normalizeH="0" baseline="0" dirty="0" smtClean="0">
                          <a:ln>
                            <a:noFill/>
                          </a:ln>
                          <a:solidFill>
                            <a:srgbClr val="000000"/>
                          </a:solidFill>
                          <a:effectLst/>
                          <a:latin typeface="맑은 고딕" pitchFamily="50" charset="-127"/>
                          <a:ea typeface="+mn-ea"/>
                        </a:rPr>
                        <a:t>(</a:t>
                      </a:r>
                      <a:r>
                        <a:rPr kumimoji="1" lang="ko-KR" altLang="en-US" sz="900" b="0" i="0" u="none" strike="noStrike" cap="none" normalizeH="0" baseline="0" dirty="0" smtClean="0">
                          <a:ln>
                            <a:noFill/>
                          </a:ln>
                          <a:solidFill>
                            <a:srgbClr val="000000"/>
                          </a:solidFill>
                          <a:effectLst/>
                          <a:latin typeface="맑은 고딕" pitchFamily="50" charset="-127"/>
                          <a:ea typeface="+mn-ea"/>
                        </a:rPr>
                        <a:t>공통</a:t>
                      </a:r>
                      <a:r>
                        <a:rPr kumimoji="1" lang="en-US" altLang="ko-KR" sz="900" b="0" i="0" u="none" strike="noStrike" cap="none" normalizeH="0" baseline="0" dirty="0" smtClean="0">
                          <a:ln>
                            <a:noFill/>
                          </a:ln>
                          <a:solidFill>
                            <a:srgbClr val="000000"/>
                          </a:solidFill>
                          <a:effectLst/>
                          <a:latin typeface="맑은 고딕" pitchFamily="50" charset="-127"/>
                          <a:ea typeface="+mn-ea"/>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jBoss</a:t>
                      </a:r>
                      <a:r>
                        <a:rPr kumimoji="1" lang="en-US" altLang="ko-KR" sz="900" b="1" i="0" u="none" strike="noStrike" cap="none" normalizeH="0" baseline="0" dirty="0" smtClean="0">
                          <a:ln>
                            <a:noFill/>
                          </a:ln>
                          <a:solidFill>
                            <a:schemeClr val="tx1"/>
                          </a:solidFill>
                          <a:effectLst/>
                          <a:latin typeface="맑은 고딕" pitchFamily="50" charset="-127"/>
                          <a:ea typeface="+mn-ea"/>
                        </a:rPr>
                        <a:t> EWS 2.4.6</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xecureweb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179388" rtl="0" eaLnBrk="1" fontAlgn="base" latinLnBrk="1" hangingPunct="1">
                        <a:lnSpc>
                          <a:spcPct val="100000"/>
                        </a:lnSpc>
                        <a:spcBef>
                          <a:spcPct val="0"/>
                        </a:spcBef>
                        <a:spcAft>
                          <a:spcPct val="20000"/>
                        </a:spcAft>
                        <a:buClr>
                          <a:srgbClr val="732842"/>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WebCube</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Tibco</a:t>
                      </a:r>
                      <a:r>
                        <a:rPr kumimoji="1" lang="en-US" altLang="ko-KR" sz="900" b="1" i="0" u="none" strike="noStrike" cap="none" normalizeH="0" baseline="0" dirty="0" smtClean="0">
                          <a:ln>
                            <a:noFill/>
                          </a:ln>
                          <a:solidFill>
                            <a:schemeClr val="tx1"/>
                          </a:solidFill>
                          <a:effectLst/>
                          <a:latin typeface="맑은 고딕" pitchFamily="50" charset="-127"/>
                          <a:ea typeface="+mn-ea"/>
                        </a:rPr>
                        <a:t> MFT</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graphicFrame>
        <p:nvGraphicFramePr>
          <p:cNvPr id="31" name="Group 220"/>
          <p:cNvGraphicFramePr>
            <a:graphicFrameLocks noGrp="1"/>
          </p:cNvGraphicFramePr>
          <p:nvPr>
            <p:extLst/>
          </p:nvPr>
        </p:nvGraphicFramePr>
        <p:xfrm>
          <a:off x="2957078" y="3376248"/>
          <a:ext cx="1550988" cy="2809806"/>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WAS</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mn-ea"/>
                        </a:rPr>
                        <a:t>공통</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90000" marR="9000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맑은 고딕" pitchFamily="50" charset="-127"/>
                        </a:rPr>
                        <a:t>jBoss</a:t>
                      </a: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 EAP 7.0.1</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err="1" smtClean="0">
                          <a:ln>
                            <a:noFill/>
                          </a:ln>
                          <a:solidFill>
                            <a:schemeClr val="tx1"/>
                          </a:solidFill>
                          <a:effectLst/>
                          <a:latin typeface="맑은 고딕" pitchFamily="50" charset="-127"/>
                          <a:ea typeface="+mn-ea"/>
                        </a:rPr>
                        <a:t>xecureweb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nProtect</a:t>
                      </a:r>
                      <a:r>
                        <a:rPr kumimoji="1" lang="en-US" altLang="ko-KR" sz="900" b="1" i="0" u="none" strike="noStrike" cap="none" normalizeH="0" baseline="0" dirty="0" smtClean="0">
                          <a:ln>
                            <a:noFill/>
                          </a:ln>
                          <a:solidFill>
                            <a:schemeClr val="tx1"/>
                          </a:solidFill>
                          <a:effectLst/>
                          <a:latin typeface="맑은 고딕" pitchFamily="50" charset="-127"/>
                          <a:ea typeface="+mn-ea"/>
                        </a:rPr>
                        <a:t> </a:t>
                      </a:r>
                      <a:r>
                        <a:rPr kumimoji="1" lang="en-US" altLang="ko-KR" sz="900" b="1" i="0" u="none" strike="noStrike" cap="none" normalizeH="0" baseline="0" dirty="0" err="1" smtClean="0">
                          <a:ln>
                            <a:noFill/>
                          </a:ln>
                          <a:solidFill>
                            <a:schemeClr val="tx1"/>
                          </a:solidFill>
                          <a:effectLst/>
                          <a:latin typeface="맑은 고딕" pitchFamily="50" charset="-127"/>
                          <a:ea typeface="+mn-ea"/>
                        </a:rPr>
                        <a:t>KeyCrypt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nProtect</a:t>
                      </a:r>
                      <a:r>
                        <a:rPr kumimoji="1" lang="en-US" altLang="ko-KR" sz="900" b="1" i="0" u="none" strike="noStrike" cap="none" normalizeH="0" baseline="0" dirty="0" smtClean="0">
                          <a:ln>
                            <a:noFill/>
                          </a:ln>
                          <a:solidFill>
                            <a:schemeClr val="tx1"/>
                          </a:solidFill>
                          <a:effectLst/>
                          <a:latin typeface="맑은 고딕" pitchFamily="50" charset="-127"/>
                          <a:ea typeface="+mn-ea"/>
                        </a:rPr>
                        <a:t> </a:t>
                      </a:r>
                      <a:r>
                        <a:rPr kumimoji="1" lang="en-US" altLang="ko-KR" sz="900" b="1" i="0" u="none" strike="noStrike" cap="none" normalizeH="0" baseline="0" dirty="0" err="1" smtClean="0">
                          <a:ln>
                            <a:noFill/>
                          </a:ln>
                          <a:solidFill>
                            <a:schemeClr val="tx1"/>
                          </a:solidFill>
                          <a:effectLst/>
                          <a:latin typeface="맑은 고딕" pitchFamily="50" charset="-127"/>
                          <a:ea typeface="+mn-ea"/>
                        </a:rPr>
                        <a:t>netizen</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D'Amo</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ko-KR" altLang="en-US" sz="900" b="1" i="0" u="none" strike="noStrike" cap="none" normalizeH="0" baseline="0" dirty="0" smtClean="0">
                          <a:ln>
                            <a:noFill/>
                          </a:ln>
                          <a:solidFill>
                            <a:schemeClr val="tx1"/>
                          </a:solidFill>
                          <a:effectLst/>
                          <a:latin typeface="맑은 고딕" pitchFamily="50" charset="-127"/>
                          <a:ea typeface="+mn-ea"/>
                        </a:rPr>
                        <a:t>한국전자인증 </a:t>
                      </a:r>
                      <a:r>
                        <a:rPr kumimoji="1" lang="en-US" altLang="ko-KR" sz="900" b="1" i="0" u="none" strike="noStrike" cap="none" normalizeH="0" baseline="0" dirty="0" smtClean="0">
                          <a:ln>
                            <a:noFill/>
                          </a:ln>
                          <a:solidFill>
                            <a:schemeClr val="tx1"/>
                          </a:solidFill>
                          <a:effectLst/>
                          <a:latin typeface="맑은 고딕" pitchFamily="50" charset="-127"/>
                          <a:ea typeface="+mn-ea"/>
                        </a:rPr>
                        <a:t>Toolkit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WiseGrid</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Tibco</a:t>
                      </a:r>
                      <a:r>
                        <a:rPr kumimoji="1" lang="en-US" altLang="ko-KR" sz="900" b="1" i="0" u="none" strike="noStrike" cap="none" normalizeH="0" baseline="0" dirty="0" smtClean="0">
                          <a:ln>
                            <a:noFill/>
                          </a:ln>
                          <a:solidFill>
                            <a:schemeClr val="tx1"/>
                          </a:solidFill>
                          <a:effectLst/>
                          <a:latin typeface="맑은 고딕" pitchFamily="50" charset="-127"/>
                          <a:ea typeface="+mn-ea"/>
                        </a:rPr>
                        <a:t> MFT</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ko-KR" altLang="en-US" sz="900" b="1" i="0" u="none" strike="noStrike" cap="none" normalizeH="0" baseline="0" dirty="0" err="1" smtClean="0">
                          <a:ln>
                            <a:noFill/>
                          </a:ln>
                          <a:solidFill>
                            <a:schemeClr val="tx1"/>
                          </a:solidFill>
                          <a:effectLst/>
                          <a:latin typeface="맑은 고딕" pitchFamily="50" charset="-127"/>
                          <a:ea typeface="+mn-ea"/>
                        </a:rPr>
                        <a:t>나모웹에디터</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mn-ea"/>
                        </a:rPr>
                        <a:t>XecureDB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sp>
        <p:nvSpPr>
          <p:cNvPr id="35" name="Line 671"/>
          <p:cNvSpPr>
            <a:spLocks noChangeShapeType="1"/>
          </p:cNvSpPr>
          <p:nvPr/>
        </p:nvSpPr>
        <p:spPr bwMode="auto">
          <a:xfrm>
            <a:off x="3724111" y="2916763"/>
            <a:ext cx="0" cy="216000"/>
          </a:xfrm>
          <a:prstGeom prst="line">
            <a:avLst/>
          </a:prstGeom>
          <a:noFill/>
          <a:ln w="9525">
            <a:solidFill>
              <a:sysClr val="windowText" lastClr="00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맑은 고딕"/>
              <a:ea typeface="맑은 고딕" panose="020B0503020000020004" pitchFamily="50" charset="-127"/>
            </a:endParaRPr>
          </a:p>
        </p:txBody>
      </p:sp>
      <p:sp>
        <p:nvSpPr>
          <p:cNvPr id="36" name="직사각형 35"/>
          <p:cNvSpPr/>
          <p:nvPr/>
        </p:nvSpPr>
        <p:spPr bwMode="auto">
          <a:xfrm>
            <a:off x="2947785" y="1364045"/>
            <a:ext cx="1535918" cy="431957"/>
          </a:xfrm>
          <a:prstGeom prst="rect">
            <a:avLst/>
          </a:prstGeom>
          <a:solidFill>
            <a:sysClr val="window" lastClr="FFFFFF">
              <a:lumMod val="95000"/>
            </a:sysClr>
          </a:solidFill>
          <a:ln w="2857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100" b="0" i="0" u="none" strike="noStrike" kern="0" cap="none" spc="0" normalizeH="0" baseline="0" noProof="0" dirty="0" smtClean="0">
              <a:ln>
                <a:noFill/>
              </a:ln>
              <a:solidFill>
                <a:srgbClr val="000000"/>
              </a:solidFill>
              <a:effectLst/>
              <a:uLnTx/>
              <a:uFillTx/>
              <a:latin typeface="맑은 고딕"/>
              <a:ea typeface="맑은 고딕" panose="020B0503020000020004" pitchFamily="50" charset="-127"/>
              <a:sym typeface="Wingdings" pitchFamily="2" charset="2"/>
            </a:endParaRPr>
          </a:p>
        </p:txBody>
      </p:sp>
      <p:graphicFrame>
        <p:nvGraphicFramePr>
          <p:cNvPr id="37" name="Group 220"/>
          <p:cNvGraphicFramePr>
            <a:graphicFrameLocks noGrp="1"/>
          </p:cNvGraphicFramePr>
          <p:nvPr>
            <p:extLst>
              <p:ext uri="{D42A27DB-BD31-4B8C-83A1-F6EECF244321}">
                <p14:modId xmlns:p14="http://schemas.microsoft.com/office/powerpoint/2010/main" val="2990349698"/>
              </p:ext>
            </p:extLst>
          </p:nvPr>
        </p:nvGraphicFramePr>
        <p:xfrm>
          <a:off x="2939768" y="1129137"/>
          <a:ext cx="1550988" cy="1725841"/>
        </p:xfrm>
        <a:graphic>
          <a:graphicData uri="http://schemas.openxmlformats.org/drawingml/2006/table">
            <a:tbl>
              <a:tblPr/>
              <a:tblGrid>
                <a:gridCol w="1550988"/>
              </a:tblGrid>
              <a:tr h="236472">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ctr" latinLnBrk="1" hangingPunct="1">
                        <a:lnSpc>
                          <a:spcPct val="100000"/>
                        </a:lnSpc>
                        <a:spcBef>
                          <a:spcPct val="0"/>
                        </a:spcBef>
                        <a:spcAft>
                          <a:spcPts val="900"/>
                        </a:spcAft>
                        <a:buClrTx/>
                        <a:buSzPct val="100000"/>
                        <a:buFontTx/>
                        <a:buNone/>
                        <a:tabLst/>
                      </a:pP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DB</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서버 </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개발</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r>
                        <a:rPr kumimoji="1" lang="ko-KR" altLang="en-US" sz="900" b="0" i="0" u="none" strike="noStrike" cap="none" normalizeH="0" baseline="0" dirty="0" smtClean="0">
                          <a:ln>
                            <a:noFill/>
                          </a:ln>
                          <a:solidFill>
                            <a:srgbClr val="000000"/>
                          </a:solidFill>
                          <a:effectLst/>
                          <a:latin typeface="맑은 고딕" pitchFamily="50" charset="-127"/>
                          <a:ea typeface="맑은 고딕" pitchFamily="50" charset="-127"/>
                        </a:rPr>
                        <a:t>인터넷 공통</a:t>
                      </a:r>
                      <a:r>
                        <a:rPr kumimoji="1" lang="en-US" altLang="ko-KR" sz="900" b="0" i="0" u="none" strike="noStrike" cap="none" normalizeH="0" baseline="0" dirty="0" smtClean="0">
                          <a:ln>
                            <a:noFill/>
                          </a:ln>
                          <a:solidFill>
                            <a:srgbClr val="000000"/>
                          </a:solidFill>
                          <a:effectLst/>
                          <a:latin typeface="맑은 고딕" pitchFamily="50" charset="-127"/>
                          <a:ea typeface="맑은 고딕" pitchFamily="50" charset="-127"/>
                        </a:rPr>
                        <a:t>)</a:t>
                      </a:r>
                      <a:endParaRPr kumimoji="1" lang="ko-KR" altLang="ko-KR" sz="900" b="0" i="0" u="none" strike="noStrike" cap="none" normalizeH="0" baseline="0" dirty="0" smtClean="0">
                        <a:ln>
                          <a:noFill/>
                        </a:ln>
                        <a:solidFill>
                          <a:srgbClr val="000000"/>
                        </a:solidFill>
                        <a:effectLst/>
                        <a:latin typeface="맑은 고딕" pitchFamily="50" charset="-127"/>
                        <a:ea typeface="맑은 고딕" pitchFamily="50" charset="-127"/>
                      </a:endParaRPr>
                    </a:p>
                  </a:txBody>
                  <a:tcPr marL="0" marR="0" marT="18000" marB="1800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rgbClr val="FFFF00"/>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OEL 7.2*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Oracle Cluster System</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188611">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pPr>
                      <a:r>
                        <a:rPr kumimoji="1" lang="ko-KR" altLang="en-US" sz="900" b="1" i="0" u="none" strike="noStrike" cap="none" normalizeH="0" baseline="0" dirty="0" smtClean="0">
                          <a:ln>
                            <a:noFill/>
                          </a:ln>
                          <a:solidFill>
                            <a:schemeClr val="tx1"/>
                          </a:solidFill>
                          <a:effectLst/>
                          <a:latin typeface="맑은 고딕" pitchFamily="50" charset="-127"/>
                          <a:ea typeface="+mn-ea"/>
                        </a:rPr>
                        <a:t>보안</a:t>
                      </a:r>
                      <a:r>
                        <a:rPr kumimoji="1" lang="en-US" altLang="ko-KR" sz="900" b="1" i="0" u="none" strike="noStrike" cap="none" normalizeH="0" baseline="0" dirty="0" smtClean="0">
                          <a:ln>
                            <a:noFill/>
                          </a:ln>
                          <a:solidFill>
                            <a:schemeClr val="tx1"/>
                          </a:solidFill>
                          <a:effectLst/>
                          <a:latin typeface="맑은 고딕" pitchFamily="50" charset="-127"/>
                          <a:ea typeface="+mn-ea"/>
                        </a:rPr>
                        <a:t>/</a:t>
                      </a:r>
                      <a:r>
                        <a:rPr kumimoji="1" lang="ko-KR" altLang="en-US" sz="900" b="1" i="0" u="none" strike="noStrike" cap="none" normalizeH="0" baseline="0" dirty="0" smtClean="0">
                          <a:ln>
                            <a:noFill/>
                          </a:ln>
                          <a:solidFill>
                            <a:schemeClr val="tx1"/>
                          </a:solidFill>
                          <a:effectLst/>
                          <a:latin typeface="맑은 고딕" pitchFamily="50" charset="-127"/>
                          <a:ea typeface="+mn-ea"/>
                        </a:rPr>
                        <a:t>공통 </a:t>
                      </a:r>
                      <a:r>
                        <a:rPr kumimoji="1" lang="en-US" altLang="ko-KR" sz="900" b="1" i="0" u="none" strike="noStrike" cap="none" normalizeH="0" baseline="0" dirty="0" smtClean="0">
                          <a:ln>
                            <a:noFill/>
                          </a:ln>
                          <a:solidFill>
                            <a:schemeClr val="tx1"/>
                          </a:solidFill>
                          <a:effectLst/>
                          <a:latin typeface="맑은 고딕" pitchFamily="50" charset="-127"/>
                          <a:ea typeface="+mn-ea"/>
                        </a:rPr>
                        <a:t>S/W*</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Oracle 11g R2</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179388" rtl="0" eaLnBrk="1" fontAlgn="base" latinLnBrk="1" hangingPunct="1">
                        <a:lnSpc>
                          <a:spcPct val="100000"/>
                        </a:lnSpc>
                        <a:spcBef>
                          <a:spcPct val="0"/>
                        </a:spcBef>
                        <a:spcAft>
                          <a:spcPct val="20000"/>
                        </a:spcAft>
                        <a:buClr>
                          <a:srgbClr val="732842"/>
                        </a:buClr>
                        <a:buSzTx/>
                        <a:buFont typeface="Wingdings" pitchFamily="2" charset="2"/>
                        <a:buNone/>
                        <a:tabLst/>
                        <a:defRPr/>
                      </a:pPr>
                      <a:r>
                        <a:rPr kumimoji="1" lang="en-US" altLang="ko-KR" sz="900" b="1" i="0" u="none" strike="noStrike" cap="none" normalizeH="0" baseline="0" dirty="0" err="1" smtClean="0">
                          <a:ln>
                            <a:noFill/>
                          </a:ln>
                          <a:solidFill>
                            <a:schemeClr val="tx1"/>
                          </a:solidFill>
                          <a:effectLst/>
                          <a:latin typeface="맑은 고딕" pitchFamily="50" charset="-127"/>
                          <a:ea typeface="맑은 고딕" pitchFamily="50" charset="-127"/>
                        </a:rPr>
                        <a:t>XecureDB</a:t>
                      </a:r>
                      <a:endPar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Data Aid</a:t>
                      </a:r>
                      <a:endParaRPr kumimoji="1" lang="ko-KR" altLang="ko-KR" sz="900" b="1" i="0" u="none" strike="noStrike" cap="none" normalizeH="0" baseline="0" dirty="0" smtClean="0">
                        <a:ln>
                          <a:noFill/>
                        </a:ln>
                        <a:solidFill>
                          <a:schemeClr val="tx1"/>
                        </a:solidFill>
                        <a:effectLst/>
                        <a:latin typeface="맑은 고딕" pitchFamily="50" charset="-127"/>
                        <a:ea typeface="맑은 고딕" pitchFamily="50" charset="-127"/>
                      </a:endParaRP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r h="216793">
                <a:tc>
                  <a:txBody>
                    <a:bodyPr/>
                    <a:lstStyle>
                      <a:lvl1pPr marL="0" algn="l" defTabSz="914400" rtl="0" eaLnBrk="1" latinLnBrk="1" hangingPunct="1">
                        <a:defRPr sz="1800" kern="1200">
                          <a:solidFill>
                            <a:schemeClr val="tx1"/>
                          </a:solidFill>
                          <a:latin typeface="맑은 고딕"/>
                        </a:defRPr>
                      </a:lvl1pPr>
                      <a:lvl2pPr marL="457200" algn="l" defTabSz="914400" rtl="0" eaLnBrk="1" latinLnBrk="1" hangingPunct="1">
                        <a:defRPr sz="1800" kern="1200">
                          <a:solidFill>
                            <a:schemeClr val="tx1"/>
                          </a:solidFill>
                          <a:latin typeface="맑은 고딕"/>
                        </a:defRPr>
                      </a:lvl2pPr>
                      <a:lvl3pPr marL="914400" algn="l" defTabSz="914400" rtl="0" eaLnBrk="1" latinLnBrk="1" hangingPunct="1">
                        <a:defRPr sz="1800" kern="1200">
                          <a:solidFill>
                            <a:schemeClr val="tx1"/>
                          </a:solidFill>
                          <a:latin typeface="맑은 고딕"/>
                        </a:defRPr>
                      </a:lvl3pPr>
                      <a:lvl4pPr marL="1371600" algn="l" defTabSz="914400" rtl="0" eaLnBrk="1" latinLnBrk="1" hangingPunct="1">
                        <a:defRPr sz="1800" kern="1200">
                          <a:solidFill>
                            <a:schemeClr val="tx1"/>
                          </a:solidFill>
                          <a:latin typeface="맑은 고딕"/>
                        </a:defRPr>
                      </a:lvl4pPr>
                      <a:lvl5pPr marL="1828800" algn="l" defTabSz="914400" rtl="0" eaLnBrk="1" latinLnBrk="1" hangingPunct="1">
                        <a:defRPr sz="1800" kern="1200">
                          <a:solidFill>
                            <a:schemeClr val="tx1"/>
                          </a:solidFill>
                          <a:latin typeface="맑은 고딕"/>
                        </a:defRPr>
                      </a:lvl5pPr>
                      <a:lvl6pPr marL="2286000" algn="l" defTabSz="914400" rtl="0" eaLnBrk="1" latinLnBrk="1" hangingPunct="1">
                        <a:defRPr sz="1800" kern="1200">
                          <a:solidFill>
                            <a:schemeClr val="tx1"/>
                          </a:solidFill>
                          <a:latin typeface="맑은 고딕"/>
                        </a:defRPr>
                      </a:lvl6pPr>
                      <a:lvl7pPr marL="2743200" algn="l" defTabSz="914400" rtl="0" eaLnBrk="1" latinLnBrk="1" hangingPunct="1">
                        <a:defRPr sz="1800" kern="1200">
                          <a:solidFill>
                            <a:schemeClr val="tx1"/>
                          </a:solidFill>
                          <a:latin typeface="맑은 고딕"/>
                        </a:defRPr>
                      </a:lvl7pPr>
                      <a:lvl8pPr marL="3200400" algn="l" defTabSz="914400" rtl="0" eaLnBrk="1" latinLnBrk="1" hangingPunct="1">
                        <a:defRPr sz="1800" kern="1200">
                          <a:solidFill>
                            <a:schemeClr val="tx1"/>
                          </a:solidFill>
                          <a:latin typeface="맑은 고딕"/>
                        </a:defRPr>
                      </a:lvl8pPr>
                      <a:lvl9pPr marL="3657600" algn="l" defTabSz="914400" rtl="0" eaLnBrk="1" latinLnBrk="1" hangingPunct="1">
                        <a:defRPr sz="1800" kern="1200">
                          <a:solidFill>
                            <a:schemeClr val="tx1"/>
                          </a:solidFill>
                          <a:latin typeface="맑은 고딕"/>
                        </a:defRPr>
                      </a:lvl9pPr>
                    </a:lstStyle>
                    <a:p>
                      <a:pPr marL="0" marR="0" lvl="0" indent="0" algn="ctr" defTabSz="914400" rtl="0" eaLnBrk="1" fontAlgn="base" latinLnBrk="1" hangingPunct="1">
                        <a:lnSpc>
                          <a:spcPct val="85000"/>
                        </a:lnSpc>
                        <a:spcBef>
                          <a:spcPct val="20000"/>
                        </a:spcBef>
                        <a:spcAft>
                          <a:spcPct val="0"/>
                        </a:spcAft>
                        <a:buClr>
                          <a:schemeClr val="tx1"/>
                        </a:buClr>
                        <a:buSzTx/>
                        <a:buFont typeface="Wingdings" pitchFamily="2" charset="2"/>
                        <a:buNone/>
                        <a:tabLst/>
                        <a:defRPr/>
                      </a:pPr>
                      <a:r>
                        <a:rPr kumimoji="1" lang="en-US" altLang="ko-KR" sz="900" b="1" i="0" u="none" strike="noStrike" cap="none" normalizeH="0" baseline="0" dirty="0" smtClean="0">
                          <a:ln>
                            <a:noFill/>
                          </a:ln>
                          <a:solidFill>
                            <a:schemeClr val="tx1"/>
                          </a:solidFill>
                          <a:effectLst/>
                          <a:latin typeface="맑은 고딕" pitchFamily="50" charset="-127"/>
                          <a:ea typeface="맑은 고딕" pitchFamily="50" charset="-127"/>
                        </a:rPr>
                        <a:t>Control-M</a:t>
                      </a:r>
                    </a:p>
                  </a:txBody>
                  <a:tcPr marL="0" marR="0" marT="0" marB="0" anchor="ctr" horzOverflow="overflow">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tr>
            </a:tbl>
          </a:graphicData>
        </a:graphic>
      </p:graphicFrame>
      <p:sp>
        <p:nvSpPr>
          <p:cNvPr id="38" name="TextBox 37"/>
          <p:cNvSpPr txBox="1"/>
          <p:nvPr/>
        </p:nvSpPr>
        <p:spPr>
          <a:xfrm>
            <a:off x="1097970" y="5380963"/>
            <a:ext cx="1701237" cy="584775"/>
          </a:xfrm>
          <a:prstGeom prst="rect">
            <a:avLst/>
          </a:prstGeom>
          <a:noFill/>
        </p:spPr>
        <p:txBody>
          <a:bodyPr wrap="square" rtlCol="0">
            <a:spAutoFit/>
          </a:bodyPr>
          <a:lstStyle/>
          <a:p>
            <a:pPr defTabSz="914400" fontAlgn="auto">
              <a:spcBef>
                <a:spcPts val="0"/>
              </a:spcBef>
              <a:spcAft>
                <a:spcPts val="0"/>
              </a:spcAft>
            </a:pPr>
            <a:r>
              <a:rPr kumimoji="0" lang="en-US" altLang="ko-KR" sz="800" dirty="0" smtClean="0">
                <a:solidFill>
                  <a:prstClr val="black"/>
                </a:solidFill>
                <a:latin typeface="맑은 고딕"/>
                <a:ea typeface="맑은 고딕" panose="020B0503020000020004" pitchFamily="50" charset="-127"/>
              </a:rPr>
              <a:t>1</a:t>
            </a:r>
            <a:r>
              <a:rPr kumimoji="0" lang="ko-KR" altLang="en-US" sz="800" dirty="0" smtClean="0">
                <a:solidFill>
                  <a:prstClr val="black"/>
                </a:solidFill>
                <a:latin typeface="맑은 고딕"/>
                <a:ea typeface="맑은 고딕" panose="020B0503020000020004" pitchFamily="50" charset="-127"/>
              </a:rPr>
              <a:t>차 개발 대상 업무 위주 </a:t>
            </a:r>
            <a:r>
              <a:rPr kumimoji="0" lang="en-US" altLang="ko-KR" sz="800" dirty="0" smtClean="0">
                <a:solidFill>
                  <a:prstClr val="black"/>
                </a:solidFill>
                <a:latin typeface="맑은 고딕"/>
                <a:ea typeface="맑은 고딕" panose="020B0503020000020004" pitchFamily="50" charset="-127"/>
              </a:rPr>
              <a:t>S/W </a:t>
            </a:r>
            <a:r>
              <a:rPr kumimoji="0" lang="ko-KR" altLang="en-US" sz="800" dirty="0" smtClean="0">
                <a:solidFill>
                  <a:prstClr val="black"/>
                </a:solidFill>
                <a:latin typeface="맑은 고딕"/>
                <a:ea typeface="맑은 고딕" panose="020B0503020000020004" pitchFamily="50" charset="-127"/>
              </a:rPr>
              <a:t>설치</a:t>
            </a:r>
            <a:r>
              <a:rPr kumimoji="0" lang="en-US" altLang="ko-KR" sz="800" dirty="0">
                <a:solidFill>
                  <a:prstClr val="black"/>
                </a:solidFill>
                <a:latin typeface="맑은 고딕"/>
                <a:ea typeface="맑은 고딕" panose="020B0503020000020004" pitchFamily="50" charset="-127"/>
              </a:rPr>
              <a:t>(e-Marketplace, </a:t>
            </a:r>
            <a:r>
              <a:rPr kumimoji="0" lang="ko-KR" altLang="en-US" sz="800" dirty="0">
                <a:solidFill>
                  <a:prstClr val="black"/>
                </a:solidFill>
                <a:latin typeface="맑은 고딕"/>
                <a:ea typeface="맑은 고딕" panose="020B0503020000020004" pitchFamily="50" charset="-127"/>
              </a:rPr>
              <a:t>법인구매</a:t>
            </a:r>
            <a:r>
              <a:rPr kumimoji="0" lang="en-US" altLang="ko-KR" sz="800" dirty="0">
                <a:solidFill>
                  <a:prstClr val="black"/>
                </a:solidFill>
                <a:latin typeface="맑은 고딕"/>
                <a:ea typeface="맑은 고딕" panose="020B0503020000020004" pitchFamily="50" charset="-127"/>
              </a:rPr>
              <a:t>, </a:t>
            </a:r>
            <a:r>
              <a:rPr kumimoji="0" lang="ko-KR" altLang="en-US" sz="800" dirty="0">
                <a:solidFill>
                  <a:prstClr val="black"/>
                </a:solidFill>
                <a:latin typeface="맑은 고딕"/>
                <a:ea typeface="맑은 고딕" panose="020B0503020000020004" pitchFamily="50" charset="-127"/>
              </a:rPr>
              <a:t>임직원 알뜰시장</a:t>
            </a:r>
            <a:r>
              <a:rPr kumimoji="0" lang="en-US" altLang="ko-KR" sz="800" dirty="0">
                <a:solidFill>
                  <a:prstClr val="black"/>
                </a:solidFill>
                <a:latin typeface="맑은 고딕"/>
                <a:ea typeface="맑은 고딕" panose="020B0503020000020004" pitchFamily="50" charset="-127"/>
              </a:rPr>
              <a:t>, </a:t>
            </a:r>
            <a:r>
              <a:rPr kumimoji="0" lang="ko-KR" altLang="en-US" sz="800" dirty="0" smtClean="0">
                <a:solidFill>
                  <a:prstClr val="black"/>
                </a:solidFill>
                <a:latin typeface="맑은 고딕"/>
                <a:ea typeface="맑은 고딕" panose="020B0503020000020004" pitchFamily="50" charset="-127"/>
              </a:rPr>
              <a:t>브랜드관리</a:t>
            </a:r>
            <a:r>
              <a:rPr kumimoji="0" lang="en-US" altLang="ko-KR" sz="800" dirty="0">
                <a:solidFill>
                  <a:prstClr val="black"/>
                </a:solidFill>
                <a:latin typeface="맑은 고딕"/>
                <a:ea typeface="맑은 고딕" panose="020B0503020000020004" pitchFamily="50" charset="-127"/>
              </a:rPr>
              <a:t>, </a:t>
            </a:r>
            <a:r>
              <a:rPr kumimoji="0" lang="ko-KR" altLang="en-US" sz="800" dirty="0" smtClean="0">
                <a:solidFill>
                  <a:prstClr val="black"/>
                </a:solidFill>
                <a:latin typeface="맑은 고딕"/>
                <a:ea typeface="맑은 고딕" panose="020B0503020000020004" pitchFamily="50" charset="-127"/>
              </a:rPr>
              <a:t>총무지원</a:t>
            </a:r>
            <a:r>
              <a:rPr kumimoji="0" lang="en-US" altLang="ko-KR" sz="800" dirty="0">
                <a:solidFill>
                  <a:prstClr val="black"/>
                </a:solidFill>
                <a:latin typeface="맑은 고딕"/>
                <a:ea typeface="맑은 고딕" panose="020B0503020000020004" pitchFamily="50" charset="-127"/>
              </a:rPr>
              <a:t> </a:t>
            </a:r>
            <a:r>
              <a:rPr kumimoji="0" lang="ko-KR" altLang="en-US" sz="800" dirty="0" smtClean="0">
                <a:solidFill>
                  <a:prstClr val="black"/>
                </a:solidFill>
                <a:latin typeface="맑은 고딕"/>
                <a:ea typeface="맑은 고딕" panose="020B0503020000020004" pitchFamily="50" charset="-127"/>
              </a:rPr>
              <a:t>등</a:t>
            </a:r>
            <a:r>
              <a:rPr kumimoji="0" lang="en-US" altLang="ko-KR" sz="800" dirty="0" smtClean="0">
                <a:solidFill>
                  <a:prstClr val="black"/>
                </a:solidFill>
                <a:latin typeface="맑은 고딕"/>
                <a:ea typeface="맑은 고딕" panose="020B0503020000020004" pitchFamily="50" charset="-127"/>
              </a:rPr>
              <a:t>)</a:t>
            </a:r>
            <a:endParaRPr kumimoji="0" lang="ko-KR" altLang="en-US" sz="800" dirty="0" smtClean="0">
              <a:solidFill>
                <a:prstClr val="black"/>
              </a:solidFill>
              <a:latin typeface="맑은 고딕"/>
              <a:ea typeface="맑은 고딕" panose="020B0503020000020004" pitchFamily="50" charset="-127"/>
            </a:endParaRPr>
          </a:p>
        </p:txBody>
      </p:sp>
      <p:sp>
        <p:nvSpPr>
          <p:cNvPr id="39" name="모서리가 둥근 직사각형 38"/>
          <p:cNvSpPr/>
          <p:nvPr/>
        </p:nvSpPr>
        <p:spPr>
          <a:xfrm>
            <a:off x="2827919" y="3204681"/>
            <a:ext cx="1907350" cy="3022548"/>
          </a:xfrm>
          <a:prstGeom prst="roundRect">
            <a:avLst/>
          </a:prstGeom>
          <a:noFill/>
          <a:ln w="25400" cap="flat" cmpd="sng" algn="ctr">
            <a:solidFill>
              <a:srgbClr val="EA609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0" name="모서리가 둥근 직사각형 39"/>
          <p:cNvSpPr/>
          <p:nvPr/>
        </p:nvSpPr>
        <p:spPr>
          <a:xfrm>
            <a:off x="717067" y="1208265"/>
            <a:ext cx="1907350" cy="1803195"/>
          </a:xfrm>
          <a:prstGeom prst="roundRect">
            <a:avLst/>
          </a:prstGeom>
          <a:noFill/>
          <a:ln w="25400" cap="flat" cmpd="sng" algn="ctr">
            <a:solidFill>
              <a:srgbClr val="EA609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
        <p:nvSpPr>
          <p:cNvPr id="41" name="모서리가 둥근 직사각형 40"/>
          <p:cNvSpPr/>
          <p:nvPr/>
        </p:nvSpPr>
        <p:spPr>
          <a:xfrm>
            <a:off x="2797601" y="989902"/>
            <a:ext cx="1907350" cy="1954007"/>
          </a:xfrm>
          <a:prstGeom prst="roundRect">
            <a:avLst/>
          </a:prstGeom>
          <a:noFill/>
          <a:ln w="25400" cap="flat" cmpd="sng" algn="ctr">
            <a:solidFill>
              <a:srgbClr val="EA609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400" b="0" i="0" u="none" strike="noStrike" kern="0" cap="none" spc="0" normalizeH="0" baseline="0" noProof="0" dirty="0" smtClean="0">
              <a:ln>
                <a:noFill/>
              </a:ln>
              <a:solidFill>
                <a:prstClr val="black"/>
              </a:solidFill>
              <a:effectLst/>
              <a:uLnTx/>
              <a:uFillTx/>
              <a:latin typeface="맑은 고딕"/>
              <a:ea typeface="맑은 고딕" panose="020B0503020000020004" pitchFamily="50" charset="-127"/>
              <a:cs typeface="+mn-cs"/>
            </a:endParaRPr>
          </a:p>
        </p:txBody>
      </p:sp>
    </p:spTree>
    <p:extLst>
      <p:ext uri="{BB962C8B-B14F-4D97-AF65-F5344CB8AC3E}">
        <p14:creationId xmlns:p14="http://schemas.microsoft.com/office/powerpoint/2010/main" val="479243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AutoShape 41"/>
          <p:cNvSpPr>
            <a:spLocks noChangeArrowheads="1"/>
          </p:cNvSpPr>
          <p:nvPr/>
        </p:nvSpPr>
        <p:spPr bwMode="auto">
          <a:xfrm>
            <a:off x="381000" y="2479483"/>
            <a:ext cx="9144000" cy="1364455"/>
          </a:xfrm>
          <a:prstGeom prst="roundRect">
            <a:avLst>
              <a:gd name="adj" fmla="val 3093"/>
            </a:avLst>
          </a:prstGeom>
          <a:solidFill>
            <a:schemeClr val="accent1">
              <a:lumMod val="20000"/>
              <a:lumOff val="80000"/>
            </a:schemeClr>
          </a:solidFill>
          <a:ln w="19050">
            <a:solidFill>
              <a:srgbClr val="808080"/>
            </a:solidFill>
            <a:prstDash val="sysDot"/>
            <a:round/>
            <a:headEnd/>
            <a:tailEnd/>
          </a:ln>
        </p:spPr>
        <p:txBody>
          <a:bodyPr wrap="none" anchor="ctr"/>
          <a:lstStyle/>
          <a:p>
            <a:pPr algn="l"/>
            <a:endParaRPr lang="ko-KR" altLang="en-US" sz="2400">
              <a:latin typeface="+mn-ea"/>
              <a:ea typeface="+mn-ea"/>
            </a:endParaRPr>
          </a:p>
        </p:txBody>
      </p:sp>
      <p:sp>
        <p:nvSpPr>
          <p:cNvPr id="159" name="AutoShape 41"/>
          <p:cNvSpPr>
            <a:spLocks noChangeArrowheads="1"/>
          </p:cNvSpPr>
          <p:nvPr/>
        </p:nvSpPr>
        <p:spPr bwMode="auto">
          <a:xfrm>
            <a:off x="381000" y="4163490"/>
            <a:ext cx="9144000" cy="1555115"/>
          </a:xfrm>
          <a:prstGeom prst="roundRect">
            <a:avLst>
              <a:gd name="adj" fmla="val 3093"/>
            </a:avLst>
          </a:prstGeom>
          <a:solidFill>
            <a:schemeClr val="accent1">
              <a:lumMod val="20000"/>
              <a:lumOff val="80000"/>
            </a:schemeClr>
          </a:solidFill>
          <a:ln w="19050">
            <a:solidFill>
              <a:srgbClr val="808080"/>
            </a:solidFill>
            <a:prstDash val="sysDot"/>
            <a:round/>
            <a:headEnd/>
            <a:tailEnd/>
          </a:ln>
        </p:spPr>
        <p:txBody>
          <a:bodyPr wrap="none" anchor="ctr"/>
          <a:lstStyle/>
          <a:p>
            <a:endParaRPr lang="ko-KR" altLang="en-US" sz="2400">
              <a:latin typeface="+mn-ea"/>
              <a:ea typeface="+mn-ea"/>
            </a:endParaRPr>
          </a:p>
        </p:txBody>
      </p:sp>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5.7. </a:t>
            </a:r>
            <a:r>
              <a:rPr lang="ko-KR" altLang="en-US" sz="2400" dirty="0" smtClean="0">
                <a:solidFill>
                  <a:schemeClr val="tx1">
                    <a:lumMod val="65000"/>
                    <a:lumOff val="35000"/>
                  </a:schemeClr>
                </a:solidFill>
              </a:rPr>
              <a:t>긴급 배포 방안</a:t>
            </a:r>
            <a:endParaRPr lang="ko-KR" altLang="en-US" sz="1800" dirty="0">
              <a:solidFill>
                <a:schemeClr val="tx1">
                  <a:lumMod val="65000"/>
                  <a:lumOff val="35000"/>
                </a:schemeClr>
              </a:solidFill>
            </a:endParaRPr>
          </a:p>
        </p:txBody>
      </p:sp>
      <p:sp>
        <p:nvSpPr>
          <p:cNvPr id="89" name="Rectangle 91"/>
          <p:cNvSpPr>
            <a:spLocks noChangeArrowheads="1"/>
          </p:cNvSpPr>
          <p:nvPr/>
        </p:nvSpPr>
        <p:spPr bwMode="auto">
          <a:xfrm>
            <a:off x="452406" y="4703566"/>
            <a:ext cx="1511952" cy="307777"/>
          </a:xfrm>
          <a:prstGeom prst="rect">
            <a:avLst/>
          </a:prstGeom>
          <a:noFill/>
          <a:ln w="9525">
            <a:noFill/>
            <a:miter lim="800000"/>
            <a:headEnd/>
            <a:tailEnd/>
          </a:ln>
        </p:spPr>
        <p:txBody>
          <a:bodyPr wrap="none">
            <a:spAutoFit/>
          </a:bodyPr>
          <a:lstStyle/>
          <a:p>
            <a:pPr algn="l"/>
            <a:r>
              <a:rPr lang="en-US" altLang="ko-KR" sz="1400" dirty="0" smtClean="0">
                <a:latin typeface="+mn-ea"/>
                <a:ea typeface="+mn-ea"/>
              </a:rPr>
              <a:t>IT-Central (</a:t>
            </a:r>
            <a:r>
              <a:rPr lang="ko-KR" altLang="en-US" sz="1400" dirty="0" smtClean="0">
                <a:latin typeface="+mn-ea"/>
                <a:ea typeface="+mn-ea"/>
              </a:rPr>
              <a:t>고객</a:t>
            </a:r>
            <a:r>
              <a:rPr lang="en-US" altLang="ko-KR" sz="1400" dirty="0" smtClean="0">
                <a:latin typeface="+mn-ea"/>
                <a:ea typeface="+mn-ea"/>
              </a:rPr>
              <a:t>)</a:t>
            </a:r>
            <a:endParaRPr lang="en-US" altLang="ko-KR" sz="1400" dirty="0">
              <a:latin typeface="+mn-ea"/>
              <a:ea typeface="+mn-ea"/>
            </a:endParaRPr>
          </a:p>
        </p:txBody>
      </p:sp>
      <p:sp>
        <p:nvSpPr>
          <p:cNvPr id="108" name="Rectangle 93"/>
          <p:cNvSpPr>
            <a:spLocks noChangeArrowheads="1"/>
          </p:cNvSpPr>
          <p:nvPr/>
        </p:nvSpPr>
        <p:spPr bwMode="auto">
          <a:xfrm>
            <a:off x="2195309" y="4753607"/>
            <a:ext cx="899605" cy="307777"/>
          </a:xfrm>
          <a:prstGeom prst="rect">
            <a:avLst/>
          </a:prstGeom>
          <a:noFill/>
          <a:ln w="9525">
            <a:noFill/>
            <a:miter lim="800000"/>
            <a:headEnd/>
            <a:tailEnd/>
          </a:ln>
        </p:spPr>
        <p:txBody>
          <a:bodyPr wrap="none">
            <a:spAutoFit/>
          </a:bodyPr>
          <a:lstStyle/>
          <a:p>
            <a:pPr algn="l"/>
            <a:r>
              <a:rPr lang="en-US" altLang="ko-KR" sz="1400" dirty="0" smtClean="0">
                <a:latin typeface="+mn-ea"/>
                <a:ea typeface="+mn-ea"/>
              </a:rPr>
              <a:t>ARM (PI)</a:t>
            </a:r>
            <a:endParaRPr lang="en-US" altLang="ko-KR" sz="1400" dirty="0">
              <a:latin typeface="+mn-ea"/>
              <a:ea typeface="+mn-ea"/>
            </a:endParaRPr>
          </a:p>
        </p:txBody>
      </p:sp>
      <p:sp>
        <p:nvSpPr>
          <p:cNvPr id="116" name="AutoShape 44"/>
          <p:cNvSpPr>
            <a:spLocks noChangeArrowheads="1"/>
          </p:cNvSpPr>
          <p:nvPr/>
        </p:nvSpPr>
        <p:spPr bwMode="auto">
          <a:xfrm>
            <a:off x="2019983" y="4331688"/>
            <a:ext cx="1336910" cy="356351"/>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ko-KR" altLang="en-US" sz="1400" kern="0" dirty="0" smtClean="0">
                <a:solidFill>
                  <a:sysClr val="windowText" lastClr="000000"/>
                </a:solidFill>
                <a:latin typeface="+mn-ea"/>
                <a:ea typeface="+mn-ea"/>
              </a:rPr>
              <a:t>변경대상등록</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sp>
        <p:nvSpPr>
          <p:cNvPr id="117" name="AutoShape 45"/>
          <p:cNvSpPr>
            <a:spLocks noChangeArrowheads="1"/>
          </p:cNvSpPr>
          <p:nvPr/>
        </p:nvSpPr>
        <p:spPr bwMode="auto">
          <a:xfrm>
            <a:off x="464801" y="1921491"/>
            <a:ext cx="1476000" cy="293633"/>
          </a:xfrm>
          <a:prstGeom prst="homePlate">
            <a:avLst>
              <a:gd name="adj" fmla="val 45076"/>
            </a:avLst>
          </a:prstGeom>
          <a:solidFill>
            <a:srgbClr val="FFFFFF">
              <a:lumMod val="85000"/>
            </a:srgbClr>
          </a:solidFill>
          <a:ln w="19050">
            <a:solidFill>
              <a:srgbClr val="969696"/>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0" i="0" u="none" strike="noStrike" kern="0" cap="none" spc="0" normalizeH="0" baseline="0" noProof="0">
                <a:ln>
                  <a:noFill/>
                </a:ln>
                <a:solidFill>
                  <a:sysClr val="windowText" lastClr="000000"/>
                </a:solidFill>
                <a:effectLst/>
                <a:uLnTx/>
                <a:uFillTx/>
                <a:latin typeface="+mn-ea"/>
                <a:ea typeface="+mn-ea"/>
              </a:rPr>
              <a:t>접수</a:t>
            </a:r>
          </a:p>
        </p:txBody>
      </p:sp>
      <p:sp>
        <p:nvSpPr>
          <p:cNvPr id="143" name="AutoShape 45"/>
          <p:cNvSpPr>
            <a:spLocks noChangeArrowheads="1"/>
          </p:cNvSpPr>
          <p:nvPr/>
        </p:nvSpPr>
        <p:spPr bwMode="auto">
          <a:xfrm>
            <a:off x="1974769" y="1921491"/>
            <a:ext cx="1476000" cy="293633"/>
          </a:xfrm>
          <a:prstGeom prst="homePlate">
            <a:avLst>
              <a:gd name="adj" fmla="val 45076"/>
            </a:avLst>
          </a:prstGeom>
          <a:solidFill>
            <a:srgbClr val="FFFFFF">
              <a:lumMod val="85000"/>
            </a:srgbClr>
          </a:solidFill>
          <a:ln w="19050">
            <a:solidFill>
              <a:srgbClr val="969696"/>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0" i="0" u="none" strike="noStrike" kern="0" cap="none" spc="0" normalizeH="0" baseline="0" noProof="0">
                <a:ln>
                  <a:noFill/>
                </a:ln>
                <a:solidFill>
                  <a:sysClr val="windowText" lastClr="000000"/>
                </a:solidFill>
                <a:effectLst/>
                <a:uLnTx/>
                <a:uFillTx/>
                <a:latin typeface="+mn-ea"/>
                <a:ea typeface="+mn-ea"/>
              </a:rPr>
              <a:t>분석</a:t>
            </a:r>
          </a:p>
        </p:txBody>
      </p:sp>
      <p:sp>
        <p:nvSpPr>
          <p:cNvPr id="145" name="AutoShape 45"/>
          <p:cNvSpPr>
            <a:spLocks noChangeArrowheads="1"/>
          </p:cNvSpPr>
          <p:nvPr/>
        </p:nvSpPr>
        <p:spPr bwMode="auto">
          <a:xfrm>
            <a:off x="3484737" y="1921491"/>
            <a:ext cx="1476000" cy="293633"/>
          </a:xfrm>
          <a:prstGeom prst="homePlate">
            <a:avLst>
              <a:gd name="adj" fmla="val 45134"/>
            </a:avLst>
          </a:prstGeom>
          <a:solidFill>
            <a:srgbClr val="FFFFFF">
              <a:lumMod val="85000"/>
            </a:srgbClr>
          </a:solidFill>
          <a:ln w="19050">
            <a:solidFill>
              <a:srgbClr val="969696"/>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0" i="0" u="none" strike="noStrike" kern="0" cap="none" spc="0" normalizeH="0" baseline="0" noProof="0">
                <a:ln>
                  <a:noFill/>
                </a:ln>
                <a:solidFill>
                  <a:sysClr val="windowText" lastClr="000000"/>
                </a:solidFill>
                <a:effectLst/>
                <a:uLnTx/>
                <a:uFillTx/>
                <a:latin typeface="+mn-ea"/>
                <a:ea typeface="+mn-ea"/>
              </a:rPr>
              <a:t>설계</a:t>
            </a:r>
          </a:p>
        </p:txBody>
      </p:sp>
      <p:sp>
        <p:nvSpPr>
          <p:cNvPr id="146" name="AutoShape 45"/>
          <p:cNvSpPr>
            <a:spLocks noChangeArrowheads="1"/>
          </p:cNvSpPr>
          <p:nvPr/>
        </p:nvSpPr>
        <p:spPr bwMode="auto">
          <a:xfrm>
            <a:off x="4994705" y="1921491"/>
            <a:ext cx="1476000" cy="293633"/>
          </a:xfrm>
          <a:prstGeom prst="homePlate">
            <a:avLst>
              <a:gd name="adj" fmla="val 45076"/>
            </a:avLst>
          </a:prstGeom>
          <a:solidFill>
            <a:srgbClr val="FFFFFF">
              <a:lumMod val="85000"/>
            </a:srgbClr>
          </a:solidFill>
          <a:ln w="19050">
            <a:solidFill>
              <a:srgbClr val="969696"/>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0" i="0" u="none" strike="noStrike" kern="0" cap="none" spc="0" normalizeH="0" baseline="0" noProof="0">
                <a:ln>
                  <a:noFill/>
                </a:ln>
                <a:solidFill>
                  <a:sysClr val="windowText" lastClr="000000"/>
                </a:solidFill>
                <a:effectLst/>
                <a:uLnTx/>
                <a:uFillTx/>
                <a:latin typeface="+mn-ea"/>
                <a:ea typeface="+mn-ea"/>
              </a:rPr>
              <a:t>개발</a:t>
            </a:r>
          </a:p>
        </p:txBody>
      </p:sp>
      <p:sp>
        <p:nvSpPr>
          <p:cNvPr id="147" name="AutoShape 45"/>
          <p:cNvSpPr>
            <a:spLocks noChangeArrowheads="1"/>
          </p:cNvSpPr>
          <p:nvPr/>
        </p:nvSpPr>
        <p:spPr bwMode="auto">
          <a:xfrm>
            <a:off x="6504673" y="1921491"/>
            <a:ext cx="1476000" cy="293633"/>
          </a:xfrm>
          <a:prstGeom prst="homePlate">
            <a:avLst>
              <a:gd name="adj" fmla="val 45134"/>
            </a:avLst>
          </a:prstGeom>
          <a:solidFill>
            <a:schemeClr val="accent1">
              <a:lumMod val="75000"/>
            </a:schemeClr>
          </a:solidFill>
          <a:ln w="19050">
            <a:solidFill>
              <a:schemeClr val="tx1"/>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1" i="0" u="none" strike="noStrike" kern="0" cap="none" spc="0" normalizeH="0" baseline="0" noProof="0">
                <a:ln>
                  <a:noFill/>
                </a:ln>
                <a:solidFill>
                  <a:schemeClr val="bg1"/>
                </a:solidFill>
                <a:effectLst/>
                <a:uLnTx/>
                <a:uFillTx/>
                <a:latin typeface="+mn-ea"/>
                <a:ea typeface="+mn-ea"/>
              </a:rPr>
              <a:t>승인</a:t>
            </a:r>
          </a:p>
        </p:txBody>
      </p:sp>
      <p:sp>
        <p:nvSpPr>
          <p:cNvPr id="148" name="AutoShape 45"/>
          <p:cNvSpPr>
            <a:spLocks noChangeArrowheads="1"/>
          </p:cNvSpPr>
          <p:nvPr/>
        </p:nvSpPr>
        <p:spPr bwMode="auto">
          <a:xfrm>
            <a:off x="8014643" y="1921491"/>
            <a:ext cx="1476000" cy="293633"/>
          </a:xfrm>
          <a:prstGeom prst="homePlate">
            <a:avLst>
              <a:gd name="adj" fmla="val 45076"/>
            </a:avLst>
          </a:prstGeom>
          <a:solidFill>
            <a:srgbClr val="FFFFFF">
              <a:lumMod val="85000"/>
            </a:srgbClr>
          </a:solidFill>
          <a:ln w="19050">
            <a:solidFill>
              <a:srgbClr val="969696"/>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200" b="0" i="0" u="none" strike="noStrike" kern="0" cap="none" spc="0" normalizeH="0" baseline="0" noProof="0">
                <a:ln>
                  <a:noFill/>
                </a:ln>
                <a:solidFill>
                  <a:sysClr val="windowText" lastClr="000000"/>
                </a:solidFill>
                <a:effectLst/>
                <a:uLnTx/>
                <a:uFillTx/>
                <a:latin typeface="+mn-ea"/>
                <a:ea typeface="+mn-ea"/>
              </a:rPr>
              <a:t>이관</a:t>
            </a:r>
          </a:p>
        </p:txBody>
      </p:sp>
      <p:cxnSp>
        <p:nvCxnSpPr>
          <p:cNvPr id="149" name="AutoShape 71"/>
          <p:cNvCxnSpPr>
            <a:cxnSpLocks noChangeShapeType="1"/>
            <a:stCxn id="116" idx="3"/>
          </p:cNvCxnSpPr>
          <p:nvPr/>
        </p:nvCxnSpPr>
        <p:spPr bwMode="auto">
          <a:xfrm>
            <a:off x="3356893" y="4509864"/>
            <a:ext cx="2679742" cy="1424"/>
          </a:xfrm>
          <a:prstGeom prst="straightConnector1">
            <a:avLst/>
          </a:prstGeom>
          <a:noFill/>
          <a:ln w="19050">
            <a:solidFill>
              <a:srgbClr val="000000"/>
            </a:solidFill>
            <a:round/>
            <a:headEnd/>
            <a:tailEnd type="arrow" w="med" len="sm"/>
          </a:ln>
        </p:spPr>
      </p:cxnSp>
      <p:sp>
        <p:nvSpPr>
          <p:cNvPr id="150" name="Rectangle 93"/>
          <p:cNvSpPr>
            <a:spLocks noChangeArrowheads="1"/>
          </p:cNvSpPr>
          <p:nvPr/>
        </p:nvSpPr>
        <p:spPr bwMode="auto">
          <a:xfrm>
            <a:off x="8529665" y="4732189"/>
            <a:ext cx="1047082" cy="461665"/>
          </a:xfrm>
          <a:prstGeom prst="rect">
            <a:avLst/>
          </a:prstGeom>
          <a:noFill/>
          <a:ln w="9525">
            <a:noFill/>
            <a:miter lim="800000"/>
            <a:headEnd/>
            <a:tailEnd/>
          </a:ln>
        </p:spPr>
        <p:txBody>
          <a:bodyPr wrap="none">
            <a:spAutoFit/>
          </a:bodyPr>
          <a:lstStyle/>
          <a:p>
            <a:pPr algn="l"/>
            <a:r>
              <a:rPr lang="en-US" altLang="ko-KR" sz="1200" dirty="0" smtClean="0">
                <a:latin typeface="+mn-ea"/>
                <a:ea typeface="+mn-ea"/>
              </a:rPr>
              <a:t>ARM</a:t>
            </a:r>
          </a:p>
          <a:p>
            <a:r>
              <a:rPr lang="en-US" altLang="ko-KR" sz="1200" dirty="0" smtClean="0">
                <a:latin typeface="+mn-ea"/>
                <a:ea typeface="+mn-ea"/>
              </a:rPr>
              <a:t>(</a:t>
            </a:r>
            <a:r>
              <a:rPr lang="ko-KR" altLang="en-US" sz="1200" dirty="0" smtClean="0">
                <a:latin typeface="+mn-ea"/>
                <a:ea typeface="+mn-ea"/>
              </a:rPr>
              <a:t>배포관리자</a:t>
            </a:r>
            <a:r>
              <a:rPr lang="en-US" altLang="ko-KR" sz="1200" dirty="0" smtClean="0">
                <a:latin typeface="+mn-ea"/>
                <a:ea typeface="+mn-ea"/>
              </a:rPr>
              <a:t>)</a:t>
            </a:r>
            <a:endParaRPr lang="en-US" altLang="ko-KR" sz="1200" dirty="0">
              <a:latin typeface="+mn-ea"/>
              <a:ea typeface="+mn-ea"/>
            </a:endParaRPr>
          </a:p>
        </p:txBody>
      </p:sp>
      <p:sp>
        <p:nvSpPr>
          <p:cNvPr id="151" name="AutoShape 44"/>
          <p:cNvSpPr>
            <a:spLocks noChangeArrowheads="1"/>
          </p:cNvSpPr>
          <p:nvPr/>
        </p:nvSpPr>
        <p:spPr bwMode="auto">
          <a:xfrm>
            <a:off x="486238" y="4331688"/>
            <a:ext cx="1336910" cy="356351"/>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400" b="0" i="0" u="none" strike="noStrike" kern="0" cap="none" spc="0" normalizeH="0" baseline="0" noProof="0" dirty="0">
                <a:ln>
                  <a:noFill/>
                </a:ln>
                <a:solidFill>
                  <a:sysClr val="windowText" lastClr="000000"/>
                </a:solidFill>
                <a:effectLst/>
                <a:uLnTx/>
                <a:uFillTx/>
                <a:latin typeface="+mn-ea"/>
                <a:ea typeface="+mn-ea"/>
              </a:rPr>
              <a:t>접수 및 분할</a:t>
            </a:r>
          </a:p>
        </p:txBody>
      </p:sp>
      <p:cxnSp>
        <p:nvCxnSpPr>
          <p:cNvPr id="152" name="AutoShape 71"/>
          <p:cNvCxnSpPr>
            <a:cxnSpLocks noChangeShapeType="1"/>
            <a:stCxn id="151" idx="3"/>
            <a:endCxn id="116" idx="1"/>
          </p:cNvCxnSpPr>
          <p:nvPr/>
        </p:nvCxnSpPr>
        <p:spPr bwMode="auto">
          <a:xfrm>
            <a:off x="1823148" y="4511288"/>
            <a:ext cx="196834" cy="0"/>
          </a:xfrm>
          <a:prstGeom prst="straightConnector1">
            <a:avLst/>
          </a:prstGeom>
          <a:noFill/>
          <a:ln w="19050">
            <a:solidFill>
              <a:srgbClr val="000000"/>
            </a:solidFill>
            <a:round/>
            <a:headEnd/>
            <a:tailEnd type="arrow" w="med" len="sm"/>
          </a:ln>
        </p:spPr>
      </p:cxnSp>
      <p:pic>
        <p:nvPicPr>
          <p:cNvPr id="153" name="Picture 85" descr="MC900434845[1]"/>
          <p:cNvPicPr>
            <a:picLocks noChangeAspect="1" noChangeArrowheads="1"/>
          </p:cNvPicPr>
          <p:nvPr/>
        </p:nvPicPr>
        <p:blipFill>
          <a:blip r:embed="rId2"/>
          <a:srcRect/>
          <a:stretch>
            <a:fillRect/>
          </a:stretch>
        </p:blipFill>
        <p:spPr bwMode="auto">
          <a:xfrm>
            <a:off x="3534982" y="4799220"/>
            <a:ext cx="504753" cy="387710"/>
          </a:xfrm>
          <a:prstGeom prst="rect">
            <a:avLst/>
          </a:prstGeom>
          <a:noFill/>
          <a:ln w="9525">
            <a:noFill/>
            <a:miter lim="800000"/>
            <a:headEnd/>
            <a:tailEnd/>
          </a:ln>
        </p:spPr>
      </p:pic>
      <p:sp>
        <p:nvSpPr>
          <p:cNvPr id="154" name="Text Box 86"/>
          <p:cNvSpPr txBox="1">
            <a:spLocks noChangeArrowheads="1"/>
          </p:cNvSpPr>
          <p:nvPr/>
        </p:nvSpPr>
        <p:spPr bwMode="auto">
          <a:xfrm>
            <a:off x="3402211" y="5187567"/>
            <a:ext cx="974725" cy="230832"/>
          </a:xfrm>
          <a:prstGeom prst="rect">
            <a:avLst/>
          </a:prstGeom>
          <a:noFill/>
          <a:ln w="9525">
            <a:noFill/>
            <a:miter lim="800000"/>
            <a:headEnd/>
            <a:tailEnd/>
          </a:ln>
          <a:effectLst>
            <a:prstShdw prst="shdw17" dist="17961" dir="2700000">
              <a:srgbClr val="00CC99">
                <a:gamma/>
                <a:shade val="60000"/>
                <a:invGamma/>
              </a:srgbClr>
            </a:prstShdw>
          </a:effectLst>
        </p:spPr>
        <p:txBody>
          <a:bodyPr>
            <a:spAutoFit/>
          </a:bodyPr>
          <a:lstStyle>
            <a:defPPr>
              <a:defRPr lang="ko-KR"/>
            </a:defPPr>
            <a:lvl1pPr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1pPr>
            <a:lvl2pPr marL="4572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2pPr>
            <a:lvl3pPr marL="9144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3pPr>
            <a:lvl4pPr marL="13716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4pPr>
            <a:lvl5pPr marL="18288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5pPr>
            <a:lvl6pPr marL="2286000" algn="l" defTabSz="914400" rtl="0" eaLnBrk="1" latinLnBrk="1" hangingPunct="1">
              <a:defRPr kumimoji="1" sz="1200" b="1" kern="1200">
                <a:solidFill>
                  <a:schemeClr val="tx1"/>
                </a:solidFill>
                <a:latin typeface="바탕" pitchFamily="18" charset="-127"/>
                <a:ea typeface="바탕" pitchFamily="18" charset="-127"/>
                <a:cs typeface="+mn-cs"/>
              </a:defRPr>
            </a:lvl6pPr>
            <a:lvl7pPr marL="2743200" algn="l" defTabSz="914400" rtl="0" eaLnBrk="1" latinLnBrk="1" hangingPunct="1">
              <a:defRPr kumimoji="1" sz="1200" b="1" kern="1200">
                <a:solidFill>
                  <a:schemeClr val="tx1"/>
                </a:solidFill>
                <a:latin typeface="바탕" pitchFamily="18" charset="-127"/>
                <a:ea typeface="바탕" pitchFamily="18" charset="-127"/>
                <a:cs typeface="+mn-cs"/>
              </a:defRPr>
            </a:lvl7pPr>
            <a:lvl8pPr marL="3200400" algn="l" defTabSz="914400" rtl="0" eaLnBrk="1" latinLnBrk="1" hangingPunct="1">
              <a:defRPr kumimoji="1" sz="1200" b="1" kern="1200">
                <a:solidFill>
                  <a:schemeClr val="tx1"/>
                </a:solidFill>
                <a:latin typeface="바탕" pitchFamily="18" charset="-127"/>
                <a:ea typeface="바탕" pitchFamily="18" charset="-127"/>
                <a:cs typeface="+mn-cs"/>
              </a:defRPr>
            </a:lvl8pPr>
            <a:lvl9pPr marL="3657600" algn="l" defTabSz="914400" rtl="0" eaLnBrk="1" latinLnBrk="1" hangingPunct="1">
              <a:defRPr kumimoji="1" sz="1200" b="1" kern="1200">
                <a:solidFill>
                  <a:schemeClr val="tx1"/>
                </a:solidFill>
                <a:latin typeface="바탕" pitchFamily="18" charset="-127"/>
                <a:ea typeface="바탕" pitchFamily="18" charset="-127"/>
                <a:cs typeface="+mn-cs"/>
              </a:defRPr>
            </a:lvl9pPr>
          </a:lstStyle>
          <a:p>
            <a:pPr marL="0" marR="0" lvl="0" indent="0" algn="l" defTabSz="914400" rtl="0" eaLnBrk="1" fontAlgn="base" latinLnBrk="1" hangingPunct="1">
              <a:lnSpc>
                <a:spcPct val="100000"/>
              </a:lnSpc>
              <a:spcBef>
                <a:spcPct val="50000"/>
              </a:spcBef>
              <a:spcAft>
                <a:spcPct val="0"/>
              </a:spcAft>
              <a:buClrTx/>
              <a:buSzTx/>
              <a:buFontTx/>
              <a:buNone/>
              <a:tabLst/>
              <a:defRPr/>
            </a:pPr>
            <a:r>
              <a:rPr kumimoji="1" lang="ko-KR" altLang="en-US" sz="900" b="1" i="0" u="none" strike="noStrike" kern="1200" cap="none" spc="0" normalizeH="0" baseline="0" noProof="0" dirty="0">
                <a:ln>
                  <a:noFill/>
                </a:ln>
                <a:solidFill>
                  <a:srgbClr val="5F5F5F"/>
                </a:solidFill>
                <a:effectLst/>
                <a:uLnTx/>
                <a:uFillTx/>
                <a:latin typeface="+mn-ea"/>
                <a:ea typeface="+mn-ea"/>
              </a:rPr>
              <a:t>형상서버</a:t>
            </a:r>
          </a:p>
        </p:txBody>
      </p:sp>
      <p:cxnSp>
        <p:nvCxnSpPr>
          <p:cNvPr id="155" name="AutoShape 71"/>
          <p:cNvCxnSpPr>
            <a:cxnSpLocks noChangeShapeType="1"/>
          </p:cNvCxnSpPr>
          <p:nvPr/>
        </p:nvCxnSpPr>
        <p:spPr bwMode="auto">
          <a:xfrm>
            <a:off x="3690890" y="4551200"/>
            <a:ext cx="0" cy="193855"/>
          </a:xfrm>
          <a:prstGeom prst="straightConnector1">
            <a:avLst/>
          </a:prstGeom>
          <a:noFill/>
          <a:ln w="19050">
            <a:solidFill>
              <a:srgbClr val="000000"/>
            </a:solidFill>
            <a:round/>
            <a:headEnd/>
            <a:tailEnd type="arrow" w="med" len="sm"/>
          </a:ln>
        </p:spPr>
      </p:cxnSp>
      <p:cxnSp>
        <p:nvCxnSpPr>
          <p:cNvPr id="156" name="AutoShape 71"/>
          <p:cNvCxnSpPr>
            <a:cxnSpLocks noChangeShapeType="1"/>
          </p:cNvCxnSpPr>
          <p:nvPr/>
        </p:nvCxnSpPr>
        <p:spPr bwMode="auto">
          <a:xfrm flipV="1">
            <a:off x="3870184" y="4534095"/>
            <a:ext cx="0" cy="193855"/>
          </a:xfrm>
          <a:prstGeom prst="straightConnector1">
            <a:avLst/>
          </a:prstGeom>
          <a:noFill/>
          <a:ln w="19050">
            <a:solidFill>
              <a:srgbClr val="000000"/>
            </a:solidFill>
            <a:round/>
            <a:headEnd/>
            <a:tailEnd type="arrow" w="med" len="sm"/>
          </a:ln>
        </p:spPr>
      </p:cxnSp>
      <p:sp>
        <p:nvSpPr>
          <p:cNvPr id="157" name="AutoShape 89"/>
          <p:cNvSpPr>
            <a:spLocks/>
          </p:cNvSpPr>
          <p:nvPr/>
        </p:nvSpPr>
        <p:spPr bwMode="auto">
          <a:xfrm>
            <a:off x="4375524" y="4604161"/>
            <a:ext cx="1592262" cy="800963"/>
          </a:xfrm>
          <a:prstGeom prst="accentCallout1">
            <a:avLst>
              <a:gd name="adj1" fmla="val 15000"/>
              <a:gd name="adj2" fmla="val -5569"/>
              <a:gd name="adj3" fmla="val 34583"/>
              <a:gd name="adj4" fmla="val -20995"/>
            </a:avLst>
          </a:prstGeom>
          <a:solidFill>
            <a:schemeClr val="bg1">
              <a:lumMod val="95000"/>
            </a:schemeClr>
          </a:solidFill>
          <a:ln w="9525">
            <a:solidFill>
              <a:srgbClr val="000000"/>
            </a:solidFill>
            <a:miter lim="800000"/>
            <a:headEnd/>
            <a:tailEnd/>
          </a:ln>
          <a:effectLst>
            <a:prstShdw prst="shdw17" dist="17961" dir="2700000">
              <a:srgbClr val="000000">
                <a:gamma/>
                <a:shade val="60000"/>
                <a:invGamma/>
              </a:srgbClr>
            </a:prstShdw>
          </a:effectLst>
        </p:spPr>
        <p:txBody>
          <a:bodyPr anchor="ctr"/>
          <a:lstStyle>
            <a:defPPr>
              <a:defRPr lang="ko-KR"/>
            </a:defPPr>
            <a:lvl1pPr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1pPr>
            <a:lvl2pPr marL="4572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2pPr>
            <a:lvl3pPr marL="9144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3pPr>
            <a:lvl4pPr marL="13716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4pPr>
            <a:lvl5pPr marL="18288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5pPr>
            <a:lvl6pPr marL="2286000" algn="l" defTabSz="914400" rtl="0" eaLnBrk="1" latinLnBrk="1" hangingPunct="1">
              <a:defRPr kumimoji="1" sz="1200" b="1" kern="1200">
                <a:solidFill>
                  <a:schemeClr val="tx1"/>
                </a:solidFill>
                <a:latin typeface="바탕" pitchFamily="18" charset="-127"/>
                <a:ea typeface="바탕" pitchFamily="18" charset="-127"/>
                <a:cs typeface="+mn-cs"/>
              </a:defRPr>
            </a:lvl6pPr>
            <a:lvl7pPr marL="2743200" algn="l" defTabSz="914400" rtl="0" eaLnBrk="1" latinLnBrk="1" hangingPunct="1">
              <a:defRPr kumimoji="1" sz="1200" b="1" kern="1200">
                <a:solidFill>
                  <a:schemeClr val="tx1"/>
                </a:solidFill>
                <a:latin typeface="바탕" pitchFamily="18" charset="-127"/>
                <a:ea typeface="바탕" pitchFamily="18" charset="-127"/>
                <a:cs typeface="+mn-cs"/>
              </a:defRPr>
            </a:lvl7pPr>
            <a:lvl8pPr marL="3200400" algn="l" defTabSz="914400" rtl="0" eaLnBrk="1" latinLnBrk="1" hangingPunct="1">
              <a:defRPr kumimoji="1" sz="1200" b="1" kern="1200">
                <a:solidFill>
                  <a:schemeClr val="tx1"/>
                </a:solidFill>
                <a:latin typeface="바탕" pitchFamily="18" charset="-127"/>
                <a:ea typeface="바탕" pitchFamily="18" charset="-127"/>
                <a:cs typeface="+mn-cs"/>
              </a:defRPr>
            </a:lvl8pPr>
            <a:lvl9pPr marL="3657600" algn="l" defTabSz="914400" rtl="0" eaLnBrk="1" latinLnBrk="1" hangingPunct="1">
              <a:defRPr kumimoji="1" sz="1200" b="1" kern="1200">
                <a:solidFill>
                  <a:schemeClr val="tx1"/>
                </a:solidFill>
                <a:latin typeface="바탕" pitchFamily="18" charset="-127"/>
                <a:ea typeface="바탕" pitchFamily="18" charset="-127"/>
                <a:cs typeface="+mn-cs"/>
              </a:defRPr>
            </a:lvl9pPr>
          </a:lstStyle>
          <a:p>
            <a:pPr marL="87313" marR="0" lvl="0" indent="-87313" algn="l" defTabSz="914400" rtl="0" eaLnBrk="1" fontAlgn="base" latinLnBrk="1" hangingPunct="1">
              <a:lnSpc>
                <a:spcPct val="100000"/>
              </a:lnSpc>
              <a:spcBef>
                <a:spcPct val="0"/>
              </a:spcBef>
              <a:spcAft>
                <a:spcPct val="0"/>
              </a:spcAft>
              <a:buClrTx/>
              <a:buSzTx/>
              <a:buFontTx/>
              <a:buChar char="•"/>
              <a:tabLst/>
              <a:defRPr/>
            </a:pPr>
            <a:r>
              <a:rPr lang="ko-KR" altLang="en-US" sz="1100" noProof="0" dirty="0" smtClean="0">
                <a:solidFill>
                  <a:srgbClr val="000000"/>
                </a:solidFill>
                <a:latin typeface="+mn-ea"/>
                <a:ea typeface="+mn-ea"/>
              </a:rPr>
              <a:t>조치계획작성</a:t>
            </a:r>
            <a:endParaRPr kumimoji="1" lang="ko-KR" altLang="en-US" sz="1100" b="1" i="0" u="none" strike="noStrike" kern="1200" cap="none" spc="0" normalizeH="0" baseline="0" noProof="0" dirty="0">
              <a:ln>
                <a:noFill/>
              </a:ln>
              <a:solidFill>
                <a:srgbClr val="000000"/>
              </a:solidFill>
              <a:effectLst/>
              <a:uLnTx/>
              <a:uFillTx/>
              <a:latin typeface="+mn-ea"/>
              <a:ea typeface="+mn-ea"/>
            </a:endParaRPr>
          </a:p>
          <a:p>
            <a:pPr marL="87313" marR="0" lvl="0" indent="-87313" algn="l" defTabSz="914400" rtl="0" eaLnBrk="1" fontAlgn="base" latinLnBrk="1" hangingPunct="1">
              <a:lnSpc>
                <a:spcPct val="100000"/>
              </a:lnSpc>
              <a:spcBef>
                <a:spcPct val="0"/>
              </a:spcBef>
              <a:spcAft>
                <a:spcPct val="0"/>
              </a:spcAft>
              <a:buClrTx/>
              <a:buSzTx/>
              <a:buFontTx/>
              <a:buChar char="•"/>
              <a:tabLst/>
              <a:defRPr/>
            </a:pPr>
            <a:r>
              <a:rPr kumimoji="1" lang="ko-KR" altLang="en-US" sz="1100" b="1" i="0" u="none" strike="noStrike" kern="1200" cap="none" spc="0" normalizeH="0" baseline="0" noProof="0" dirty="0" smtClean="0">
                <a:ln>
                  <a:noFill/>
                </a:ln>
                <a:solidFill>
                  <a:srgbClr val="000000"/>
                </a:solidFill>
                <a:effectLst/>
                <a:uLnTx/>
                <a:uFillTx/>
                <a:latin typeface="+mn-ea"/>
                <a:ea typeface="+mn-ea"/>
              </a:rPr>
              <a:t>체크인</a:t>
            </a:r>
            <a:r>
              <a:rPr kumimoji="1" lang="en-US" altLang="ko-KR" sz="1100" b="1" i="0" u="none" strike="noStrike" kern="1200" cap="none" spc="0" normalizeH="0" baseline="0" noProof="0" dirty="0" smtClean="0">
                <a:ln>
                  <a:noFill/>
                </a:ln>
                <a:solidFill>
                  <a:srgbClr val="000000"/>
                </a:solidFill>
                <a:effectLst/>
                <a:uLnTx/>
                <a:uFillTx/>
                <a:latin typeface="+mn-ea"/>
                <a:ea typeface="+mn-ea"/>
              </a:rPr>
              <a:t>/</a:t>
            </a:r>
            <a:r>
              <a:rPr kumimoji="1" lang="ko-KR" altLang="en-US" sz="1100" b="1" i="0" u="none" strike="noStrike" kern="1200" cap="none" spc="0" normalizeH="0" baseline="0" noProof="0" dirty="0" smtClean="0">
                <a:ln>
                  <a:noFill/>
                </a:ln>
                <a:solidFill>
                  <a:srgbClr val="000000"/>
                </a:solidFill>
                <a:effectLst/>
                <a:uLnTx/>
                <a:uFillTx/>
                <a:latin typeface="+mn-ea"/>
                <a:ea typeface="+mn-ea"/>
              </a:rPr>
              <a:t>체크아웃</a:t>
            </a:r>
            <a:endParaRPr kumimoji="1" lang="ko-KR" altLang="en-US" sz="1100" b="1" i="0" u="none" strike="noStrike" kern="1200" cap="none" spc="0" normalizeH="0" baseline="0" noProof="0" dirty="0">
              <a:ln>
                <a:noFill/>
              </a:ln>
              <a:solidFill>
                <a:srgbClr val="000000"/>
              </a:solidFill>
              <a:effectLst/>
              <a:uLnTx/>
              <a:uFillTx/>
              <a:latin typeface="+mn-ea"/>
              <a:ea typeface="+mn-ea"/>
            </a:endParaRPr>
          </a:p>
          <a:p>
            <a:pPr marL="87313" marR="0" lvl="0" indent="-87313" algn="l" defTabSz="914400" rtl="0" eaLnBrk="1" fontAlgn="base" latinLnBrk="1" hangingPunct="1">
              <a:lnSpc>
                <a:spcPct val="100000"/>
              </a:lnSpc>
              <a:spcBef>
                <a:spcPct val="0"/>
              </a:spcBef>
              <a:spcAft>
                <a:spcPct val="0"/>
              </a:spcAft>
              <a:buClrTx/>
              <a:buSzTx/>
              <a:buFontTx/>
              <a:buChar char="•"/>
              <a:tabLst/>
              <a:defRPr/>
            </a:pPr>
            <a:r>
              <a:rPr kumimoji="1" lang="ko-KR" altLang="en-US" sz="1100" b="1" i="0" u="none" strike="noStrike" kern="1200" cap="none" spc="0" normalizeH="0" baseline="0" noProof="0" dirty="0">
                <a:ln>
                  <a:noFill/>
                </a:ln>
                <a:solidFill>
                  <a:srgbClr val="000000"/>
                </a:solidFill>
                <a:effectLst/>
                <a:uLnTx/>
                <a:uFillTx/>
                <a:latin typeface="+mn-ea"/>
                <a:ea typeface="+mn-ea"/>
              </a:rPr>
              <a:t>테스트서버 이관</a:t>
            </a:r>
          </a:p>
          <a:p>
            <a:pPr marL="87313" marR="0" lvl="0" indent="-87313" algn="l" defTabSz="914400" rtl="0" eaLnBrk="1" fontAlgn="base" latinLnBrk="1" hangingPunct="1">
              <a:lnSpc>
                <a:spcPct val="100000"/>
              </a:lnSpc>
              <a:spcBef>
                <a:spcPct val="0"/>
              </a:spcBef>
              <a:spcAft>
                <a:spcPct val="0"/>
              </a:spcAft>
              <a:buClrTx/>
              <a:buSzTx/>
              <a:buFontTx/>
              <a:buChar char="•"/>
              <a:tabLst/>
              <a:defRPr/>
            </a:pPr>
            <a:r>
              <a:rPr kumimoji="1" lang="ko-KR" altLang="en-US" sz="1100" b="1" i="0" u="none" strike="noStrike" kern="1200" cap="none" spc="0" normalizeH="0" baseline="0" noProof="0" dirty="0" err="1">
                <a:ln>
                  <a:noFill/>
                </a:ln>
                <a:solidFill>
                  <a:srgbClr val="000000"/>
                </a:solidFill>
                <a:effectLst/>
                <a:uLnTx/>
                <a:uFillTx/>
                <a:latin typeface="+mn-ea"/>
                <a:ea typeface="+mn-ea"/>
              </a:rPr>
              <a:t>빌드</a:t>
            </a:r>
            <a:r>
              <a:rPr kumimoji="1" lang="ko-KR" altLang="en-US" sz="1100" b="1" i="0" u="none" strike="noStrike" kern="1200" cap="none" spc="0" normalizeH="0" baseline="0" noProof="0" dirty="0">
                <a:ln>
                  <a:noFill/>
                </a:ln>
                <a:solidFill>
                  <a:srgbClr val="000000"/>
                </a:solidFill>
                <a:effectLst/>
                <a:uLnTx/>
                <a:uFillTx/>
                <a:latin typeface="+mn-ea"/>
                <a:ea typeface="+mn-ea"/>
              </a:rPr>
              <a:t> 및 결과 확인</a:t>
            </a:r>
          </a:p>
        </p:txBody>
      </p:sp>
      <p:sp>
        <p:nvSpPr>
          <p:cNvPr id="160" name="AutoShape 151"/>
          <p:cNvSpPr>
            <a:spLocks noChangeArrowheads="1"/>
          </p:cNvSpPr>
          <p:nvPr/>
        </p:nvSpPr>
        <p:spPr bwMode="auto">
          <a:xfrm>
            <a:off x="708407" y="3983889"/>
            <a:ext cx="3110363" cy="256573"/>
          </a:xfrm>
          <a:prstGeom prst="roundRect">
            <a:avLst>
              <a:gd name="adj" fmla="val 16667"/>
            </a:avLst>
          </a:prstGeom>
          <a:solidFill>
            <a:schemeClr val="accent1">
              <a:lumMod val="75000"/>
            </a:schemeClr>
          </a:solidFill>
          <a:ln w="28575">
            <a:solidFill>
              <a:srgbClr val="000000"/>
            </a:solidFill>
            <a:round/>
            <a:headEnd/>
            <a:tailEnd/>
          </a:ln>
        </p:spPr>
        <p:txBody>
          <a:bodyPr wrap="none" anchor="ctr"/>
          <a:lstStyle/>
          <a:p>
            <a:pPr algn="ctr" defTabSz="914400" fontAlgn="auto" latinLnBrk="0">
              <a:spcBef>
                <a:spcPts val="0"/>
              </a:spcBef>
              <a:spcAft>
                <a:spcPts val="0"/>
              </a:spcAft>
            </a:pPr>
            <a:r>
              <a:rPr lang="en-US" altLang="ko-KR" sz="1200" b="1" kern="0" dirty="0">
                <a:solidFill>
                  <a:schemeClr val="bg1">
                    <a:lumMod val="95000"/>
                  </a:schemeClr>
                </a:solidFill>
                <a:latin typeface="+mn-ea"/>
                <a:ea typeface="+mn-ea"/>
              </a:rPr>
              <a:t>SR</a:t>
            </a:r>
            <a:r>
              <a:rPr lang="ko-KR" altLang="en-US" sz="1200" b="1" kern="0" dirty="0">
                <a:solidFill>
                  <a:schemeClr val="bg1">
                    <a:lumMod val="95000"/>
                  </a:schemeClr>
                </a:solidFill>
                <a:latin typeface="+mn-ea"/>
                <a:ea typeface="+mn-ea"/>
              </a:rPr>
              <a:t>처리 절차</a:t>
            </a:r>
          </a:p>
        </p:txBody>
      </p:sp>
      <p:sp>
        <p:nvSpPr>
          <p:cNvPr id="162" name="Rectangle 93"/>
          <p:cNvSpPr>
            <a:spLocks noChangeArrowheads="1"/>
          </p:cNvSpPr>
          <p:nvPr/>
        </p:nvSpPr>
        <p:spPr bwMode="auto">
          <a:xfrm>
            <a:off x="6100810" y="4689037"/>
            <a:ext cx="753732" cy="646331"/>
          </a:xfrm>
          <a:prstGeom prst="rect">
            <a:avLst/>
          </a:prstGeom>
          <a:noFill/>
          <a:ln w="9525">
            <a:noFill/>
            <a:miter lim="800000"/>
            <a:headEnd/>
            <a:tailEnd/>
          </a:ln>
        </p:spPr>
        <p:txBody>
          <a:bodyPr wrap="none">
            <a:spAutoFit/>
          </a:bodyPr>
          <a:lstStyle/>
          <a:p>
            <a:pPr algn="l"/>
            <a:r>
              <a:rPr lang="en-US" altLang="ko-KR" sz="1200" dirty="0" smtClean="0">
                <a:latin typeface="+mn-ea"/>
                <a:ea typeface="+mn-ea"/>
              </a:rPr>
              <a:t>ARM</a:t>
            </a:r>
          </a:p>
          <a:p>
            <a:pPr algn="l"/>
            <a:r>
              <a:rPr lang="en-US" altLang="ko-KR" sz="1200" dirty="0" smtClean="0">
                <a:latin typeface="+mn-ea"/>
                <a:ea typeface="+mn-ea"/>
              </a:rPr>
              <a:t>(</a:t>
            </a:r>
            <a:r>
              <a:rPr lang="ko-KR" altLang="en-US" sz="1200" dirty="0" smtClean="0">
                <a:latin typeface="+mn-ea"/>
                <a:ea typeface="+mn-ea"/>
              </a:rPr>
              <a:t>운영자</a:t>
            </a:r>
            <a:endParaRPr lang="en-US" altLang="ko-KR" sz="1200" dirty="0" smtClean="0">
              <a:latin typeface="+mn-ea"/>
              <a:ea typeface="+mn-ea"/>
            </a:endParaRPr>
          </a:p>
          <a:p>
            <a:pPr algn="l"/>
            <a:r>
              <a:rPr lang="en-US" altLang="ko-KR" sz="1200" dirty="0" smtClean="0">
                <a:latin typeface="+mn-ea"/>
                <a:ea typeface="+mn-ea"/>
              </a:rPr>
              <a:t>/</a:t>
            </a:r>
            <a:r>
              <a:rPr lang="ko-KR" altLang="en-US" sz="1200" dirty="0" smtClean="0">
                <a:latin typeface="+mn-ea"/>
                <a:ea typeface="+mn-ea"/>
              </a:rPr>
              <a:t>개발자</a:t>
            </a:r>
            <a:r>
              <a:rPr lang="en-US" altLang="ko-KR" sz="1200" dirty="0" smtClean="0">
                <a:latin typeface="+mn-ea"/>
                <a:ea typeface="+mn-ea"/>
              </a:rPr>
              <a:t>)</a:t>
            </a:r>
            <a:endParaRPr lang="en-US" altLang="ko-KR" sz="1200" dirty="0">
              <a:latin typeface="+mn-ea"/>
              <a:ea typeface="+mn-ea"/>
            </a:endParaRPr>
          </a:p>
        </p:txBody>
      </p:sp>
      <p:cxnSp>
        <p:nvCxnSpPr>
          <p:cNvPr id="163" name="AutoShape 71"/>
          <p:cNvCxnSpPr>
            <a:cxnSpLocks noChangeShapeType="1"/>
          </p:cNvCxnSpPr>
          <p:nvPr/>
        </p:nvCxnSpPr>
        <p:spPr bwMode="auto">
          <a:xfrm>
            <a:off x="3080792" y="2893857"/>
            <a:ext cx="2935006" cy="0"/>
          </a:xfrm>
          <a:prstGeom prst="straightConnector1">
            <a:avLst/>
          </a:prstGeom>
          <a:noFill/>
          <a:ln w="19050">
            <a:solidFill>
              <a:srgbClr val="000000"/>
            </a:solidFill>
            <a:round/>
            <a:headEnd/>
            <a:tailEnd type="arrow" w="med" len="sm"/>
          </a:ln>
        </p:spPr>
      </p:cxnSp>
      <p:pic>
        <p:nvPicPr>
          <p:cNvPr id="164" name="Picture 85" descr="MC900434845[1]"/>
          <p:cNvPicPr>
            <a:picLocks noChangeAspect="1" noChangeArrowheads="1"/>
          </p:cNvPicPr>
          <p:nvPr/>
        </p:nvPicPr>
        <p:blipFill>
          <a:blip r:embed="rId2"/>
          <a:srcRect/>
          <a:stretch>
            <a:fillRect/>
          </a:stretch>
        </p:blipFill>
        <p:spPr bwMode="auto">
          <a:xfrm>
            <a:off x="3494657" y="3154219"/>
            <a:ext cx="504753" cy="387710"/>
          </a:xfrm>
          <a:prstGeom prst="rect">
            <a:avLst/>
          </a:prstGeom>
          <a:noFill/>
          <a:ln w="9525">
            <a:noFill/>
            <a:miter lim="800000"/>
            <a:headEnd/>
            <a:tailEnd/>
          </a:ln>
        </p:spPr>
      </p:pic>
      <p:sp>
        <p:nvSpPr>
          <p:cNvPr id="165" name="Text Box 86"/>
          <p:cNvSpPr txBox="1">
            <a:spLocks noChangeArrowheads="1"/>
          </p:cNvSpPr>
          <p:nvPr/>
        </p:nvSpPr>
        <p:spPr bwMode="auto">
          <a:xfrm>
            <a:off x="3402211" y="3514971"/>
            <a:ext cx="974725" cy="230832"/>
          </a:xfrm>
          <a:prstGeom prst="rect">
            <a:avLst/>
          </a:prstGeom>
          <a:noFill/>
          <a:ln w="9525">
            <a:noFill/>
            <a:miter lim="800000"/>
            <a:headEnd/>
            <a:tailEnd/>
          </a:ln>
          <a:effectLst>
            <a:prstShdw prst="shdw17" dist="17961" dir="2700000">
              <a:srgbClr val="00CC99">
                <a:gamma/>
                <a:shade val="60000"/>
                <a:invGamma/>
              </a:srgbClr>
            </a:prstShdw>
          </a:effectLst>
        </p:spPr>
        <p:txBody>
          <a:bodyPr>
            <a:spAutoFit/>
          </a:bodyPr>
          <a:lstStyle>
            <a:defPPr>
              <a:defRPr lang="ko-KR"/>
            </a:defPPr>
            <a:lvl1pPr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1pPr>
            <a:lvl2pPr marL="4572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2pPr>
            <a:lvl3pPr marL="9144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3pPr>
            <a:lvl4pPr marL="13716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4pPr>
            <a:lvl5pPr marL="18288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5pPr>
            <a:lvl6pPr marL="2286000" algn="l" defTabSz="914400" rtl="0" eaLnBrk="1" latinLnBrk="1" hangingPunct="1">
              <a:defRPr kumimoji="1" sz="1200" b="1" kern="1200">
                <a:solidFill>
                  <a:schemeClr val="tx1"/>
                </a:solidFill>
                <a:latin typeface="바탕" pitchFamily="18" charset="-127"/>
                <a:ea typeface="바탕" pitchFamily="18" charset="-127"/>
                <a:cs typeface="+mn-cs"/>
              </a:defRPr>
            </a:lvl6pPr>
            <a:lvl7pPr marL="2743200" algn="l" defTabSz="914400" rtl="0" eaLnBrk="1" latinLnBrk="1" hangingPunct="1">
              <a:defRPr kumimoji="1" sz="1200" b="1" kern="1200">
                <a:solidFill>
                  <a:schemeClr val="tx1"/>
                </a:solidFill>
                <a:latin typeface="바탕" pitchFamily="18" charset="-127"/>
                <a:ea typeface="바탕" pitchFamily="18" charset="-127"/>
                <a:cs typeface="+mn-cs"/>
              </a:defRPr>
            </a:lvl7pPr>
            <a:lvl8pPr marL="3200400" algn="l" defTabSz="914400" rtl="0" eaLnBrk="1" latinLnBrk="1" hangingPunct="1">
              <a:defRPr kumimoji="1" sz="1200" b="1" kern="1200">
                <a:solidFill>
                  <a:schemeClr val="tx1"/>
                </a:solidFill>
                <a:latin typeface="바탕" pitchFamily="18" charset="-127"/>
                <a:ea typeface="바탕" pitchFamily="18" charset="-127"/>
                <a:cs typeface="+mn-cs"/>
              </a:defRPr>
            </a:lvl8pPr>
            <a:lvl9pPr marL="3657600" algn="l" defTabSz="914400" rtl="0" eaLnBrk="1" latinLnBrk="1" hangingPunct="1">
              <a:defRPr kumimoji="1" sz="1200" b="1" kern="1200">
                <a:solidFill>
                  <a:schemeClr val="tx1"/>
                </a:solidFill>
                <a:latin typeface="바탕" pitchFamily="18" charset="-127"/>
                <a:ea typeface="바탕" pitchFamily="18" charset="-127"/>
                <a:cs typeface="+mn-cs"/>
              </a:defRPr>
            </a:lvl9pPr>
          </a:lstStyle>
          <a:p>
            <a:pPr marL="0" marR="0" lvl="0" indent="0" algn="l" defTabSz="914400" rtl="0" eaLnBrk="1" fontAlgn="base" latinLnBrk="1" hangingPunct="1">
              <a:lnSpc>
                <a:spcPct val="100000"/>
              </a:lnSpc>
              <a:spcBef>
                <a:spcPct val="50000"/>
              </a:spcBef>
              <a:spcAft>
                <a:spcPct val="0"/>
              </a:spcAft>
              <a:buClrTx/>
              <a:buSzTx/>
              <a:buFontTx/>
              <a:buNone/>
              <a:tabLst/>
              <a:defRPr/>
            </a:pPr>
            <a:r>
              <a:rPr kumimoji="1" lang="ko-KR" altLang="en-US" sz="900" b="1" i="0" u="none" strike="noStrike" kern="1200" cap="none" spc="0" normalizeH="0" baseline="0" noProof="0" dirty="0">
                <a:ln>
                  <a:noFill/>
                </a:ln>
                <a:solidFill>
                  <a:srgbClr val="5F5F5F"/>
                </a:solidFill>
                <a:effectLst/>
                <a:uLnTx/>
                <a:uFillTx/>
                <a:latin typeface="+mn-ea"/>
                <a:ea typeface="+mn-ea"/>
              </a:rPr>
              <a:t>형상서버</a:t>
            </a:r>
          </a:p>
        </p:txBody>
      </p:sp>
      <p:cxnSp>
        <p:nvCxnSpPr>
          <p:cNvPr id="166" name="AutoShape 71"/>
          <p:cNvCxnSpPr>
            <a:cxnSpLocks noChangeShapeType="1"/>
          </p:cNvCxnSpPr>
          <p:nvPr/>
        </p:nvCxnSpPr>
        <p:spPr bwMode="auto">
          <a:xfrm>
            <a:off x="3650565" y="2906199"/>
            <a:ext cx="0" cy="193855"/>
          </a:xfrm>
          <a:prstGeom prst="straightConnector1">
            <a:avLst/>
          </a:prstGeom>
          <a:noFill/>
          <a:ln w="19050">
            <a:solidFill>
              <a:srgbClr val="000000"/>
            </a:solidFill>
            <a:round/>
            <a:headEnd/>
            <a:tailEnd type="arrow" w="med" len="sm"/>
          </a:ln>
        </p:spPr>
      </p:cxnSp>
      <p:cxnSp>
        <p:nvCxnSpPr>
          <p:cNvPr id="167" name="AutoShape 71"/>
          <p:cNvCxnSpPr>
            <a:cxnSpLocks noChangeShapeType="1"/>
          </p:cNvCxnSpPr>
          <p:nvPr/>
        </p:nvCxnSpPr>
        <p:spPr bwMode="auto">
          <a:xfrm flipV="1">
            <a:off x="3829859" y="2889094"/>
            <a:ext cx="0" cy="193855"/>
          </a:xfrm>
          <a:prstGeom prst="straightConnector1">
            <a:avLst/>
          </a:prstGeom>
          <a:noFill/>
          <a:ln w="19050">
            <a:solidFill>
              <a:srgbClr val="000000"/>
            </a:solidFill>
            <a:round/>
            <a:headEnd/>
            <a:tailEnd type="arrow" w="med" len="sm"/>
          </a:ln>
        </p:spPr>
      </p:cxnSp>
      <p:sp>
        <p:nvSpPr>
          <p:cNvPr id="168" name="AutoShape 89"/>
          <p:cNvSpPr>
            <a:spLocks/>
          </p:cNvSpPr>
          <p:nvPr/>
        </p:nvSpPr>
        <p:spPr bwMode="auto">
          <a:xfrm>
            <a:off x="4335199" y="2931565"/>
            <a:ext cx="1592262" cy="800963"/>
          </a:xfrm>
          <a:prstGeom prst="accentCallout1">
            <a:avLst>
              <a:gd name="adj1" fmla="val 15000"/>
              <a:gd name="adj2" fmla="val -5569"/>
              <a:gd name="adj3" fmla="val 34583"/>
              <a:gd name="adj4" fmla="val -20995"/>
            </a:avLst>
          </a:prstGeom>
          <a:solidFill>
            <a:schemeClr val="bg1">
              <a:lumMod val="95000"/>
            </a:schemeClr>
          </a:solidFill>
          <a:ln w="9525">
            <a:solidFill>
              <a:srgbClr val="000000"/>
            </a:solidFill>
            <a:miter lim="800000"/>
            <a:headEnd/>
            <a:tailEnd/>
          </a:ln>
          <a:effectLst>
            <a:prstShdw prst="shdw17" dist="17961" dir="2700000">
              <a:srgbClr val="000000">
                <a:gamma/>
                <a:shade val="60000"/>
                <a:invGamma/>
              </a:srgbClr>
            </a:prstShdw>
          </a:effectLst>
        </p:spPr>
        <p:txBody>
          <a:bodyPr anchor="ctr"/>
          <a:lstStyle>
            <a:defPPr>
              <a:defRPr lang="ko-KR"/>
            </a:defPPr>
            <a:lvl1pPr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1pPr>
            <a:lvl2pPr marL="4572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2pPr>
            <a:lvl3pPr marL="9144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3pPr>
            <a:lvl4pPr marL="13716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4pPr>
            <a:lvl5pPr marL="1828800" algn="l" rtl="0" fontAlgn="base" latinLnBrk="1">
              <a:spcBef>
                <a:spcPct val="0"/>
              </a:spcBef>
              <a:spcAft>
                <a:spcPct val="0"/>
              </a:spcAft>
              <a:defRPr kumimoji="1" sz="1200" b="1" kern="1200">
                <a:solidFill>
                  <a:schemeClr val="tx1"/>
                </a:solidFill>
                <a:latin typeface="바탕" pitchFamily="18" charset="-127"/>
                <a:ea typeface="바탕" pitchFamily="18" charset="-127"/>
                <a:cs typeface="+mn-cs"/>
              </a:defRPr>
            </a:lvl5pPr>
            <a:lvl6pPr marL="2286000" algn="l" defTabSz="914400" rtl="0" eaLnBrk="1" latinLnBrk="1" hangingPunct="1">
              <a:defRPr kumimoji="1" sz="1200" b="1" kern="1200">
                <a:solidFill>
                  <a:schemeClr val="tx1"/>
                </a:solidFill>
                <a:latin typeface="바탕" pitchFamily="18" charset="-127"/>
                <a:ea typeface="바탕" pitchFamily="18" charset="-127"/>
                <a:cs typeface="+mn-cs"/>
              </a:defRPr>
            </a:lvl6pPr>
            <a:lvl7pPr marL="2743200" algn="l" defTabSz="914400" rtl="0" eaLnBrk="1" latinLnBrk="1" hangingPunct="1">
              <a:defRPr kumimoji="1" sz="1200" b="1" kern="1200">
                <a:solidFill>
                  <a:schemeClr val="tx1"/>
                </a:solidFill>
                <a:latin typeface="바탕" pitchFamily="18" charset="-127"/>
                <a:ea typeface="바탕" pitchFamily="18" charset="-127"/>
                <a:cs typeface="+mn-cs"/>
              </a:defRPr>
            </a:lvl7pPr>
            <a:lvl8pPr marL="3200400" algn="l" defTabSz="914400" rtl="0" eaLnBrk="1" latinLnBrk="1" hangingPunct="1">
              <a:defRPr kumimoji="1" sz="1200" b="1" kern="1200">
                <a:solidFill>
                  <a:schemeClr val="tx1"/>
                </a:solidFill>
                <a:latin typeface="바탕" pitchFamily="18" charset="-127"/>
                <a:ea typeface="바탕" pitchFamily="18" charset="-127"/>
                <a:cs typeface="+mn-cs"/>
              </a:defRPr>
            </a:lvl8pPr>
            <a:lvl9pPr marL="3657600" algn="l" defTabSz="914400" rtl="0" eaLnBrk="1" latinLnBrk="1" hangingPunct="1">
              <a:defRPr kumimoji="1" sz="1200" b="1" kern="1200">
                <a:solidFill>
                  <a:schemeClr val="tx1"/>
                </a:solidFill>
                <a:latin typeface="바탕" pitchFamily="18" charset="-127"/>
                <a:ea typeface="바탕" pitchFamily="18" charset="-127"/>
                <a:cs typeface="+mn-cs"/>
              </a:defRPr>
            </a:lvl9pPr>
          </a:lstStyle>
          <a:p>
            <a:pPr marL="87313" indent="-87313">
              <a:buFontTx/>
              <a:buChar char="•"/>
              <a:defRPr/>
            </a:pPr>
            <a:r>
              <a:rPr lang="ko-KR" altLang="en-US" sz="1100" dirty="0" smtClean="0">
                <a:solidFill>
                  <a:srgbClr val="000000"/>
                </a:solidFill>
                <a:latin typeface="+mn-ea"/>
                <a:ea typeface="+mn-ea"/>
              </a:rPr>
              <a:t>체크인</a:t>
            </a:r>
            <a:r>
              <a:rPr lang="en-US" altLang="ko-KR" sz="1100" dirty="0" smtClean="0">
                <a:solidFill>
                  <a:srgbClr val="000000"/>
                </a:solidFill>
                <a:latin typeface="+mn-ea"/>
                <a:ea typeface="+mn-ea"/>
              </a:rPr>
              <a:t>/</a:t>
            </a:r>
            <a:r>
              <a:rPr lang="ko-KR" altLang="en-US" sz="1100" dirty="0" smtClean="0">
                <a:solidFill>
                  <a:srgbClr val="000000"/>
                </a:solidFill>
                <a:latin typeface="+mn-ea"/>
                <a:ea typeface="+mn-ea"/>
              </a:rPr>
              <a:t>체크아웃</a:t>
            </a:r>
            <a:endParaRPr lang="ko-KR" altLang="en-US" sz="1100" dirty="0">
              <a:solidFill>
                <a:srgbClr val="000000"/>
              </a:solidFill>
              <a:latin typeface="+mn-ea"/>
              <a:ea typeface="+mn-ea"/>
            </a:endParaRPr>
          </a:p>
          <a:p>
            <a:pPr marL="87313" indent="-87313">
              <a:buFontTx/>
              <a:buChar char="•"/>
              <a:defRPr/>
            </a:pPr>
            <a:r>
              <a:rPr lang="ko-KR" altLang="en-US" sz="1100" dirty="0">
                <a:solidFill>
                  <a:srgbClr val="000000"/>
                </a:solidFill>
                <a:latin typeface="+mn-ea"/>
                <a:ea typeface="+mn-ea"/>
              </a:rPr>
              <a:t>테스트서버 이관</a:t>
            </a:r>
          </a:p>
          <a:p>
            <a:pPr marL="87313" indent="-87313">
              <a:buFontTx/>
              <a:buChar char="•"/>
              <a:defRPr/>
            </a:pPr>
            <a:r>
              <a:rPr lang="ko-KR" altLang="en-US" sz="1100" dirty="0" err="1">
                <a:solidFill>
                  <a:srgbClr val="000000"/>
                </a:solidFill>
                <a:latin typeface="+mn-ea"/>
                <a:ea typeface="+mn-ea"/>
              </a:rPr>
              <a:t>빌드</a:t>
            </a:r>
            <a:r>
              <a:rPr lang="ko-KR" altLang="en-US" sz="1100" dirty="0">
                <a:solidFill>
                  <a:srgbClr val="000000"/>
                </a:solidFill>
                <a:latin typeface="+mn-ea"/>
                <a:ea typeface="+mn-ea"/>
              </a:rPr>
              <a:t> 및 결과 확인</a:t>
            </a:r>
          </a:p>
        </p:txBody>
      </p:sp>
      <p:sp>
        <p:nvSpPr>
          <p:cNvPr id="169" name="Rectangle 93"/>
          <p:cNvSpPr>
            <a:spLocks noChangeArrowheads="1"/>
          </p:cNvSpPr>
          <p:nvPr/>
        </p:nvSpPr>
        <p:spPr bwMode="auto">
          <a:xfrm>
            <a:off x="7293626" y="4716475"/>
            <a:ext cx="1259548" cy="461665"/>
          </a:xfrm>
          <a:prstGeom prst="rect">
            <a:avLst/>
          </a:prstGeom>
          <a:noFill/>
          <a:ln w="9525">
            <a:noFill/>
            <a:miter lim="800000"/>
            <a:headEnd/>
            <a:tailEnd/>
          </a:ln>
        </p:spPr>
        <p:txBody>
          <a:bodyPr wrap="square">
            <a:spAutoFit/>
          </a:bodyPr>
          <a:lstStyle/>
          <a:p>
            <a:pPr algn="l"/>
            <a:r>
              <a:rPr lang="en-US" altLang="ko-KR" sz="1200" dirty="0" smtClean="0">
                <a:latin typeface="+mn-ea"/>
                <a:ea typeface="+mn-ea"/>
              </a:rPr>
              <a:t>ARM</a:t>
            </a:r>
          </a:p>
          <a:p>
            <a:r>
              <a:rPr lang="en-US" altLang="ko-KR" sz="1200" dirty="0" smtClean="0">
                <a:latin typeface="+mn-ea"/>
                <a:ea typeface="+mn-ea"/>
              </a:rPr>
              <a:t>(PL/CI</a:t>
            </a:r>
            <a:r>
              <a:rPr lang="ko-KR" altLang="en-US" sz="1200" dirty="0" smtClean="0">
                <a:latin typeface="+mn-ea"/>
                <a:ea typeface="+mn-ea"/>
              </a:rPr>
              <a:t>관리자</a:t>
            </a:r>
            <a:r>
              <a:rPr lang="en-US" altLang="ko-KR" sz="1200" dirty="0" smtClean="0">
                <a:latin typeface="+mn-ea"/>
                <a:ea typeface="+mn-ea"/>
              </a:rPr>
              <a:t>)</a:t>
            </a:r>
            <a:endParaRPr lang="en-US" altLang="ko-KR" sz="1200" dirty="0">
              <a:latin typeface="+mn-ea"/>
              <a:ea typeface="+mn-ea"/>
            </a:endParaRPr>
          </a:p>
        </p:txBody>
      </p:sp>
      <p:sp>
        <p:nvSpPr>
          <p:cNvPr id="170" name="AutoShape 44"/>
          <p:cNvSpPr>
            <a:spLocks noChangeArrowheads="1"/>
          </p:cNvSpPr>
          <p:nvPr/>
        </p:nvSpPr>
        <p:spPr bwMode="auto">
          <a:xfrm>
            <a:off x="6041475" y="2717104"/>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400" b="0" i="0" u="none" strike="noStrike" kern="0" cap="none" spc="0" normalizeH="0" baseline="0" noProof="0" dirty="0" smtClean="0">
                <a:ln>
                  <a:noFill/>
                </a:ln>
                <a:solidFill>
                  <a:sysClr val="windowText" lastClr="000000"/>
                </a:solidFill>
                <a:effectLst/>
                <a:uLnTx/>
                <a:uFillTx/>
                <a:latin typeface="+mn-ea"/>
                <a:ea typeface="+mn-ea"/>
              </a:rPr>
              <a:t>이관요청</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sp>
        <p:nvSpPr>
          <p:cNvPr id="171" name="Rectangle 93"/>
          <p:cNvSpPr>
            <a:spLocks noChangeArrowheads="1"/>
          </p:cNvSpPr>
          <p:nvPr/>
        </p:nvSpPr>
        <p:spPr bwMode="auto">
          <a:xfrm>
            <a:off x="8529665" y="3099817"/>
            <a:ext cx="1047082" cy="461665"/>
          </a:xfrm>
          <a:prstGeom prst="rect">
            <a:avLst/>
          </a:prstGeom>
          <a:noFill/>
          <a:ln w="9525">
            <a:noFill/>
            <a:miter lim="800000"/>
            <a:headEnd/>
            <a:tailEnd/>
          </a:ln>
        </p:spPr>
        <p:txBody>
          <a:bodyPr wrap="none">
            <a:spAutoFit/>
          </a:bodyPr>
          <a:lstStyle/>
          <a:p>
            <a:pPr algn="l"/>
            <a:r>
              <a:rPr lang="en-US" altLang="ko-KR" sz="1200" dirty="0" smtClean="0">
                <a:latin typeface="+mn-ea"/>
                <a:ea typeface="+mn-ea"/>
              </a:rPr>
              <a:t>ARM</a:t>
            </a:r>
          </a:p>
          <a:p>
            <a:r>
              <a:rPr lang="en-US" altLang="ko-KR" sz="1200" dirty="0" smtClean="0">
                <a:latin typeface="+mn-ea"/>
                <a:ea typeface="+mn-ea"/>
              </a:rPr>
              <a:t>(</a:t>
            </a:r>
            <a:r>
              <a:rPr lang="ko-KR" altLang="en-US" sz="1200" dirty="0" smtClean="0">
                <a:latin typeface="+mn-ea"/>
                <a:ea typeface="+mn-ea"/>
              </a:rPr>
              <a:t>배포관리자</a:t>
            </a:r>
            <a:r>
              <a:rPr lang="en-US" altLang="ko-KR" sz="1200" dirty="0" smtClean="0">
                <a:latin typeface="+mn-ea"/>
                <a:ea typeface="+mn-ea"/>
              </a:rPr>
              <a:t>)</a:t>
            </a:r>
            <a:endParaRPr lang="en-US" altLang="ko-KR" sz="1200" dirty="0">
              <a:latin typeface="+mn-ea"/>
              <a:ea typeface="+mn-ea"/>
            </a:endParaRPr>
          </a:p>
        </p:txBody>
      </p:sp>
      <p:sp>
        <p:nvSpPr>
          <p:cNvPr id="172" name="AutoShape 44"/>
          <p:cNvSpPr>
            <a:spLocks noChangeArrowheads="1"/>
          </p:cNvSpPr>
          <p:nvPr/>
        </p:nvSpPr>
        <p:spPr bwMode="auto">
          <a:xfrm>
            <a:off x="7297535" y="2717104"/>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400" b="0" i="0" u="none" strike="noStrike" kern="0" cap="none" spc="0" normalizeH="0" baseline="0" noProof="0" dirty="0" smtClean="0">
                <a:ln>
                  <a:noFill/>
                </a:ln>
                <a:solidFill>
                  <a:sysClr val="windowText" lastClr="000000"/>
                </a:solidFill>
                <a:effectLst/>
                <a:uLnTx/>
                <a:uFillTx/>
                <a:latin typeface="+mn-ea"/>
                <a:ea typeface="+mn-ea"/>
              </a:rPr>
              <a:t>승인</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sp>
        <p:nvSpPr>
          <p:cNvPr id="173" name="Rectangle 93"/>
          <p:cNvSpPr>
            <a:spLocks noChangeArrowheads="1"/>
          </p:cNvSpPr>
          <p:nvPr/>
        </p:nvSpPr>
        <p:spPr bwMode="auto">
          <a:xfrm>
            <a:off x="6100810" y="3056665"/>
            <a:ext cx="941024" cy="646331"/>
          </a:xfrm>
          <a:prstGeom prst="rect">
            <a:avLst/>
          </a:prstGeom>
          <a:noFill/>
          <a:ln w="9525">
            <a:noFill/>
            <a:miter lim="800000"/>
            <a:headEnd/>
            <a:tailEnd/>
          </a:ln>
        </p:spPr>
        <p:txBody>
          <a:bodyPr wrap="square">
            <a:spAutoFit/>
          </a:bodyPr>
          <a:lstStyle/>
          <a:p>
            <a:pPr algn="l"/>
            <a:r>
              <a:rPr lang="en-US" altLang="ko-KR" sz="1200" dirty="0" smtClean="0">
                <a:latin typeface="+mn-ea"/>
                <a:ea typeface="+mn-ea"/>
              </a:rPr>
              <a:t>ARM</a:t>
            </a:r>
          </a:p>
          <a:p>
            <a:pPr algn="l"/>
            <a:r>
              <a:rPr lang="en-US" altLang="ko-KR" sz="1200" dirty="0" smtClean="0">
                <a:latin typeface="+mn-ea"/>
                <a:ea typeface="+mn-ea"/>
              </a:rPr>
              <a:t>(</a:t>
            </a:r>
            <a:r>
              <a:rPr lang="ko-KR" altLang="en-US" sz="1200" dirty="0" smtClean="0">
                <a:latin typeface="+mn-ea"/>
                <a:ea typeface="+mn-ea"/>
              </a:rPr>
              <a:t>운영자</a:t>
            </a:r>
            <a:endParaRPr lang="en-US" altLang="ko-KR" sz="1200" dirty="0" smtClean="0">
              <a:latin typeface="+mn-ea"/>
              <a:ea typeface="+mn-ea"/>
            </a:endParaRPr>
          </a:p>
          <a:p>
            <a:pPr algn="l"/>
            <a:r>
              <a:rPr lang="en-US" altLang="ko-KR" sz="1200" dirty="0" smtClean="0">
                <a:latin typeface="+mn-ea"/>
                <a:ea typeface="+mn-ea"/>
              </a:rPr>
              <a:t>/</a:t>
            </a:r>
            <a:r>
              <a:rPr lang="ko-KR" altLang="en-US" sz="1200" dirty="0" smtClean="0">
                <a:latin typeface="+mn-ea"/>
                <a:ea typeface="+mn-ea"/>
              </a:rPr>
              <a:t>개발자</a:t>
            </a:r>
            <a:r>
              <a:rPr lang="en-US" altLang="ko-KR" sz="1200" dirty="0" smtClean="0">
                <a:latin typeface="+mn-ea"/>
                <a:ea typeface="+mn-ea"/>
              </a:rPr>
              <a:t>)</a:t>
            </a:r>
            <a:endParaRPr lang="en-US" altLang="ko-KR" sz="1200" dirty="0">
              <a:latin typeface="+mn-ea"/>
              <a:ea typeface="+mn-ea"/>
            </a:endParaRPr>
          </a:p>
        </p:txBody>
      </p:sp>
      <p:cxnSp>
        <p:nvCxnSpPr>
          <p:cNvPr id="174" name="AutoShape 71"/>
          <p:cNvCxnSpPr>
            <a:cxnSpLocks noChangeShapeType="1"/>
            <a:stCxn id="170" idx="3"/>
            <a:endCxn id="172" idx="1"/>
          </p:cNvCxnSpPr>
          <p:nvPr/>
        </p:nvCxnSpPr>
        <p:spPr bwMode="auto">
          <a:xfrm>
            <a:off x="6941475" y="2897104"/>
            <a:ext cx="356060" cy="1588"/>
          </a:xfrm>
          <a:prstGeom prst="straightConnector1">
            <a:avLst/>
          </a:prstGeom>
          <a:noFill/>
          <a:ln w="19050">
            <a:solidFill>
              <a:srgbClr val="000000"/>
            </a:solidFill>
            <a:round/>
            <a:headEnd/>
            <a:tailEnd type="arrow" w="med" len="sm"/>
          </a:ln>
        </p:spPr>
      </p:cxnSp>
      <p:sp>
        <p:nvSpPr>
          <p:cNvPr id="175" name="AutoShape 44"/>
          <p:cNvSpPr>
            <a:spLocks noChangeArrowheads="1"/>
          </p:cNvSpPr>
          <p:nvPr/>
        </p:nvSpPr>
        <p:spPr bwMode="auto">
          <a:xfrm>
            <a:off x="8553594" y="2717104"/>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ko-KR" altLang="en-US" sz="1400" kern="0" dirty="0" smtClean="0">
                <a:solidFill>
                  <a:sysClr val="windowText" lastClr="000000"/>
                </a:solidFill>
                <a:latin typeface="+mn-ea"/>
                <a:ea typeface="+mn-ea"/>
              </a:rPr>
              <a:t>배포</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cxnSp>
        <p:nvCxnSpPr>
          <p:cNvPr id="176" name="AutoShape 71"/>
          <p:cNvCxnSpPr>
            <a:cxnSpLocks noChangeShapeType="1"/>
            <a:stCxn id="172" idx="3"/>
            <a:endCxn id="175" idx="1"/>
          </p:cNvCxnSpPr>
          <p:nvPr/>
        </p:nvCxnSpPr>
        <p:spPr bwMode="auto">
          <a:xfrm>
            <a:off x="8197535" y="2897104"/>
            <a:ext cx="356059" cy="1588"/>
          </a:xfrm>
          <a:prstGeom prst="straightConnector1">
            <a:avLst/>
          </a:prstGeom>
          <a:noFill/>
          <a:ln w="19050">
            <a:solidFill>
              <a:srgbClr val="000000"/>
            </a:solidFill>
            <a:round/>
            <a:headEnd/>
            <a:tailEnd type="arrow" w="med" len="sm"/>
          </a:ln>
        </p:spPr>
      </p:cxnSp>
      <p:sp>
        <p:nvSpPr>
          <p:cNvPr id="177" name="Rectangle 93"/>
          <p:cNvSpPr>
            <a:spLocks noChangeArrowheads="1"/>
          </p:cNvSpPr>
          <p:nvPr/>
        </p:nvSpPr>
        <p:spPr bwMode="auto">
          <a:xfrm>
            <a:off x="7113240" y="3084103"/>
            <a:ext cx="1620913" cy="461665"/>
          </a:xfrm>
          <a:prstGeom prst="rect">
            <a:avLst/>
          </a:prstGeom>
          <a:noFill/>
          <a:ln w="9525">
            <a:noFill/>
            <a:miter lim="800000"/>
            <a:headEnd/>
            <a:tailEnd/>
          </a:ln>
        </p:spPr>
        <p:txBody>
          <a:bodyPr wrap="square">
            <a:spAutoFit/>
          </a:bodyPr>
          <a:lstStyle/>
          <a:p>
            <a:pPr algn="l"/>
            <a:r>
              <a:rPr lang="en-US" altLang="ko-KR" sz="1200" dirty="0" smtClean="0">
                <a:latin typeface="+mn-ea"/>
                <a:ea typeface="+mn-ea"/>
              </a:rPr>
              <a:t>ARM</a:t>
            </a:r>
          </a:p>
          <a:p>
            <a:r>
              <a:rPr lang="en-US" altLang="ko-KR" sz="1200" dirty="0" smtClean="0">
                <a:latin typeface="+mn-ea"/>
                <a:ea typeface="+mn-ea"/>
              </a:rPr>
              <a:t>(PL/CI</a:t>
            </a:r>
            <a:r>
              <a:rPr lang="ko-KR" altLang="en-US" sz="1200" dirty="0" smtClean="0">
                <a:latin typeface="+mn-ea"/>
                <a:ea typeface="+mn-ea"/>
              </a:rPr>
              <a:t>관리자</a:t>
            </a:r>
            <a:r>
              <a:rPr lang="en-US" altLang="ko-KR" sz="1200" dirty="0" smtClean="0">
                <a:latin typeface="+mn-ea"/>
                <a:ea typeface="+mn-ea"/>
              </a:rPr>
              <a:t>/PMO)</a:t>
            </a:r>
            <a:endParaRPr lang="en-US" altLang="ko-KR" sz="1200" dirty="0">
              <a:latin typeface="+mn-ea"/>
              <a:ea typeface="+mn-ea"/>
            </a:endParaRPr>
          </a:p>
        </p:txBody>
      </p:sp>
      <p:sp>
        <p:nvSpPr>
          <p:cNvPr id="178" name="Text Box 2"/>
          <p:cNvSpPr txBox="1">
            <a:spLocks noChangeArrowheads="1"/>
          </p:cNvSpPr>
          <p:nvPr/>
        </p:nvSpPr>
        <p:spPr bwMode="auto">
          <a:xfrm>
            <a:off x="361912" y="980728"/>
            <a:ext cx="9163120" cy="682238"/>
          </a:xfrm>
          <a:prstGeom prst="rect">
            <a:avLst/>
          </a:prstGeom>
          <a:noFill/>
          <a:ln w="9525">
            <a:noFill/>
            <a:miter lim="800000"/>
            <a:headEnd/>
            <a:tailEnd/>
          </a:ln>
        </p:spPr>
        <p:txBody>
          <a:bodyPr wrap="square">
            <a:spAutoFit/>
          </a:bodyPr>
          <a:lstStyle/>
          <a:p>
            <a:pPr marL="271463" indent="-271463" latinLnBrk="0">
              <a:lnSpc>
                <a:spcPts val="2300"/>
              </a:lnSpc>
            </a:pPr>
            <a:r>
              <a:rPr lang="ko-KR" altLang="en-US" sz="1600" b="1" dirty="0" smtClean="0">
                <a:solidFill>
                  <a:srgbClr val="000000"/>
                </a:solidFill>
                <a:ea typeface="맑은 고딕" pitchFamily="50" charset="-127"/>
              </a:rPr>
              <a:t>□ </a:t>
            </a:r>
            <a:r>
              <a:rPr lang="ko-KR" altLang="en-US" sz="1600" b="1" dirty="0">
                <a:solidFill>
                  <a:srgbClr val="000000"/>
                </a:solidFill>
                <a:ea typeface="맑은 고딕" pitchFamily="50" charset="-127"/>
              </a:rPr>
              <a:t>본 </a:t>
            </a:r>
            <a:r>
              <a:rPr lang="ko-KR" altLang="en-US" sz="1600" b="1" dirty="0" smtClean="0">
                <a:solidFill>
                  <a:srgbClr val="000000"/>
                </a:solidFill>
                <a:ea typeface="맑은 고딕" pitchFamily="50" charset="-127"/>
              </a:rPr>
              <a:t>이행 기간에는 긴급반영</a:t>
            </a:r>
            <a:r>
              <a:rPr lang="en-US" altLang="ko-KR" sz="1600" b="1" dirty="0" smtClean="0">
                <a:solidFill>
                  <a:srgbClr val="000000"/>
                </a:solidFill>
                <a:ea typeface="맑은 고딕" pitchFamily="50" charset="-127"/>
              </a:rPr>
              <a:t>(SR</a:t>
            </a:r>
            <a:r>
              <a:rPr lang="ko-KR" altLang="en-US" sz="1600" b="1" dirty="0" smtClean="0">
                <a:solidFill>
                  <a:srgbClr val="000000"/>
                </a:solidFill>
                <a:ea typeface="맑은 고딕" pitchFamily="50" charset="-127"/>
              </a:rPr>
              <a:t>無</a:t>
            </a:r>
            <a:r>
              <a:rPr lang="en-US" altLang="ko-KR" sz="1600" b="1" dirty="0" smtClean="0">
                <a:solidFill>
                  <a:srgbClr val="000000"/>
                </a:solidFill>
                <a:ea typeface="맑은 고딕" pitchFamily="50" charset="-127"/>
              </a:rPr>
              <a:t>)</a:t>
            </a:r>
            <a:r>
              <a:rPr lang="ko-KR" altLang="en-US" sz="1600" b="1" dirty="0" smtClean="0">
                <a:solidFill>
                  <a:srgbClr val="000000"/>
                </a:solidFill>
                <a:ea typeface="맑은 고딕" pitchFamily="50" charset="-127"/>
              </a:rPr>
              <a:t>을 원칙으로 적용하여</a:t>
            </a:r>
            <a:r>
              <a:rPr lang="en-US" altLang="ko-KR" sz="1600" b="1" dirty="0" smtClean="0">
                <a:solidFill>
                  <a:srgbClr val="000000"/>
                </a:solidFill>
                <a:ea typeface="맑은 고딕" pitchFamily="50" charset="-127"/>
              </a:rPr>
              <a:t>,</a:t>
            </a:r>
            <a:r>
              <a:rPr lang="ko-KR" altLang="en-US" sz="1600" b="1" dirty="0" smtClean="0">
                <a:solidFill>
                  <a:srgbClr val="000000"/>
                </a:solidFill>
                <a:ea typeface="맑은 고딕" pitchFamily="50" charset="-127"/>
              </a:rPr>
              <a:t> 안정화 </a:t>
            </a:r>
            <a:r>
              <a:rPr lang="en-US" altLang="ko-KR" sz="1600" b="1" dirty="0" smtClean="0">
                <a:solidFill>
                  <a:srgbClr val="000000"/>
                </a:solidFill>
                <a:ea typeface="맑은 고딕" pitchFamily="50" charset="-127"/>
              </a:rPr>
              <a:t>1</a:t>
            </a:r>
            <a:r>
              <a:rPr lang="ko-KR" altLang="en-US" sz="1600" b="1" dirty="0" smtClean="0">
                <a:solidFill>
                  <a:srgbClr val="000000"/>
                </a:solidFill>
                <a:ea typeface="맑은 고딕" pitchFamily="50" charset="-127"/>
              </a:rPr>
              <a:t>주 동안</a:t>
            </a:r>
            <a:r>
              <a:rPr lang="ko-KR" altLang="en-US" sz="1600" b="1" dirty="0" smtClean="0">
                <a:solidFill>
                  <a:srgbClr val="000000"/>
                </a:solidFill>
                <a:latin typeface="맑은 고딕" pitchFamily="50" charset="-127"/>
                <a:ea typeface="맑은 고딕" pitchFamily="50" charset="-127"/>
              </a:rPr>
              <a:t> </a:t>
            </a:r>
            <a:r>
              <a:rPr lang="ko-KR" altLang="en-US" sz="1600" b="1" dirty="0" err="1" smtClean="0">
                <a:solidFill>
                  <a:srgbClr val="000000"/>
                </a:solidFill>
                <a:latin typeface="맑은 고딕" pitchFamily="50" charset="-127"/>
                <a:ea typeface="맑은 고딕" pitchFamily="50" charset="-127"/>
              </a:rPr>
              <a:t>이행팀</a:t>
            </a:r>
            <a:r>
              <a:rPr lang="ko-KR" altLang="en-US" sz="1600" b="1" dirty="0" smtClean="0">
                <a:solidFill>
                  <a:srgbClr val="000000"/>
                </a:solidFill>
                <a:latin typeface="맑은 고딕" pitchFamily="50" charset="-127"/>
                <a:ea typeface="맑은 고딕" pitchFamily="50" charset="-127"/>
              </a:rPr>
              <a:t> 통제 하에 긴급반영 선택 적용</a:t>
            </a:r>
            <a:endParaRPr lang="en-US" altLang="ko-KR" sz="1500" dirty="0" smtClean="0">
              <a:solidFill>
                <a:srgbClr val="000000"/>
              </a:solidFill>
              <a:latin typeface="맑은 고딕" pitchFamily="50" charset="-127"/>
              <a:ea typeface="맑은 고딕" pitchFamily="50" charset="-127"/>
            </a:endParaRPr>
          </a:p>
        </p:txBody>
      </p:sp>
      <p:sp>
        <p:nvSpPr>
          <p:cNvPr id="179" name="AutoShape 44"/>
          <p:cNvSpPr>
            <a:spLocks noChangeArrowheads="1"/>
          </p:cNvSpPr>
          <p:nvPr/>
        </p:nvSpPr>
        <p:spPr bwMode="auto">
          <a:xfrm>
            <a:off x="6041475" y="4326301"/>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400" b="0" i="0" u="none" strike="noStrike" kern="0" cap="none" spc="0" normalizeH="0" baseline="0" noProof="0" dirty="0" smtClean="0">
                <a:ln>
                  <a:noFill/>
                </a:ln>
                <a:solidFill>
                  <a:sysClr val="windowText" lastClr="000000"/>
                </a:solidFill>
                <a:effectLst/>
                <a:uLnTx/>
                <a:uFillTx/>
                <a:latin typeface="+mn-ea"/>
                <a:ea typeface="+mn-ea"/>
              </a:rPr>
              <a:t>이관요청</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sp>
        <p:nvSpPr>
          <p:cNvPr id="180" name="AutoShape 44"/>
          <p:cNvSpPr>
            <a:spLocks noChangeArrowheads="1"/>
          </p:cNvSpPr>
          <p:nvPr/>
        </p:nvSpPr>
        <p:spPr bwMode="auto">
          <a:xfrm>
            <a:off x="7297535" y="4326301"/>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400" b="0" i="0" u="none" strike="noStrike" kern="0" cap="none" spc="0" normalizeH="0" baseline="0" noProof="0" dirty="0" smtClean="0">
                <a:ln>
                  <a:noFill/>
                </a:ln>
                <a:solidFill>
                  <a:sysClr val="windowText" lastClr="000000"/>
                </a:solidFill>
                <a:effectLst/>
                <a:uLnTx/>
                <a:uFillTx/>
                <a:latin typeface="+mn-ea"/>
                <a:ea typeface="+mn-ea"/>
              </a:rPr>
              <a:t>승인</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cxnSp>
        <p:nvCxnSpPr>
          <p:cNvPr id="181" name="AutoShape 71"/>
          <p:cNvCxnSpPr>
            <a:cxnSpLocks noChangeShapeType="1"/>
            <a:stCxn id="179" idx="3"/>
            <a:endCxn id="180" idx="1"/>
          </p:cNvCxnSpPr>
          <p:nvPr/>
        </p:nvCxnSpPr>
        <p:spPr bwMode="auto">
          <a:xfrm>
            <a:off x="6941475" y="4506301"/>
            <a:ext cx="356060" cy="1588"/>
          </a:xfrm>
          <a:prstGeom prst="straightConnector1">
            <a:avLst/>
          </a:prstGeom>
          <a:noFill/>
          <a:ln w="19050">
            <a:solidFill>
              <a:srgbClr val="000000"/>
            </a:solidFill>
            <a:round/>
            <a:headEnd/>
            <a:tailEnd type="arrow" w="med" len="sm"/>
          </a:ln>
        </p:spPr>
      </p:cxnSp>
      <p:sp>
        <p:nvSpPr>
          <p:cNvPr id="182" name="AutoShape 44"/>
          <p:cNvSpPr>
            <a:spLocks noChangeArrowheads="1"/>
          </p:cNvSpPr>
          <p:nvPr/>
        </p:nvSpPr>
        <p:spPr bwMode="auto">
          <a:xfrm>
            <a:off x="8629797" y="4326301"/>
            <a:ext cx="900000" cy="360000"/>
          </a:xfrm>
          <a:prstGeom prst="homePlate">
            <a:avLst>
              <a:gd name="adj" fmla="val 0"/>
            </a:avLst>
          </a:prstGeom>
          <a:solidFill>
            <a:srgbClr val="FFFF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ko-KR" altLang="en-US" sz="1400" kern="0" dirty="0" smtClean="0">
                <a:solidFill>
                  <a:sysClr val="windowText" lastClr="000000"/>
                </a:solidFill>
                <a:latin typeface="+mn-ea"/>
                <a:ea typeface="+mn-ea"/>
              </a:rPr>
              <a:t>배포</a:t>
            </a:r>
            <a:endParaRPr kumimoji="0" lang="ko-KR" altLang="en-US" sz="1400" b="0" i="0" u="none" strike="noStrike" kern="0" cap="none" spc="0" normalizeH="0" baseline="0" noProof="0" dirty="0">
              <a:ln>
                <a:noFill/>
              </a:ln>
              <a:solidFill>
                <a:sysClr val="windowText" lastClr="000000"/>
              </a:solidFill>
              <a:effectLst/>
              <a:uLnTx/>
              <a:uFillTx/>
              <a:latin typeface="+mn-ea"/>
              <a:ea typeface="+mn-ea"/>
            </a:endParaRPr>
          </a:p>
        </p:txBody>
      </p:sp>
      <p:cxnSp>
        <p:nvCxnSpPr>
          <p:cNvPr id="183" name="AutoShape 71"/>
          <p:cNvCxnSpPr>
            <a:cxnSpLocks noChangeShapeType="1"/>
            <a:stCxn id="180" idx="3"/>
            <a:endCxn id="182" idx="1"/>
          </p:cNvCxnSpPr>
          <p:nvPr/>
        </p:nvCxnSpPr>
        <p:spPr bwMode="auto">
          <a:xfrm>
            <a:off x="8197535" y="4506301"/>
            <a:ext cx="432262" cy="0"/>
          </a:xfrm>
          <a:prstGeom prst="straightConnector1">
            <a:avLst/>
          </a:prstGeom>
          <a:noFill/>
          <a:ln w="19050">
            <a:solidFill>
              <a:srgbClr val="000000"/>
            </a:solidFill>
            <a:round/>
            <a:headEnd/>
            <a:tailEnd type="arrow" w="med" len="sm"/>
          </a:ln>
        </p:spPr>
      </p:cxnSp>
      <p:sp>
        <p:nvSpPr>
          <p:cNvPr id="161" name="AutoShape 151"/>
          <p:cNvSpPr>
            <a:spLocks noChangeArrowheads="1"/>
          </p:cNvSpPr>
          <p:nvPr/>
        </p:nvSpPr>
        <p:spPr bwMode="auto">
          <a:xfrm>
            <a:off x="708407" y="2348880"/>
            <a:ext cx="3110363" cy="256573"/>
          </a:xfrm>
          <a:prstGeom prst="roundRect">
            <a:avLst>
              <a:gd name="adj" fmla="val 16667"/>
            </a:avLst>
          </a:prstGeom>
          <a:solidFill>
            <a:schemeClr val="accent1">
              <a:lumMod val="75000"/>
            </a:schemeClr>
          </a:solidFill>
          <a:ln w="28575">
            <a:solidFill>
              <a:srgbClr val="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ko-KR" altLang="en-US" sz="1200" b="1" kern="0" dirty="0" smtClean="0">
                <a:solidFill>
                  <a:schemeClr val="bg1">
                    <a:lumMod val="95000"/>
                  </a:schemeClr>
                </a:solidFill>
                <a:latin typeface="+mn-ea"/>
                <a:ea typeface="+mn-ea"/>
              </a:rPr>
              <a:t>긴급반영</a:t>
            </a:r>
            <a:r>
              <a:rPr kumimoji="0" lang="ko-KR" altLang="en-US" sz="1200" b="1" i="0" u="none" strike="noStrike" kern="0" cap="none" spc="0" normalizeH="0" baseline="0" noProof="0" dirty="0" smtClean="0">
                <a:ln>
                  <a:noFill/>
                </a:ln>
                <a:solidFill>
                  <a:schemeClr val="bg1">
                    <a:lumMod val="95000"/>
                  </a:schemeClr>
                </a:solidFill>
                <a:effectLst/>
                <a:uLnTx/>
                <a:uFillTx/>
                <a:latin typeface="+mn-ea"/>
                <a:ea typeface="+mn-ea"/>
              </a:rPr>
              <a:t> </a:t>
            </a:r>
            <a:r>
              <a:rPr kumimoji="0" lang="ko-KR" altLang="en-US" sz="1200" b="1" i="0" u="none" strike="noStrike" kern="0" cap="none" spc="0" normalizeH="0" baseline="0" noProof="0" dirty="0">
                <a:ln>
                  <a:noFill/>
                </a:ln>
                <a:solidFill>
                  <a:schemeClr val="bg1">
                    <a:lumMod val="95000"/>
                  </a:schemeClr>
                </a:solidFill>
                <a:effectLst/>
                <a:uLnTx/>
                <a:uFillTx/>
                <a:latin typeface="+mn-ea"/>
                <a:ea typeface="+mn-ea"/>
              </a:rPr>
              <a:t>절차</a:t>
            </a:r>
          </a:p>
        </p:txBody>
      </p:sp>
      <p:sp>
        <p:nvSpPr>
          <p:cNvPr id="49" name="Rectangle 93"/>
          <p:cNvSpPr>
            <a:spLocks noChangeArrowheads="1"/>
          </p:cNvSpPr>
          <p:nvPr/>
        </p:nvSpPr>
        <p:spPr bwMode="auto">
          <a:xfrm>
            <a:off x="491708" y="5041808"/>
            <a:ext cx="1938678" cy="646331"/>
          </a:xfrm>
          <a:prstGeom prst="rect">
            <a:avLst/>
          </a:prstGeom>
          <a:noFill/>
          <a:ln w="9525">
            <a:noFill/>
            <a:miter lim="800000"/>
            <a:headEnd/>
            <a:tailEnd/>
          </a:ln>
        </p:spPr>
        <p:txBody>
          <a:bodyPr wrap="square">
            <a:spAutoFit/>
          </a:bodyPr>
          <a:lstStyle/>
          <a:p>
            <a:pPr algn="l"/>
            <a:r>
              <a:rPr lang="en-US" altLang="ko-KR" sz="1200" dirty="0" smtClean="0">
                <a:latin typeface="+mn-ea"/>
                <a:ea typeface="+mn-ea"/>
              </a:rPr>
              <a:t>[ </a:t>
            </a:r>
            <a:r>
              <a:rPr lang="ko-KR" altLang="en-US" sz="1200" dirty="0" smtClean="0">
                <a:latin typeface="+mn-ea"/>
                <a:ea typeface="+mn-ea"/>
              </a:rPr>
              <a:t>이관 </a:t>
            </a:r>
            <a:r>
              <a:rPr lang="ko-KR" altLang="en-US" sz="1200" dirty="0" err="1" smtClean="0">
                <a:latin typeface="+mn-ea"/>
                <a:ea typeface="+mn-ea"/>
              </a:rPr>
              <a:t>요청자</a:t>
            </a:r>
            <a:r>
              <a:rPr lang="ko-KR" altLang="en-US" sz="1200" dirty="0" smtClean="0">
                <a:latin typeface="+mn-ea"/>
                <a:ea typeface="+mn-ea"/>
              </a:rPr>
              <a:t> </a:t>
            </a:r>
            <a:r>
              <a:rPr lang="en-US" altLang="ko-KR" sz="1200" dirty="0" smtClean="0">
                <a:latin typeface="+mn-ea"/>
                <a:ea typeface="+mn-ea"/>
              </a:rPr>
              <a:t>] </a:t>
            </a:r>
          </a:p>
          <a:p>
            <a:pPr algn="l"/>
            <a:r>
              <a:rPr lang="en-US" altLang="ko-KR" sz="1200" dirty="0" smtClean="0">
                <a:latin typeface="+mn-ea"/>
                <a:ea typeface="+mn-ea"/>
              </a:rPr>
              <a:t>- </a:t>
            </a:r>
            <a:r>
              <a:rPr lang="ko-KR" altLang="en-US" sz="1200" dirty="0" err="1" smtClean="0">
                <a:latin typeface="+mn-ea"/>
                <a:ea typeface="+mn-ea"/>
              </a:rPr>
              <a:t>오픈전</a:t>
            </a:r>
            <a:r>
              <a:rPr lang="en-US" altLang="ko-KR" sz="1200" dirty="0" smtClean="0">
                <a:latin typeface="+mn-ea"/>
                <a:ea typeface="+mn-ea"/>
              </a:rPr>
              <a:t>, </a:t>
            </a:r>
            <a:r>
              <a:rPr lang="ko-KR" altLang="en-US" sz="1200" dirty="0" err="1" smtClean="0">
                <a:latin typeface="+mn-ea"/>
                <a:ea typeface="+mn-ea"/>
              </a:rPr>
              <a:t>본이행</a:t>
            </a:r>
            <a:r>
              <a:rPr lang="ko-KR" altLang="en-US" sz="1200" dirty="0" smtClean="0">
                <a:latin typeface="+mn-ea"/>
                <a:ea typeface="+mn-ea"/>
              </a:rPr>
              <a:t> </a:t>
            </a:r>
            <a:r>
              <a:rPr lang="en-US" altLang="ko-KR" sz="1200" dirty="0" smtClean="0">
                <a:latin typeface="+mn-ea"/>
                <a:ea typeface="+mn-ea"/>
              </a:rPr>
              <a:t>: </a:t>
            </a:r>
            <a:r>
              <a:rPr lang="ko-KR" altLang="en-US" sz="1200" dirty="0" smtClean="0">
                <a:latin typeface="+mn-ea"/>
                <a:ea typeface="+mn-ea"/>
              </a:rPr>
              <a:t>개발자</a:t>
            </a:r>
            <a:endParaRPr lang="en-US" altLang="ko-KR" sz="1200" dirty="0" smtClean="0">
              <a:latin typeface="+mn-ea"/>
              <a:ea typeface="+mn-ea"/>
            </a:endParaRPr>
          </a:p>
          <a:p>
            <a:pPr algn="l"/>
            <a:r>
              <a:rPr lang="en-US" altLang="ko-KR" sz="1200" dirty="0" smtClean="0">
                <a:latin typeface="+mn-ea"/>
                <a:ea typeface="+mn-ea"/>
              </a:rPr>
              <a:t>- </a:t>
            </a:r>
            <a:r>
              <a:rPr lang="ko-KR" altLang="en-US" sz="1200" dirty="0" smtClean="0">
                <a:latin typeface="+mn-ea"/>
                <a:ea typeface="+mn-ea"/>
              </a:rPr>
              <a:t>오픈 후 </a:t>
            </a:r>
            <a:r>
              <a:rPr lang="en-US" altLang="ko-KR" sz="1200" dirty="0" smtClean="0">
                <a:latin typeface="+mn-ea"/>
                <a:ea typeface="+mn-ea"/>
              </a:rPr>
              <a:t>: </a:t>
            </a:r>
            <a:r>
              <a:rPr lang="ko-KR" altLang="en-US" sz="1200" dirty="0" smtClean="0">
                <a:latin typeface="+mn-ea"/>
                <a:ea typeface="+mn-ea"/>
              </a:rPr>
              <a:t>운영자</a:t>
            </a:r>
            <a:endParaRPr lang="en-US" altLang="ko-KR" sz="1200" dirty="0">
              <a:latin typeface="+mn-ea"/>
              <a:ea typeface="+mn-ea"/>
            </a:endParaRPr>
          </a:p>
        </p:txBody>
      </p:sp>
      <p:sp>
        <p:nvSpPr>
          <p:cNvPr id="50" name="Rectangle 93"/>
          <p:cNvSpPr>
            <a:spLocks noChangeArrowheads="1"/>
          </p:cNvSpPr>
          <p:nvPr/>
        </p:nvSpPr>
        <p:spPr bwMode="auto">
          <a:xfrm>
            <a:off x="491708" y="3044249"/>
            <a:ext cx="2547304" cy="646331"/>
          </a:xfrm>
          <a:prstGeom prst="rect">
            <a:avLst/>
          </a:prstGeom>
          <a:noFill/>
          <a:ln w="9525">
            <a:noFill/>
            <a:miter lim="800000"/>
            <a:headEnd/>
            <a:tailEnd/>
          </a:ln>
        </p:spPr>
        <p:txBody>
          <a:bodyPr wrap="square">
            <a:spAutoFit/>
          </a:bodyPr>
          <a:lstStyle/>
          <a:p>
            <a:pPr algn="l"/>
            <a:r>
              <a:rPr lang="en-US" altLang="ko-KR" sz="1200" dirty="0" smtClean="0">
                <a:latin typeface="+mn-ea"/>
                <a:ea typeface="+mn-ea"/>
              </a:rPr>
              <a:t>[ </a:t>
            </a:r>
            <a:r>
              <a:rPr lang="ko-KR" altLang="en-US" sz="1200" dirty="0" smtClean="0">
                <a:latin typeface="+mn-ea"/>
                <a:ea typeface="+mn-ea"/>
              </a:rPr>
              <a:t>이관 </a:t>
            </a:r>
            <a:r>
              <a:rPr lang="ko-KR" altLang="en-US" sz="1200" dirty="0" err="1" smtClean="0">
                <a:latin typeface="+mn-ea"/>
                <a:ea typeface="+mn-ea"/>
              </a:rPr>
              <a:t>요청자</a:t>
            </a:r>
            <a:r>
              <a:rPr lang="ko-KR" altLang="en-US" sz="1200" dirty="0" smtClean="0">
                <a:latin typeface="+mn-ea"/>
                <a:ea typeface="+mn-ea"/>
              </a:rPr>
              <a:t> </a:t>
            </a:r>
            <a:r>
              <a:rPr lang="en-US" altLang="ko-KR" sz="1200" dirty="0" smtClean="0">
                <a:latin typeface="+mn-ea"/>
                <a:ea typeface="+mn-ea"/>
              </a:rPr>
              <a:t>] </a:t>
            </a:r>
          </a:p>
          <a:p>
            <a:pPr algn="l"/>
            <a:r>
              <a:rPr lang="en-US" altLang="ko-KR" sz="1200" dirty="0" smtClean="0">
                <a:latin typeface="+mn-ea"/>
                <a:ea typeface="+mn-ea"/>
              </a:rPr>
              <a:t>- </a:t>
            </a:r>
            <a:r>
              <a:rPr lang="ko-KR" altLang="en-US" sz="1200" dirty="0" err="1" smtClean="0">
                <a:latin typeface="+mn-ea"/>
                <a:ea typeface="+mn-ea"/>
              </a:rPr>
              <a:t>오픈전</a:t>
            </a:r>
            <a:r>
              <a:rPr lang="en-US" altLang="ko-KR" sz="1200" dirty="0" smtClean="0">
                <a:latin typeface="+mn-ea"/>
                <a:ea typeface="+mn-ea"/>
              </a:rPr>
              <a:t>, </a:t>
            </a:r>
            <a:r>
              <a:rPr lang="ko-KR" altLang="en-US" sz="1200" dirty="0" err="1" smtClean="0">
                <a:latin typeface="+mn-ea"/>
                <a:ea typeface="+mn-ea"/>
              </a:rPr>
              <a:t>본이행</a:t>
            </a:r>
            <a:r>
              <a:rPr lang="ko-KR" altLang="en-US" sz="1200" dirty="0" smtClean="0">
                <a:latin typeface="+mn-ea"/>
                <a:ea typeface="+mn-ea"/>
              </a:rPr>
              <a:t> </a:t>
            </a:r>
            <a:r>
              <a:rPr lang="en-US" altLang="ko-KR" sz="1200" dirty="0" smtClean="0">
                <a:latin typeface="+mn-ea"/>
                <a:ea typeface="+mn-ea"/>
              </a:rPr>
              <a:t>: </a:t>
            </a:r>
            <a:r>
              <a:rPr lang="en-US" altLang="ko-KR" sz="1200" dirty="0" err="1" smtClean="0">
                <a:latin typeface="+mn-ea"/>
                <a:ea typeface="+mn-ea"/>
              </a:rPr>
              <a:t>Prj</a:t>
            </a:r>
            <a:r>
              <a:rPr lang="en-US" altLang="ko-KR" sz="1200" dirty="0" smtClean="0">
                <a:latin typeface="+mn-ea"/>
                <a:ea typeface="+mn-ea"/>
              </a:rPr>
              <a:t>. </a:t>
            </a:r>
            <a:r>
              <a:rPr lang="ko-KR" altLang="en-US" sz="1200" dirty="0" smtClean="0">
                <a:latin typeface="+mn-ea"/>
                <a:ea typeface="+mn-ea"/>
              </a:rPr>
              <a:t>개발자</a:t>
            </a:r>
            <a:endParaRPr lang="en-US" altLang="ko-KR" sz="1200" dirty="0" smtClean="0">
              <a:latin typeface="+mn-ea"/>
              <a:ea typeface="+mn-ea"/>
            </a:endParaRPr>
          </a:p>
          <a:p>
            <a:pPr algn="l"/>
            <a:r>
              <a:rPr lang="en-US" altLang="ko-KR" sz="1200" dirty="0" smtClean="0">
                <a:latin typeface="+mn-ea"/>
                <a:ea typeface="+mn-ea"/>
              </a:rPr>
              <a:t>- </a:t>
            </a:r>
            <a:r>
              <a:rPr lang="ko-KR" altLang="en-US" sz="1200" dirty="0" smtClean="0">
                <a:latin typeface="+mn-ea"/>
                <a:ea typeface="+mn-ea"/>
              </a:rPr>
              <a:t>오픈 후 </a:t>
            </a:r>
            <a:r>
              <a:rPr lang="en-US" altLang="ko-KR" sz="1200" dirty="0" smtClean="0">
                <a:latin typeface="+mn-ea"/>
                <a:ea typeface="+mn-ea"/>
              </a:rPr>
              <a:t>: </a:t>
            </a:r>
            <a:r>
              <a:rPr lang="ko-KR" altLang="en-US" sz="1200" dirty="0" smtClean="0">
                <a:latin typeface="+mn-ea"/>
                <a:ea typeface="+mn-ea"/>
              </a:rPr>
              <a:t>운영자</a:t>
            </a:r>
            <a:endParaRPr lang="en-US" altLang="ko-KR" sz="1200" dirty="0">
              <a:latin typeface="+mn-ea"/>
              <a:ea typeface="+mn-ea"/>
            </a:endParaRPr>
          </a:p>
        </p:txBody>
      </p:sp>
    </p:spTree>
    <p:extLst>
      <p:ext uri="{BB962C8B-B14F-4D97-AF65-F5344CB8AC3E}">
        <p14:creationId xmlns:p14="http://schemas.microsoft.com/office/powerpoint/2010/main" val="4036741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5.8. </a:t>
            </a:r>
            <a:r>
              <a:rPr lang="ko-KR" altLang="en-US" sz="2400" dirty="0" smtClean="0">
                <a:solidFill>
                  <a:schemeClr val="tx1">
                    <a:lumMod val="65000"/>
                    <a:lumOff val="35000"/>
                  </a:schemeClr>
                </a:solidFill>
              </a:rPr>
              <a:t>시스템</a:t>
            </a:r>
            <a:r>
              <a:rPr lang="en-US" altLang="ko-KR" sz="2400" dirty="0" smtClean="0">
                <a:solidFill>
                  <a:schemeClr val="tx1">
                    <a:lumMod val="65000"/>
                    <a:lumOff val="35000"/>
                  </a:schemeClr>
                </a:solidFill>
              </a:rPr>
              <a:t> </a:t>
            </a:r>
            <a:r>
              <a:rPr lang="ko-KR" altLang="en-US" sz="2400" dirty="0" smtClean="0">
                <a:solidFill>
                  <a:schemeClr val="tx1">
                    <a:lumMod val="65000"/>
                    <a:lumOff val="35000"/>
                  </a:schemeClr>
                </a:solidFill>
              </a:rPr>
              <a:t>모니터링 방안</a:t>
            </a:r>
            <a:endParaRPr lang="ko-KR" altLang="en-US" sz="1800" dirty="0">
              <a:solidFill>
                <a:schemeClr val="tx1">
                  <a:lumMod val="65000"/>
                  <a:lumOff val="35000"/>
                </a:schemeClr>
              </a:solidFill>
            </a:endParaRPr>
          </a:p>
        </p:txBody>
      </p:sp>
      <p:graphicFrame>
        <p:nvGraphicFramePr>
          <p:cNvPr id="51" name="Group 353"/>
          <p:cNvGraphicFramePr>
            <a:graphicFrameLocks noGrp="1"/>
          </p:cNvGraphicFramePr>
          <p:nvPr>
            <p:extLst>
              <p:ext uri="{D42A27DB-BD31-4B8C-83A1-F6EECF244321}">
                <p14:modId xmlns:p14="http://schemas.microsoft.com/office/powerpoint/2010/main" val="757341422"/>
              </p:ext>
            </p:extLst>
          </p:nvPr>
        </p:nvGraphicFramePr>
        <p:xfrm>
          <a:off x="415925" y="1341054"/>
          <a:ext cx="9070976" cy="479280"/>
        </p:xfrm>
        <a:graphic>
          <a:graphicData uri="http://schemas.openxmlformats.org/drawingml/2006/table">
            <a:tbl>
              <a:tblPr/>
              <a:tblGrid>
                <a:gridCol w="1089477"/>
                <a:gridCol w="3446011"/>
                <a:gridCol w="1163069"/>
                <a:gridCol w="3372419"/>
              </a:tblGrid>
              <a:tr h="231775">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명</a:t>
                      </a:r>
                      <a:r>
                        <a:rPr kumimoji="1" lang="en-US" altLang="ko-KR" sz="1100" b="1" i="0" u="none" strike="noStrike" cap="none" normalizeH="0" baseline="0" dirty="0" smtClean="0">
                          <a:ln>
                            <a:noFill/>
                          </a:ln>
                          <a:solidFill>
                            <a:schemeClr val="tx1"/>
                          </a:solidFill>
                          <a:effectLst/>
                          <a:latin typeface="+mn-ea"/>
                          <a:ea typeface="+mn-ea"/>
                        </a:rPr>
                        <a:t>(</a:t>
                      </a:r>
                      <a:r>
                        <a:rPr kumimoji="1" lang="ko-KR" altLang="en-US" sz="1100" b="1" i="0" u="none" strike="noStrike" cap="none" normalizeH="0" baseline="0" dirty="0" smtClean="0">
                          <a:ln>
                            <a:noFill/>
                          </a:ln>
                          <a:solidFill>
                            <a:schemeClr val="tx1"/>
                          </a:solidFill>
                          <a:effectLst/>
                          <a:latin typeface="+mn-ea"/>
                          <a:ea typeface="+mn-ea"/>
                        </a:rPr>
                        <a:t>코드</a:t>
                      </a:r>
                      <a:r>
                        <a:rPr kumimoji="1" lang="en-US" altLang="ko-KR" sz="1100" b="1" i="0" u="none" strike="noStrike" cap="none" normalizeH="0" baseline="0" dirty="0" smtClean="0">
                          <a:ln>
                            <a:noFill/>
                          </a:ln>
                          <a:solidFill>
                            <a:schemeClr val="tx1"/>
                          </a:solidFill>
                          <a:effectLst/>
                          <a:latin typeface="+mn-ea"/>
                          <a:ea typeface="+mn-ea"/>
                        </a:rPr>
                        <a:t>)</a:t>
                      </a:r>
                      <a:endParaRPr kumimoji="1" lang="ko-KR" altLang="en-US" sz="1100" b="1"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시스템 모니터링 환경 점검</a:t>
                      </a:r>
                      <a:r>
                        <a:rPr kumimoji="1" lang="en-US" altLang="ko-KR" sz="1100" b="0" i="0" u="none" strike="noStrike" cap="none" normalizeH="0" baseline="0" dirty="0" smtClean="0">
                          <a:ln>
                            <a:noFill/>
                          </a:ln>
                          <a:solidFill>
                            <a:schemeClr val="tx1"/>
                          </a:solidFill>
                          <a:effectLst/>
                          <a:latin typeface="+mn-ea"/>
                          <a:ea typeface="+mn-ea"/>
                        </a:rPr>
                        <a:t>(A-00-011)</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Task </a:t>
                      </a:r>
                      <a:r>
                        <a:rPr kumimoji="1" lang="ko-KR" altLang="en-US" sz="1100" b="1" i="0" u="none" strike="noStrike" cap="none" normalizeH="0" baseline="0" dirty="0" smtClean="0">
                          <a:ln>
                            <a:noFill/>
                          </a:ln>
                          <a:solidFill>
                            <a:schemeClr val="tx1"/>
                          </a:solidFill>
                          <a:effectLst/>
                          <a:latin typeface="+mn-ea"/>
                          <a:ea typeface="+mn-ea"/>
                        </a:rPr>
                        <a:t>정의</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시스템 모니터링 환경 구성 및 방안 수립</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작업 일자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0" i="0" u="none" strike="noStrike" cap="none" normalizeH="0" baseline="0" dirty="0" smtClean="0">
                          <a:ln>
                            <a:noFill/>
                          </a:ln>
                          <a:solidFill>
                            <a:schemeClr val="tx1"/>
                          </a:solidFill>
                          <a:effectLst/>
                          <a:latin typeface="+mn-ea"/>
                          <a:ea typeface="+mn-ea"/>
                        </a:rPr>
                        <a:t>17.05.15 ~ 17.05.26 </a:t>
                      </a: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1" i="0" u="none" strike="noStrike" cap="none" normalizeH="0" baseline="0" dirty="0" smtClean="0">
                          <a:ln>
                            <a:noFill/>
                          </a:ln>
                          <a:solidFill>
                            <a:schemeClr val="tx1"/>
                          </a:solidFill>
                          <a:effectLst/>
                          <a:latin typeface="+mn-ea"/>
                          <a:ea typeface="+mn-ea"/>
                        </a:rPr>
                        <a:t>수행 시점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사전 작업 및 이행 당일 모니터링 수행</a:t>
                      </a:r>
                      <a:endParaRPr kumimoji="1" lang="en-US" altLang="ko-KR"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 name="TextBox 51"/>
          <p:cNvSpPr txBox="1"/>
          <p:nvPr/>
        </p:nvSpPr>
        <p:spPr>
          <a:xfrm>
            <a:off x="416496" y="980728"/>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개요</a:t>
            </a:r>
            <a:endParaRPr lang="ko-KR" altLang="en-US" sz="1600" b="1" dirty="0">
              <a:solidFill>
                <a:prstClr val="black">
                  <a:lumMod val="65000"/>
                  <a:lumOff val="35000"/>
                </a:prstClr>
              </a:solidFill>
              <a:latin typeface="+mn-ea"/>
              <a:ea typeface="+mn-ea"/>
            </a:endParaRPr>
          </a:p>
        </p:txBody>
      </p:sp>
      <p:graphicFrame>
        <p:nvGraphicFramePr>
          <p:cNvPr id="73" name="Group 353"/>
          <p:cNvGraphicFramePr>
            <a:graphicFrameLocks noGrp="1"/>
          </p:cNvGraphicFramePr>
          <p:nvPr>
            <p:extLst>
              <p:ext uri="{D42A27DB-BD31-4B8C-83A1-F6EECF244321}">
                <p14:modId xmlns:p14="http://schemas.microsoft.com/office/powerpoint/2010/main" val="2435849529"/>
              </p:ext>
            </p:extLst>
          </p:nvPr>
        </p:nvGraphicFramePr>
        <p:xfrm>
          <a:off x="415925" y="5627380"/>
          <a:ext cx="9070976" cy="321900"/>
        </p:xfrm>
        <a:graphic>
          <a:graphicData uri="http://schemas.openxmlformats.org/drawingml/2006/table">
            <a:tbl>
              <a:tblPr/>
              <a:tblGrid>
                <a:gridCol w="1089477"/>
                <a:gridCol w="3735630"/>
                <a:gridCol w="873450"/>
                <a:gridCol w="3372419"/>
              </a:tblGrid>
              <a:tr h="321900">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err="1" smtClean="0">
                          <a:ln>
                            <a:noFill/>
                          </a:ln>
                          <a:solidFill>
                            <a:schemeClr val="tx1"/>
                          </a:solidFill>
                          <a:effectLst/>
                          <a:latin typeface="+mn-ea"/>
                          <a:ea typeface="+mn-ea"/>
                        </a:rPr>
                        <a:t>Prj</a:t>
                      </a:r>
                      <a:r>
                        <a:rPr kumimoji="1" lang="en-US" altLang="ko-KR" sz="1100" b="1" i="0" u="none" strike="noStrike" cap="none" normalizeH="0" baseline="0" dirty="0" smtClean="0">
                          <a:ln>
                            <a:noFill/>
                          </a:ln>
                          <a:solidFill>
                            <a:schemeClr val="tx1"/>
                          </a:solidFill>
                          <a:effectLst/>
                          <a:latin typeface="+mn-ea"/>
                          <a:ea typeface="+mn-ea"/>
                        </a:rPr>
                        <a:t>.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ko-KR" altLang="en-US" sz="1100" b="0" i="0" u="none" strike="noStrike" cap="none" normalizeH="0" baseline="0" dirty="0" smtClean="0">
                          <a:ln>
                            <a:noFill/>
                          </a:ln>
                          <a:solidFill>
                            <a:schemeClr val="tx1"/>
                          </a:solidFill>
                          <a:effectLst/>
                          <a:latin typeface="+mn-ea"/>
                          <a:ea typeface="+mn-ea"/>
                        </a:rPr>
                        <a:t>김종성 선임</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1" hangingPunct="0">
                        <a:lnSpc>
                          <a:spcPct val="100000"/>
                        </a:lnSpc>
                        <a:spcBef>
                          <a:spcPct val="20000"/>
                        </a:spcBef>
                        <a:spcAft>
                          <a:spcPct val="0"/>
                        </a:spcAft>
                        <a:buClr>
                          <a:srgbClr val="000000"/>
                        </a:buClr>
                        <a:buSzPct val="100000"/>
                        <a:buFont typeface="Arial" charset="0"/>
                        <a:buNone/>
                        <a:tabLst/>
                      </a:pPr>
                      <a:r>
                        <a:rPr kumimoji="1" lang="en-US" altLang="ko-KR" sz="1100" b="1" i="0" u="none" strike="noStrike" cap="none" normalizeH="0" baseline="0" dirty="0" smtClean="0">
                          <a:ln>
                            <a:noFill/>
                          </a:ln>
                          <a:solidFill>
                            <a:schemeClr val="tx1"/>
                          </a:solidFill>
                          <a:effectLst/>
                          <a:latin typeface="+mn-ea"/>
                          <a:ea typeface="+mn-ea"/>
                        </a:rPr>
                        <a:t>CI/PI </a:t>
                      </a:r>
                      <a:r>
                        <a:rPr kumimoji="1" lang="ko-KR" altLang="en-US" sz="1100" b="1" i="0" u="none" strike="noStrike" cap="none" normalizeH="0" baseline="0" dirty="0" smtClean="0">
                          <a:ln>
                            <a:noFill/>
                          </a:ln>
                          <a:solidFill>
                            <a:schemeClr val="tx1"/>
                          </a:solidFill>
                          <a:effectLst/>
                          <a:latin typeface="+mn-ea"/>
                          <a:ea typeface="+mn-ea"/>
                        </a:rPr>
                        <a:t>담당자</a:t>
                      </a: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0" fontAlgn="base" latinLnBrk="1" hangingPunct="0">
                        <a:lnSpc>
                          <a:spcPct val="100000"/>
                        </a:lnSpc>
                        <a:spcBef>
                          <a:spcPct val="20000"/>
                        </a:spcBef>
                        <a:spcAft>
                          <a:spcPct val="0"/>
                        </a:spcAft>
                        <a:buClr>
                          <a:srgbClr val="000000"/>
                        </a:buClr>
                        <a:buSzPct val="100000"/>
                        <a:buFont typeface="Arial" charset="0"/>
                        <a:buNone/>
                        <a:tabLst/>
                        <a:defRPr/>
                      </a:pPr>
                      <a:endParaRPr kumimoji="1" lang="ko-KR" altLang="en-US" sz="11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8" name="Text Box 2"/>
          <p:cNvSpPr txBox="1">
            <a:spLocks noChangeArrowheads="1"/>
          </p:cNvSpPr>
          <p:nvPr/>
        </p:nvSpPr>
        <p:spPr bwMode="auto">
          <a:xfrm>
            <a:off x="413695" y="1842106"/>
            <a:ext cx="9163120" cy="682238"/>
          </a:xfrm>
          <a:prstGeom prst="rect">
            <a:avLst/>
          </a:prstGeom>
          <a:noFill/>
          <a:ln w="9525">
            <a:noFill/>
            <a:miter lim="800000"/>
            <a:headEnd/>
            <a:tailEnd/>
          </a:ln>
        </p:spPr>
        <p:txBody>
          <a:bodyPr wrap="square">
            <a:spAutoFit/>
          </a:bodyPr>
          <a:lstStyle/>
          <a:p>
            <a:pPr marL="271463" indent="-271463" latinLnBrk="0">
              <a:lnSpc>
                <a:spcPts val="2300"/>
              </a:lnSpc>
            </a:pPr>
            <a:r>
              <a:rPr lang="ko-KR" altLang="en-US" sz="1600" b="1" dirty="0" smtClean="0">
                <a:solidFill>
                  <a:srgbClr val="000000"/>
                </a:solidFill>
                <a:ea typeface="맑은 고딕" pitchFamily="50" charset="-127"/>
              </a:rPr>
              <a:t>□ </a:t>
            </a:r>
            <a:r>
              <a:rPr lang="ko-KR" altLang="en-US" sz="1600" b="1" dirty="0">
                <a:solidFill>
                  <a:srgbClr val="000000"/>
                </a:solidFill>
                <a:ea typeface="맑은 고딕" pitchFamily="50" charset="-127"/>
              </a:rPr>
              <a:t>본 </a:t>
            </a:r>
            <a:r>
              <a:rPr lang="ko-KR" altLang="en-US" sz="1600" b="1" dirty="0" smtClean="0">
                <a:solidFill>
                  <a:srgbClr val="000000"/>
                </a:solidFill>
                <a:ea typeface="맑은 고딕" pitchFamily="50" charset="-127"/>
              </a:rPr>
              <a:t>이행 기간에는 센터에서 제공하는 시스</a:t>
            </a:r>
            <a:r>
              <a:rPr lang="ko-KR" altLang="en-US" sz="1600" b="1" dirty="0">
                <a:solidFill>
                  <a:srgbClr val="000000"/>
                </a:solidFill>
                <a:ea typeface="맑은 고딕" pitchFamily="50" charset="-127"/>
              </a:rPr>
              <a:t>템 </a:t>
            </a:r>
            <a:r>
              <a:rPr lang="ko-KR" altLang="en-US" sz="1600" b="1" dirty="0" smtClean="0">
                <a:solidFill>
                  <a:srgbClr val="000000"/>
                </a:solidFill>
                <a:ea typeface="맑은 고딕" pitchFamily="50" charset="-127"/>
              </a:rPr>
              <a:t>모니터링 툴</a:t>
            </a:r>
            <a:r>
              <a:rPr lang="en-US" altLang="ko-KR" sz="1600" b="1" dirty="0" smtClean="0">
                <a:solidFill>
                  <a:srgbClr val="000000"/>
                </a:solidFill>
                <a:ea typeface="맑은 고딕" pitchFamily="50" charset="-127"/>
              </a:rPr>
              <a:t>(On Tune)</a:t>
            </a:r>
            <a:r>
              <a:rPr lang="ko-KR" altLang="en-US" sz="1600" b="1" dirty="0" smtClean="0">
                <a:solidFill>
                  <a:srgbClr val="000000"/>
                </a:solidFill>
                <a:ea typeface="맑은 고딕" pitchFamily="50" charset="-127"/>
              </a:rPr>
              <a:t>과 </a:t>
            </a:r>
            <a:r>
              <a:rPr lang="en-US" altLang="ko-KR" sz="1600" b="1" dirty="0" err="1" smtClean="0">
                <a:solidFill>
                  <a:srgbClr val="000000"/>
                </a:solidFill>
                <a:ea typeface="맑은 고딕" pitchFamily="50" charset="-127"/>
              </a:rPr>
              <a:t>PoC</a:t>
            </a:r>
            <a:r>
              <a:rPr lang="ko-KR" altLang="en-US" sz="1600" b="1" dirty="0">
                <a:solidFill>
                  <a:srgbClr val="000000"/>
                </a:solidFill>
                <a:ea typeface="맑은 고딕" pitchFamily="50" charset="-127"/>
              </a:rPr>
              <a:t>를 </a:t>
            </a:r>
            <a:r>
              <a:rPr lang="ko-KR" altLang="en-US" sz="1600" b="1" dirty="0" smtClean="0">
                <a:solidFill>
                  <a:srgbClr val="000000"/>
                </a:solidFill>
                <a:ea typeface="맑은 고딕" pitchFamily="50" charset="-127"/>
              </a:rPr>
              <a:t>위해 설치 한 모니터링 툴</a:t>
            </a:r>
            <a:r>
              <a:rPr lang="en-US" altLang="ko-KR" sz="1600" b="1" dirty="0" smtClean="0">
                <a:solidFill>
                  <a:srgbClr val="000000"/>
                </a:solidFill>
                <a:ea typeface="맑은 고딕" pitchFamily="50" charset="-127"/>
              </a:rPr>
              <a:t>(Jennifer, Sherpa)</a:t>
            </a:r>
            <a:r>
              <a:rPr lang="ko-KR" altLang="en-US" sz="1600" b="1" dirty="0" smtClean="0">
                <a:solidFill>
                  <a:srgbClr val="000000"/>
                </a:solidFill>
                <a:ea typeface="맑은 고딕" pitchFamily="50" charset="-127"/>
              </a:rPr>
              <a:t>을 활용 하여 시스템 상태 및 부하 상황 등 점검에</a:t>
            </a:r>
            <a:r>
              <a:rPr lang="en-US" altLang="ko-KR" sz="1600" b="1" dirty="0" smtClean="0">
                <a:solidFill>
                  <a:srgbClr val="000000"/>
                </a:solidFill>
                <a:ea typeface="맑은 고딕" pitchFamily="50" charset="-127"/>
              </a:rPr>
              <a:t> </a:t>
            </a:r>
            <a:r>
              <a:rPr lang="ko-KR" altLang="en-US" sz="1600" b="1" dirty="0" smtClean="0">
                <a:solidFill>
                  <a:srgbClr val="000000"/>
                </a:solidFill>
                <a:ea typeface="맑은 고딕" pitchFamily="50" charset="-127"/>
              </a:rPr>
              <a:t>활용</a:t>
            </a:r>
            <a:endParaRPr lang="en-US" altLang="ko-KR" sz="1500" dirty="0" smtClean="0">
              <a:solidFill>
                <a:srgbClr val="000000"/>
              </a:solidFill>
              <a:latin typeface="맑은 고딕" pitchFamily="50" charset="-127"/>
              <a:ea typeface="맑은 고딕" pitchFamily="50" charset="-127"/>
            </a:endParaRPr>
          </a:p>
        </p:txBody>
      </p:sp>
      <p:sp>
        <p:nvSpPr>
          <p:cNvPr id="90" name="TextBox 89"/>
          <p:cNvSpPr txBox="1"/>
          <p:nvPr/>
        </p:nvSpPr>
        <p:spPr>
          <a:xfrm>
            <a:off x="416496" y="2514382"/>
            <a:ext cx="6953393" cy="338554"/>
          </a:xfrm>
          <a:prstGeom prst="rect">
            <a:avLst/>
          </a:prstGeom>
          <a:noFill/>
        </p:spPr>
        <p:txBody>
          <a:bodyPr wrap="square" rtlCol="0">
            <a:spAutoFit/>
          </a:bodyPr>
          <a:lstStyle/>
          <a:p>
            <a:r>
              <a:rPr lang="ko-KR" altLang="en-US" sz="1600" b="1" dirty="0" smtClean="0">
                <a:solidFill>
                  <a:prstClr val="black">
                    <a:lumMod val="65000"/>
                    <a:lumOff val="35000"/>
                  </a:prstClr>
                </a:solidFill>
                <a:latin typeface="+mn-ea"/>
                <a:ea typeface="+mn-ea"/>
              </a:rPr>
              <a:t>작업 절차 </a:t>
            </a:r>
            <a:r>
              <a:rPr lang="ko-KR" altLang="en-US" sz="1600" b="1" dirty="0">
                <a:solidFill>
                  <a:prstClr val="black">
                    <a:lumMod val="65000"/>
                    <a:lumOff val="35000"/>
                  </a:prstClr>
                </a:solidFill>
                <a:latin typeface="+mn-ea"/>
                <a:ea typeface="+mn-ea"/>
              </a:rPr>
              <a:t>및</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운영</a:t>
            </a:r>
            <a:r>
              <a:rPr lang="en-US" altLang="ko-KR" sz="1600" b="1" dirty="0" smtClean="0">
                <a:solidFill>
                  <a:prstClr val="black">
                    <a:lumMod val="65000"/>
                    <a:lumOff val="35000"/>
                  </a:prstClr>
                </a:solidFill>
                <a:latin typeface="+mn-ea"/>
                <a:ea typeface="+mn-ea"/>
              </a:rPr>
              <a:t> </a:t>
            </a:r>
            <a:r>
              <a:rPr lang="ko-KR" altLang="en-US" sz="1600" b="1" dirty="0" smtClean="0">
                <a:solidFill>
                  <a:prstClr val="black">
                    <a:lumMod val="65000"/>
                    <a:lumOff val="35000"/>
                  </a:prstClr>
                </a:solidFill>
                <a:latin typeface="+mn-ea"/>
                <a:ea typeface="+mn-ea"/>
              </a:rPr>
              <a:t>방안</a:t>
            </a:r>
            <a:endParaRPr lang="ko-KR" altLang="en-US" sz="1600" b="1" dirty="0">
              <a:solidFill>
                <a:prstClr val="black">
                  <a:lumMod val="65000"/>
                  <a:lumOff val="35000"/>
                </a:prstClr>
              </a:solidFill>
              <a:latin typeface="+mn-ea"/>
              <a:ea typeface="+mn-ea"/>
            </a:endParaRPr>
          </a:p>
        </p:txBody>
      </p:sp>
      <p:sp>
        <p:nvSpPr>
          <p:cNvPr id="91" name="TextBox 90"/>
          <p:cNvSpPr txBox="1"/>
          <p:nvPr/>
        </p:nvSpPr>
        <p:spPr>
          <a:xfrm>
            <a:off x="416496" y="2897654"/>
            <a:ext cx="3672408" cy="261610"/>
          </a:xfrm>
          <a:prstGeom prst="rect">
            <a:avLst/>
          </a:prstGeom>
          <a:solidFill>
            <a:schemeClr val="accent1">
              <a:lumMod val="20000"/>
              <a:lumOff val="8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1. </a:t>
            </a:r>
            <a:r>
              <a:rPr lang="ko-KR" altLang="en-US" sz="1100" b="1" dirty="0" smtClean="0">
                <a:latin typeface="+mn-ea"/>
                <a:ea typeface="+mn-ea"/>
              </a:rPr>
              <a:t>모니터링 환경 구축</a:t>
            </a:r>
            <a:endParaRPr lang="en-US" altLang="ko-KR" sz="1100" b="1" dirty="0" smtClean="0">
              <a:latin typeface="+mn-ea"/>
              <a:ea typeface="+mn-ea"/>
            </a:endParaRPr>
          </a:p>
        </p:txBody>
      </p:sp>
      <p:sp>
        <p:nvSpPr>
          <p:cNvPr id="92" name="TextBox 91"/>
          <p:cNvSpPr txBox="1"/>
          <p:nvPr/>
        </p:nvSpPr>
        <p:spPr>
          <a:xfrm>
            <a:off x="4304928" y="2897654"/>
            <a:ext cx="5181973" cy="261610"/>
          </a:xfrm>
          <a:prstGeom prst="rect">
            <a:avLst/>
          </a:prstGeom>
          <a:solidFill>
            <a:schemeClr val="accent1">
              <a:lumMod val="40000"/>
              <a:lumOff val="60000"/>
            </a:schemeClr>
          </a:solidFill>
          <a:ln w="3175">
            <a:solidFill>
              <a:schemeClr val="bg1">
                <a:lumMod val="50000"/>
              </a:schemeClr>
            </a:solidFill>
          </a:ln>
        </p:spPr>
        <p:txBody>
          <a:bodyPr wrap="square" rtlCol="0">
            <a:spAutoFit/>
          </a:bodyPr>
          <a:lstStyle/>
          <a:p>
            <a:r>
              <a:rPr lang="en-US" altLang="ko-KR" sz="1100" b="1" dirty="0" smtClean="0">
                <a:latin typeface="+mn-ea"/>
                <a:ea typeface="+mn-ea"/>
              </a:rPr>
              <a:t>2. </a:t>
            </a:r>
            <a:r>
              <a:rPr lang="ko-KR" altLang="en-US" sz="1100" b="1" dirty="0" smtClean="0">
                <a:latin typeface="+mn-ea"/>
                <a:ea typeface="+mn-ea"/>
              </a:rPr>
              <a:t>시스템 모니터링 </a:t>
            </a:r>
            <a:r>
              <a:rPr lang="en-US" altLang="ko-KR" sz="1100" b="1" dirty="0" smtClean="0">
                <a:latin typeface="+mn-ea"/>
                <a:ea typeface="+mn-ea"/>
              </a:rPr>
              <a:t>(</a:t>
            </a:r>
            <a:r>
              <a:rPr lang="ko-KR" altLang="en-US" sz="1100" b="1" dirty="0" smtClean="0">
                <a:latin typeface="+mn-ea"/>
                <a:ea typeface="+mn-ea"/>
              </a:rPr>
              <a:t>이행 당일 모니터링 화면</a:t>
            </a:r>
            <a:r>
              <a:rPr lang="en-US" altLang="ko-KR" sz="1100" b="1" dirty="0" smtClean="0">
                <a:latin typeface="+mn-ea"/>
                <a:ea typeface="+mn-ea"/>
              </a:rPr>
              <a:t>)</a:t>
            </a:r>
          </a:p>
        </p:txBody>
      </p:sp>
      <p:pic>
        <p:nvPicPr>
          <p:cNvPr id="123"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032" y="4440424"/>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0271" y="4707460"/>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126" name="Text Box 50"/>
          <p:cNvSpPr txBox="1">
            <a:spLocks noChangeArrowheads="1"/>
          </p:cNvSpPr>
          <p:nvPr/>
        </p:nvSpPr>
        <p:spPr bwMode="auto">
          <a:xfrm>
            <a:off x="1367554" y="5090701"/>
            <a:ext cx="46797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dirty="0" smtClean="0">
                <a:solidFill>
                  <a:prstClr val="black"/>
                </a:solidFill>
                <a:latin typeface="+mn-ea"/>
                <a:ea typeface="+mn-ea"/>
              </a:rPr>
              <a:t>WAS/DB </a:t>
            </a:r>
            <a:r>
              <a:rPr lang="ko-KR" altLang="en-US" sz="900" dirty="0" smtClean="0">
                <a:solidFill>
                  <a:prstClr val="black"/>
                </a:solidFill>
                <a:latin typeface="+mn-ea"/>
                <a:ea typeface="+mn-ea"/>
              </a:rPr>
              <a:t>모니터링서버</a:t>
            </a:r>
            <a:endParaRPr lang="en-US" altLang="ko-KR" sz="900" dirty="0">
              <a:solidFill>
                <a:prstClr val="black"/>
              </a:solidFill>
              <a:latin typeface="+mn-ea"/>
              <a:ea typeface="+mn-ea"/>
            </a:endParaRPr>
          </a:p>
        </p:txBody>
      </p:sp>
      <p:pic>
        <p:nvPicPr>
          <p:cNvPr id="127"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8744" y="4080075"/>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232" y="4080074"/>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8744" y="4800155"/>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232" y="4800154"/>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31"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8744" y="3377876"/>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232" y="3377875"/>
            <a:ext cx="457488" cy="501053"/>
          </a:xfrm>
          <a:prstGeom prst="rect">
            <a:avLst/>
          </a:prstGeom>
          <a:noFill/>
          <a:extLst>
            <a:ext uri="{909E8E84-426E-40DD-AFC4-6F175D3DCCD1}">
              <a14:hiddenFill xmlns:a14="http://schemas.microsoft.com/office/drawing/2010/main">
                <a:solidFill>
                  <a:srgbClr val="FFFFFF"/>
                </a:solidFill>
              </a14:hiddenFill>
            </a:ext>
          </a:extLst>
        </p:spPr>
      </p:pic>
      <p:sp>
        <p:nvSpPr>
          <p:cNvPr id="133" name="Text Box 50"/>
          <p:cNvSpPr txBox="1">
            <a:spLocks noChangeArrowheads="1"/>
          </p:cNvSpPr>
          <p:nvPr/>
        </p:nvSpPr>
        <p:spPr bwMode="auto">
          <a:xfrm>
            <a:off x="2576736" y="5450741"/>
            <a:ext cx="108012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ko-KR" altLang="en-US" sz="900" dirty="0" smtClean="0">
                <a:solidFill>
                  <a:prstClr val="black"/>
                </a:solidFill>
                <a:latin typeface="+mn-ea"/>
                <a:ea typeface="+mn-ea"/>
              </a:rPr>
              <a:t>인터넷 공통 시스템</a:t>
            </a:r>
            <a:endParaRPr lang="en-US" altLang="ko-KR" sz="900" dirty="0">
              <a:solidFill>
                <a:prstClr val="black"/>
              </a:solidFill>
              <a:latin typeface="+mn-ea"/>
              <a:ea typeface="+mn-ea"/>
            </a:endParaRPr>
          </a:p>
        </p:txBody>
      </p:sp>
      <p:pic>
        <p:nvPicPr>
          <p:cNvPr id="134" name="Picture 49" descr="Picture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1806" y="3482838"/>
            <a:ext cx="457488" cy="501053"/>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47" descr="Picture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6045" y="3749874"/>
            <a:ext cx="366498" cy="305716"/>
          </a:xfrm>
          <a:prstGeom prst="rect">
            <a:avLst/>
          </a:prstGeom>
          <a:noFill/>
          <a:extLst>
            <a:ext uri="{909E8E84-426E-40DD-AFC4-6F175D3DCCD1}">
              <a14:hiddenFill xmlns:a14="http://schemas.microsoft.com/office/drawing/2010/main">
                <a:solidFill>
                  <a:srgbClr val="FFFFFF"/>
                </a:solidFill>
              </a14:hiddenFill>
            </a:ext>
          </a:extLst>
        </p:spPr>
      </p:pic>
      <p:sp>
        <p:nvSpPr>
          <p:cNvPr id="136" name="Text Box 50"/>
          <p:cNvSpPr txBox="1">
            <a:spLocks noChangeArrowheads="1"/>
          </p:cNvSpPr>
          <p:nvPr/>
        </p:nvSpPr>
        <p:spPr bwMode="auto">
          <a:xfrm>
            <a:off x="1280592" y="4082589"/>
            <a:ext cx="64271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dirty="0" err="1" smtClean="0">
                <a:solidFill>
                  <a:prstClr val="black"/>
                </a:solidFill>
                <a:latin typeface="+mn-ea"/>
                <a:ea typeface="+mn-ea"/>
              </a:rPr>
              <a:t>Ontune</a:t>
            </a:r>
            <a:r>
              <a:rPr lang="ko-KR" altLang="en-US" sz="900" dirty="0" smtClean="0">
                <a:solidFill>
                  <a:prstClr val="black"/>
                </a:solidFill>
                <a:latin typeface="+mn-ea"/>
                <a:ea typeface="+mn-ea"/>
              </a:rPr>
              <a:t>서버</a:t>
            </a:r>
            <a:endParaRPr lang="en-US" altLang="ko-KR" sz="900" dirty="0">
              <a:solidFill>
                <a:prstClr val="black"/>
              </a:solidFill>
              <a:latin typeface="+mn-ea"/>
              <a:ea typeface="+mn-ea"/>
            </a:endParaRPr>
          </a:p>
        </p:txBody>
      </p:sp>
      <p:cxnSp>
        <p:nvCxnSpPr>
          <p:cNvPr id="3" name="직선 연결선 2"/>
          <p:cNvCxnSpPr>
            <a:stCxn id="131" idx="2"/>
            <a:endCxn id="127" idx="0"/>
          </p:cNvCxnSpPr>
          <p:nvPr/>
        </p:nvCxnSpPr>
        <p:spPr>
          <a:xfrm>
            <a:off x="2877488" y="3878929"/>
            <a:ext cx="0" cy="201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직선 연결선 136"/>
          <p:cNvCxnSpPr>
            <a:stCxn id="131" idx="2"/>
            <a:endCxn id="128" idx="0"/>
          </p:cNvCxnSpPr>
          <p:nvPr/>
        </p:nvCxnSpPr>
        <p:spPr>
          <a:xfrm>
            <a:off x="2877488" y="3878929"/>
            <a:ext cx="457488" cy="201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직선 연결선 137"/>
          <p:cNvCxnSpPr>
            <a:stCxn id="132" idx="2"/>
            <a:endCxn id="127" idx="0"/>
          </p:cNvCxnSpPr>
          <p:nvPr/>
        </p:nvCxnSpPr>
        <p:spPr>
          <a:xfrm flipH="1">
            <a:off x="2877488" y="3878928"/>
            <a:ext cx="457488" cy="201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직선 연결선 138"/>
          <p:cNvCxnSpPr>
            <a:stCxn id="132" idx="2"/>
            <a:endCxn id="128" idx="0"/>
          </p:cNvCxnSpPr>
          <p:nvPr/>
        </p:nvCxnSpPr>
        <p:spPr>
          <a:xfrm>
            <a:off x="3334976" y="3878928"/>
            <a:ext cx="0" cy="201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직선 연결선 140"/>
          <p:cNvCxnSpPr>
            <a:stCxn id="127" idx="2"/>
            <a:endCxn id="129" idx="0"/>
          </p:cNvCxnSpPr>
          <p:nvPr/>
        </p:nvCxnSpPr>
        <p:spPr>
          <a:xfrm>
            <a:off x="2877488" y="4581128"/>
            <a:ext cx="0" cy="219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직선 연결선 143"/>
          <p:cNvCxnSpPr>
            <a:stCxn id="127" idx="2"/>
            <a:endCxn id="130" idx="0"/>
          </p:cNvCxnSpPr>
          <p:nvPr/>
        </p:nvCxnSpPr>
        <p:spPr>
          <a:xfrm>
            <a:off x="2877488" y="4581128"/>
            <a:ext cx="457488" cy="2190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직선 연결선 157"/>
          <p:cNvCxnSpPr>
            <a:stCxn id="128" idx="2"/>
            <a:endCxn id="129" idx="0"/>
          </p:cNvCxnSpPr>
          <p:nvPr/>
        </p:nvCxnSpPr>
        <p:spPr>
          <a:xfrm flipH="1">
            <a:off x="2877488" y="4581127"/>
            <a:ext cx="457488" cy="2190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직선 연결선 184"/>
          <p:cNvCxnSpPr>
            <a:stCxn id="128" idx="2"/>
            <a:endCxn id="130" idx="0"/>
          </p:cNvCxnSpPr>
          <p:nvPr/>
        </p:nvCxnSpPr>
        <p:spPr>
          <a:xfrm>
            <a:off x="3334976" y="4581127"/>
            <a:ext cx="0" cy="219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직선 연결선 185"/>
          <p:cNvCxnSpPr>
            <a:stCxn id="123" idx="3"/>
            <a:endCxn id="127" idx="1"/>
          </p:cNvCxnSpPr>
          <p:nvPr/>
        </p:nvCxnSpPr>
        <p:spPr>
          <a:xfrm flipV="1">
            <a:off x="1763520" y="4330602"/>
            <a:ext cx="885224" cy="360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직선 연결선 186"/>
          <p:cNvCxnSpPr>
            <a:stCxn id="124" idx="0"/>
            <a:endCxn id="129" idx="1"/>
          </p:cNvCxnSpPr>
          <p:nvPr/>
        </p:nvCxnSpPr>
        <p:spPr>
          <a:xfrm>
            <a:off x="1763520" y="4707460"/>
            <a:ext cx="885224" cy="343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직선 연결선 187"/>
          <p:cNvCxnSpPr>
            <a:stCxn id="134" idx="3"/>
            <a:endCxn id="131" idx="1"/>
          </p:cNvCxnSpPr>
          <p:nvPr/>
        </p:nvCxnSpPr>
        <p:spPr>
          <a:xfrm flipV="1">
            <a:off x="1779294" y="3628403"/>
            <a:ext cx="869450" cy="1049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직선 연결선 188"/>
          <p:cNvCxnSpPr>
            <a:stCxn id="135" idx="0"/>
            <a:endCxn id="127" idx="1"/>
          </p:cNvCxnSpPr>
          <p:nvPr/>
        </p:nvCxnSpPr>
        <p:spPr>
          <a:xfrm>
            <a:off x="1779294" y="3749874"/>
            <a:ext cx="869450" cy="580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직선 연결선 189"/>
          <p:cNvCxnSpPr>
            <a:stCxn id="134" idx="3"/>
            <a:endCxn id="129" idx="1"/>
          </p:cNvCxnSpPr>
          <p:nvPr/>
        </p:nvCxnSpPr>
        <p:spPr>
          <a:xfrm>
            <a:off x="1779294" y="3733365"/>
            <a:ext cx="869450" cy="1317317"/>
          </a:xfrm>
          <a:prstGeom prst="line">
            <a:avLst/>
          </a:prstGeom>
        </p:spPr>
        <p:style>
          <a:lnRef idx="1">
            <a:schemeClr val="accent1"/>
          </a:lnRef>
          <a:fillRef idx="0">
            <a:schemeClr val="accent1"/>
          </a:fillRef>
          <a:effectRef idx="0">
            <a:schemeClr val="accent1"/>
          </a:effectRef>
          <a:fontRef idx="minor">
            <a:schemeClr val="tx1"/>
          </a:fontRef>
        </p:style>
      </p:cxnSp>
      <p:pic>
        <p:nvPicPr>
          <p:cNvPr id="28" name="그림 27"/>
          <p:cNvPicPr>
            <a:picLocks noChangeAspect="1"/>
          </p:cNvPicPr>
          <p:nvPr/>
        </p:nvPicPr>
        <p:blipFill>
          <a:blip r:embed="rId4"/>
          <a:stretch>
            <a:fillRect/>
          </a:stretch>
        </p:blipFill>
        <p:spPr>
          <a:xfrm>
            <a:off x="4304928" y="3191844"/>
            <a:ext cx="2578259" cy="1731525"/>
          </a:xfrm>
          <a:prstGeom prst="rect">
            <a:avLst/>
          </a:prstGeom>
        </p:spPr>
      </p:pic>
      <p:sp>
        <p:nvSpPr>
          <p:cNvPr id="191" name="Text Box 50"/>
          <p:cNvSpPr txBox="1">
            <a:spLocks noChangeArrowheads="1"/>
          </p:cNvSpPr>
          <p:nvPr/>
        </p:nvSpPr>
        <p:spPr bwMode="auto">
          <a:xfrm>
            <a:off x="4612176" y="5381491"/>
            <a:ext cx="108012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dirty="0" smtClean="0">
                <a:solidFill>
                  <a:prstClr val="black"/>
                </a:solidFill>
                <a:latin typeface="+mn-ea"/>
                <a:ea typeface="+mn-ea"/>
              </a:rPr>
              <a:t>WAS </a:t>
            </a:r>
            <a:r>
              <a:rPr lang="ko-KR" altLang="en-US" sz="900" dirty="0" smtClean="0">
                <a:solidFill>
                  <a:prstClr val="black"/>
                </a:solidFill>
                <a:latin typeface="+mn-ea"/>
                <a:ea typeface="+mn-ea"/>
              </a:rPr>
              <a:t>모니터링</a:t>
            </a:r>
            <a:endParaRPr lang="en-US" altLang="ko-KR" sz="900" dirty="0">
              <a:solidFill>
                <a:prstClr val="black"/>
              </a:solidFill>
              <a:latin typeface="+mn-ea"/>
              <a:ea typeface="+mn-ea"/>
            </a:endParaRPr>
          </a:p>
        </p:txBody>
      </p:sp>
      <p:pic>
        <p:nvPicPr>
          <p:cNvPr id="29" name="그림 28"/>
          <p:cNvPicPr>
            <a:picLocks noChangeAspect="1"/>
          </p:cNvPicPr>
          <p:nvPr/>
        </p:nvPicPr>
        <p:blipFill>
          <a:blip r:embed="rId5"/>
          <a:stretch>
            <a:fillRect/>
          </a:stretch>
        </p:blipFill>
        <p:spPr>
          <a:xfrm>
            <a:off x="5225083" y="3415375"/>
            <a:ext cx="2574612" cy="1729075"/>
          </a:xfrm>
          <a:prstGeom prst="rect">
            <a:avLst/>
          </a:prstGeom>
        </p:spPr>
      </p:pic>
      <p:sp>
        <p:nvSpPr>
          <p:cNvPr id="192" name="Text Box 50"/>
          <p:cNvSpPr txBox="1">
            <a:spLocks noChangeArrowheads="1"/>
          </p:cNvSpPr>
          <p:nvPr/>
        </p:nvSpPr>
        <p:spPr bwMode="auto">
          <a:xfrm>
            <a:off x="6107556" y="5381778"/>
            <a:ext cx="108012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ko-KR" sz="900" dirty="0" smtClean="0">
                <a:solidFill>
                  <a:prstClr val="black"/>
                </a:solidFill>
                <a:latin typeface="+mn-ea"/>
                <a:ea typeface="+mn-ea"/>
              </a:rPr>
              <a:t>DB </a:t>
            </a:r>
            <a:r>
              <a:rPr lang="ko-KR" altLang="en-US" sz="900" dirty="0" smtClean="0">
                <a:solidFill>
                  <a:prstClr val="black"/>
                </a:solidFill>
                <a:latin typeface="+mn-ea"/>
                <a:ea typeface="+mn-ea"/>
              </a:rPr>
              <a:t>모니터링</a:t>
            </a:r>
            <a:endParaRPr lang="en-US" altLang="ko-KR" sz="900" dirty="0">
              <a:solidFill>
                <a:prstClr val="black"/>
              </a:solidFill>
              <a:latin typeface="+mn-ea"/>
              <a:ea typeface="+mn-ea"/>
            </a:endParaRPr>
          </a:p>
        </p:txBody>
      </p:sp>
      <p:pic>
        <p:nvPicPr>
          <p:cNvPr id="30" name="그림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85069" y="3600840"/>
            <a:ext cx="3085905" cy="1671666"/>
          </a:xfrm>
          <a:prstGeom prst="rect">
            <a:avLst/>
          </a:prstGeom>
        </p:spPr>
      </p:pic>
      <p:sp>
        <p:nvSpPr>
          <p:cNvPr id="193" name="Text Box 50"/>
          <p:cNvSpPr txBox="1">
            <a:spLocks noChangeArrowheads="1"/>
          </p:cNvSpPr>
          <p:nvPr/>
        </p:nvSpPr>
        <p:spPr bwMode="auto">
          <a:xfrm>
            <a:off x="7770865" y="5365825"/>
            <a:ext cx="108012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ko-KR" altLang="en-US" sz="900" dirty="0" smtClean="0">
                <a:solidFill>
                  <a:prstClr val="black"/>
                </a:solidFill>
                <a:latin typeface="+mn-ea"/>
                <a:ea typeface="+mn-ea"/>
              </a:rPr>
              <a:t>시스템</a:t>
            </a:r>
            <a:r>
              <a:rPr lang="en-US" altLang="ko-KR" sz="900" dirty="0" smtClean="0">
                <a:solidFill>
                  <a:prstClr val="black"/>
                </a:solidFill>
                <a:latin typeface="+mn-ea"/>
                <a:ea typeface="+mn-ea"/>
              </a:rPr>
              <a:t> </a:t>
            </a:r>
            <a:r>
              <a:rPr lang="ko-KR" altLang="en-US" sz="900" dirty="0" smtClean="0">
                <a:solidFill>
                  <a:prstClr val="black"/>
                </a:solidFill>
                <a:latin typeface="+mn-ea"/>
                <a:ea typeface="+mn-ea"/>
              </a:rPr>
              <a:t>모니터링</a:t>
            </a:r>
            <a:endParaRPr lang="en-US" altLang="ko-KR" sz="900" dirty="0">
              <a:solidFill>
                <a:prstClr val="black"/>
              </a:solidFill>
              <a:latin typeface="+mn-ea"/>
              <a:ea typeface="+mn-ea"/>
            </a:endParaRPr>
          </a:p>
        </p:txBody>
      </p:sp>
    </p:spTree>
    <p:extLst>
      <p:ext uri="{BB962C8B-B14F-4D97-AF65-F5344CB8AC3E}">
        <p14:creationId xmlns:p14="http://schemas.microsoft.com/office/powerpoint/2010/main" val="1324553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1</a:t>
            </a:r>
            <a:r>
              <a:rPr lang="en-US" altLang="ko-KR" sz="2400" dirty="0">
                <a:solidFill>
                  <a:schemeClr val="tx1">
                    <a:lumMod val="65000"/>
                    <a:lumOff val="35000"/>
                  </a:schemeClr>
                </a:solidFill>
              </a:rPr>
              <a:t>.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이행 개요</a:t>
            </a:r>
            <a:r>
              <a:rPr lang="en-US" altLang="ko-KR" sz="2400" dirty="0">
                <a:solidFill>
                  <a:schemeClr val="tx1">
                    <a:lumMod val="65000"/>
                    <a:lumOff val="35000"/>
                  </a:schemeClr>
                </a:solidFill>
              </a:rPr>
              <a:t>/</a:t>
            </a:r>
            <a:r>
              <a:rPr lang="ko-KR" altLang="en-US" sz="2400" dirty="0">
                <a:solidFill>
                  <a:schemeClr val="tx1">
                    <a:lumMod val="65000"/>
                    <a:lumOff val="35000"/>
                  </a:schemeClr>
                </a:solidFill>
              </a:rPr>
              <a:t>목표</a:t>
            </a:r>
            <a:endParaRPr lang="ko-KR" altLang="en-US" sz="1800" dirty="0">
              <a:solidFill>
                <a:schemeClr val="tx1">
                  <a:lumMod val="65000"/>
                  <a:lumOff val="35000"/>
                </a:schemeClr>
              </a:solidFill>
            </a:endParaRPr>
          </a:p>
        </p:txBody>
      </p:sp>
      <p:sp>
        <p:nvSpPr>
          <p:cNvPr id="41" name="직사각형 40"/>
          <p:cNvSpPr/>
          <p:nvPr/>
        </p:nvSpPr>
        <p:spPr bwMode="auto">
          <a:xfrm>
            <a:off x="488504" y="1052737"/>
            <a:ext cx="720096" cy="4858206"/>
          </a:xfrm>
          <a:prstGeom prst="rect">
            <a:avLst/>
          </a:prstGeom>
          <a:solidFill>
            <a:schemeClr val="accent1">
              <a:lumMod val="75000"/>
            </a:schemeClr>
          </a:solidFill>
          <a:ln w="9525" algn="ctr">
            <a:solidFill>
              <a:schemeClr val="bg1">
                <a:lumMod val="50000"/>
              </a:schemeClr>
            </a:solidFill>
            <a:miter lim="800000"/>
            <a:headEnd/>
            <a:tailEnd/>
          </a:ln>
        </p:spPr>
        <p:txBody>
          <a:bodyPr wrap="none" anchor="ctr"/>
          <a:lstStyle/>
          <a:p>
            <a:pPr algn="ctr" defTabSz="762000" eaLnBrk="0" hangingPunct="0">
              <a:lnSpc>
                <a:spcPct val="120000"/>
              </a:lnSpc>
              <a:defRPr/>
            </a:pPr>
            <a:endParaRPr kumimoji="0" lang="ko-KR" altLang="en-US" sz="1200">
              <a:solidFill>
                <a:schemeClr val="bg1"/>
              </a:solidFill>
              <a:latin typeface="+mn-ea"/>
              <a:ea typeface="+mn-ea"/>
            </a:endParaRPr>
          </a:p>
        </p:txBody>
      </p:sp>
      <p:sp>
        <p:nvSpPr>
          <p:cNvPr id="42" name="모서리가 둥근 직사각형 149"/>
          <p:cNvSpPr>
            <a:spLocks noChangeArrowheads="1"/>
          </p:cNvSpPr>
          <p:nvPr/>
        </p:nvSpPr>
        <p:spPr bwMode="gray">
          <a:xfrm>
            <a:off x="848552" y="1186083"/>
            <a:ext cx="1080144" cy="1340481"/>
          </a:xfrm>
          <a:prstGeom prst="rect">
            <a:avLst/>
          </a:prstGeom>
          <a:solidFill>
            <a:schemeClr val="accent1">
              <a:lumMod val="20000"/>
              <a:lumOff val="80000"/>
            </a:schemeClr>
          </a:solidFill>
          <a:ln w="9525" algn="ctr">
            <a:solidFill>
              <a:srgbClr val="808080"/>
            </a:solidFill>
            <a:miter lim="800000"/>
            <a:headEnd/>
            <a:tailEnd/>
          </a:ln>
        </p:spPr>
        <p:txBody>
          <a:bodyPr lIns="90000" rIns="90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o-KR" altLang="en-US" sz="1300" b="1" i="0" u="none" strike="noStrike" kern="0" cap="none" spc="0" normalizeH="0" baseline="0" noProof="0" dirty="0" smtClean="0">
                <a:ln>
                  <a:noFill/>
                </a:ln>
                <a:effectLst/>
                <a:uLnTx/>
                <a:uFillTx/>
                <a:latin typeface="+mn-ea"/>
                <a:ea typeface="+mn-ea"/>
              </a:rPr>
              <a:t>추진목표</a:t>
            </a:r>
          </a:p>
        </p:txBody>
      </p:sp>
      <p:sp>
        <p:nvSpPr>
          <p:cNvPr id="43" name="Rectangle 130"/>
          <p:cNvSpPr>
            <a:spLocks noChangeArrowheads="1"/>
          </p:cNvSpPr>
          <p:nvPr/>
        </p:nvSpPr>
        <p:spPr bwMode="auto">
          <a:xfrm>
            <a:off x="2079756" y="1052736"/>
            <a:ext cx="7470184" cy="1656864"/>
          </a:xfrm>
          <a:prstGeom prst="rect">
            <a:avLst/>
          </a:prstGeom>
          <a:noFill/>
          <a:ln w="9525">
            <a:noFill/>
            <a:miter lim="800000"/>
            <a:headEnd/>
            <a:tailEnd/>
          </a:ln>
          <a:effectLst/>
        </p:spPr>
        <p:txBody>
          <a:bodyPr wrap="square" anchor="ctr">
            <a:spAutoFit/>
          </a:bodyPr>
          <a:lstStyle/>
          <a:p>
            <a:pPr marL="285750" indent="-190500" fontAlgn="auto" latinLnBrk="0">
              <a:lnSpc>
                <a:spcPts val="1700"/>
              </a:lnSpc>
              <a:spcBef>
                <a:spcPts val="200"/>
              </a:spcBef>
              <a:spcAft>
                <a:spcPts val="200"/>
              </a:spcAft>
              <a:buFont typeface="Wingdings" pitchFamily="2" charset="2"/>
              <a:buChar char="§"/>
              <a:defRPr/>
            </a:pPr>
            <a:r>
              <a:rPr kumimoji="0" lang="ko-KR" altLang="en-US" sz="1200" b="1" kern="0" dirty="0" smtClean="0">
                <a:solidFill>
                  <a:sysClr val="windowText" lastClr="000000"/>
                </a:solidFill>
                <a:latin typeface="+mn-ea"/>
                <a:ea typeface="+mn-ea"/>
              </a:rPr>
              <a:t>철저한 사전 준비를 통한 체계적인 본 이행 수행 및 업무 중단 최소화</a:t>
            </a:r>
            <a:endParaRPr kumimoji="0" lang="en-US" altLang="ko-KR" sz="1200" b="1" kern="0" dirty="0" smtClean="0">
              <a:solidFill>
                <a:sysClr val="windowText" lastClr="000000"/>
              </a:solidFill>
              <a:latin typeface="+mn-ea"/>
              <a:ea typeface="+mn-ea"/>
            </a:endParaRPr>
          </a:p>
          <a:p>
            <a:pPr marL="285750" indent="-190500" fontAlgn="auto" latinLnBrk="0">
              <a:lnSpc>
                <a:spcPts val="1700"/>
              </a:lnSpc>
              <a:spcBef>
                <a:spcPts val="200"/>
              </a:spcBef>
              <a:spcAft>
                <a:spcPts val="200"/>
              </a:spcAft>
              <a:defRPr/>
            </a:pPr>
            <a:r>
              <a:rPr kumimoji="0" lang="en-US" altLang="ko-KR" sz="1200" kern="0" dirty="0" smtClean="0">
                <a:solidFill>
                  <a:sysClr val="windowText" lastClr="000000"/>
                </a:solidFill>
                <a:latin typeface="+mn-ea"/>
                <a:ea typeface="+mn-ea"/>
              </a:rPr>
              <a:t>     - </a:t>
            </a:r>
            <a:r>
              <a:rPr kumimoji="0" lang="ko-KR" altLang="en-US" sz="1200" b="0" kern="0" dirty="0" smtClean="0">
                <a:solidFill>
                  <a:sysClr val="windowText" lastClr="000000"/>
                </a:solidFill>
                <a:latin typeface="+mn-ea"/>
                <a:ea typeface="+mn-ea"/>
              </a:rPr>
              <a:t>이행을 위한 점검 체크 리스트 및 시간 단위 상세 수행 계획 수립</a:t>
            </a:r>
            <a:endParaRPr kumimoji="0" lang="en-US" altLang="ko-KR" sz="1200" b="0" kern="0" dirty="0" smtClean="0">
              <a:solidFill>
                <a:sysClr val="windowText" lastClr="000000"/>
              </a:solidFill>
              <a:latin typeface="+mn-ea"/>
              <a:ea typeface="+mn-ea"/>
            </a:endParaRPr>
          </a:p>
          <a:p>
            <a:pPr marL="285750" indent="-190500" fontAlgn="auto" latinLnBrk="0">
              <a:lnSpc>
                <a:spcPts val="1700"/>
              </a:lnSpc>
              <a:spcBef>
                <a:spcPts val="200"/>
              </a:spcBef>
              <a:spcAft>
                <a:spcPts val="200"/>
              </a:spcAft>
              <a:defRPr/>
            </a:pPr>
            <a:r>
              <a:rPr kumimoji="0" lang="en-US" altLang="ko-KR" sz="1200" b="0" kern="0" dirty="0" smtClean="0">
                <a:solidFill>
                  <a:sysClr val="windowText" lastClr="000000"/>
                </a:solidFill>
                <a:latin typeface="+mn-ea"/>
                <a:ea typeface="+mn-ea"/>
              </a:rPr>
              <a:t>     - </a:t>
            </a:r>
            <a:r>
              <a:rPr kumimoji="0" lang="ko-KR" altLang="en-US" sz="1200" b="0" kern="0" dirty="0" smtClean="0">
                <a:solidFill>
                  <a:sysClr val="windowText" lastClr="000000"/>
                </a:solidFill>
                <a:latin typeface="+mn-ea"/>
                <a:ea typeface="+mn-ea"/>
              </a:rPr>
              <a:t>본 이행 수행 </a:t>
            </a:r>
            <a:r>
              <a:rPr kumimoji="0" lang="ko-KR" altLang="en-US" sz="1200" b="0" kern="0" dirty="0" err="1" smtClean="0">
                <a:solidFill>
                  <a:sysClr val="windowText" lastClr="000000"/>
                </a:solidFill>
                <a:latin typeface="+mn-ea"/>
                <a:ea typeface="+mn-ea"/>
              </a:rPr>
              <a:t>타스크</a:t>
            </a:r>
            <a:r>
              <a:rPr kumimoji="0" lang="ko-KR" altLang="en-US" sz="1200" b="0" kern="0" dirty="0" smtClean="0">
                <a:solidFill>
                  <a:sysClr val="windowText" lastClr="000000"/>
                </a:solidFill>
                <a:latin typeface="+mn-ea"/>
                <a:ea typeface="+mn-ea"/>
              </a:rPr>
              <a:t> 별로 담당자 및 </a:t>
            </a:r>
            <a:r>
              <a:rPr kumimoji="0" lang="ko-KR" altLang="en-US" sz="1200" b="0" kern="0" dirty="0" err="1" smtClean="0">
                <a:solidFill>
                  <a:sysClr val="windowText" lastClr="000000"/>
                </a:solidFill>
                <a:latin typeface="+mn-ea"/>
                <a:ea typeface="+mn-ea"/>
              </a:rPr>
              <a:t>확인자</a:t>
            </a:r>
            <a:r>
              <a:rPr kumimoji="0" lang="en-US" altLang="ko-KR" sz="1200" b="0" kern="0" dirty="0" smtClean="0">
                <a:solidFill>
                  <a:sysClr val="windowText" lastClr="000000"/>
                </a:solidFill>
                <a:latin typeface="+mn-ea"/>
                <a:ea typeface="+mn-ea"/>
              </a:rPr>
              <a:t>, </a:t>
            </a:r>
            <a:r>
              <a:rPr kumimoji="0" lang="ko-KR" altLang="en-US" sz="1200" b="0" kern="0" dirty="0" smtClean="0">
                <a:solidFill>
                  <a:sysClr val="windowText" lastClr="000000"/>
                </a:solidFill>
                <a:latin typeface="+mn-ea"/>
                <a:ea typeface="+mn-ea"/>
              </a:rPr>
              <a:t>관련부서를 정의하여 체계적인 이행 활동 수행 보장</a:t>
            </a:r>
            <a:endParaRPr kumimoji="0" lang="en-US" altLang="ko-KR" sz="1200" b="0" kern="0" dirty="0" smtClean="0">
              <a:solidFill>
                <a:sysClr val="windowText" lastClr="000000"/>
              </a:solidFill>
              <a:latin typeface="+mn-ea"/>
              <a:ea typeface="+mn-ea"/>
            </a:endParaRPr>
          </a:p>
          <a:p>
            <a:pPr marL="285750" indent="-190500" fontAlgn="auto" latinLnBrk="0">
              <a:lnSpc>
                <a:spcPts val="1700"/>
              </a:lnSpc>
              <a:spcBef>
                <a:spcPts val="200"/>
              </a:spcBef>
              <a:spcAft>
                <a:spcPts val="200"/>
              </a:spcAft>
              <a:buFont typeface="Wingdings" pitchFamily="2" charset="2"/>
              <a:buChar char="§"/>
              <a:defRPr/>
            </a:pPr>
            <a:r>
              <a:rPr kumimoji="0" lang="ko-KR" altLang="en-US" sz="1200" b="1" kern="0" dirty="0" smtClean="0">
                <a:solidFill>
                  <a:sysClr val="windowText" lastClr="000000"/>
                </a:solidFill>
                <a:latin typeface="+mn-ea"/>
                <a:ea typeface="+mn-ea"/>
              </a:rPr>
              <a:t>안정적인 본 이행 지원 체계 구축</a:t>
            </a:r>
            <a:endParaRPr kumimoji="0" lang="en-US" altLang="ko-KR" sz="1200" b="1" kern="0" dirty="0" smtClean="0">
              <a:solidFill>
                <a:sysClr val="windowText" lastClr="000000"/>
              </a:solidFill>
              <a:latin typeface="+mn-ea"/>
              <a:ea typeface="+mn-ea"/>
            </a:endParaRPr>
          </a:p>
          <a:p>
            <a:pPr marL="285750" indent="-190500" fontAlgn="auto" latinLnBrk="0">
              <a:lnSpc>
                <a:spcPts val="1700"/>
              </a:lnSpc>
              <a:spcBef>
                <a:spcPts val="200"/>
              </a:spcBef>
              <a:spcAft>
                <a:spcPts val="200"/>
              </a:spcAft>
              <a:defRPr/>
            </a:pPr>
            <a:r>
              <a:rPr kumimoji="0" lang="en-US" altLang="ko-KR" sz="1200" kern="0" dirty="0" smtClean="0">
                <a:solidFill>
                  <a:sysClr val="windowText" lastClr="000000"/>
                </a:solidFill>
                <a:latin typeface="+mn-ea"/>
                <a:ea typeface="+mn-ea"/>
              </a:rPr>
              <a:t>     - </a:t>
            </a:r>
            <a:r>
              <a:rPr kumimoji="0" lang="ko-KR" altLang="en-US" sz="1200" b="0" kern="0" dirty="0" smtClean="0">
                <a:solidFill>
                  <a:sysClr val="windowText" lastClr="000000"/>
                </a:solidFill>
                <a:latin typeface="+mn-ea"/>
                <a:ea typeface="+mn-ea"/>
              </a:rPr>
              <a:t>이행 상황 통제 및 모니터링을 위한 상황 공유 체계 운영</a:t>
            </a:r>
            <a:endParaRPr kumimoji="0" lang="en-US" altLang="ko-KR" sz="1200" b="0" kern="0" dirty="0" smtClean="0">
              <a:solidFill>
                <a:sysClr val="windowText" lastClr="000000"/>
              </a:solidFill>
              <a:latin typeface="+mn-ea"/>
              <a:ea typeface="+mn-ea"/>
            </a:endParaRPr>
          </a:p>
          <a:p>
            <a:pPr marL="285750" indent="-190500" fontAlgn="auto" latinLnBrk="0">
              <a:lnSpc>
                <a:spcPts val="1700"/>
              </a:lnSpc>
              <a:spcBef>
                <a:spcPts val="200"/>
              </a:spcBef>
              <a:spcAft>
                <a:spcPts val="200"/>
              </a:spcAft>
              <a:defRPr/>
            </a:pPr>
            <a:r>
              <a:rPr kumimoji="0" lang="en-US" altLang="ko-KR" sz="1200" b="0" kern="0" dirty="0" smtClean="0">
                <a:solidFill>
                  <a:sysClr val="windowText" lastClr="000000"/>
                </a:solidFill>
                <a:latin typeface="+mn-ea"/>
                <a:ea typeface="+mn-ea"/>
              </a:rPr>
              <a:t>     - </a:t>
            </a:r>
            <a:r>
              <a:rPr kumimoji="0" lang="ko-KR" altLang="en-US" sz="1200" b="0" kern="0" dirty="0" smtClean="0">
                <a:solidFill>
                  <a:sysClr val="windowText" lastClr="000000"/>
                </a:solidFill>
                <a:latin typeface="+mn-ea"/>
                <a:ea typeface="+mn-ea"/>
              </a:rPr>
              <a:t>이행조직을 중심으로 이행 관련 연계 조직과의 협조 체계 구축</a:t>
            </a:r>
            <a:endParaRPr kumimoji="0" lang="en-US" altLang="ko-KR" sz="1200" b="0" kern="0" dirty="0" smtClean="0">
              <a:solidFill>
                <a:sysClr val="windowText" lastClr="000000"/>
              </a:solidFill>
              <a:latin typeface="+mn-ea"/>
              <a:ea typeface="+mn-ea"/>
            </a:endParaRPr>
          </a:p>
        </p:txBody>
      </p:sp>
      <p:sp>
        <p:nvSpPr>
          <p:cNvPr id="45" name="직사각형 44"/>
          <p:cNvSpPr/>
          <p:nvPr/>
        </p:nvSpPr>
        <p:spPr bwMode="auto">
          <a:xfrm>
            <a:off x="848552" y="2802699"/>
            <a:ext cx="1080144" cy="1118255"/>
          </a:xfrm>
          <a:prstGeom prst="rect">
            <a:avLst/>
          </a:prstGeom>
          <a:solidFill>
            <a:schemeClr val="accent1">
              <a:lumMod val="20000"/>
              <a:lumOff val="80000"/>
            </a:schemeClr>
          </a:solidFill>
          <a:ln w="9525" algn="ctr">
            <a:solidFill>
              <a:srgbClr val="808080"/>
            </a:solidFill>
            <a:miter lim="800000"/>
            <a:headEnd/>
            <a:tailEnd/>
          </a:ln>
        </p:spPr>
        <p:txBody>
          <a:bodyPr lIns="90000" rIns="90000" anchor="ctr"/>
          <a:lstStyle/>
          <a:p>
            <a:pPr algn="ctr" latinLnBrk="0"/>
            <a:r>
              <a:rPr lang="ko-KR" altLang="en-US" sz="1300" b="1" kern="0" dirty="0">
                <a:latin typeface="+mn-ea"/>
                <a:ea typeface="+mn-ea"/>
              </a:rPr>
              <a:t>성공 요인</a:t>
            </a:r>
          </a:p>
        </p:txBody>
      </p:sp>
      <p:sp>
        <p:nvSpPr>
          <p:cNvPr id="46" name="직사각형 45"/>
          <p:cNvSpPr/>
          <p:nvPr/>
        </p:nvSpPr>
        <p:spPr bwMode="auto">
          <a:xfrm>
            <a:off x="848552" y="4197088"/>
            <a:ext cx="1080144" cy="1543539"/>
          </a:xfrm>
          <a:prstGeom prst="rect">
            <a:avLst/>
          </a:prstGeom>
          <a:solidFill>
            <a:schemeClr val="accent1">
              <a:lumMod val="20000"/>
              <a:lumOff val="80000"/>
            </a:schemeClr>
          </a:solidFill>
          <a:ln w="9525" algn="ctr">
            <a:solidFill>
              <a:srgbClr val="808080"/>
            </a:solidFill>
            <a:miter lim="800000"/>
            <a:headEnd/>
            <a:tailEnd/>
          </a:ln>
        </p:spPr>
        <p:txBody>
          <a:bodyPr lIns="90000" rIns="90000" anchor="ctr"/>
          <a:lstStyle/>
          <a:p>
            <a:pPr algn="ctr" latinLnBrk="0"/>
            <a:r>
              <a:rPr lang="ko-KR" altLang="en-US" sz="1300" b="1" kern="0" dirty="0">
                <a:latin typeface="+mn-ea"/>
                <a:ea typeface="+mn-ea"/>
              </a:rPr>
              <a:t>준수 사항</a:t>
            </a:r>
          </a:p>
        </p:txBody>
      </p:sp>
      <p:sp>
        <p:nvSpPr>
          <p:cNvPr id="47" name="Rectangle 130"/>
          <p:cNvSpPr>
            <a:spLocks noChangeArrowheads="1"/>
          </p:cNvSpPr>
          <p:nvPr/>
        </p:nvSpPr>
        <p:spPr bwMode="auto">
          <a:xfrm>
            <a:off x="2079756" y="2780928"/>
            <a:ext cx="7553764" cy="1118255"/>
          </a:xfrm>
          <a:prstGeom prst="rect">
            <a:avLst/>
          </a:prstGeom>
          <a:noFill/>
          <a:ln w="9525">
            <a:noFill/>
            <a:miter lim="800000"/>
            <a:headEnd/>
            <a:tailEnd/>
          </a:ln>
          <a:effectLst/>
        </p:spPr>
        <p:txBody>
          <a:bodyPr wrap="square" anchor="ctr">
            <a:spAutoFit/>
          </a:bodyPr>
          <a:lstStyle/>
          <a:p>
            <a:pPr marL="285750" indent="-190500" latinLnBrk="0">
              <a:lnSpc>
                <a:spcPts val="1700"/>
              </a:lnSpc>
              <a:spcBef>
                <a:spcPts val="200"/>
              </a:spcBef>
              <a:spcAft>
                <a:spcPts val="200"/>
              </a:spcAft>
              <a:buFont typeface="Wingdings" pitchFamily="2" charset="2"/>
              <a:buChar char="§"/>
            </a:pPr>
            <a:r>
              <a:rPr lang="ko-KR" altLang="en-US" sz="1200" kern="0" dirty="0">
                <a:solidFill>
                  <a:sysClr val="windowText" lastClr="000000"/>
                </a:solidFill>
                <a:latin typeface="+mn-ea"/>
                <a:ea typeface="+mn-ea"/>
              </a:rPr>
              <a:t>철저한 준비 및 </a:t>
            </a:r>
            <a:r>
              <a:rPr lang="ko-KR" altLang="en-US" sz="1200" kern="0" dirty="0" smtClean="0">
                <a:solidFill>
                  <a:sysClr val="windowText" lastClr="000000"/>
                </a:solidFill>
                <a:latin typeface="+mn-ea"/>
                <a:ea typeface="+mn-ea"/>
              </a:rPr>
              <a:t>정례적인 이행 협의 </a:t>
            </a:r>
            <a:r>
              <a:rPr lang="ko-KR" altLang="en-US" sz="1200" kern="0" dirty="0">
                <a:solidFill>
                  <a:sysClr val="windowText" lastClr="000000"/>
                </a:solidFill>
                <a:latin typeface="+mn-ea"/>
                <a:ea typeface="+mn-ea"/>
              </a:rPr>
              <a:t>실시</a:t>
            </a:r>
            <a:endParaRPr lang="en-US" altLang="ko-KR" sz="1200" kern="0" dirty="0">
              <a:solidFill>
                <a:sysClr val="windowText" lastClr="000000"/>
              </a:solidFill>
              <a:latin typeface="+mn-ea"/>
              <a:ea typeface="+mn-ea"/>
            </a:endParaRPr>
          </a:p>
          <a:p>
            <a:pPr marL="285750" indent="-190500" latinLnBrk="0">
              <a:lnSpc>
                <a:spcPts val="1700"/>
              </a:lnSpc>
              <a:spcBef>
                <a:spcPts val="200"/>
              </a:spcBef>
              <a:spcAft>
                <a:spcPts val="200"/>
              </a:spcAft>
              <a:buFont typeface="Wingdings" pitchFamily="2" charset="2"/>
              <a:buChar char="§"/>
            </a:pPr>
            <a:r>
              <a:rPr lang="ko-KR" altLang="en-US" sz="1200" kern="0" dirty="0">
                <a:solidFill>
                  <a:sysClr val="windowText" lastClr="000000"/>
                </a:solidFill>
                <a:latin typeface="+mn-ea"/>
                <a:ea typeface="+mn-ea"/>
              </a:rPr>
              <a:t>계획된 시간 내 데이터 이행 수행 및 이행된 데이터의 품질 보장</a:t>
            </a:r>
            <a:endParaRPr lang="en-US" altLang="ko-KR" sz="1200" kern="0" dirty="0">
              <a:solidFill>
                <a:sysClr val="windowText" lastClr="000000"/>
              </a:solidFill>
              <a:latin typeface="+mn-ea"/>
              <a:ea typeface="+mn-ea"/>
            </a:endParaRPr>
          </a:p>
          <a:p>
            <a:pPr marL="285750" indent="-190500" latinLnBrk="0">
              <a:lnSpc>
                <a:spcPts val="1700"/>
              </a:lnSpc>
              <a:spcBef>
                <a:spcPts val="200"/>
              </a:spcBef>
              <a:spcAft>
                <a:spcPts val="200"/>
              </a:spcAft>
              <a:buFont typeface="Wingdings" pitchFamily="2" charset="2"/>
              <a:buChar char="§"/>
            </a:pPr>
            <a:r>
              <a:rPr lang="ko-KR" altLang="en-US" sz="1200" kern="0" dirty="0" err="1" smtClean="0">
                <a:solidFill>
                  <a:sysClr val="windowText" lastClr="000000"/>
                </a:solidFill>
                <a:latin typeface="+mn-ea"/>
                <a:ea typeface="+mn-ea"/>
              </a:rPr>
              <a:t>기간계</a:t>
            </a:r>
            <a:r>
              <a:rPr lang="ko-KR" altLang="en-US" sz="1200" kern="0" dirty="0" smtClean="0">
                <a:solidFill>
                  <a:sysClr val="windowText" lastClr="000000"/>
                </a:solidFill>
                <a:latin typeface="+mn-ea"/>
                <a:ea typeface="+mn-ea"/>
              </a:rPr>
              <a:t> </a:t>
            </a:r>
            <a:r>
              <a:rPr lang="ko-KR" altLang="en-US" sz="1200" kern="0" dirty="0">
                <a:solidFill>
                  <a:sysClr val="windowText" lastClr="000000"/>
                </a:solidFill>
                <a:latin typeface="+mn-ea"/>
                <a:ea typeface="+mn-ea"/>
              </a:rPr>
              <a:t>및 연계 시스템 간 완벽한 통합 진행 및 관리 체계 확보</a:t>
            </a:r>
            <a:endParaRPr lang="en-US" altLang="ko-KR" sz="1200" kern="0" dirty="0">
              <a:solidFill>
                <a:sysClr val="windowText" lastClr="000000"/>
              </a:solidFill>
              <a:latin typeface="+mn-ea"/>
              <a:ea typeface="+mn-ea"/>
            </a:endParaRPr>
          </a:p>
          <a:p>
            <a:pPr marL="285750" indent="-190500" latinLnBrk="0">
              <a:lnSpc>
                <a:spcPts val="1700"/>
              </a:lnSpc>
              <a:spcBef>
                <a:spcPts val="200"/>
              </a:spcBef>
              <a:spcAft>
                <a:spcPts val="200"/>
              </a:spcAft>
              <a:buFont typeface="Wingdings" pitchFamily="2" charset="2"/>
              <a:buChar char="§"/>
            </a:pPr>
            <a:r>
              <a:rPr lang="ko-KR" altLang="en-US" sz="1200" kern="0" dirty="0">
                <a:solidFill>
                  <a:sysClr val="windowText" lastClr="000000"/>
                </a:solidFill>
                <a:latin typeface="+mn-ea"/>
                <a:ea typeface="+mn-ea"/>
              </a:rPr>
              <a:t>변화된 </a:t>
            </a:r>
            <a:r>
              <a:rPr lang="ko-KR" altLang="en-US" sz="1200" kern="0" dirty="0" smtClean="0">
                <a:solidFill>
                  <a:sysClr val="windowText" lastClr="000000"/>
                </a:solidFill>
                <a:latin typeface="+mn-ea"/>
                <a:ea typeface="+mn-ea"/>
              </a:rPr>
              <a:t>시스템에 </a:t>
            </a:r>
            <a:r>
              <a:rPr lang="ko-KR" altLang="en-US" sz="1200" kern="0" dirty="0">
                <a:solidFill>
                  <a:sysClr val="windowText" lastClr="000000"/>
                </a:solidFill>
                <a:latin typeface="+mn-ea"/>
                <a:ea typeface="+mn-ea"/>
              </a:rPr>
              <a:t>대한 사용자의 원만한 적응</a:t>
            </a:r>
            <a:endParaRPr lang="en-US" altLang="ko-KR" sz="1200" kern="0" dirty="0">
              <a:solidFill>
                <a:sysClr val="windowText" lastClr="000000"/>
              </a:solidFill>
              <a:latin typeface="+mn-ea"/>
              <a:ea typeface="+mn-ea"/>
            </a:endParaRPr>
          </a:p>
        </p:txBody>
      </p:sp>
      <p:sp>
        <p:nvSpPr>
          <p:cNvPr id="48" name="Rectangle 130"/>
          <p:cNvSpPr>
            <a:spLocks noChangeArrowheads="1"/>
          </p:cNvSpPr>
          <p:nvPr/>
        </p:nvSpPr>
        <p:spPr bwMode="auto">
          <a:xfrm>
            <a:off x="2079756" y="4148400"/>
            <a:ext cx="7553764" cy="1656864"/>
          </a:xfrm>
          <a:prstGeom prst="rect">
            <a:avLst/>
          </a:prstGeom>
          <a:noFill/>
          <a:ln w="9525">
            <a:noFill/>
            <a:miter lim="800000"/>
            <a:headEnd/>
            <a:tailEnd/>
          </a:ln>
          <a:effectLst/>
        </p:spPr>
        <p:txBody>
          <a:bodyPr wrap="square" anchor="ctr">
            <a:spAutoFit/>
          </a:bodyPr>
          <a:lstStyle/>
          <a:p>
            <a:pPr marL="285750" indent="-190500" latinLnBrk="0">
              <a:lnSpc>
                <a:spcPts val="1700"/>
              </a:lnSpc>
              <a:spcBef>
                <a:spcPts val="200"/>
              </a:spcBef>
              <a:spcAft>
                <a:spcPts val="200"/>
              </a:spcAft>
              <a:buFont typeface="Wingdings" pitchFamily="2" charset="2"/>
              <a:buChar char="§"/>
            </a:pPr>
            <a:r>
              <a:rPr lang="ko-KR" altLang="en-US" sz="1200" b="1" kern="0" dirty="0">
                <a:solidFill>
                  <a:sysClr val="windowText" lastClr="000000"/>
                </a:solidFill>
                <a:latin typeface="+mn-ea"/>
                <a:ea typeface="+mn-ea"/>
              </a:rPr>
              <a:t>본 이행 시나리오 적용</a:t>
            </a:r>
            <a:endParaRPr lang="en-US" altLang="ko-KR" sz="1200" b="1" kern="0" dirty="0">
              <a:solidFill>
                <a:sysClr val="windowText" lastClr="000000"/>
              </a:solidFill>
              <a:latin typeface="+mn-ea"/>
              <a:ea typeface="+mn-ea"/>
            </a:endParaRPr>
          </a:p>
          <a:p>
            <a:pPr marL="95250" latinLnBrk="0">
              <a:lnSpc>
                <a:spcPts val="1700"/>
              </a:lnSpc>
              <a:spcBef>
                <a:spcPts val="200"/>
              </a:spcBef>
              <a:spcAft>
                <a:spcPts val="200"/>
              </a:spcAft>
            </a:pPr>
            <a:r>
              <a:rPr lang="en-US" altLang="ko-KR" sz="1200" b="1" kern="0" dirty="0">
                <a:solidFill>
                  <a:sysClr val="windowText" lastClr="000000"/>
                </a:solidFill>
                <a:latin typeface="+mn-ea"/>
                <a:ea typeface="+mn-ea"/>
              </a:rPr>
              <a:t>     </a:t>
            </a:r>
            <a:r>
              <a:rPr lang="en-US" altLang="ko-KR" sz="1200" kern="0" dirty="0">
                <a:solidFill>
                  <a:sysClr val="windowText" lastClr="000000"/>
                </a:solidFill>
                <a:latin typeface="+mn-ea"/>
                <a:ea typeface="+mn-ea"/>
              </a:rPr>
              <a:t>- </a:t>
            </a:r>
            <a:r>
              <a:rPr lang="ko-KR" altLang="en-US" sz="1200" kern="0" dirty="0">
                <a:solidFill>
                  <a:sysClr val="windowText" lastClr="000000"/>
                </a:solidFill>
                <a:latin typeface="+mn-ea"/>
                <a:ea typeface="+mn-ea"/>
              </a:rPr>
              <a:t>본 이행 기간 동안에는 본 이행 시나리오에 제시된 계획이 우선적으로 적용됨</a:t>
            </a:r>
            <a:endParaRPr lang="en-US" altLang="ko-KR" sz="1200" kern="0" dirty="0">
              <a:solidFill>
                <a:sysClr val="windowText" lastClr="000000"/>
              </a:solidFill>
              <a:latin typeface="+mn-ea"/>
              <a:ea typeface="+mn-ea"/>
            </a:endParaRPr>
          </a:p>
          <a:p>
            <a:pPr marL="95250" latinLnBrk="0">
              <a:lnSpc>
                <a:spcPts val="1700"/>
              </a:lnSpc>
              <a:spcBef>
                <a:spcPts val="200"/>
              </a:spcBef>
              <a:spcAft>
                <a:spcPts val="200"/>
              </a:spcAft>
            </a:pPr>
            <a:r>
              <a:rPr lang="en-US" altLang="ko-KR" sz="1200" kern="0" dirty="0">
                <a:solidFill>
                  <a:sysClr val="windowText" lastClr="000000"/>
                </a:solidFill>
                <a:latin typeface="+mn-ea"/>
                <a:ea typeface="+mn-ea"/>
              </a:rPr>
              <a:t>     - </a:t>
            </a:r>
            <a:r>
              <a:rPr lang="ko-KR" altLang="en-US" sz="1200" kern="0" dirty="0">
                <a:solidFill>
                  <a:sysClr val="windowText" lastClr="000000"/>
                </a:solidFill>
                <a:latin typeface="+mn-ea"/>
                <a:ea typeface="+mn-ea"/>
              </a:rPr>
              <a:t>본 이행 기간의 각 부문별 세부 계획은 반드시 본 이행 시나리오에 입각하여 수립되어야 함</a:t>
            </a:r>
            <a:endParaRPr lang="en-US" altLang="ko-KR" sz="1200" kern="0" dirty="0">
              <a:solidFill>
                <a:sysClr val="windowText" lastClr="000000"/>
              </a:solidFill>
              <a:latin typeface="+mn-ea"/>
              <a:ea typeface="+mn-ea"/>
            </a:endParaRPr>
          </a:p>
          <a:p>
            <a:pPr marL="285750" indent="-190500" latinLnBrk="0">
              <a:lnSpc>
                <a:spcPts val="1700"/>
              </a:lnSpc>
              <a:spcBef>
                <a:spcPts val="200"/>
              </a:spcBef>
              <a:spcAft>
                <a:spcPts val="200"/>
              </a:spcAft>
              <a:buFont typeface="Wingdings" pitchFamily="2" charset="2"/>
              <a:buChar char="§"/>
            </a:pPr>
            <a:r>
              <a:rPr lang="ko-KR" altLang="en-US" sz="1200" b="1" kern="0" dirty="0">
                <a:solidFill>
                  <a:sysClr val="windowText" lastClr="000000"/>
                </a:solidFill>
                <a:latin typeface="+mn-ea"/>
                <a:ea typeface="+mn-ea"/>
              </a:rPr>
              <a:t>비상 근무 기간 조치 사항 관리</a:t>
            </a:r>
            <a:endParaRPr lang="en-US" altLang="ko-KR" sz="1200" b="1" kern="0" dirty="0">
              <a:solidFill>
                <a:sysClr val="windowText" lastClr="000000"/>
              </a:solidFill>
              <a:latin typeface="+mn-ea"/>
              <a:ea typeface="+mn-ea"/>
            </a:endParaRPr>
          </a:p>
          <a:p>
            <a:pPr marL="95250" latinLnBrk="0">
              <a:lnSpc>
                <a:spcPts val="1700"/>
              </a:lnSpc>
              <a:spcBef>
                <a:spcPts val="200"/>
              </a:spcBef>
              <a:spcAft>
                <a:spcPts val="200"/>
              </a:spcAft>
            </a:pPr>
            <a:r>
              <a:rPr lang="en-US" altLang="ko-KR" sz="1200" kern="0" dirty="0">
                <a:solidFill>
                  <a:sysClr val="windowText" lastClr="000000"/>
                </a:solidFill>
                <a:latin typeface="+mn-ea"/>
                <a:ea typeface="+mn-ea"/>
              </a:rPr>
              <a:t>     - </a:t>
            </a:r>
            <a:r>
              <a:rPr lang="ko-KR" altLang="en-US" sz="1200" kern="0" dirty="0">
                <a:solidFill>
                  <a:sysClr val="windowText" lastClr="000000"/>
                </a:solidFill>
                <a:latin typeface="+mn-ea"/>
                <a:ea typeface="+mn-ea"/>
              </a:rPr>
              <a:t>본 이행 기간에 실행해야 할 모든 조치 </a:t>
            </a:r>
            <a:r>
              <a:rPr lang="ko-KR" altLang="en-US" sz="1200" kern="0" dirty="0" smtClean="0">
                <a:solidFill>
                  <a:sysClr val="windowText" lastClr="000000"/>
                </a:solidFill>
                <a:latin typeface="+mn-ea"/>
                <a:ea typeface="+mn-ea"/>
              </a:rPr>
              <a:t>사항은 </a:t>
            </a:r>
            <a:r>
              <a:rPr lang="ko-KR" altLang="en-US" sz="1200" kern="0" dirty="0" err="1" smtClean="0">
                <a:solidFill>
                  <a:sysClr val="windowText" lastClr="000000"/>
                </a:solidFill>
                <a:latin typeface="+mn-ea"/>
                <a:ea typeface="+mn-ea"/>
              </a:rPr>
              <a:t>이행팀에서</a:t>
            </a:r>
            <a:r>
              <a:rPr lang="ko-KR" altLang="en-US" sz="1200" kern="0" dirty="0" smtClean="0">
                <a:solidFill>
                  <a:sysClr val="windowText" lastClr="000000"/>
                </a:solidFill>
                <a:latin typeface="+mn-ea"/>
                <a:ea typeface="+mn-ea"/>
              </a:rPr>
              <a:t> </a:t>
            </a:r>
            <a:r>
              <a:rPr lang="ko-KR" altLang="en-US" sz="1200" kern="0" dirty="0">
                <a:solidFill>
                  <a:sysClr val="windowText" lastClr="000000"/>
                </a:solidFill>
                <a:latin typeface="+mn-ea"/>
                <a:ea typeface="+mn-ea"/>
              </a:rPr>
              <a:t>접수함으로써</a:t>
            </a:r>
            <a:r>
              <a:rPr lang="en-US" altLang="ko-KR" sz="1200" kern="0" dirty="0">
                <a:solidFill>
                  <a:sysClr val="windowText" lastClr="000000"/>
                </a:solidFill>
                <a:latin typeface="+mn-ea"/>
                <a:ea typeface="+mn-ea"/>
              </a:rPr>
              <a:t>, </a:t>
            </a:r>
            <a:r>
              <a:rPr lang="ko-KR" altLang="en-US" sz="1200" kern="0" dirty="0">
                <a:solidFill>
                  <a:sysClr val="windowText" lastClr="000000"/>
                </a:solidFill>
                <a:latin typeface="+mn-ea"/>
                <a:ea typeface="+mn-ea"/>
              </a:rPr>
              <a:t>공론화 되어야 함</a:t>
            </a:r>
            <a:endParaRPr lang="en-US" altLang="ko-KR" sz="1200" kern="0" dirty="0">
              <a:solidFill>
                <a:sysClr val="windowText" lastClr="000000"/>
              </a:solidFill>
              <a:latin typeface="+mn-ea"/>
              <a:ea typeface="+mn-ea"/>
            </a:endParaRPr>
          </a:p>
          <a:p>
            <a:pPr marL="95250" latinLnBrk="0">
              <a:lnSpc>
                <a:spcPts val="1700"/>
              </a:lnSpc>
              <a:spcBef>
                <a:spcPts val="200"/>
              </a:spcBef>
              <a:spcAft>
                <a:spcPts val="200"/>
              </a:spcAft>
            </a:pPr>
            <a:r>
              <a:rPr lang="en-US" altLang="ko-KR" sz="1200" kern="0" dirty="0">
                <a:solidFill>
                  <a:sysClr val="windowText" lastClr="000000"/>
                </a:solidFill>
                <a:latin typeface="+mn-ea"/>
                <a:ea typeface="+mn-ea"/>
              </a:rPr>
              <a:t>     - </a:t>
            </a:r>
            <a:r>
              <a:rPr lang="ko-KR" altLang="en-US" sz="1200" kern="0" dirty="0">
                <a:solidFill>
                  <a:sysClr val="windowText" lastClr="000000"/>
                </a:solidFill>
                <a:latin typeface="+mn-ea"/>
                <a:ea typeface="+mn-ea"/>
              </a:rPr>
              <a:t>본 이행 기간에 실행되는 모든 조치 사항은 </a:t>
            </a:r>
            <a:r>
              <a:rPr lang="ko-KR" altLang="en-US" sz="1200" kern="0" dirty="0" err="1" smtClean="0">
                <a:solidFill>
                  <a:sysClr val="windowText" lastClr="000000"/>
                </a:solidFill>
                <a:latin typeface="+mn-ea"/>
                <a:ea typeface="+mn-ea"/>
              </a:rPr>
              <a:t>이행팀에서</a:t>
            </a:r>
            <a:r>
              <a:rPr lang="ko-KR" altLang="en-US" sz="1200" kern="0" dirty="0" smtClean="0">
                <a:solidFill>
                  <a:sysClr val="windowText" lastClr="000000"/>
                </a:solidFill>
                <a:latin typeface="+mn-ea"/>
                <a:ea typeface="+mn-ea"/>
              </a:rPr>
              <a:t> </a:t>
            </a:r>
            <a:r>
              <a:rPr lang="ko-KR" altLang="en-US" sz="1200" kern="0" dirty="0">
                <a:solidFill>
                  <a:sysClr val="windowText" lastClr="000000"/>
                </a:solidFill>
                <a:latin typeface="+mn-ea"/>
                <a:ea typeface="+mn-ea"/>
              </a:rPr>
              <a:t>실행 완료 여부를 관리하는 것을 원칙으로 함</a:t>
            </a:r>
            <a:endParaRPr lang="en-US" altLang="ko-KR" sz="1200" kern="0" dirty="0">
              <a:solidFill>
                <a:sysClr val="windowText" lastClr="000000"/>
              </a:solidFill>
              <a:latin typeface="+mn-ea"/>
              <a:ea typeface="+mn-ea"/>
            </a:endParaRPr>
          </a:p>
        </p:txBody>
      </p:sp>
    </p:spTree>
    <p:extLst>
      <p:ext uri="{BB962C8B-B14F-4D97-AF65-F5344CB8AC3E}">
        <p14:creationId xmlns:p14="http://schemas.microsoft.com/office/powerpoint/2010/main" val="318882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488504" y="1844824"/>
            <a:ext cx="3744416" cy="36004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428499" y="476679"/>
            <a:ext cx="6953393" cy="461665"/>
          </a:xfrm>
          <a:prstGeom prst="rect">
            <a:avLst/>
          </a:prstGeom>
          <a:noFill/>
        </p:spPr>
        <p:txBody>
          <a:bodyPr wrap="square" rtlCol="0">
            <a:spAutoFit/>
          </a:bodyPr>
          <a:lstStyle/>
          <a:p>
            <a:r>
              <a:rPr lang="ko-KR" altLang="en-US" sz="2400" b="1" dirty="0" smtClean="0">
                <a:solidFill>
                  <a:schemeClr val="tx1">
                    <a:lumMod val="65000"/>
                    <a:lumOff val="35000"/>
                  </a:schemeClr>
                </a:solidFill>
                <a:latin typeface="+mn-ea"/>
                <a:ea typeface="+mn-ea"/>
              </a:rPr>
              <a:t>목차</a:t>
            </a:r>
            <a:endParaRPr lang="ko-KR" altLang="en-US" sz="2400" b="1" dirty="0">
              <a:solidFill>
                <a:schemeClr val="tx1">
                  <a:lumMod val="65000"/>
                  <a:lumOff val="35000"/>
                </a:schemeClr>
              </a:solidFill>
              <a:latin typeface="+mn-ea"/>
              <a:ea typeface="+mn-ea"/>
            </a:endParaRPr>
          </a:p>
        </p:txBody>
      </p:sp>
      <p:sp>
        <p:nvSpPr>
          <p:cNvPr id="2" name="TextBox 1"/>
          <p:cNvSpPr txBox="1"/>
          <p:nvPr/>
        </p:nvSpPr>
        <p:spPr>
          <a:xfrm>
            <a:off x="560512" y="1340768"/>
            <a:ext cx="4706628" cy="2169825"/>
          </a:xfrm>
          <a:prstGeom prst="rect">
            <a:avLst/>
          </a:prstGeom>
          <a:noFill/>
        </p:spPr>
        <p:txBody>
          <a:bodyPr wrap="square" rtlCol="0">
            <a:spAutoFit/>
          </a:bodyPr>
          <a:lstStyle/>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개요</a:t>
            </a:r>
            <a:r>
              <a:rPr lang="en-US" altLang="ko-KR" sz="1800" dirty="0">
                <a:latin typeface="+mn-ea"/>
                <a:ea typeface="+mn-ea"/>
              </a:rPr>
              <a:t>/</a:t>
            </a:r>
            <a:r>
              <a:rPr lang="ko-KR" altLang="en-US" sz="1800" dirty="0">
                <a:latin typeface="+mn-ea"/>
                <a:ea typeface="+mn-ea"/>
              </a:rPr>
              <a:t>목표</a:t>
            </a:r>
            <a:endParaRPr lang="en-US" altLang="ko-KR" sz="1800" dirty="0">
              <a:latin typeface="+mn-ea"/>
              <a:ea typeface="+mn-ea"/>
            </a:endParaRPr>
          </a:p>
          <a:p>
            <a:pPr marL="342900" indent="-342900">
              <a:lnSpc>
                <a:spcPct val="150000"/>
              </a:lnSpc>
              <a:buAutoNum type="arabicPeriod"/>
            </a:pPr>
            <a:r>
              <a:rPr lang="ko-KR" altLang="en-US" sz="1800" dirty="0" err="1">
                <a:solidFill>
                  <a:schemeClr val="bg1"/>
                </a:solidFill>
                <a:latin typeface="+mn-ea"/>
                <a:ea typeface="+mn-ea"/>
              </a:rPr>
              <a:t>본이행</a:t>
            </a:r>
            <a:r>
              <a:rPr lang="ko-KR" altLang="en-US" sz="1800" dirty="0">
                <a:solidFill>
                  <a:schemeClr val="bg1"/>
                </a:solidFill>
                <a:latin typeface="+mn-ea"/>
                <a:ea typeface="+mn-ea"/>
              </a:rPr>
              <a:t> </a:t>
            </a:r>
            <a:r>
              <a:rPr lang="ko-KR" altLang="en-US" sz="1800" dirty="0" smtClean="0">
                <a:solidFill>
                  <a:schemeClr val="bg1"/>
                </a:solidFill>
                <a:latin typeface="+mn-ea"/>
                <a:ea typeface="+mn-ea"/>
              </a:rPr>
              <a:t>사전 준비</a:t>
            </a:r>
            <a:endParaRPr lang="en-US" altLang="ko-KR" sz="1800" dirty="0">
              <a:solidFill>
                <a:schemeClr val="bg1"/>
              </a:solidFill>
              <a:latin typeface="+mn-ea"/>
              <a:ea typeface="+mn-ea"/>
            </a:endParaRPr>
          </a:p>
          <a:p>
            <a:pPr marL="342900" indent="-342900">
              <a:lnSpc>
                <a:spcPct val="150000"/>
              </a:lnSpc>
              <a:buAutoNum type="arabicPeriod"/>
            </a:pPr>
            <a:r>
              <a:rPr lang="ko-KR" altLang="en-US" sz="1800" dirty="0" err="1">
                <a:latin typeface="+mn-ea"/>
                <a:ea typeface="+mn-ea"/>
              </a:rPr>
              <a:t>본이행</a:t>
            </a:r>
            <a:r>
              <a:rPr lang="ko-KR" altLang="en-US" sz="1800" dirty="0">
                <a:latin typeface="+mn-ea"/>
                <a:ea typeface="+mn-ea"/>
              </a:rPr>
              <a:t> </a:t>
            </a:r>
            <a:r>
              <a:rPr lang="en-US" altLang="ko-KR" sz="1800" dirty="0">
                <a:latin typeface="+mn-ea"/>
                <a:ea typeface="+mn-ea"/>
              </a:rPr>
              <a:t>Block Schedule</a:t>
            </a:r>
          </a:p>
          <a:p>
            <a:pPr marL="342900" indent="-342900">
              <a:lnSpc>
                <a:spcPct val="150000"/>
              </a:lnSpc>
              <a:buFontTx/>
              <a:buAutoNum type="arabicPeriod"/>
            </a:pPr>
            <a:r>
              <a:rPr lang="en-US" altLang="ko-KR" sz="1800" dirty="0" err="1" smtClean="0">
                <a:latin typeface="+mn-ea"/>
                <a:ea typeface="+mn-ea"/>
              </a:rPr>
              <a:t>Prj</a:t>
            </a:r>
            <a:r>
              <a:rPr lang="en-US" altLang="ko-KR" sz="1800" dirty="0" smtClean="0">
                <a:latin typeface="+mn-ea"/>
                <a:ea typeface="+mn-ea"/>
              </a:rPr>
              <a:t>. </a:t>
            </a:r>
            <a:r>
              <a:rPr lang="ko-KR" altLang="en-US" sz="1800" dirty="0">
                <a:latin typeface="+mn-ea"/>
                <a:ea typeface="+mn-ea"/>
              </a:rPr>
              <a:t>개발팀 이행 계획</a:t>
            </a:r>
          </a:p>
          <a:p>
            <a:pPr marL="342900" indent="-342900">
              <a:lnSpc>
                <a:spcPct val="150000"/>
              </a:lnSpc>
              <a:buFontTx/>
              <a:buAutoNum type="arabicPeriod"/>
            </a:pPr>
            <a:r>
              <a:rPr lang="ko-KR" altLang="en-US" sz="1800" dirty="0" smtClean="0">
                <a:latin typeface="+mn-ea"/>
                <a:ea typeface="+mn-ea"/>
              </a:rPr>
              <a:t>인프라 이행 계획</a:t>
            </a:r>
            <a:endParaRPr lang="en-US" altLang="ko-KR" sz="1800" dirty="0" smtClean="0">
              <a:latin typeface="+mn-ea"/>
              <a:ea typeface="+mn-ea"/>
            </a:endParaRPr>
          </a:p>
        </p:txBody>
      </p:sp>
    </p:spTree>
    <p:extLst>
      <p:ext uri="{BB962C8B-B14F-4D97-AF65-F5344CB8AC3E}">
        <p14:creationId xmlns:p14="http://schemas.microsoft.com/office/powerpoint/2010/main" val="3678396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2.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ko-KR" altLang="en-US" sz="2400" dirty="0" smtClean="0">
                <a:solidFill>
                  <a:schemeClr val="tx1">
                    <a:lumMod val="65000"/>
                    <a:lumOff val="35000"/>
                  </a:schemeClr>
                </a:solidFill>
              </a:rPr>
              <a:t>사전 준비 </a:t>
            </a:r>
            <a:r>
              <a:rPr lang="en-US" altLang="ko-KR" sz="2400" dirty="0" smtClean="0">
                <a:solidFill>
                  <a:schemeClr val="tx1">
                    <a:lumMod val="65000"/>
                    <a:lumOff val="35000"/>
                  </a:schemeClr>
                </a:solidFill>
              </a:rPr>
              <a:t>- </a:t>
            </a:r>
            <a:r>
              <a:rPr lang="ko-KR" altLang="en-US" sz="2400" dirty="0" smtClean="0">
                <a:solidFill>
                  <a:schemeClr val="tx1">
                    <a:lumMod val="65000"/>
                    <a:lumOff val="35000"/>
                  </a:schemeClr>
                </a:solidFill>
              </a:rPr>
              <a:t>일정</a:t>
            </a:r>
            <a:endParaRPr lang="ko-KR" altLang="en-US" sz="1800" dirty="0">
              <a:solidFill>
                <a:schemeClr val="tx1">
                  <a:lumMod val="65000"/>
                  <a:lumOff val="35000"/>
                </a:schemeClr>
              </a:solidFill>
            </a:endParaRPr>
          </a:p>
        </p:txBody>
      </p:sp>
      <p:graphicFrame>
        <p:nvGraphicFramePr>
          <p:cNvPr id="3" name="표 2"/>
          <p:cNvGraphicFramePr>
            <a:graphicFrameLocks noGrp="1"/>
          </p:cNvGraphicFramePr>
          <p:nvPr>
            <p:extLst>
              <p:ext uri="{D42A27DB-BD31-4B8C-83A1-F6EECF244321}">
                <p14:modId xmlns:p14="http://schemas.microsoft.com/office/powerpoint/2010/main" val="1144999367"/>
              </p:ext>
            </p:extLst>
          </p:nvPr>
        </p:nvGraphicFramePr>
        <p:xfrm>
          <a:off x="488504" y="1179168"/>
          <a:ext cx="9000995" cy="4770112"/>
        </p:xfrm>
        <a:graphic>
          <a:graphicData uri="http://schemas.openxmlformats.org/drawingml/2006/table">
            <a:tbl>
              <a:tblPr firstRow="1" bandRow="1">
                <a:tableStyleId>{D5C30875-5027-47A9-8995-C2BF9F8F2FF4}</a:tableStyleId>
              </a:tblPr>
              <a:tblGrid>
                <a:gridCol w="1100667"/>
                <a:gridCol w="311435"/>
                <a:gridCol w="311435"/>
                <a:gridCol w="311435"/>
                <a:gridCol w="311435"/>
                <a:gridCol w="311435"/>
                <a:gridCol w="311435"/>
                <a:gridCol w="311435"/>
                <a:gridCol w="311435"/>
                <a:gridCol w="311435"/>
                <a:gridCol w="311435"/>
                <a:gridCol w="311435"/>
                <a:gridCol w="311435"/>
                <a:gridCol w="311435"/>
                <a:gridCol w="311435"/>
                <a:gridCol w="311435"/>
                <a:gridCol w="311435"/>
                <a:gridCol w="311435"/>
                <a:gridCol w="294855"/>
                <a:gridCol w="294855"/>
                <a:gridCol w="280031"/>
                <a:gridCol w="280031"/>
                <a:gridCol w="280031"/>
                <a:gridCol w="280031"/>
                <a:gridCol w="280031"/>
                <a:gridCol w="280031"/>
                <a:gridCol w="336037"/>
              </a:tblGrid>
              <a:tr h="370840">
                <a:tc rowSpan="2">
                  <a:txBody>
                    <a:bodyPr/>
                    <a:lstStyle/>
                    <a:p>
                      <a:pPr algn="ctr" latinLnBrk="1"/>
                      <a:r>
                        <a:rPr lang="ko-KR" altLang="en-US" sz="1000" dirty="0" smtClean="0">
                          <a:solidFill>
                            <a:schemeClr val="tx1"/>
                          </a:solidFill>
                          <a:latin typeface="+mn-ea"/>
                          <a:ea typeface="+mn-ea"/>
                        </a:rPr>
                        <a:t>구분</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1">
                  <a:txBody>
                    <a:bodyPr/>
                    <a:lstStyle/>
                    <a:p>
                      <a:pPr algn="ctr" latinLnBrk="1"/>
                      <a:r>
                        <a:rPr lang="ko-KR" altLang="en-US" sz="1000" dirty="0" smtClean="0">
                          <a:solidFill>
                            <a:schemeClr val="tx1"/>
                          </a:solidFill>
                          <a:latin typeface="+mn-ea"/>
                          <a:ea typeface="+mn-ea"/>
                        </a:rPr>
                        <a:t>사전 준비 일정</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algn="ctr" latinLnBrk="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algn="ctr" latinLnBrk="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ctr" latinLnBrk="1"/>
                      <a:endParaRPr lang="ko-KR" altLang="en-US" sz="1000"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latinLnBrk="1"/>
                      <a:endParaRPr lang="ko-KR" altLang="en-US" sz="1000" dirty="0">
                        <a:solidFill>
                          <a:schemeClr val="tx1"/>
                        </a:solidFill>
                        <a:latin typeface="+mn-ea"/>
                        <a:ea typeface="+mn-ea"/>
                      </a:endParaRPr>
                    </a:p>
                  </a:txBody>
                  <a:tcPr marL="0" marR="0" marT="0" marB="0" anchor="ctr">
                    <a:lnL w="3175" cap="flat" cmpd="sng" algn="ctr">
                      <a:solidFill>
                        <a:schemeClr val="tx1"/>
                      </a:solidFill>
                      <a:prstDash val="sysDash"/>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latinLnBrk="1"/>
                      <a:endParaRPr lang="ko-KR" altLang="en-US" sz="1000"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a:p>
                  </a:txBody>
                  <a:tcPr/>
                </a:tc>
                <a:tc h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000" b="1" kern="1200" dirty="0" smtClean="0">
                        <a:solidFill>
                          <a:schemeClr val="tx1"/>
                        </a:solidFill>
                        <a:latin typeface="+mn-ea"/>
                        <a:ea typeface="+mj-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latinLnBrk="1"/>
                      <a:endParaRPr lang="ko-KR" altLang="en-US"/>
                    </a:p>
                  </a:txBody>
                  <a:tcPr/>
                </a:tc>
                <a:tc gridSpan="4">
                  <a:txBody>
                    <a:bodyPr/>
                    <a:lstStyle/>
                    <a:p>
                      <a:pPr algn="ctr" latinLnBrk="1"/>
                      <a:r>
                        <a:rPr lang="en-US" altLang="ko-KR" sz="1000" dirty="0" smtClean="0">
                          <a:solidFill>
                            <a:schemeClr val="tx1"/>
                          </a:solidFill>
                          <a:latin typeface="+mn-ea"/>
                          <a:ea typeface="+mn-ea"/>
                        </a:rPr>
                        <a:t>1</a:t>
                      </a:r>
                      <a:r>
                        <a:rPr lang="ko-KR" altLang="en-US" sz="1000" dirty="0" smtClean="0">
                          <a:solidFill>
                            <a:schemeClr val="tx1"/>
                          </a:solidFill>
                          <a:latin typeface="+mn-ea"/>
                          <a:ea typeface="+mn-ea"/>
                        </a:rPr>
                        <a:t>차 이행</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latinLnBrk="1"/>
                      <a:endParaRPr lang="ko-KR" altLang="en-US"/>
                    </a:p>
                  </a:txBody>
                  <a:tcPr/>
                </a:tc>
                <a:tc hMerge="1">
                  <a:txBody>
                    <a:bodyPr/>
                    <a:lstStyle/>
                    <a:p>
                      <a:pPr algn="ctr" latinLnBrk="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ctr" latinLnBrk="1"/>
                      <a:r>
                        <a:rPr lang="ko-KR" altLang="en-US" sz="1000" dirty="0" smtClean="0">
                          <a:solidFill>
                            <a:schemeClr val="tx1"/>
                          </a:solidFill>
                          <a:latin typeface="+mn-ea"/>
                          <a:ea typeface="+mn-ea"/>
                        </a:rPr>
                        <a:t>오</a:t>
                      </a:r>
                      <a:r>
                        <a:rPr lang="en-US" altLang="ko-KR" sz="1000" dirty="0" smtClean="0">
                          <a:solidFill>
                            <a:schemeClr val="tx1"/>
                          </a:solidFill>
                          <a:latin typeface="+mn-ea"/>
                          <a:ea typeface="+mn-ea"/>
                        </a:rPr>
                        <a:t/>
                      </a:r>
                      <a:br>
                        <a:rPr lang="en-US" altLang="ko-KR" sz="1000" dirty="0" smtClean="0">
                          <a:solidFill>
                            <a:schemeClr val="tx1"/>
                          </a:solidFill>
                          <a:latin typeface="+mn-ea"/>
                          <a:ea typeface="+mn-ea"/>
                        </a:rPr>
                      </a:br>
                      <a:r>
                        <a:rPr lang="ko-KR" altLang="en-US" sz="1000" dirty="0" err="1" smtClean="0">
                          <a:solidFill>
                            <a:schemeClr val="tx1"/>
                          </a:solidFill>
                          <a:latin typeface="+mn-ea"/>
                          <a:ea typeface="+mn-ea"/>
                        </a:rPr>
                        <a:t>픈</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70840">
                <a:tc vMerge="1">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13</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rgbClr val="FF0000"/>
                          </a:solidFill>
                          <a:latin typeface="+mn-ea"/>
                          <a:ea typeface="+mn-ea"/>
                        </a:rPr>
                        <a:t>14</a:t>
                      </a:r>
                      <a:endParaRPr lang="ko-KR" altLang="en-US" sz="1000" dirty="0">
                        <a:solidFill>
                          <a:srgbClr val="FF0000"/>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15</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16</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17</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18</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latinLnBrk="1"/>
                      <a:r>
                        <a:rPr lang="en-US" altLang="ko-KR" sz="1000" dirty="0" smtClean="0">
                          <a:solidFill>
                            <a:schemeClr val="tx1"/>
                          </a:solidFill>
                          <a:latin typeface="+mn-ea"/>
                          <a:ea typeface="+mn-ea"/>
                        </a:rPr>
                        <a:t>19</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latinLnBrk="1"/>
                      <a:r>
                        <a:rPr lang="en-US" altLang="ko-KR" sz="1000" dirty="0" smtClean="0">
                          <a:solidFill>
                            <a:schemeClr val="tx1"/>
                          </a:solidFill>
                          <a:latin typeface="+mn-ea"/>
                          <a:ea typeface="+mn-ea"/>
                        </a:rPr>
                        <a:t>20</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rgbClr val="FF0000"/>
                          </a:solidFill>
                          <a:latin typeface="+mn-ea"/>
                          <a:ea typeface="+mn-ea"/>
                        </a:rPr>
                        <a:t>21</a:t>
                      </a:r>
                      <a:endParaRPr lang="ko-KR" altLang="en-US" sz="1000" dirty="0">
                        <a:solidFill>
                          <a:srgbClr val="FF0000"/>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22</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23</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24</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chemeClr val="tx1"/>
                          </a:solidFill>
                          <a:latin typeface="+mn-ea"/>
                          <a:ea typeface="+mn-ea"/>
                        </a:rPr>
                        <a:t>25</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latinLnBrk="1"/>
                      <a:r>
                        <a:rPr lang="en-US" altLang="ko-KR" sz="1000" dirty="0" smtClean="0">
                          <a:solidFill>
                            <a:schemeClr val="tx1"/>
                          </a:solidFill>
                          <a:latin typeface="+mn-ea"/>
                          <a:ea typeface="+mn-ea"/>
                        </a:rPr>
                        <a:t>26</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latinLnBrk="1"/>
                      <a:r>
                        <a:rPr lang="en-US" altLang="ko-KR" sz="1000" dirty="0" smtClean="0">
                          <a:solidFill>
                            <a:schemeClr val="tx1"/>
                          </a:solidFill>
                          <a:latin typeface="+mn-ea"/>
                          <a:ea typeface="+mn-ea"/>
                        </a:rPr>
                        <a:t>27</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r>
                        <a:rPr lang="en-US" altLang="ko-KR" sz="1000" dirty="0" smtClean="0">
                          <a:solidFill>
                            <a:srgbClr val="FF0000"/>
                          </a:solidFill>
                          <a:latin typeface="+mn-ea"/>
                          <a:ea typeface="+mn-ea"/>
                        </a:rPr>
                        <a:t>28</a:t>
                      </a:r>
                      <a:endParaRPr lang="ko-KR" altLang="en-US" sz="1000" dirty="0">
                        <a:solidFill>
                          <a:srgbClr val="FF0000"/>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latinLnBrk="1"/>
                      <a:r>
                        <a:rPr lang="en-US" altLang="ko-KR" sz="1000" dirty="0" smtClean="0">
                          <a:solidFill>
                            <a:schemeClr val="tx1"/>
                          </a:solidFill>
                          <a:latin typeface="+mn-ea"/>
                          <a:ea typeface="+mn-ea"/>
                        </a:rPr>
                        <a:t>29</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000" kern="1200" dirty="0" smtClean="0">
                          <a:solidFill>
                            <a:schemeClr val="tx1"/>
                          </a:solidFill>
                          <a:latin typeface="+mn-ea"/>
                          <a:ea typeface="+mn-ea"/>
                          <a:cs typeface="+mj-cs"/>
                        </a:rPr>
                        <a:t>30</a:t>
                      </a:r>
                      <a:endParaRPr lang="ko-KR" altLang="en-US" sz="1000" kern="1200" dirty="0">
                        <a:solidFill>
                          <a:schemeClr val="tx1"/>
                        </a:solidFill>
                        <a:latin typeface="+mn-ea"/>
                        <a:ea typeface="+mn-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000" kern="1200" dirty="0" smtClean="0">
                          <a:solidFill>
                            <a:schemeClr val="tx1"/>
                          </a:solidFill>
                          <a:latin typeface="+mn-ea"/>
                          <a:ea typeface="+mn-ea"/>
                          <a:cs typeface="+mj-cs"/>
                        </a:rPr>
                        <a:t>31</a:t>
                      </a:r>
                      <a:endParaRPr lang="ko-KR" altLang="en-US" sz="1000" kern="1200" dirty="0">
                        <a:solidFill>
                          <a:schemeClr val="tx1"/>
                        </a:solidFill>
                        <a:latin typeface="+mn-ea"/>
                        <a:ea typeface="+mn-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000" kern="1200" dirty="0" smtClean="0">
                          <a:solidFill>
                            <a:schemeClr val="tx1"/>
                          </a:solidFill>
                          <a:latin typeface="+mn-ea"/>
                          <a:ea typeface="+mn-ea"/>
                          <a:cs typeface="+mj-cs"/>
                        </a:rPr>
                        <a:t>01</a:t>
                      </a:r>
                      <a:endParaRPr lang="ko-KR" altLang="en-US" sz="1000" kern="1200" dirty="0">
                        <a:solidFill>
                          <a:schemeClr val="tx1"/>
                        </a:solidFill>
                        <a:latin typeface="+mn-ea"/>
                        <a:ea typeface="+mn-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000" kern="1200" dirty="0" smtClean="0">
                          <a:solidFill>
                            <a:schemeClr val="tx1"/>
                          </a:solidFill>
                          <a:latin typeface="+mn-ea"/>
                          <a:ea typeface="+mn-ea"/>
                          <a:cs typeface="+mj-cs"/>
                        </a:rPr>
                        <a:t>02</a:t>
                      </a:r>
                      <a:endParaRPr lang="ko-KR" altLang="en-US" sz="1000" kern="1200" dirty="0">
                        <a:solidFill>
                          <a:schemeClr val="tx1"/>
                        </a:solidFill>
                        <a:latin typeface="+mn-ea"/>
                        <a:ea typeface="+mn-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4">
                  <a:txBody>
                    <a:bodyPr/>
                    <a:lstStyle/>
                    <a:p>
                      <a:pPr marL="0" algn="ctr" defTabSz="914400" rtl="0" eaLnBrk="1" latinLnBrk="1" hangingPunct="1"/>
                      <a:r>
                        <a:rPr lang="en-US" altLang="ko-KR" sz="1000" dirty="0" smtClean="0">
                          <a:solidFill>
                            <a:schemeClr val="tx1"/>
                          </a:solidFill>
                          <a:latin typeface="+mn-ea"/>
                          <a:ea typeface="+mn-ea"/>
                        </a:rPr>
                        <a:t>06/03 ~ 06/04</a:t>
                      </a:r>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algn="ctr" defTabSz="914400" rtl="0" eaLnBrk="1" latinLnBrk="1" hangingPunct="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algn="ctr" defTabSz="914400" rtl="0" eaLnBrk="1" latinLnBrk="1" hangingPunct="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algn="ctr" defTabSz="914400" rtl="0" eaLnBrk="1" latinLnBrk="1" hangingPunct="1"/>
                      <a:endParaRPr lang="ko-KR" altLang="en-US" sz="1000"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000" kern="1200" dirty="0" smtClean="0">
                          <a:solidFill>
                            <a:schemeClr val="tx1"/>
                          </a:solidFill>
                          <a:latin typeface="+mn-ea"/>
                          <a:ea typeface="+mn-ea"/>
                          <a:cs typeface="+mj-cs"/>
                        </a:rPr>
                        <a:t>06/05</a:t>
                      </a:r>
                      <a:endParaRPr lang="ko-KR" altLang="en-US" sz="1000" kern="1200" dirty="0">
                        <a:solidFill>
                          <a:schemeClr val="tx1"/>
                        </a:solidFill>
                        <a:latin typeface="+mn-ea"/>
                        <a:ea typeface="+mn-ea"/>
                        <a:cs typeface="+mj-cs"/>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20000"/>
                        <a:lumOff val="80000"/>
                      </a:schemeClr>
                    </a:solidFill>
                  </a:tcPr>
                </a:tc>
              </a:tr>
              <a:tr h="932088">
                <a:tc>
                  <a:txBody>
                    <a:bodyPr/>
                    <a:lstStyle/>
                    <a:p>
                      <a:pPr algn="ctr" latinLnBrk="1"/>
                      <a:r>
                        <a:rPr lang="en-US" altLang="ko-KR" sz="1000" b="1" dirty="0" smtClean="0">
                          <a:solidFill>
                            <a:schemeClr val="tx1"/>
                          </a:solidFill>
                          <a:latin typeface="+mn-ea"/>
                          <a:ea typeface="+mn-ea"/>
                        </a:rPr>
                        <a:t>System </a:t>
                      </a:r>
                      <a:r>
                        <a:rPr lang="ko-KR" altLang="en-US" sz="1000" b="1" dirty="0" smtClean="0">
                          <a:solidFill>
                            <a:schemeClr val="tx1"/>
                          </a:solidFill>
                          <a:latin typeface="+mn-ea"/>
                          <a:ea typeface="+mn-ea"/>
                        </a:rPr>
                        <a:t>작업</a:t>
                      </a:r>
                      <a:endParaRPr lang="ko-KR" altLang="en-US" sz="1000" b="1"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latinLnBrk="1"/>
                      <a:endParaRPr lang="ko-KR" altLang="en-US" dirty="0"/>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901948">
                <a:tc>
                  <a:txBody>
                    <a:bodyPr/>
                    <a:lstStyle/>
                    <a:p>
                      <a:pPr algn="ctr" latinLnBrk="1"/>
                      <a:r>
                        <a:rPr lang="en-US" altLang="ko-KR" sz="1000" b="1" dirty="0" smtClean="0">
                          <a:solidFill>
                            <a:schemeClr val="tx1"/>
                          </a:solidFill>
                          <a:latin typeface="+mn-ea"/>
                          <a:ea typeface="+mn-ea"/>
                        </a:rPr>
                        <a:t>Application </a:t>
                      </a:r>
                      <a:r>
                        <a:rPr lang="ko-KR" altLang="en-US" sz="1000" b="1" dirty="0" smtClean="0">
                          <a:solidFill>
                            <a:schemeClr val="tx1"/>
                          </a:solidFill>
                          <a:latin typeface="+mn-ea"/>
                          <a:ea typeface="+mn-ea"/>
                        </a:rPr>
                        <a:t>작업</a:t>
                      </a:r>
                      <a:endParaRPr lang="ko-KR" altLang="en-US" sz="1000" b="1"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latinLnBrk="1"/>
                      <a:endParaRPr lang="ko-KR" altLang="en-US"/>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610220">
                <a:tc>
                  <a:txBody>
                    <a:bodyPr/>
                    <a:lstStyle/>
                    <a:p>
                      <a:pPr algn="ctr" latinLnBrk="1"/>
                      <a:r>
                        <a:rPr lang="ko-KR" altLang="en-US" sz="1000" b="1" dirty="0" smtClean="0">
                          <a:solidFill>
                            <a:schemeClr val="tx1"/>
                          </a:solidFill>
                          <a:latin typeface="+mn-ea"/>
                          <a:ea typeface="+mn-ea"/>
                        </a:rPr>
                        <a:t>이행 및 운영환경 준비</a:t>
                      </a:r>
                      <a:endParaRPr lang="ko-KR" altLang="en-US" sz="1000" b="1"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latinLnBrk="1"/>
                      <a:endParaRPr lang="ko-KR" altLang="en-US"/>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1080120">
                <a:tc>
                  <a:txBody>
                    <a:bodyPr/>
                    <a:lstStyle/>
                    <a:p>
                      <a:pPr algn="ctr" latinLnBrk="1"/>
                      <a:r>
                        <a:rPr lang="ko-KR" altLang="en-US" sz="1000" b="1" dirty="0" smtClean="0">
                          <a:solidFill>
                            <a:schemeClr val="tx1"/>
                          </a:solidFill>
                          <a:latin typeface="+mn-ea"/>
                          <a:ea typeface="+mn-ea"/>
                        </a:rPr>
                        <a:t>변화관리</a:t>
                      </a:r>
                      <a:endParaRPr lang="ko-KR" altLang="en-US" sz="1000" b="1"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latinLnBrk="1"/>
                      <a:endParaRPr lang="ko-KR" altLang="en-US"/>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504056">
                <a:tc>
                  <a:txBody>
                    <a:bodyPr/>
                    <a:lstStyle/>
                    <a:p>
                      <a:pPr algn="ctr" latinLnBrk="1"/>
                      <a:r>
                        <a:rPr lang="ko-KR" altLang="en-US" sz="1000" b="1" dirty="0" smtClean="0">
                          <a:solidFill>
                            <a:schemeClr val="tx1"/>
                          </a:solidFill>
                          <a:latin typeface="+mn-ea"/>
                          <a:ea typeface="+mn-ea"/>
                        </a:rPr>
                        <a:t>의사결정</a:t>
                      </a:r>
                      <a:endParaRPr lang="ko-KR" altLang="en-US" sz="1000" b="1" dirty="0">
                        <a:solidFill>
                          <a:schemeClr val="tx1"/>
                        </a:solidFill>
                        <a:latin typeface="+mn-ea"/>
                        <a:ea typeface="+mn-ea"/>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latinLnBrk="1"/>
                      <a:endParaRPr lang="ko-KR" altLang="en-US"/>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latinLnBrk="1"/>
                      <a:endParaRPr lang="ko-KR" altLang="en-US" sz="1000" dirty="0">
                        <a:solidFill>
                          <a:schemeClr val="tx1"/>
                        </a:solidFill>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34" name="오각형 33"/>
          <p:cNvSpPr/>
          <p:nvPr/>
        </p:nvSpPr>
        <p:spPr>
          <a:xfrm>
            <a:off x="1640242" y="2023343"/>
            <a:ext cx="6337094"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운영환경 구성</a:t>
            </a:r>
            <a:r>
              <a:rPr lang="en-US" altLang="ko-KR" sz="1000" b="1" dirty="0" smtClean="0">
                <a:solidFill>
                  <a:schemeClr val="tx1"/>
                </a:solidFill>
                <a:latin typeface="+mn-ea"/>
              </a:rPr>
              <a:t>/</a:t>
            </a:r>
            <a:r>
              <a:rPr lang="ko-KR" altLang="en-US" sz="1000" b="1" dirty="0" smtClean="0">
                <a:solidFill>
                  <a:schemeClr val="tx1"/>
                </a:solidFill>
                <a:latin typeface="+mn-ea"/>
              </a:rPr>
              <a:t>점검</a:t>
            </a:r>
            <a:endParaRPr lang="ko-KR" altLang="en-US" sz="1000" b="1" dirty="0">
              <a:solidFill>
                <a:schemeClr val="tx1"/>
              </a:solidFill>
              <a:latin typeface="+mn-ea"/>
            </a:endParaRPr>
          </a:p>
        </p:txBody>
      </p:sp>
      <p:sp>
        <p:nvSpPr>
          <p:cNvPr id="46" name="오각형 45"/>
          <p:cNvSpPr/>
          <p:nvPr/>
        </p:nvSpPr>
        <p:spPr>
          <a:xfrm>
            <a:off x="2216696" y="2287753"/>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백업</a:t>
            </a:r>
            <a:r>
              <a:rPr lang="en-US" altLang="ko-KR" sz="1000" b="1" dirty="0" smtClean="0">
                <a:solidFill>
                  <a:schemeClr val="tx1"/>
                </a:solidFill>
                <a:latin typeface="+mn-ea"/>
              </a:rPr>
              <a:t>/</a:t>
            </a:r>
            <a:r>
              <a:rPr lang="ko-KR" altLang="en-US" sz="1000" b="1" dirty="0" smtClean="0">
                <a:solidFill>
                  <a:schemeClr val="tx1"/>
                </a:solidFill>
                <a:latin typeface="+mn-ea"/>
              </a:rPr>
              <a:t>복구 테스트</a:t>
            </a:r>
            <a:endParaRPr lang="ko-KR" altLang="en-US" sz="1000" b="1" dirty="0">
              <a:solidFill>
                <a:schemeClr val="tx1"/>
              </a:solidFill>
              <a:latin typeface="+mn-ea"/>
            </a:endParaRPr>
          </a:p>
        </p:txBody>
      </p:sp>
      <p:sp>
        <p:nvSpPr>
          <p:cNvPr id="47" name="오각형 46"/>
          <p:cNvSpPr/>
          <p:nvPr/>
        </p:nvSpPr>
        <p:spPr>
          <a:xfrm>
            <a:off x="4376936" y="2288956"/>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가용성 테스트</a:t>
            </a:r>
            <a:endParaRPr lang="ko-KR" altLang="en-US" sz="1000" b="1" dirty="0">
              <a:solidFill>
                <a:schemeClr val="tx1"/>
              </a:solidFill>
              <a:latin typeface="+mn-ea"/>
            </a:endParaRPr>
          </a:p>
        </p:txBody>
      </p:sp>
      <p:sp>
        <p:nvSpPr>
          <p:cNvPr id="49" name="오각형 48"/>
          <p:cNvSpPr/>
          <p:nvPr/>
        </p:nvSpPr>
        <p:spPr>
          <a:xfrm>
            <a:off x="2216696" y="2553366"/>
            <a:ext cx="374441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시스템 모니터링 환경 구성</a:t>
            </a:r>
            <a:r>
              <a:rPr lang="en-US" altLang="ko-KR" sz="1000" b="1" dirty="0" smtClean="0">
                <a:solidFill>
                  <a:schemeClr val="tx1"/>
                </a:solidFill>
                <a:latin typeface="+mn-ea"/>
              </a:rPr>
              <a:t>/</a:t>
            </a:r>
            <a:r>
              <a:rPr lang="ko-KR" altLang="en-US" sz="1000" b="1" dirty="0" smtClean="0">
                <a:solidFill>
                  <a:schemeClr val="tx1"/>
                </a:solidFill>
                <a:latin typeface="+mn-ea"/>
              </a:rPr>
              <a:t>점검</a:t>
            </a:r>
            <a:endParaRPr lang="ko-KR" altLang="en-US" sz="1000" b="1" dirty="0">
              <a:solidFill>
                <a:schemeClr val="tx1"/>
              </a:solidFill>
              <a:latin typeface="+mn-ea"/>
            </a:endParaRPr>
          </a:p>
        </p:txBody>
      </p:sp>
      <p:sp>
        <p:nvSpPr>
          <p:cNvPr id="52" name="오각형 51"/>
          <p:cNvSpPr/>
          <p:nvPr/>
        </p:nvSpPr>
        <p:spPr>
          <a:xfrm>
            <a:off x="2216696" y="3031455"/>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통합 테스트</a:t>
            </a:r>
            <a:endParaRPr lang="ko-KR" altLang="en-US" sz="1000" b="1" dirty="0">
              <a:solidFill>
                <a:schemeClr val="tx1"/>
              </a:solidFill>
              <a:latin typeface="+mn-ea"/>
            </a:endParaRPr>
          </a:p>
        </p:txBody>
      </p:sp>
      <p:sp>
        <p:nvSpPr>
          <p:cNvPr id="53" name="오각형 52"/>
          <p:cNvSpPr/>
          <p:nvPr/>
        </p:nvSpPr>
        <p:spPr>
          <a:xfrm>
            <a:off x="4376936" y="3031455"/>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통합 </a:t>
            </a:r>
            <a:r>
              <a:rPr lang="ko-KR" altLang="en-US" sz="1000" b="1" smtClean="0">
                <a:solidFill>
                  <a:schemeClr val="tx1"/>
                </a:solidFill>
                <a:latin typeface="+mn-ea"/>
              </a:rPr>
              <a:t>테스트 오류 반영</a:t>
            </a:r>
            <a:endParaRPr lang="ko-KR" altLang="en-US" sz="1000" b="1" dirty="0">
              <a:solidFill>
                <a:schemeClr val="tx1"/>
              </a:solidFill>
              <a:latin typeface="+mn-ea"/>
            </a:endParaRPr>
          </a:p>
        </p:txBody>
      </p:sp>
      <p:sp>
        <p:nvSpPr>
          <p:cNvPr id="56" name="오각형 55"/>
          <p:cNvSpPr/>
          <p:nvPr/>
        </p:nvSpPr>
        <p:spPr>
          <a:xfrm>
            <a:off x="6897216" y="3031455"/>
            <a:ext cx="11308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smtClean="0">
                <a:solidFill>
                  <a:schemeClr val="tx1"/>
                </a:solidFill>
                <a:latin typeface="+mn-ea"/>
              </a:rPr>
              <a:t>최종소스반영</a:t>
            </a:r>
            <a:endParaRPr lang="ko-KR" altLang="en-US" sz="1000" b="1" dirty="0">
              <a:solidFill>
                <a:schemeClr val="tx1"/>
              </a:solidFill>
              <a:latin typeface="+mn-ea"/>
            </a:endParaRPr>
          </a:p>
        </p:txBody>
      </p:sp>
      <p:sp>
        <p:nvSpPr>
          <p:cNvPr id="57" name="이등변 삼각형 56"/>
          <p:cNvSpPr>
            <a:spLocks noChangeArrowheads="1"/>
          </p:cNvSpPr>
          <p:nvPr/>
        </p:nvSpPr>
        <p:spPr bwMode="auto">
          <a:xfrm flipH="1">
            <a:off x="7799412" y="3290248"/>
            <a:ext cx="148429" cy="177292"/>
          </a:xfrm>
          <a:prstGeom prst="triangle">
            <a:avLst>
              <a:gd name="adj" fmla="val 50000"/>
            </a:avLst>
          </a:prstGeom>
          <a:solidFill>
            <a:schemeClr val="tx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latinLnBrk="0"/>
            <a:endParaRPr lang="ko-KR" altLang="en-US" sz="1000" spc="-100">
              <a:latin typeface="+mn-ea"/>
            </a:endParaRPr>
          </a:p>
        </p:txBody>
      </p:sp>
      <p:sp>
        <p:nvSpPr>
          <p:cNvPr id="82" name="직사각형 81"/>
          <p:cNvSpPr/>
          <p:nvPr/>
        </p:nvSpPr>
        <p:spPr>
          <a:xfrm>
            <a:off x="7977336" y="3288894"/>
            <a:ext cx="1476000" cy="153888"/>
          </a:xfrm>
          <a:prstGeom prst="rect">
            <a:avLst/>
          </a:prstGeom>
          <a:solidFill>
            <a:schemeClr val="bg1">
              <a:lumMod val="95000"/>
            </a:schemeClr>
          </a:solidFill>
        </p:spPr>
        <p:txBody>
          <a:bodyPr wrap="square" lIns="0" tIns="0" rIns="0" bIns="0">
            <a:spAutoFit/>
          </a:bodyPr>
          <a:lstStyle/>
          <a:p>
            <a:pPr lvl="0" latinLnBrk="0"/>
            <a:r>
              <a:rPr lang="ko-KR" altLang="en-US" b="1" dirty="0">
                <a:latin typeface="+mn-ea"/>
              </a:rPr>
              <a:t>∙ </a:t>
            </a:r>
            <a:r>
              <a:rPr lang="ko-KR" altLang="en-US" b="1" dirty="0" smtClean="0">
                <a:latin typeface="+mn-ea"/>
              </a:rPr>
              <a:t>첨부파일 </a:t>
            </a:r>
            <a:r>
              <a:rPr lang="en-US" altLang="ko-KR" b="1" dirty="0" smtClean="0">
                <a:latin typeface="+mn-ea"/>
              </a:rPr>
              <a:t>Freezing</a:t>
            </a:r>
            <a:endParaRPr lang="ko-KR" altLang="en-US" sz="1000" b="0" dirty="0" smtClean="0">
              <a:solidFill>
                <a:schemeClr val="tx1"/>
              </a:solidFill>
              <a:latin typeface="+mn-ea"/>
              <a:ea typeface="+mn-ea"/>
            </a:endParaRPr>
          </a:p>
        </p:txBody>
      </p:sp>
      <p:sp>
        <p:nvSpPr>
          <p:cNvPr id="83" name="이등변 삼각형 82"/>
          <p:cNvSpPr>
            <a:spLocks noChangeArrowheads="1"/>
          </p:cNvSpPr>
          <p:nvPr/>
        </p:nvSpPr>
        <p:spPr bwMode="auto">
          <a:xfrm flipH="1">
            <a:off x="7799412" y="3523721"/>
            <a:ext cx="148429" cy="177292"/>
          </a:xfrm>
          <a:prstGeom prst="triangle">
            <a:avLst>
              <a:gd name="adj" fmla="val 50000"/>
            </a:avLst>
          </a:prstGeom>
          <a:solidFill>
            <a:schemeClr val="tx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latinLnBrk="0"/>
            <a:endParaRPr lang="ko-KR" altLang="en-US" sz="1000" spc="-100">
              <a:latin typeface="+mn-ea"/>
            </a:endParaRPr>
          </a:p>
        </p:txBody>
      </p:sp>
      <p:sp>
        <p:nvSpPr>
          <p:cNvPr id="84" name="직사각형 83"/>
          <p:cNvSpPr/>
          <p:nvPr/>
        </p:nvSpPr>
        <p:spPr>
          <a:xfrm>
            <a:off x="7977336" y="3522367"/>
            <a:ext cx="1476000" cy="153888"/>
          </a:xfrm>
          <a:prstGeom prst="rect">
            <a:avLst/>
          </a:prstGeom>
          <a:solidFill>
            <a:schemeClr val="bg1">
              <a:lumMod val="95000"/>
            </a:schemeClr>
          </a:solidFill>
        </p:spPr>
        <p:txBody>
          <a:bodyPr wrap="square" lIns="0" tIns="0" rIns="0" bIns="0">
            <a:spAutoFit/>
          </a:bodyPr>
          <a:lstStyle/>
          <a:p>
            <a:pPr lvl="0" latinLnBrk="0"/>
            <a:r>
              <a:rPr lang="ko-KR" altLang="en-US" b="1" dirty="0">
                <a:latin typeface="+mn-ea"/>
              </a:rPr>
              <a:t>∙ </a:t>
            </a:r>
            <a:r>
              <a:rPr lang="ko-KR" altLang="en-US" b="1" dirty="0" smtClean="0">
                <a:latin typeface="+mn-ea"/>
              </a:rPr>
              <a:t>로그정리</a:t>
            </a:r>
            <a:r>
              <a:rPr lang="en-US" altLang="ko-KR" b="1" dirty="0" smtClean="0">
                <a:latin typeface="+mn-ea"/>
              </a:rPr>
              <a:t>/</a:t>
            </a:r>
            <a:r>
              <a:rPr lang="ko-KR" altLang="en-US" b="1" dirty="0" smtClean="0">
                <a:latin typeface="+mn-ea"/>
              </a:rPr>
              <a:t>레벨설정</a:t>
            </a:r>
            <a:endParaRPr lang="ko-KR" altLang="en-US" sz="1000" b="0" dirty="0" smtClean="0">
              <a:solidFill>
                <a:schemeClr val="tx1"/>
              </a:solidFill>
              <a:latin typeface="+mn-ea"/>
              <a:ea typeface="+mn-ea"/>
            </a:endParaRPr>
          </a:p>
        </p:txBody>
      </p:sp>
      <p:sp>
        <p:nvSpPr>
          <p:cNvPr id="85" name="오각형 84"/>
          <p:cNvSpPr/>
          <p:nvPr/>
        </p:nvSpPr>
        <p:spPr>
          <a:xfrm>
            <a:off x="4376936" y="3813582"/>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상황실 운영방안 수립</a:t>
            </a:r>
            <a:endParaRPr lang="ko-KR" altLang="en-US" sz="1000" b="1" dirty="0">
              <a:solidFill>
                <a:schemeClr val="tx1"/>
              </a:solidFill>
              <a:latin typeface="+mn-ea"/>
            </a:endParaRPr>
          </a:p>
        </p:txBody>
      </p:sp>
      <p:sp>
        <p:nvSpPr>
          <p:cNvPr id="86" name="오각형 85"/>
          <p:cNvSpPr/>
          <p:nvPr/>
        </p:nvSpPr>
        <p:spPr>
          <a:xfrm>
            <a:off x="4376936" y="4111575"/>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비상근무체계 수립</a:t>
            </a:r>
            <a:endParaRPr lang="ko-KR" altLang="en-US" sz="1000" b="1" dirty="0">
              <a:solidFill>
                <a:schemeClr val="tx1"/>
              </a:solidFill>
              <a:latin typeface="+mn-ea"/>
            </a:endParaRPr>
          </a:p>
        </p:txBody>
      </p:sp>
      <p:sp>
        <p:nvSpPr>
          <p:cNvPr id="89" name="오각형 88"/>
          <p:cNvSpPr/>
          <p:nvPr/>
        </p:nvSpPr>
        <p:spPr>
          <a:xfrm>
            <a:off x="4376936" y="4437112"/>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엔지니어 대기 협조요청</a:t>
            </a:r>
            <a:endParaRPr lang="ko-KR" altLang="en-US" sz="1000" b="1" dirty="0">
              <a:solidFill>
                <a:schemeClr val="tx1"/>
              </a:solidFill>
              <a:latin typeface="+mn-ea"/>
            </a:endParaRPr>
          </a:p>
        </p:txBody>
      </p:sp>
      <p:sp>
        <p:nvSpPr>
          <p:cNvPr id="90" name="오각형 89"/>
          <p:cNvSpPr/>
          <p:nvPr/>
        </p:nvSpPr>
        <p:spPr>
          <a:xfrm>
            <a:off x="4376936" y="4713160"/>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외부 접속 구성</a:t>
            </a:r>
            <a:endParaRPr lang="ko-KR" altLang="en-US" sz="1000" b="1" dirty="0">
              <a:solidFill>
                <a:schemeClr val="tx1"/>
              </a:solidFill>
              <a:latin typeface="+mn-ea"/>
            </a:endParaRPr>
          </a:p>
        </p:txBody>
      </p:sp>
      <p:sp>
        <p:nvSpPr>
          <p:cNvPr id="91" name="오각형 90"/>
          <p:cNvSpPr/>
          <p:nvPr/>
        </p:nvSpPr>
        <p:spPr>
          <a:xfrm>
            <a:off x="4376936" y="4989208"/>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ko-KR" altLang="en-US" sz="1000" b="1" dirty="0" smtClean="0">
                <a:solidFill>
                  <a:schemeClr val="tx1"/>
                </a:solidFill>
                <a:latin typeface="+mn-ea"/>
              </a:rPr>
              <a:t>비상대응체계 구축</a:t>
            </a:r>
            <a:endParaRPr lang="ko-KR" altLang="en-US" sz="1000" b="1" dirty="0">
              <a:solidFill>
                <a:schemeClr val="tx1"/>
              </a:solidFill>
              <a:latin typeface="+mn-ea"/>
            </a:endParaRPr>
          </a:p>
        </p:txBody>
      </p:sp>
      <p:sp>
        <p:nvSpPr>
          <p:cNvPr id="92" name="오각형 91"/>
          <p:cNvSpPr/>
          <p:nvPr/>
        </p:nvSpPr>
        <p:spPr>
          <a:xfrm>
            <a:off x="8030212" y="4975671"/>
            <a:ext cx="820773"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ko-KR" sz="1000" b="1" dirty="0" smtClean="0">
                <a:solidFill>
                  <a:schemeClr val="tx1"/>
                </a:solidFill>
                <a:latin typeface="+mn-ea"/>
              </a:rPr>
              <a:t>1</a:t>
            </a:r>
            <a:r>
              <a:rPr lang="ko-KR" altLang="en-US" sz="1000" b="1" dirty="0" smtClean="0">
                <a:solidFill>
                  <a:schemeClr val="tx1"/>
                </a:solidFill>
                <a:latin typeface="+mn-ea"/>
              </a:rPr>
              <a:t>차 이행</a:t>
            </a:r>
            <a:endParaRPr lang="ko-KR" altLang="en-US" sz="1000" b="1" dirty="0">
              <a:solidFill>
                <a:schemeClr val="tx1"/>
              </a:solidFill>
              <a:latin typeface="+mn-ea"/>
            </a:endParaRPr>
          </a:p>
        </p:txBody>
      </p:sp>
      <p:sp>
        <p:nvSpPr>
          <p:cNvPr id="93" name="이등변 삼각형 92"/>
          <p:cNvSpPr>
            <a:spLocks noChangeArrowheads="1"/>
          </p:cNvSpPr>
          <p:nvPr/>
        </p:nvSpPr>
        <p:spPr bwMode="auto">
          <a:xfrm flipH="1">
            <a:off x="6663237" y="5517232"/>
            <a:ext cx="148429" cy="177292"/>
          </a:xfrm>
          <a:prstGeom prst="triangle">
            <a:avLst>
              <a:gd name="adj" fmla="val 50000"/>
            </a:avLst>
          </a:prstGeom>
          <a:solidFill>
            <a:srgbClr val="0000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latinLnBrk="0"/>
            <a:endParaRPr lang="ko-KR" altLang="en-US" sz="1000" spc="-100">
              <a:latin typeface="+mn-ea"/>
            </a:endParaRPr>
          </a:p>
        </p:txBody>
      </p:sp>
      <p:sp>
        <p:nvSpPr>
          <p:cNvPr id="94" name="직사각형 93"/>
          <p:cNvSpPr/>
          <p:nvPr/>
        </p:nvSpPr>
        <p:spPr>
          <a:xfrm>
            <a:off x="5957653" y="5752218"/>
            <a:ext cx="1532471" cy="153888"/>
          </a:xfrm>
          <a:prstGeom prst="rect">
            <a:avLst/>
          </a:prstGeom>
          <a:solidFill>
            <a:schemeClr val="bg1">
              <a:lumMod val="95000"/>
            </a:schemeClr>
          </a:solidFill>
        </p:spPr>
        <p:txBody>
          <a:bodyPr wrap="none" lIns="0" tIns="0" rIns="0" bIns="0">
            <a:spAutoFit/>
          </a:bodyPr>
          <a:lstStyle/>
          <a:p>
            <a:pPr lvl="0" algn="ctr" latinLnBrk="0"/>
            <a:r>
              <a:rPr lang="ko-KR" altLang="en-US" sz="1000" b="0" dirty="0" err="1" smtClean="0">
                <a:solidFill>
                  <a:schemeClr val="tx1"/>
                </a:solidFill>
                <a:latin typeface="+mn-ea"/>
                <a:ea typeface="+mn-ea"/>
              </a:rPr>
              <a:t>오픈일</a:t>
            </a:r>
            <a:r>
              <a:rPr lang="ko-KR" altLang="en-US" sz="1000" b="0" dirty="0" smtClean="0">
                <a:solidFill>
                  <a:schemeClr val="tx1"/>
                </a:solidFill>
                <a:latin typeface="+mn-ea"/>
                <a:ea typeface="+mn-ea"/>
              </a:rPr>
              <a:t> 확정</a:t>
            </a:r>
            <a:r>
              <a:rPr lang="en-US" altLang="ko-KR" sz="1000" b="0" dirty="0" smtClean="0">
                <a:solidFill>
                  <a:schemeClr val="tx1"/>
                </a:solidFill>
                <a:latin typeface="+mn-ea"/>
                <a:ea typeface="+mn-ea"/>
              </a:rPr>
              <a:t>(</a:t>
            </a:r>
            <a:r>
              <a:rPr lang="ko-KR" altLang="en-US" sz="1000" b="0" dirty="0" smtClean="0">
                <a:solidFill>
                  <a:schemeClr val="tx1"/>
                </a:solidFill>
                <a:latin typeface="+mn-ea"/>
                <a:ea typeface="+mn-ea"/>
              </a:rPr>
              <a:t>이행계획보고</a:t>
            </a:r>
            <a:r>
              <a:rPr lang="en-US" altLang="ko-KR" sz="1000" b="0" dirty="0" smtClean="0">
                <a:solidFill>
                  <a:schemeClr val="tx1"/>
                </a:solidFill>
                <a:latin typeface="+mn-ea"/>
                <a:ea typeface="+mn-ea"/>
              </a:rPr>
              <a:t>)</a:t>
            </a:r>
            <a:endParaRPr lang="ko-KR" altLang="en-US" sz="1000" b="0" dirty="0" smtClean="0">
              <a:solidFill>
                <a:schemeClr val="tx1"/>
              </a:solidFill>
              <a:latin typeface="+mn-ea"/>
              <a:ea typeface="+mn-ea"/>
            </a:endParaRPr>
          </a:p>
        </p:txBody>
      </p:sp>
      <p:sp>
        <p:nvSpPr>
          <p:cNvPr id="95" name="이등변 삼각형 94"/>
          <p:cNvSpPr>
            <a:spLocks noChangeArrowheads="1"/>
          </p:cNvSpPr>
          <p:nvPr/>
        </p:nvSpPr>
        <p:spPr bwMode="auto">
          <a:xfrm flipH="1">
            <a:off x="4491852" y="5517232"/>
            <a:ext cx="148429" cy="177292"/>
          </a:xfrm>
          <a:prstGeom prst="triangle">
            <a:avLst>
              <a:gd name="adj" fmla="val 50000"/>
            </a:avLst>
          </a:prstGeom>
          <a:solidFill>
            <a:srgbClr val="0000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latinLnBrk="0"/>
            <a:endParaRPr lang="ko-KR" altLang="en-US" sz="1000" spc="-100">
              <a:latin typeface="+mn-ea"/>
            </a:endParaRPr>
          </a:p>
        </p:txBody>
      </p:sp>
      <p:sp>
        <p:nvSpPr>
          <p:cNvPr id="96" name="직사각형 95"/>
          <p:cNvSpPr/>
          <p:nvPr/>
        </p:nvSpPr>
        <p:spPr>
          <a:xfrm>
            <a:off x="4296023" y="5752218"/>
            <a:ext cx="512961" cy="153888"/>
          </a:xfrm>
          <a:prstGeom prst="rect">
            <a:avLst/>
          </a:prstGeom>
          <a:solidFill>
            <a:schemeClr val="bg1">
              <a:lumMod val="95000"/>
            </a:schemeClr>
          </a:solidFill>
        </p:spPr>
        <p:txBody>
          <a:bodyPr wrap="none" lIns="0" tIns="0" rIns="0" bIns="0">
            <a:spAutoFit/>
          </a:bodyPr>
          <a:lstStyle/>
          <a:p>
            <a:pPr lvl="0" algn="ctr" latinLnBrk="0"/>
            <a:r>
              <a:rPr lang="ko-KR" altLang="en-US" sz="1000" b="0" dirty="0" smtClean="0">
                <a:solidFill>
                  <a:schemeClr val="tx1"/>
                </a:solidFill>
                <a:latin typeface="+mn-ea"/>
                <a:ea typeface="+mn-ea"/>
              </a:rPr>
              <a:t>변경심의</a:t>
            </a:r>
          </a:p>
        </p:txBody>
      </p:sp>
      <p:sp>
        <p:nvSpPr>
          <p:cNvPr id="97" name="오각형 96"/>
          <p:cNvSpPr/>
          <p:nvPr/>
        </p:nvSpPr>
        <p:spPr>
          <a:xfrm>
            <a:off x="8037023" y="3789040"/>
            <a:ext cx="588385" cy="525550"/>
          </a:xfrm>
          <a:prstGeom prst="homePlate">
            <a:avLst>
              <a:gd name="adj" fmla="val 18290"/>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ko-KR" altLang="en-US" b="1" dirty="0" smtClean="0">
                <a:solidFill>
                  <a:schemeClr val="bg1"/>
                </a:solidFill>
              </a:rPr>
              <a:t>이행</a:t>
            </a:r>
            <a:endParaRPr lang="ko-KR" altLang="en-US" b="1" dirty="0">
              <a:solidFill>
                <a:schemeClr val="bg1"/>
              </a:solidFill>
            </a:endParaRPr>
          </a:p>
        </p:txBody>
      </p:sp>
      <p:sp>
        <p:nvSpPr>
          <p:cNvPr id="100" name="오각형 99"/>
          <p:cNvSpPr/>
          <p:nvPr/>
        </p:nvSpPr>
        <p:spPr>
          <a:xfrm>
            <a:off x="8037023" y="4326390"/>
            <a:ext cx="1092441" cy="204874"/>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b="1" dirty="0" smtClean="0">
                <a:solidFill>
                  <a:schemeClr val="tx1"/>
                </a:solidFill>
                <a:latin typeface="+mn-ea"/>
              </a:rPr>
              <a:t>상황실 운영</a:t>
            </a:r>
            <a:endParaRPr lang="ko-KR" altLang="en-US" b="1" dirty="0">
              <a:solidFill>
                <a:schemeClr val="tx1"/>
              </a:solidFill>
              <a:latin typeface="+mn-ea"/>
            </a:endParaRPr>
          </a:p>
        </p:txBody>
      </p:sp>
      <p:sp>
        <p:nvSpPr>
          <p:cNvPr id="27" name="오각형 26"/>
          <p:cNvSpPr/>
          <p:nvPr/>
        </p:nvSpPr>
        <p:spPr>
          <a:xfrm>
            <a:off x="4376936" y="3398312"/>
            <a:ext cx="1584176" cy="181521"/>
          </a:xfrm>
          <a:prstGeom prst="homePlate">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ko-KR" sz="1000" b="1" dirty="0" smtClean="0">
                <a:solidFill>
                  <a:schemeClr val="tx1"/>
                </a:solidFill>
                <a:latin typeface="+mn-ea"/>
              </a:rPr>
              <a:t>ARM </a:t>
            </a:r>
            <a:r>
              <a:rPr lang="ko-KR" altLang="en-US" sz="1000" b="1" dirty="0" smtClean="0">
                <a:solidFill>
                  <a:schemeClr val="tx1"/>
                </a:solidFill>
                <a:latin typeface="+mn-ea"/>
              </a:rPr>
              <a:t>적용</a:t>
            </a:r>
            <a:r>
              <a:rPr lang="en-US" altLang="ko-KR" sz="1000" b="1" dirty="0" smtClean="0">
                <a:solidFill>
                  <a:schemeClr val="tx1"/>
                </a:solidFill>
                <a:latin typeface="+mn-ea"/>
              </a:rPr>
              <a:t> </a:t>
            </a:r>
            <a:r>
              <a:rPr lang="ko-KR" altLang="en-US" sz="1000" b="1" dirty="0" smtClean="0">
                <a:solidFill>
                  <a:schemeClr val="tx1"/>
                </a:solidFill>
                <a:latin typeface="+mn-ea"/>
              </a:rPr>
              <a:t>검증</a:t>
            </a:r>
            <a:endParaRPr lang="ko-KR" altLang="en-US" sz="1000" b="1" dirty="0">
              <a:solidFill>
                <a:schemeClr val="tx1"/>
              </a:solidFill>
              <a:latin typeface="+mn-ea"/>
            </a:endParaRPr>
          </a:p>
        </p:txBody>
      </p:sp>
      <p:sp>
        <p:nvSpPr>
          <p:cNvPr id="28" name="이등변 삼각형 27"/>
          <p:cNvSpPr>
            <a:spLocks noChangeArrowheads="1"/>
          </p:cNvSpPr>
          <p:nvPr/>
        </p:nvSpPr>
        <p:spPr bwMode="auto">
          <a:xfrm flipH="1">
            <a:off x="4788789" y="5517232"/>
            <a:ext cx="148429" cy="177292"/>
          </a:xfrm>
          <a:prstGeom prst="triangle">
            <a:avLst>
              <a:gd name="adj" fmla="val 50000"/>
            </a:avLst>
          </a:prstGeom>
          <a:solidFill>
            <a:srgbClr val="0000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latinLnBrk="0"/>
            <a:endParaRPr lang="ko-KR" altLang="en-US" sz="1000" spc="-100">
              <a:latin typeface="+mn-ea"/>
            </a:endParaRPr>
          </a:p>
        </p:txBody>
      </p:sp>
      <p:sp>
        <p:nvSpPr>
          <p:cNvPr id="29" name="직사각형 28"/>
          <p:cNvSpPr/>
          <p:nvPr/>
        </p:nvSpPr>
        <p:spPr>
          <a:xfrm>
            <a:off x="4926208" y="5540636"/>
            <a:ext cx="641201" cy="153888"/>
          </a:xfrm>
          <a:prstGeom prst="rect">
            <a:avLst/>
          </a:prstGeom>
          <a:solidFill>
            <a:schemeClr val="bg1">
              <a:lumMod val="95000"/>
            </a:schemeClr>
          </a:solidFill>
        </p:spPr>
        <p:txBody>
          <a:bodyPr wrap="none" lIns="0" tIns="0" rIns="0" bIns="0">
            <a:spAutoFit/>
          </a:bodyPr>
          <a:lstStyle/>
          <a:p>
            <a:pPr lvl="0" algn="ctr" latinLnBrk="0"/>
            <a:r>
              <a:rPr lang="ko-KR" altLang="en-US" dirty="0" smtClean="0">
                <a:latin typeface="+mn-ea"/>
                <a:ea typeface="+mn-ea"/>
              </a:rPr>
              <a:t>사용자공지</a:t>
            </a:r>
            <a:endParaRPr lang="ko-KR" altLang="en-US" sz="1000" b="0" dirty="0" smtClean="0">
              <a:solidFill>
                <a:schemeClr val="tx1"/>
              </a:solidFill>
              <a:latin typeface="+mn-ea"/>
              <a:ea typeface="+mn-ea"/>
            </a:endParaRPr>
          </a:p>
        </p:txBody>
      </p:sp>
    </p:spTree>
    <p:extLst>
      <p:ext uri="{BB962C8B-B14F-4D97-AF65-F5344CB8AC3E}">
        <p14:creationId xmlns:p14="http://schemas.microsoft.com/office/powerpoint/2010/main" val="2473696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2.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ko-KR" altLang="en-US" sz="2400" dirty="0" smtClean="0">
                <a:solidFill>
                  <a:schemeClr val="tx1">
                    <a:lumMod val="65000"/>
                    <a:lumOff val="35000"/>
                  </a:schemeClr>
                </a:solidFill>
              </a:rPr>
              <a:t>사전 준비</a:t>
            </a:r>
            <a:endParaRPr lang="ko-KR" altLang="en-US" sz="1800" dirty="0">
              <a:solidFill>
                <a:schemeClr val="tx1">
                  <a:lumMod val="65000"/>
                  <a:lumOff val="35000"/>
                </a:schemeClr>
              </a:solidFill>
            </a:endParaRPr>
          </a:p>
        </p:txBody>
      </p:sp>
      <p:sp>
        <p:nvSpPr>
          <p:cNvPr id="42" name="Text Box 2"/>
          <p:cNvSpPr txBox="1">
            <a:spLocks noChangeArrowheads="1"/>
          </p:cNvSpPr>
          <p:nvPr/>
        </p:nvSpPr>
        <p:spPr bwMode="auto">
          <a:xfrm>
            <a:off x="361912" y="1025490"/>
            <a:ext cx="9163120" cy="387286"/>
          </a:xfrm>
          <a:prstGeom prst="rect">
            <a:avLst/>
          </a:prstGeom>
          <a:noFill/>
          <a:ln w="9525">
            <a:noFill/>
            <a:miter lim="800000"/>
            <a:headEnd/>
            <a:tailEnd/>
          </a:ln>
        </p:spPr>
        <p:txBody>
          <a:bodyPr wrap="square">
            <a:spAutoFit/>
          </a:bodyPr>
          <a:lstStyle/>
          <a:p>
            <a:pPr marL="342900" indent="-342900" latinLnBrk="0">
              <a:lnSpc>
                <a:spcPts val="2300"/>
              </a:lnSpc>
            </a:pPr>
            <a:r>
              <a:rPr lang="ko-KR" altLang="en-US" sz="1600" b="1" dirty="0" smtClean="0">
                <a:solidFill>
                  <a:srgbClr val="000000"/>
                </a:solidFill>
                <a:latin typeface="맑은 고딕" pitchFamily="50" charset="-127"/>
                <a:ea typeface="맑은 고딕" pitchFamily="50" charset="-127"/>
              </a:rPr>
              <a:t>□</a:t>
            </a:r>
            <a:r>
              <a:rPr lang="en-US" altLang="ko-KR" sz="1600" b="1" dirty="0" smtClean="0">
                <a:solidFill>
                  <a:srgbClr val="000000"/>
                </a:solidFill>
                <a:latin typeface="맑은 고딕" pitchFamily="50" charset="-127"/>
                <a:ea typeface="맑은 고딕" pitchFamily="50" charset="-127"/>
              </a:rPr>
              <a:t> </a:t>
            </a:r>
            <a:r>
              <a:rPr lang="ko-KR" altLang="en-US" sz="1600" b="1" dirty="0" smtClean="0">
                <a:solidFill>
                  <a:srgbClr val="000000"/>
                </a:solidFill>
                <a:latin typeface="맑은 고딕" pitchFamily="50" charset="-127"/>
                <a:ea typeface="맑은 고딕" pitchFamily="50" charset="-127"/>
              </a:rPr>
              <a:t>사전 준비 사항 </a:t>
            </a:r>
            <a:r>
              <a:rPr lang="en-US" altLang="ko-KR" sz="1600" b="1" dirty="0" smtClean="0">
                <a:solidFill>
                  <a:srgbClr val="000000"/>
                </a:solidFill>
                <a:latin typeface="맑은 고딕" pitchFamily="50" charset="-127"/>
                <a:ea typeface="맑은 고딕" pitchFamily="50" charset="-127"/>
              </a:rPr>
              <a:t>(1/4)</a:t>
            </a:r>
            <a:endParaRPr lang="en-US" altLang="ko-KR" sz="1500" dirty="0" smtClean="0">
              <a:solidFill>
                <a:srgbClr val="000000"/>
              </a:solidFill>
              <a:latin typeface="맑은 고딕" pitchFamily="50" charset="-127"/>
              <a:ea typeface="맑은 고딕" pitchFamily="50" charset="-127"/>
            </a:endParaRPr>
          </a:p>
        </p:txBody>
      </p:sp>
      <p:sp>
        <p:nvSpPr>
          <p:cNvPr id="43" name="AutoShape 5"/>
          <p:cNvSpPr>
            <a:spLocks noChangeArrowheads="1"/>
          </p:cNvSpPr>
          <p:nvPr/>
        </p:nvSpPr>
        <p:spPr bwMode="auto">
          <a:xfrm>
            <a:off x="612805" y="3166737"/>
            <a:ext cx="974725" cy="1069975"/>
          </a:xfrm>
          <a:prstGeom prst="roundRect">
            <a:avLst>
              <a:gd name="adj" fmla="val 16667"/>
            </a:avLst>
          </a:prstGeom>
          <a:solidFill>
            <a:srgbClr val="FFFFFF"/>
          </a:solidFill>
          <a:ln w="9525">
            <a:solidFill>
              <a:srgbClr val="A79E99"/>
            </a:solidFill>
            <a:round/>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3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사전준비사항</a:t>
            </a:r>
          </a:p>
        </p:txBody>
      </p:sp>
      <p:sp>
        <p:nvSpPr>
          <p:cNvPr id="45" name="Rectangle 6"/>
          <p:cNvSpPr>
            <a:spLocks noChangeArrowheads="1"/>
          </p:cNvSpPr>
          <p:nvPr/>
        </p:nvSpPr>
        <p:spPr bwMode="auto">
          <a:xfrm>
            <a:off x="1925667" y="1703062"/>
            <a:ext cx="1193800" cy="473075"/>
          </a:xfrm>
          <a:prstGeom prst="rect">
            <a:avLst/>
          </a:prstGeom>
          <a:solidFill>
            <a:schemeClr val="accent1">
              <a:lumMod val="75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en-US" altLang="ko-KR" sz="1400" b="1" i="0" u="none" strike="noStrike" kern="0" cap="none" spc="0" normalizeH="0" baseline="0" noProof="0">
                <a:ln>
                  <a:noFill/>
                </a:ln>
                <a:solidFill>
                  <a:schemeClr val="bg1"/>
                </a:solidFill>
                <a:effectLst/>
                <a:uLnTx/>
                <a:uFillTx/>
                <a:latin typeface="맑은 고딕" pitchFamily="50" charset="-127"/>
                <a:ea typeface="맑은 고딕" pitchFamily="50" charset="-127"/>
              </a:rPr>
              <a:t>System</a:t>
            </a:r>
          </a:p>
        </p:txBody>
      </p:sp>
      <p:sp>
        <p:nvSpPr>
          <p:cNvPr id="46" name="Rectangle 7"/>
          <p:cNvSpPr>
            <a:spLocks noChangeArrowheads="1"/>
          </p:cNvSpPr>
          <p:nvPr/>
        </p:nvSpPr>
        <p:spPr bwMode="auto">
          <a:xfrm>
            <a:off x="1925667" y="519715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400" b="0" kern="0" dirty="0" smtClean="0">
                <a:solidFill>
                  <a:sysClr val="windowText" lastClr="000000"/>
                </a:solidFill>
                <a:latin typeface="맑은 고딕" pitchFamily="50" charset="-127"/>
                <a:ea typeface="맑은 고딕" pitchFamily="50" charset="-127"/>
              </a:rPr>
              <a:t>변화 관리</a:t>
            </a:r>
            <a:endParaRPr kumimoji="0" lang="ko-KR" altLang="en-US" sz="1400" b="0" i="0" u="none" strike="noStrike" kern="0" cap="none" spc="0" normalizeH="0" noProof="0" dirty="0">
              <a:ln>
                <a:noFill/>
              </a:ln>
              <a:solidFill>
                <a:sysClr val="windowText" lastClr="000000"/>
              </a:solidFill>
              <a:effectLst/>
              <a:uLnTx/>
              <a:uFillTx/>
              <a:latin typeface="맑은 고딕" pitchFamily="50" charset="-127"/>
              <a:ea typeface="맑은 고딕" pitchFamily="50" charset="-127"/>
            </a:endParaRPr>
          </a:p>
        </p:txBody>
      </p:sp>
      <p:cxnSp>
        <p:nvCxnSpPr>
          <p:cNvPr id="47" name="AutoShape 8"/>
          <p:cNvCxnSpPr>
            <a:cxnSpLocks noChangeShapeType="1"/>
            <a:stCxn id="43" idx="3"/>
            <a:endCxn id="45" idx="1"/>
          </p:cNvCxnSpPr>
          <p:nvPr/>
        </p:nvCxnSpPr>
        <p:spPr bwMode="auto">
          <a:xfrm flipV="1">
            <a:off x="1587530" y="1939600"/>
            <a:ext cx="338137" cy="1762125"/>
          </a:xfrm>
          <a:prstGeom prst="bentConnector3">
            <a:avLst>
              <a:gd name="adj1" fmla="val 49764"/>
            </a:avLst>
          </a:prstGeom>
          <a:noFill/>
          <a:ln w="28575">
            <a:solidFill>
              <a:srgbClr val="A79E99"/>
            </a:solidFill>
            <a:miter lim="800000"/>
            <a:headEnd/>
            <a:tailEnd/>
          </a:ln>
        </p:spPr>
      </p:cxnSp>
      <p:cxnSp>
        <p:nvCxnSpPr>
          <p:cNvPr id="48" name="AutoShape 9"/>
          <p:cNvCxnSpPr>
            <a:cxnSpLocks noChangeShapeType="1"/>
            <a:stCxn id="43" idx="3"/>
            <a:endCxn id="46" idx="1"/>
          </p:cNvCxnSpPr>
          <p:nvPr/>
        </p:nvCxnSpPr>
        <p:spPr bwMode="auto">
          <a:xfrm>
            <a:off x="1587530" y="3701725"/>
            <a:ext cx="338137" cy="1731962"/>
          </a:xfrm>
          <a:prstGeom prst="bentConnector3">
            <a:avLst>
              <a:gd name="adj1" fmla="val 49764"/>
            </a:avLst>
          </a:prstGeom>
          <a:noFill/>
          <a:ln w="28575">
            <a:solidFill>
              <a:srgbClr val="A79E99"/>
            </a:solidFill>
            <a:miter lim="800000"/>
            <a:headEnd/>
            <a:tailEnd/>
          </a:ln>
        </p:spPr>
      </p:cxnSp>
      <p:sp>
        <p:nvSpPr>
          <p:cNvPr id="49" name="Rectangle 10"/>
          <p:cNvSpPr>
            <a:spLocks noChangeArrowheads="1"/>
          </p:cNvSpPr>
          <p:nvPr/>
        </p:nvSpPr>
        <p:spPr bwMode="auto">
          <a:xfrm>
            <a:off x="3622705" y="1428736"/>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200" i="0" u="none" strike="noStrike" kern="0" cap="none" spc="0" normalizeH="0" baseline="0" noProof="0" dirty="0" smtClean="0">
                <a:ln>
                  <a:noFill/>
                </a:ln>
                <a:solidFill>
                  <a:sysClr val="windowText" lastClr="000000"/>
                </a:solidFill>
                <a:effectLst/>
                <a:uLnTx/>
                <a:uFillTx/>
                <a:latin typeface="맑은 고딕" pitchFamily="50" charset="-127"/>
                <a:ea typeface="맑은 고딕" pitchFamily="50" charset="-127"/>
              </a:rPr>
              <a:t>운영 환경 구성 </a:t>
            </a:r>
            <a:endParaRPr kumimoji="0" lang="en-US" altLang="ko-KR" sz="12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endParaRPr>
          </a:p>
        </p:txBody>
      </p:sp>
      <p:sp>
        <p:nvSpPr>
          <p:cNvPr id="50" name="Rectangle 11"/>
          <p:cNvSpPr>
            <a:spLocks noChangeArrowheads="1"/>
          </p:cNvSpPr>
          <p:nvPr/>
        </p:nvSpPr>
        <p:spPr bwMode="auto">
          <a:xfrm>
            <a:off x="3622705" y="3068960"/>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2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시스템 성능 및 운영감시 체계 정비</a:t>
            </a:r>
          </a:p>
        </p:txBody>
      </p:sp>
      <p:cxnSp>
        <p:nvCxnSpPr>
          <p:cNvPr id="51" name="AutoShape 12"/>
          <p:cNvCxnSpPr>
            <a:cxnSpLocks noChangeShapeType="1"/>
            <a:stCxn id="45" idx="3"/>
            <a:endCxn id="49" idx="1"/>
          </p:cNvCxnSpPr>
          <p:nvPr/>
        </p:nvCxnSpPr>
        <p:spPr bwMode="auto">
          <a:xfrm flipV="1">
            <a:off x="3119467" y="1566849"/>
            <a:ext cx="503238" cy="372751"/>
          </a:xfrm>
          <a:prstGeom prst="bentConnector3">
            <a:avLst>
              <a:gd name="adj1" fmla="val 50000"/>
            </a:avLst>
          </a:prstGeom>
          <a:noFill/>
          <a:ln w="9525">
            <a:noFill/>
            <a:miter lim="800000"/>
            <a:headEnd/>
            <a:tailEnd type="triangle" w="med" len="med"/>
          </a:ln>
        </p:spPr>
      </p:cxnSp>
      <p:cxnSp>
        <p:nvCxnSpPr>
          <p:cNvPr id="52" name="AutoShape 13"/>
          <p:cNvCxnSpPr>
            <a:cxnSpLocks noChangeShapeType="1"/>
            <a:stCxn id="45" idx="3"/>
            <a:endCxn id="49" idx="1"/>
          </p:cNvCxnSpPr>
          <p:nvPr/>
        </p:nvCxnSpPr>
        <p:spPr bwMode="auto">
          <a:xfrm flipV="1">
            <a:off x="3119467" y="1566849"/>
            <a:ext cx="503238" cy="372751"/>
          </a:xfrm>
          <a:prstGeom prst="bentConnector3">
            <a:avLst>
              <a:gd name="adj1" fmla="val 50000"/>
            </a:avLst>
          </a:prstGeom>
          <a:noFill/>
          <a:ln w="12700">
            <a:solidFill>
              <a:srgbClr val="A79E99"/>
            </a:solidFill>
            <a:miter lim="800000"/>
            <a:headEnd/>
            <a:tailEnd/>
          </a:ln>
        </p:spPr>
      </p:cxnSp>
      <p:cxnSp>
        <p:nvCxnSpPr>
          <p:cNvPr id="53" name="AutoShape 14"/>
          <p:cNvCxnSpPr>
            <a:cxnSpLocks noChangeShapeType="1"/>
            <a:stCxn id="45" idx="3"/>
            <a:endCxn id="50" idx="1"/>
          </p:cNvCxnSpPr>
          <p:nvPr/>
        </p:nvCxnSpPr>
        <p:spPr bwMode="auto">
          <a:xfrm>
            <a:off x="3119467" y="1939600"/>
            <a:ext cx="503238" cy="1267473"/>
          </a:xfrm>
          <a:prstGeom prst="bentConnector3">
            <a:avLst>
              <a:gd name="adj1" fmla="val 50000"/>
            </a:avLst>
          </a:prstGeom>
          <a:noFill/>
          <a:ln w="12700">
            <a:solidFill>
              <a:srgbClr val="A79E99"/>
            </a:solidFill>
            <a:miter lim="800000"/>
            <a:headEnd/>
            <a:tailEnd/>
          </a:ln>
        </p:spPr>
      </p:cxnSp>
      <p:sp>
        <p:nvSpPr>
          <p:cNvPr id="54" name="Rectangle 15"/>
          <p:cNvSpPr>
            <a:spLocks noChangeArrowheads="1"/>
          </p:cNvSpPr>
          <p:nvPr/>
        </p:nvSpPr>
        <p:spPr bwMode="auto">
          <a:xfrm>
            <a:off x="3622705" y="2508872"/>
            <a:ext cx="5545137" cy="2508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200" kern="0" dirty="0" smtClean="0">
                <a:solidFill>
                  <a:sysClr val="windowText" lastClr="000000"/>
                </a:solidFill>
                <a:latin typeface="맑은 고딕" pitchFamily="50" charset="-127"/>
                <a:ea typeface="맑은 고딕" pitchFamily="50" charset="-127"/>
              </a:rPr>
              <a:t>운영 환경 튜닝 및 점검</a:t>
            </a:r>
            <a:endParaRPr kumimoji="0" lang="en-US" altLang="ko-KR" sz="1200" kern="0" dirty="0">
              <a:solidFill>
                <a:sysClr val="windowText" lastClr="000000"/>
              </a:solidFill>
              <a:latin typeface="맑은 고딕" pitchFamily="50" charset="-127"/>
              <a:ea typeface="맑은 고딕" pitchFamily="50" charset="-127"/>
            </a:endParaRPr>
          </a:p>
        </p:txBody>
      </p:sp>
      <p:cxnSp>
        <p:nvCxnSpPr>
          <p:cNvPr id="55" name="AutoShape 18"/>
          <p:cNvCxnSpPr>
            <a:cxnSpLocks noChangeShapeType="1"/>
            <a:stCxn id="45" idx="3"/>
            <a:endCxn id="54" idx="1"/>
          </p:cNvCxnSpPr>
          <p:nvPr/>
        </p:nvCxnSpPr>
        <p:spPr bwMode="auto">
          <a:xfrm>
            <a:off x="3119467" y="1939600"/>
            <a:ext cx="503238" cy="694685"/>
          </a:xfrm>
          <a:prstGeom prst="bentConnector3">
            <a:avLst>
              <a:gd name="adj1" fmla="val 50000"/>
            </a:avLst>
          </a:prstGeom>
          <a:noFill/>
          <a:ln w="12700">
            <a:solidFill>
              <a:srgbClr val="A79E99"/>
            </a:solidFill>
            <a:miter lim="800000"/>
            <a:headEnd/>
            <a:tailEnd/>
          </a:ln>
        </p:spPr>
      </p:cxnSp>
      <p:sp>
        <p:nvSpPr>
          <p:cNvPr id="56" name="Text Box 19"/>
          <p:cNvSpPr txBox="1">
            <a:spLocks noChangeArrowheads="1"/>
          </p:cNvSpPr>
          <p:nvPr/>
        </p:nvSpPr>
        <p:spPr bwMode="auto">
          <a:xfrm>
            <a:off x="3767167" y="1676388"/>
            <a:ext cx="5322888" cy="787011"/>
          </a:xfrm>
          <a:prstGeom prst="rect">
            <a:avLst/>
          </a:prstGeom>
          <a:noFill/>
          <a:ln w="9525">
            <a:noFill/>
            <a:miter lim="800000"/>
            <a:headEnd/>
            <a:tailEnd/>
          </a:ln>
        </p:spPr>
        <p:txBody>
          <a:bodyPr lIns="90000" tIns="46800" rIns="90000" bIns="46800">
            <a:spAutoFit/>
          </a:bodyPr>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인터넷 공통 시스템 운영환경 구성정보 </a:t>
            </a:r>
            <a:r>
              <a:rPr kumimoji="0" lang="en-US" altLang="ko-KR" sz="1000" b="0" dirty="0" smtClean="0">
                <a:latin typeface="맑은 고딕" pitchFamily="50" charset="-127"/>
                <a:ea typeface="맑은 고딕" pitchFamily="50" charset="-127"/>
              </a:rPr>
              <a:t>Fix</a:t>
            </a:r>
            <a:r>
              <a:rPr kumimoji="0" lang="ko-KR" altLang="en-US" sz="1000" b="0" dirty="0" smtClean="0">
                <a:latin typeface="맑은 고딕" pitchFamily="50" charset="-127"/>
                <a:ea typeface="맑은 고딕" pitchFamily="50" charset="-127"/>
              </a:rPr>
              <a:t> 및 점검</a:t>
            </a:r>
            <a:endParaRPr kumimoji="0" lang="en-US" altLang="ko-KR" sz="1000" b="0" dirty="0" smtClean="0">
              <a:latin typeface="맑은 고딕" pitchFamily="50" charset="-127"/>
              <a:ea typeface="맑은 고딕" pitchFamily="50" charset="-127"/>
            </a:endParaRPr>
          </a:p>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보안 및 권한관리 적용 및 점검</a:t>
            </a:r>
            <a:endParaRPr kumimoji="0" lang="en-US" altLang="ko-KR" sz="1000" b="0" dirty="0" smtClean="0">
              <a:latin typeface="맑은 고딕" pitchFamily="50" charset="-127"/>
              <a:ea typeface="맑은 고딕" pitchFamily="50" charset="-127"/>
            </a:endParaRPr>
          </a:p>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시스템 최종환경점검 후 프로그램 로그파일 등 정리</a:t>
            </a:r>
            <a:endParaRPr kumimoji="0" lang="ko-KR" altLang="en-US" sz="1000" b="0" dirty="0">
              <a:latin typeface="맑은 고딕" pitchFamily="50" charset="-127"/>
              <a:ea typeface="맑은 고딕" pitchFamily="50" charset="-127"/>
            </a:endParaRPr>
          </a:p>
        </p:txBody>
      </p:sp>
      <p:sp>
        <p:nvSpPr>
          <p:cNvPr id="57" name="Rectangle 22"/>
          <p:cNvSpPr>
            <a:spLocks noChangeArrowheads="1"/>
          </p:cNvSpPr>
          <p:nvPr/>
        </p:nvSpPr>
        <p:spPr bwMode="auto">
          <a:xfrm>
            <a:off x="1925667" y="286670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en-US" altLang="ko-KR" sz="1400" b="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Application</a:t>
            </a:r>
          </a:p>
        </p:txBody>
      </p:sp>
      <p:sp>
        <p:nvSpPr>
          <p:cNvPr id="58" name="Rectangle 23"/>
          <p:cNvSpPr>
            <a:spLocks noChangeArrowheads="1"/>
          </p:cNvSpPr>
          <p:nvPr/>
        </p:nvSpPr>
        <p:spPr bwMode="auto">
          <a:xfrm>
            <a:off x="1925667" y="4031925"/>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400" b="0" i="0" u="none" strike="noStrike" kern="0" cap="none" spc="0" normalizeH="0" baseline="0" noProof="0">
                <a:ln>
                  <a:noFill/>
                </a:ln>
                <a:solidFill>
                  <a:sysClr val="windowText" lastClr="000000"/>
                </a:solidFill>
                <a:effectLst/>
                <a:uLnTx/>
                <a:uFillTx/>
                <a:latin typeface="맑은 고딕" pitchFamily="50" charset="-127"/>
                <a:ea typeface="맑은 고딕" pitchFamily="50" charset="-127"/>
              </a:rPr>
              <a:t>운영 환경</a:t>
            </a:r>
          </a:p>
        </p:txBody>
      </p:sp>
      <p:cxnSp>
        <p:nvCxnSpPr>
          <p:cNvPr id="59" name="AutoShape 24"/>
          <p:cNvCxnSpPr>
            <a:cxnSpLocks noChangeShapeType="1"/>
            <a:stCxn id="43" idx="3"/>
            <a:endCxn id="57" idx="1"/>
          </p:cNvCxnSpPr>
          <p:nvPr/>
        </p:nvCxnSpPr>
        <p:spPr bwMode="auto">
          <a:xfrm flipV="1">
            <a:off x="1587530" y="3103237"/>
            <a:ext cx="338137" cy="598488"/>
          </a:xfrm>
          <a:prstGeom prst="bentConnector3">
            <a:avLst>
              <a:gd name="adj1" fmla="val 49764"/>
            </a:avLst>
          </a:prstGeom>
          <a:noFill/>
          <a:ln w="28575">
            <a:solidFill>
              <a:srgbClr val="A79E99"/>
            </a:solidFill>
            <a:miter lim="800000"/>
            <a:headEnd/>
            <a:tailEnd/>
          </a:ln>
        </p:spPr>
      </p:cxnSp>
      <p:cxnSp>
        <p:nvCxnSpPr>
          <p:cNvPr id="62" name="AutoShape 25"/>
          <p:cNvCxnSpPr>
            <a:cxnSpLocks noChangeShapeType="1"/>
            <a:stCxn id="43" idx="3"/>
            <a:endCxn id="58" idx="1"/>
          </p:cNvCxnSpPr>
          <p:nvPr/>
        </p:nvCxnSpPr>
        <p:spPr bwMode="auto">
          <a:xfrm>
            <a:off x="1587530" y="3701725"/>
            <a:ext cx="338137" cy="566737"/>
          </a:xfrm>
          <a:prstGeom prst="bentConnector3">
            <a:avLst>
              <a:gd name="adj1" fmla="val 49764"/>
            </a:avLst>
          </a:prstGeom>
          <a:noFill/>
          <a:ln w="28575">
            <a:solidFill>
              <a:srgbClr val="A79E99"/>
            </a:solidFill>
            <a:miter lim="800000"/>
            <a:headEnd/>
            <a:tailEnd/>
          </a:ln>
        </p:spPr>
      </p:cxnSp>
      <p:sp>
        <p:nvSpPr>
          <p:cNvPr id="65" name="Text Box 26"/>
          <p:cNvSpPr txBox="1">
            <a:spLocks noChangeArrowheads="1"/>
          </p:cNvSpPr>
          <p:nvPr/>
        </p:nvSpPr>
        <p:spPr bwMode="auto">
          <a:xfrm>
            <a:off x="3767167" y="2759697"/>
            <a:ext cx="5322888" cy="325346"/>
          </a:xfrm>
          <a:prstGeom prst="rect">
            <a:avLst/>
          </a:prstGeom>
          <a:noFill/>
          <a:ln w="9525">
            <a:noFill/>
            <a:miter lim="800000"/>
            <a:headEnd/>
            <a:tailEnd/>
          </a:ln>
        </p:spPr>
        <p:txBody>
          <a:bodyPr lIns="90000" tIns="46800" rIns="90000" bIns="46800">
            <a:spAutoFit/>
          </a:bodyPr>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가용성 테스트</a:t>
            </a:r>
            <a:r>
              <a:rPr kumimoji="0" lang="en-US" altLang="ko-KR" sz="1000" b="0" dirty="0" smtClean="0">
                <a:latin typeface="맑은 고딕" pitchFamily="50" charset="-127"/>
                <a:ea typeface="맑은 고딕" pitchFamily="50" charset="-127"/>
              </a:rPr>
              <a:t>, </a:t>
            </a:r>
            <a:r>
              <a:rPr kumimoji="0" lang="ko-KR" altLang="en-US" sz="1000" b="0" dirty="0" smtClean="0">
                <a:latin typeface="맑은 고딕" pitchFamily="50" charset="-127"/>
                <a:ea typeface="맑은 고딕" pitchFamily="50" charset="-127"/>
              </a:rPr>
              <a:t>백업 및 복구 테스트</a:t>
            </a:r>
            <a:endParaRPr kumimoji="0" lang="en-US" altLang="ko-KR" sz="1000" b="0" dirty="0" smtClean="0">
              <a:latin typeface="맑은 고딕" pitchFamily="50" charset="-127"/>
              <a:ea typeface="맑은 고딕" pitchFamily="50" charset="-127"/>
            </a:endParaRPr>
          </a:p>
        </p:txBody>
      </p:sp>
      <p:sp>
        <p:nvSpPr>
          <p:cNvPr id="66" name="Text Box 28"/>
          <p:cNvSpPr txBox="1">
            <a:spLocks noChangeArrowheads="1"/>
          </p:cNvSpPr>
          <p:nvPr/>
        </p:nvSpPr>
        <p:spPr bwMode="auto">
          <a:xfrm>
            <a:off x="3767167" y="3321372"/>
            <a:ext cx="5322888" cy="325346"/>
          </a:xfrm>
          <a:prstGeom prst="rect">
            <a:avLst/>
          </a:prstGeom>
          <a:noFill/>
          <a:ln w="9525">
            <a:noFill/>
            <a:miter lim="800000"/>
            <a:headEnd/>
            <a:tailEnd/>
          </a:ln>
        </p:spPr>
        <p:txBody>
          <a:bodyPr lIns="90000" tIns="46800" rIns="90000" bIns="46800">
            <a:spAutoFit/>
          </a:bodyPr>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시스템 </a:t>
            </a:r>
            <a:r>
              <a:rPr kumimoji="0" lang="ko-KR" altLang="en-US" sz="1000" b="0" dirty="0" err="1" smtClean="0">
                <a:latin typeface="맑은 고딕" pitchFamily="50" charset="-127"/>
                <a:ea typeface="맑은 고딕" pitchFamily="50" charset="-127"/>
              </a:rPr>
              <a:t>모니티링</a:t>
            </a:r>
            <a:r>
              <a:rPr kumimoji="0" lang="ko-KR" altLang="en-US" sz="1000" b="0" dirty="0" smtClean="0">
                <a:latin typeface="맑은 고딕" pitchFamily="50" charset="-127"/>
                <a:ea typeface="맑은 고딕" pitchFamily="50" charset="-127"/>
              </a:rPr>
              <a:t> 환경 구성 및 점검 </a:t>
            </a:r>
            <a:r>
              <a:rPr kumimoji="0" lang="en-US" altLang="ko-KR" sz="1000" b="0" dirty="0" smtClean="0">
                <a:latin typeface="맑은 고딕" pitchFamily="50" charset="-127"/>
                <a:ea typeface="맑은 고딕" pitchFamily="50" charset="-127"/>
              </a:rPr>
              <a:t>(Jenifer, Sherpa, </a:t>
            </a:r>
            <a:r>
              <a:rPr kumimoji="0" lang="en-US" altLang="ko-KR" sz="1000" b="0" dirty="0" err="1" smtClean="0">
                <a:latin typeface="맑은 고딕" pitchFamily="50" charset="-127"/>
                <a:ea typeface="맑은 고딕" pitchFamily="50" charset="-127"/>
              </a:rPr>
              <a:t>OnTune</a:t>
            </a:r>
            <a:r>
              <a:rPr kumimoji="0" lang="ko-KR" altLang="en-US" sz="1000" b="0" dirty="0" smtClean="0">
                <a:latin typeface="맑은 고딕" pitchFamily="50" charset="-127"/>
                <a:ea typeface="맑은 고딕" pitchFamily="50" charset="-127"/>
              </a:rPr>
              <a:t>등 구성</a:t>
            </a:r>
            <a:r>
              <a:rPr kumimoji="0" lang="en-US" altLang="ko-KR" sz="1000" b="0" dirty="0" smtClean="0">
                <a:latin typeface="맑은 고딕" pitchFamily="50" charset="-127"/>
                <a:ea typeface="맑은 고딕" pitchFamily="50" charset="-127"/>
              </a:rPr>
              <a:t>)</a:t>
            </a:r>
            <a:endParaRPr kumimoji="0" lang="ko-KR" altLang="en-US" sz="1000" b="0" dirty="0">
              <a:latin typeface="맑은 고딕" pitchFamily="50" charset="-127"/>
              <a:ea typeface="맑은 고딕" pitchFamily="50" charset="-127"/>
              <a:sym typeface="Wingdings" pitchFamily="2" charset="2"/>
            </a:endParaRPr>
          </a:p>
        </p:txBody>
      </p:sp>
      <p:sp>
        <p:nvSpPr>
          <p:cNvPr id="67" name="Rectangle 29"/>
          <p:cNvSpPr>
            <a:spLocks noChangeArrowheads="1"/>
          </p:cNvSpPr>
          <p:nvPr/>
        </p:nvSpPr>
        <p:spPr bwMode="auto">
          <a:xfrm>
            <a:off x="3622705" y="4132270"/>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200" i="0" u="none" strike="noStrike" kern="0" cap="none" spc="0" normalizeH="0" baseline="0" noProof="0" dirty="0" smtClean="0">
                <a:ln>
                  <a:noFill/>
                </a:ln>
                <a:solidFill>
                  <a:sysClr val="windowText" lastClr="000000"/>
                </a:solidFill>
                <a:effectLst/>
                <a:uLnTx/>
                <a:uFillTx/>
                <a:latin typeface="맑은 고딕" pitchFamily="50" charset="-127"/>
                <a:ea typeface="맑은 고딕" pitchFamily="50" charset="-127"/>
              </a:rPr>
              <a:t>네트워크 환경 구성 및 점검</a:t>
            </a:r>
            <a:endParaRPr kumimoji="0" lang="ko-KR" altLang="en-US" sz="12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endParaRPr>
          </a:p>
        </p:txBody>
      </p:sp>
      <p:sp>
        <p:nvSpPr>
          <p:cNvPr id="81" name="Rectangle 30"/>
          <p:cNvSpPr>
            <a:spLocks noChangeArrowheads="1"/>
          </p:cNvSpPr>
          <p:nvPr/>
        </p:nvSpPr>
        <p:spPr bwMode="auto">
          <a:xfrm>
            <a:off x="3622705" y="5199977"/>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L="0" marR="0" lvl="0" indent="0"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200" i="0" u="none" strike="noStrike" kern="0" cap="none" spc="0" normalizeH="0" baseline="0" noProof="0">
                <a:ln>
                  <a:noFill/>
                </a:ln>
                <a:solidFill>
                  <a:sysClr val="windowText" lastClr="000000"/>
                </a:solidFill>
                <a:effectLst/>
                <a:uLnTx/>
                <a:uFillTx/>
                <a:latin typeface="맑은 고딕" pitchFamily="50" charset="-127"/>
                <a:ea typeface="맑은 고딕" pitchFamily="50" charset="-127"/>
              </a:rPr>
              <a:t>데이터 이행을 위한 사전 작업</a:t>
            </a:r>
          </a:p>
        </p:txBody>
      </p:sp>
      <p:cxnSp>
        <p:nvCxnSpPr>
          <p:cNvPr id="82" name="AutoShape 31"/>
          <p:cNvCxnSpPr>
            <a:cxnSpLocks noChangeShapeType="1"/>
            <a:stCxn id="45" idx="3"/>
            <a:endCxn id="67" idx="1"/>
          </p:cNvCxnSpPr>
          <p:nvPr/>
        </p:nvCxnSpPr>
        <p:spPr bwMode="auto">
          <a:xfrm>
            <a:off x="3119467" y="1939600"/>
            <a:ext cx="503238" cy="2330783"/>
          </a:xfrm>
          <a:prstGeom prst="bentConnector3">
            <a:avLst>
              <a:gd name="adj1" fmla="val 50000"/>
            </a:avLst>
          </a:prstGeom>
          <a:noFill/>
          <a:ln w="12700">
            <a:solidFill>
              <a:srgbClr val="A79E99"/>
            </a:solidFill>
            <a:miter lim="800000"/>
            <a:headEnd/>
            <a:tailEnd/>
          </a:ln>
        </p:spPr>
      </p:cxnSp>
      <p:cxnSp>
        <p:nvCxnSpPr>
          <p:cNvPr id="84" name="AutoShape 32"/>
          <p:cNvCxnSpPr>
            <a:cxnSpLocks noChangeShapeType="1"/>
            <a:stCxn id="45" idx="3"/>
            <a:endCxn id="81" idx="1"/>
          </p:cNvCxnSpPr>
          <p:nvPr/>
        </p:nvCxnSpPr>
        <p:spPr bwMode="auto">
          <a:xfrm>
            <a:off x="3119467" y="1939600"/>
            <a:ext cx="503238" cy="3398490"/>
          </a:xfrm>
          <a:prstGeom prst="bentConnector3">
            <a:avLst>
              <a:gd name="adj1" fmla="val 50000"/>
            </a:avLst>
          </a:prstGeom>
          <a:noFill/>
          <a:ln w="12700">
            <a:solidFill>
              <a:srgbClr val="A79E99"/>
            </a:solidFill>
            <a:miter lim="800000"/>
            <a:headEnd/>
            <a:tailEnd/>
          </a:ln>
        </p:spPr>
      </p:cxnSp>
      <p:sp>
        <p:nvSpPr>
          <p:cNvPr id="85" name="Text Box 33"/>
          <p:cNvSpPr txBox="1">
            <a:spLocks noChangeArrowheads="1"/>
          </p:cNvSpPr>
          <p:nvPr/>
        </p:nvSpPr>
        <p:spPr bwMode="auto">
          <a:xfrm>
            <a:off x="3767167" y="5449909"/>
            <a:ext cx="5322888" cy="556179"/>
          </a:xfrm>
          <a:prstGeom prst="rect">
            <a:avLst/>
          </a:prstGeom>
          <a:noFill/>
          <a:ln w="9525">
            <a:noFill/>
            <a:miter lim="800000"/>
            <a:headEnd/>
            <a:tailEnd/>
          </a:ln>
        </p:spPr>
        <p:txBody>
          <a:bodyPr lIns="90000" tIns="46800" rIns="90000" bIns="46800">
            <a:spAutoFit/>
          </a:bodyPr>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전환환경 구성 점검</a:t>
            </a:r>
            <a:endParaRPr kumimoji="0" lang="en-US" altLang="ko-KR" sz="1000" b="0" dirty="0" smtClean="0">
              <a:latin typeface="맑은 고딕" pitchFamily="50" charset="-127"/>
              <a:ea typeface="맑은 고딕" pitchFamily="50" charset="-127"/>
            </a:endParaRPr>
          </a:p>
          <a:p>
            <a:pPr marL="85725" indent="-85725" latinLnBrk="0">
              <a:lnSpc>
                <a:spcPct val="150000"/>
              </a:lnSpc>
              <a:buFontTx/>
              <a:buChar char="•"/>
            </a:pPr>
            <a:r>
              <a:rPr kumimoji="0" lang="ko-KR" altLang="en-US" dirty="0" smtClean="0">
                <a:ea typeface="맑은 고딕" pitchFamily="50" charset="-127"/>
              </a:rPr>
              <a:t>전</a:t>
            </a:r>
            <a:r>
              <a:rPr kumimoji="0" lang="ko-KR" altLang="en-US" dirty="0">
                <a:ea typeface="맑은 고딕" pitchFamily="50" charset="-127"/>
              </a:rPr>
              <a:t>환 </a:t>
            </a:r>
            <a:r>
              <a:rPr kumimoji="0" lang="ko-KR" altLang="en-US" dirty="0" smtClean="0">
                <a:ea typeface="맑은 고딕" pitchFamily="50" charset="-127"/>
              </a:rPr>
              <a:t>후 </a:t>
            </a:r>
            <a:r>
              <a:rPr kumimoji="0" lang="ko-KR" altLang="en-US" dirty="0" err="1" smtClean="0">
                <a:ea typeface="맑은 고딕" pitchFamily="50" charset="-127"/>
              </a:rPr>
              <a:t>변동분</a:t>
            </a:r>
            <a:r>
              <a:rPr kumimoji="0" lang="ko-KR" altLang="en-US" dirty="0" smtClean="0">
                <a:ea typeface="맑은 고딕" pitchFamily="50" charset="-127"/>
              </a:rPr>
              <a:t> 반영 방안 점검</a:t>
            </a:r>
            <a:endParaRPr kumimoji="0" lang="en-US" altLang="ko-KR" sz="1000" b="0" dirty="0">
              <a:latin typeface="맑은 고딕" pitchFamily="50" charset="-127"/>
              <a:ea typeface="맑은 고딕" pitchFamily="50" charset="-127"/>
            </a:endParaRPr>
          </a:p>
        </p:txBody>
      </p:sp>
      <p:sp>
        <p:nvSpPr>
          <p:cNvPr id="86" name="Text Box 34"/>
          <p:cNvSpPr txBox="1">
            <a:spLocks noChangeArrowheads="1"/>
          </p:cNvSpPr>
          <p:nvPr/>
        </p:nvSpPr>
        <p:spPr bwMode="auto">
          <a:xfrm>
            <a:off x="3767167" y="4386270"/>
            <a:ext cx="5322888" cy="556179"/>
          </a:xfrm>
          <a:prstGeom prst="rect">
            <a:avLst/>
          </a:prstGeom>
          <a:noFill/>
          <a:ln w="9525">
            <a:noFill/>
            <a:miter lim="800000"/>
            <a:headEnd/>
            <a:tailEnd/>
          </a:ln>
        </p:spPr>
        <p:txBody>
          <a:bodyPr lIns="90000" tIns="46800" rIns="90000" bIns="46800">
            <a:spAutoFit/>
          </a:bodyPr>
          <a:lstStyle/>
          <a:p>
            <a:pPr marL="85725" indent="-85725" latinLnBrk="0">
              <a:lnSpc>
                <a:spcPct val="150000"/>
              </a:lnSpc>
              <a:buFontTx/>
              <a:buChar char="•"/>
            </a:pPr>
            <a:r>
              <a:rPr kumimoji="0" lang="en-US" altLang="ko-KR" sz="1000" b="0" dirty="0" smtClean="0">
                <a:latin typeface="맑은 고딕" pitchFamily="50" charset="-127"/>
                <a:ea typeface="맑은 고딕" pitchFamily="50" charset="-127"/>
              </a:rPr>
              <a:t>AS-IS </a:t>
            </a:r>
            <a:r>
              <a:rPr kumimoji="0" lang="ko-KR" altLang="en-US" sz="1000" b="0" dirty="0" smtClean="0">
                <a:latin typeface="맑은 고딕" pitchFamily="50" charset="-127"/>
                <a:ea typeface="맑은 고딕" pitchFamily="50" charset="-127"/>
              </a:rPr>
              <a:t>시스템 연계 및 대내</a:t>
            </a:r>
            <a:r>
              <a:rPr kumimoji="0" lang="en-US" altLang="ko-KR" sz="1000" b="0" dirty="0" smtClean="0">
                <a:latin typeface="맑은 고딕" pitchFamily="50" charset="-127"/>
                <a:ea typeface="맑은 고딕" pitchFamily="50" charset="-127"/>
              </a:rPr>
              <a:t>/</a:t>
            </a:r>
            <a:r>
              <a:rPr kumimoji="0" lang="ko-KR" altLang="en-US" sz="1000" b="0" dirty="0" smtClean="0">
                <a:latin typeface="맑은 고딕" pitchFamily="50" charset="-127"/>
                <a:ea typeface="맑은 고딕" pitchFamily="50" charset="-127"/>
              </a:rPr>
              <a:t>대외 인터페이스 네트워크 환경 점검</a:t>
            </a:r>
            <a:endParaRPr kumimoji="0" lang="en-US" altLang="ko-KR" sz="1000" b="0" dirty="0" smtClean="0">
              <a:latin typeface="맑은 고딕" pitchFamily="50" charset="-127"/>
              <a:ea typeface="맑은 고딕" pitchFamily="50" charset="-127"/>
            </a:endParaRPr>
          </a:p>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대외 접속 전환</a:t>
            </a:r>
            <a:r>
              <a:rPr kumimoji="0" lang="en-US" altLang="ko-KR" sz="1000" b="0" dirty="0" smtClean="0">
                <a:latin typeface="맑은 고딕" pitchFamily="50" charset="-127"/>
                <a:ea typeface="맑은 고딕" pitchFamily="50" charset="-127"/>
              </a:rPr>
              <a:t> </a:t>
            </a:r>
            <a:r>
              <a:rPr kumimoji="0" lang="ko-KR" altLang="en-US" sz="1000" b="0" dirty="0" smtClean="0">
                <a:latin typeface="맑은 고딕" pitchFamily="50" charset="-127"/>
                <a:ea typeface="맑은 고딕" pitchFamily="50" charset="-127"/>
              </a:rPr>
              <a:t>준비 </a:t>
            </a:r>
            <a:endParaRPr kumimoji="0" lang="ko-KR" altLang="en-US" sz="1000" b="0" dirty="0">
              <a:latin typeface="맑은 고딕" pitchFamily="50" charset="-127"/>
              <a:ea typeface="맑은 고딕" pitchFamily="50" charset="-127"/>
            </a:endParaRPr>
          </a:p>
        </p:txBody>
      </p:sp>
    </p:spTree>
    <p:extLst>
      <p:ext uri="{BB962C8B-B14F-4D97-AF65-F5344CB8AC3E}">
        <p14:creationId xmlns:p14="http://schemas.microsoft.com/office/powerpoint/2010/main" val="109294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2.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ko-KR" altLang="en-US" sz="2400" dirty="0" smtClean="0">
                <a:solidFill>
                  <a:schemeClr val="tx1">
                    <a:lumMod val="65000"/>
                    <a:lumOff val="35000"/>
                  </a:schemeClr>
                </a:solidFill>
              </a:rPr>
              <a:t>사전 준비</a:t>
            </a:r>
            <a:endParaRPr lang="ko-KR" altLang="en-US" sz="1800" dirty="0">
              <a:solidFill>
                <a:schemeClr val="tx1">
                  <a:lumMod val="65000"/>
                  <a:lumOff val="35000"/>
                </a:schemeClr>
              </a:solidFill>
            </a:endParaRPr>
          </a:p>
        </p:txBody>
      </p:sp>
      <p:sp>
        <p:nvSpPr>
          <p:cNvPr id="42" name="Text Box 2"/>
          <p:cNvSpPr txBox="1">
            <a:spLocks noChangeArrowheads="1"/>
          </p:cNvSpPr>
          <p:nvPr/>
        </p:nvSpPr>
        <p:spPr bwMode="auto">
          <a:xfrm>
            <a:off x="361912" y="1025490"/>
            <a:ext cx="9163120" cy="387286"/>
          </a:xfrm>
          <a:prstGeom prst="rect">
            <a:avLst/>
          </a:prstGeom>
          <a:noFill/>
          <a:ln w="9525">
            <a:noFill/>
            <a:miter lim="800000"/>
            <a:headEnd/>
            <a:tailEnd/>
          </a:ln>
        </p:spPr>
        <p:txBody>
          <a:bodyPr wrap="square">
            <a:spAutoFit/>
          </a:bodyPr>
          <a:lstStyle/>
          <a:p>
            <a:pPr marL="342900" indent="-342900" latinLnBrk="0">
              <a:lnSpc>
                <a:spcPts val="2300"/>
              </a:lnSpc>
            </a:pPr>
            <a:r>
              <a:rPr lang="ko-KR" altLang="en-US" sz="1600" b="1" dirty="0" smtClean="0">
                <a:solidFill>
                  <a:srgbClr val="000000"/>
                </a:solidFill>
                <a:latin typeface="맑은 고딕" pitchFamily="50" charset="-127"/>
                <a:ea typeface="맑은 고딕" pitchFamily="50" charset="-127"/>
              </a:rPr>
              <a:t>□</a:t>
            </a:r>
            <a:r>
              <a:rPr lang="en-US" altLang="ko-KR" sz="1600" b="1" dirty="0" smtClean="0">
                <a:solidFill>
                  <a:srgbClr val="000000"/>
                </a:solidFill>
                <a:latin typeface="맑은 고딕" pitchFamily="50" charset="-127"/>
                <a:ea typeface="맑은 고딕" pitchFamily="50" charset="-127"/>
              </a:rPr>
              <a:t> </a:t>
            </a:r>
            <a:r>
              <a:rPr lang="ko-KR" altLang="en-US" sz="1600" b="1" dirty="0" smtClean="0">
                <a:solidFill>
                  <a:srgbClr val="000000"/>
                </a:solidFill>
                <a:latin typeface="맑은 고딕" pitchFamily="50" charset="-127"/>
                <a:ea typeface="맑은 고딕" pitchFamily="50" charset="-127"/>
              </a:rPr>
              <a:t>사전 준비 사항 </a:t>
            </a:r>
            <a:r>
              <a:rPr lang="en-US" altLang="ko-KR" sz="1600" b="1" dirty="0" smtClean="0">
                <a:solidFill>
                  <a:srgbClr val="000000"/>
                </a:solidFill>
                <a:latin typeface="맑은 고딕" pitchFamily="50" charset="-127"/>
                <a:ea typeface="맑은 고딕" pitchFamily="50" charset="-127"/>
              </a:rPr>
              <a:t>(2/4)</a:t>
            </a:r>
            <a:endParaRPr lang="en-US" altLang="ko-KR" sz="1500" dirty="0" smtClean="0">
              <a:solidFill>
                <a:srgbClr val="000000"/>
              </a:solidFill>
              <a:latin typeface="맑은 고딕" pitchFamily="50" charset="-127"/>
              <a:ea typeface="맑은 고딕" pitchFamily="50" charset="-127"/>
            </a:endParaRPr>
          </a:p>
        </p:txBody>
      </p:sp>
      <p:cxnSp>
        <p:nvCxnSpPr>
          <p:cNvPr id="29" name="AutoShape 12"/>
          <p:cNvCxnSpPr>
            <a:cxnSpLocks noChangeShapeType="1"/>
            <a:stCxn id="73" idx="3"/>
          </p:cNvCxnSpPr>
          <p:nvPr/>
        </p:nvCxnSpPr>
        <p:spPr bwMode="auto">
          <a:xfrm flipV="1">
            <a:off x="3119467" y="1495411"/>
            <a:ext cx="536546" cy="1607827"/>
          </a:xfrm>
          <a:prstGeom prst="bentConnector3">
            <a:avLst>
              <a:gd name="adj1" fmla="val 50000"/>
            </a:avLst>
          </a:prstGeom>
          <a:noFill/>
          <a:ln w="12700">
            <a:solidFill>
              <a:srgbClr val="A79E99"/>
            </a:solidFill>
            <a:miter lim="800000"/>
            <a:headEnd/>
            <a:tailEnd/>
          </a:ln>
        </p:spPr>
      </p:cxnSp>
      <p:sp>
        <p:nvSpPr>
          <p:cNvPr id="31" name="Rectangle 14"/>
          <p:cNvSpPr>
            <a:spLocks noChangeArrowheads="1"/>
          </p:cNvSpPr>
          <p:nvPr/>
        </p:nvSpPr>
        <p:spPr bwMode="auto">
          <a:xfrm>
            <a:off x="3656013" y="242088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kumimoji="0" lang="ko-KR" altLang="en-US" sz="1200" kern="0" dirty="0" smtClean="0">
                <a:solidFill>
                  <a:sysClr val="windowText" lastClr="000000"/>
                </a:solidFill>
                <a:latin typeface="맑은 고딕" pitchFamily="50" charset="-127"/>
                <a:ea typeface="맑은 고딕" pitchFamily="50" charset="-127"/>
              </a:rPr>
              <a:t>어플리케이션 영역 초기화</a:t>
            </a:r>
            <a:endParaRPr kumimoji="0" lang="ko-KR" altLang="en-US" sz="1200" kern="0" dirty="0">
              <a:solidFill>
                <a:sysClr val="windowText" lastClr="000000"/>
              </a:solidFill>
              <a:latin typeface="맑은 고딕" pitchFamily="50" charset="-127"/>
              <a:ea typeface="맑은 고딕" pitchFamily="50" charset="-127"/>
            </a:endParaRPr>
          </a:p>
        </p:txBody>
      </p:sp>
      <p:cxnSp>
        <p:nvCxnSpPr>
          <p:cNvPr id="32" name="AutoShape 15"/>
          <p:cNvCxnSpPr>
            <a:cxnSpLocks noChangeShapeType="1"/>
            <a:stCxn id="73" idx="3"/>
            <a:endCxn id="31" idx="1"/>
          </p:cNvCxnSpPr>
          <p:nvPr/>
        </p:nvCxnSpPr>
        <p:spPr bwMode="auto">
          <a:xfrm flipV="1">
            <a:off x="3119467" y="2559001"/>
            <a:ext cx="536546" cy="544237"/>
          </a:xfrm>
          <a:prstGeom prst="bentConnector3">
            <a:avLst>
              <a:gd name="adj1" fmla="val 50000"/>
            </a:avLst>
          </a:prstGeom>
          <a:noFill/>
          <a:ln w="12700">
            <a:solidFill>
              <a:srgbClr val="A79E99"/>
            </a:solidFill>
            <a:miter lim="800000"/>
            <a:headEnd/>
            <a:tailEnd/>
          </a:ln>
        </p:spPr>
      </p:cxnSp>
      <p:sp>
        <p:nvSpPr>
          <p:cNvPr id="34" name="Text Box 17"/>
          <p:cNvSpPr txBox="1">
            <a:spLocks noChangeArrowheads="1"/>
          </p:cNvSpPr>
          <p:nvPr/>
        </p:nvSpPr>
        <p:spPr bwMode="auto">
          <a:xfrm>
            <a:off x="3794125" y="1616105"/>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kumimoji="0" lang="ko-KR" altLang="en-US" sz="1000" b="0" dirty="0">
                <a:latin typeface="맑은 고딕" pitchFamily="50" charset="-127"/>
                <a:ea typeface="맑은 고딕" pitchFamily="50" charset="-127"/>
              </a:rPr>
              <a:t>프로그램 </a:t>
            </a:r>
            <a:r>
              <a:rPr kumimoji="0" lang="ko-KR" altLang="en-US" sz="1000" b="0" dirty="0" smtClean="0">
                <a:latin typeface="맑은 고딕" pitchFamily="50" charset="-127"/>
                <a:ea typeface="맑은 고딕" pitchFamily="50" charset="-127"/>
              </a:rPr>
              <a:t>소스 </a:t>
            </a:r>
            <a:r>
              <a:rPr kumimoji="0" lang="en-US" altLang="ko-KR" sz="1000" b="0" dirty="0" smtClean="0">
                <a:latin typeface="맑은 고딕" pitchFamily="50" charset="-127"/>
                <a:ea typeface="맑은 고딕" pitchFamily="50" charset="-127"/>
              </a:rPr>
              <a:t>Freezing</a:t>
            </a:r>
          </a:p>
          <a:p>
            <a:pPr marL="85725" indent="-85725" latinLnBrk="0">
              <a:lnSpc>
                <a:spcPct val="150000"/>
              </a:lnSpc>
              <a:buFontTx/>
              <a:buChar char="•"/>
            </a:pPr>
            <a:r>
              <a:rPr lang="ko-KR" altLang="en-US" sz="1000" dirty="0" smtClean="0">
                <a:latin typeface="맑은 고딕" pitchFamily="50" charset="-127"/>
                <a:ea typeface="맑은 고딕" pitchFamily="50" charset="-127"/>
              </a:rPr>
              <a:t>자원 변경에 대한 관리 프로세스</a:t>
            </a:r>
            <a:r>
              <a:rPr kumimoji="0" lang="ko-KR" altLang="en-US" sz="1000" b="0" dirty="0" smtClean="0">
                <a:latin typeface="맑은 고딕" pitchFamily="50" charset="-127"/>
                <a:ea typeface="맑은 고딕" pitchFamily="50" charset="-127"/>
              </a:rPr>
              <a:t> 적용</a:t>
            </a:r>
            <a:endParaRPr kumimoji="0" lang="ko-KR" altLang="en-US" sz="1000" b="0" dirty="0">
              <a:latin typeface="맑은 고딕" pitchFamily="50" charset="-127"/>
              <a:ea typeface="맑은 고딕" pitchFamily="50" charset="-127"/>
            </a:endParaRPr>
          </a:p>
        </p:txBody>
      </p:sp>
      <p:sp>
        <p:nvSpPr>
          <p:cNvPr id="36" name="Text Box 24"/>
          <p:cNvSpPr txBox="1">
            <a:spLocks noChangeArrowheads="1"/>
          </p:cNvSpPr>
          <p:nvPr/>
        </p:nvSpPr>
        <p:spPr bwMode="auto">
          <a:xfrm>
            <a:off x="3794125" y="2687588"/>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lang="en-US" altLang="ko-KR" sz="1000" dirty="0" err="1" smtClean="0">
                <a:latin typeface="맑은 고딕" pitchFamily="50" charset="-127"/>
                <a:ea typeface="맑은 고딕" pitchFamily="50" charset="-127"/>
              </a:rPr>
              <a:t>Prj</a:t>
            </a:r>
            <a:r>
              <a:rPr lang="en-US" altLang="ko-KR" sz="1000" dirty="0" smtClean="0">
                <a:latin typeface="맑은 고딕" pitchFamily="50" charset="-127"/>
                <a:ea typeface="맑은 고딕" pitchFamily="50" charset="-127"/>
              </a:rPr>
              <a:t>. </a:t>
            </a:r>
            <a:r>
              <a:rPr lang="ko-KR" altLang="en-US" sz="1000" dirty="0" smtClean="0">
                <a:latin typeface="맑은 고딕" pitchFamily="50" charset="-127"/>
                <a:ea typeface="맑은 고딕" pitchFamily="50" charset="-127"/>
              </a:rPr>
              <a:t>이관대상 첨부파일 정보 및 파일 </a:t>
            </a:r>
            <a:r>
              <a:rPr lang="ko-KR" altLang="en-US" sz="1000" dirty="0" err="1" smtClean="0">
                <a:latin typeface="맑은 고딕" pitchFamily="50" charset="-127"/>
                <a:ea typeface="맑은 고딕" pitchFamily="50" charset="-127"/>
              </a:rPr>
              <a:t>디렉토리</a:t>
            </a:r>
            <a:r>
              <a:rPr lang="ko-KR" altLang="en-US" sz="1000" dirty="0" smtClean="0">
                <a:latin typeface="맑은 고딕" pitchFamily="50" charset="-127"/>
                <a:ea typeface="맑은 고딕" pitchFamily="50" charset="-127"/>
              </a:rPr>
              <a:t> 정보 확인</a:t>
            </a:r>
            <a:endParaRPr kumimoji="0" lang="en-US" altLang="ko-KR" sz="1000" b="0" dirty="0" smtClean="0">
              <a:latin typeface="맑은 고딕" pitchFamily="50" charset="-127"/>
              <a:ea typeface="맑은 고딕" pitchFamily="50" charset="-127"/>
            </a:endParaRPr>
          </a:p>
          <a:p>
            <a:pPr marL="85725" indent="-85725" latinLnBrk="0">
              <a:lnSpc>
                <a:spcPct val="150000"/>
              </a:lnSpc>
              <a:buFontTx/>
              <a:buChar char="•"/>
            </a:pPr>
            <a:r>
              <a:rPr lang="ko-KR" altLang="en-US" sz="1000" dirty="0" smtClean="0">
                <a:latin typeface="맑은 고딕" pitchFamily="50" charset="-127"/>
                <a:ea typeface="맑은 고딕" pitchFamily="50" charset="-127"/>
              </a:rPr>
              <a:t>로그 일괄 정리 및 로그 레벨 운영 환경 설정 확인</a:t>
            </a:r>
            <a:endParaRPr lang="en-US" altLang="ko-KR" sz="1000" dirty="0" smtClean="0">
              <a:latin typeface="맑은 고딕" pitchFamily="50" charset="-127"/>
              <a:ea typeface="맑은 고딕" pitchFamily="50" charset="-127"/>
            </a:endParaRPr>
          </a:p>
        </p:txBody>
      </p:sp>
      <p:sp>
        <p:nvSpPr>
          <p:cNvPr id="37" name="Rectangle 14"/>
          <p:cNvSpPr>
            <a:spLocks noChangeArrowheads="1"/>
          </p:cNvSpPr>
          <p:nvPr/>
        </p:nvSpPr>
        <p:spPr bwMode="auto">
          <a:xfrm>
            <a:off x="3656013" y="350100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kumimoji="0" lang="ko-KR" altLang="en-US" sz="1200" kern="0" dirty="0">
                <a:solidFill>
                  <a:sysClr val="windowText" lastClr="000000"/>
                </a:solidFill>
                <a:latin typeface="맑은 고딕" pitchFamily="50" charset="-127"/>
                <a:ea typeface="맑은 고딕" pitchFamily="50" charset="-127"/>
              </a:rPr>
              <a:t>솔루션 </a:t>
            </a:r>
            <a:r>
              <a:rPr kumimoji="0" lang="ko-KR" altLang="en-US" sz="1200" kern="0" dirty="0" smtClean="0">
                <a:solidFill>
                  <a:sysClr val="windowText" lastClr="000000"/>
                </a:solidFill>
                <a:latin typeface="맑은 고딕" pitchFamily="50" charset="-127"/>
                <a:ea typeface="맑은 고딕" pitchFamily="50" charset="-127"/>
              </a:rPr>
              <a:t>최종 버전 확인 및 </a:t>
            </a:r>
            <a:r>
              <a:rPr kumimoji="0" lang="en-US" altLang="ko-KR" sz="1200" kern="0" dirty="0" smtClean="0">
                <a:solidFill>
                  <a:sysClr val="windowText" lastClr="000000"/>
                </a:solidFill>
                <a:latin typeface="맑은 고딕" pitchFamily="50" charset="-127"/>
                <a:ea typeface="맑은 고딕" pitchFamily="50" charset="-127"/>
              </a:rPr>
              <a:t>Freezing</a:t>
            </a:r>
            <a:endParaRPr kumimoji="0" lang="ko-KR" altLang="en-US" sz="1200" kern="0" dirty="0">
              <a:solidFill>
                <a:sysClr val="windowText" lastClr="000000"/>
              </a:solidFill>
              <a:latin typeface="맑은 고딕" pitchFamily="50" charset="-127"/>
              <a:ea typeface="맑은 고딕" pitchFamily="50" charset="-127"/>
            </a:endParaRPr>
          </a:p>
        </p:txBody>
      </p:sp>
      <p:cxnSp>
        <p:nvCxnSpPr>
          <p:cNvPr id="38" name="AutoShape 15"/>
          <p:cNvCxnSpPr>
            <a:cxnSpLocks noChangeShapeType="1"/>
            <a:stCxn id="73" idx="3"/>
            <a:endCxn id="37" idx="1"/>
          </p:cNvCxnSpPr>
          <p:nvPr/>
        </p:nvCxnSpPr>
        <p:spPr bwMode="auto">
          <a:xfrm>
            <a:off x="3119467" y="3103238"/>
            <a:ext cx="536546" cy="535883"/>
          </a:xfrm>
          <a:prstGeom prst="bentConnector3">
            <a:avLst>
              <a:gd name="adj1" fmla="val 50000"/>
            </a:avLst>
          </a:prstGeom>
          <a:noFill/>
          <a:ln w="12700">
            <a:solidFill>
              <a:srgbClr val="A79E99"/>
            </a:solidFill>
            <a:miter lim="800000"/>
            <a:headEnd/>
            <a:tailEnd/>
          </a:ln>
        </p:spPr>
      </p:cxnSp>
      <p:sp>
        <p:nvSpPr>
          <p:cNvPr id="39" name="Text Box 24"/>
          <p:cNvSpPr txBox="1">
            <a:spLocks noChangeArrowheads="1"/>
          </p:cNvSpPr>
          <p:nvPr/>
        </p:nvSpPr>
        <p:spPr bwMode="auto">
          <a:xfrm>
            <a:off x="3794125" y="3705795"/>
            <a:ext cx="5322888" cy="509593"/>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kumimoji="0" lang="en-US" altLang="ko-KR" sz="1000" b="0" dirty="0" smtClean="0">
                <a:latin typeface="맑은 고딕" pitchFamily="50" charset="-127"/>
                <a:ea typeface="맑은 고딕" pitchFamily="50" charset="-127"/>
              </a:rPr>
              <a:t>Client </a:t>
            </a:r>
            <a:r>
              <a:rPr kumimoji="0" lang="ko-KR" altLang="en-US" sz="1000" b="0" dirty="0" smtClean="0">
                <a:latin typeface="맑은 고딕" pitchFamily="50" charset="-127"/>
                <a:ea typeface="맑은 고딕" pitchFamily="50" charset="-127"/>
              </a:rPr>
              <a:t>배포 솔루션</a:t>
            </a:r>
            <a:r>
              <a:rPr kumimoji="0" lang="en-US" altLang="ko-KR" sz="1000" b="0" dirty="0" smtClean="0">
                <a:latin typeface="맑은 고딕" pitchFamily="50" charset="-127"/>
                <a:ea typeface="맑은 고딕" pitchFamily="50" charset="-127"/>
              </a:rPr>
              <a:t>, </a:t>
            </a:r>
            <a:r>
              <a:rPr kumimoji="0" lang="ko-KR" altLang="en-US" sz="1000" b="0" dirty="0" smtClean="0">
                <a:latin typeface="맑은 고딕" pitchFamily="50" charset="-127"/>
                <a:ea typeface="맑은 고딕" pitchFamily="50" charset="-127"/>
              </a:rPr>
              <a:t>프레임워크</a:t>
            </a:r>
            <a:r>
              <a:rPr kumimoji="0" lang="en-US" altLang="ko-KR" sz="1000" b="0" dirty="0">
                <a:latin typeface="맑은 고딕" pitchFamily="50" charset="-127"/>
                <a:ea typeface="맑은 고딕" pitchFamily="50" charset="-127"/>
              </a:rPr>
              <a:t>, </a:t>
            </a:r>
            <a:r>
              <a:rPr kumimoji="0" lang="ko-KR" altLang="en-US" sz="1000" b="0" dirty="0" smtClean="0">
                <a:latin typeface="맑은 고딕" pitchFamily="50" charset="-127"/>
                <a:ea typeface="맑은 고딕" pitchFamily="50" charset="-127"/>
              </a:rPr>
              <a:t>암호화</a:t>
            </a:r>
            <a:r>
              <a:rPr kumimoji="0" lang="en-US" altLang="ko-KR" sz="1000" b="0" dirty="0" smtClean="0">
                <a:latin typeface="맑은 고딕" pitchFamily="50" charset="-127"/>
                <a:ea typeface="맑은 고딕" pitchFamily="50" charset="-127"/>
              </a:rPr>
              <a:t>/</a:t>
            </a:r>
            <a:r>
              <a:rPr kumimoji="0" lang="ko-KR" altLang="en-US" sz="1000" b="0" dirty="0" smtClean="0">
                <a:latin typeface="맑은 고딕" pitchFamily="50" charset="-127"/>
                <a:ea typeface="맑은 고딕" pitchFamily="50" charset="-127"/>
              </a:rPr>
              <a:t>보안</a:t>
            </a:r>
            <a:r>
              <a:rPr kumimoji="0" lang="en-US" altLang="ko-KR" sz="1000" b="0" dirty="0" smtClean="0">
                <a:latin typeface="맑은 고딕" pitchFamily="50" charset="-127"/>
                <a:ea typeface="맑은 고딕" pitchFamily="50" charset="-127"/>
              </a:rPr>
              <a:t>, </a:t>
            </a:r>
            <a:r>
              <a:rPr kumimoji="0" lang="ko-KR" altLang="en-US" sz="1000" b="0" dirty="0" err="1" smtClean="0">
                <a:latin typeface="맑은 고딕" pitchFamily="50" charset="-127"/>
                <a:ea typeface="맑은 고딕" pitchFamily="50" charset="-127"/>
              </a:rPr>
              <a:t>대고객</a:t>
            </a:r>
            <a:r>
              <a:rPr kumimoji="0" lang="ko-KR" altLang="en-US" sz="1000" b="0" dirty="0" smtClean="0">
                <a:latin typeface="맑은 고딕" pitchFamily="50" charset="-127"/>
                <a:ea typeface="맑은 고딕" pitchFamily="50" charset="-127"/>
              </a:rPr>
              <a:t> </a:t>
            </a:r>
            <a:r>
              <a:rPr kumimoji="0" lang="en-US" altLang="ko-KR" sz="1000" b="0" dirty="0" smtClean="0">
                <a:latin typeface="맑은 고딕" pitchFamily="50" charset="-127"/>
                <a:ea typeface="맑은 고딕" pitchFamily="50" charset="-127"/>
              </a:rPr>
              <a:t>SSO </a:t>
            </a:r>
            <a:r>
              <a:rPr kumimoji="0" lang="ko-KR" altLang="en-US" sz="1000" b="0" dirty="0" smtClean="0">
                <a:latin typeface="맑은 고딕" pitchFamily="50" charset="-127"/>
                <a:ea typeface="맑은 고딕" pitchFamily="50" charset="-127"/>
              </a:rPr>
              <a:t>등 사용 솔루션 </a:t>
            </a:r>
            <a:r>
              <a:rPr lang="ko-KR" altLang="en-US" sz="1000" dirty="0" smtClean="0">
                <a:latin typeface="맑은 고딕" pitchFamily="50" charset="-127"/>
                <a:ea typeface="맑은 고딕" pitchFamily="50" charset="-127"/>
              </a:rPr>
              <a:t>서버 설치 </a:t>
            </a:r>
            <a:r>
              <a:rPr kumimoji="0" lang="ko-KR" altLang="en-US" sz="1000" b="0" dirty="0" smtClean="0">
                <a:latin typeface="맑은 고딕" pitchFamily="50" charset="-127"/>
                <a:ea typeface="맑은 고딕" pitchFamily="50" charset="-127"/>
              </a:rPr>
              <a:t>버전 최종 확인 및 </a:t>
            </a:r>
            <a:r>
              <a:rPr kumimoji="0" lang="en-US" altLang="ko-KR" sz="1000" b="0" dirty="0" smtClean="0">
                <a:latin typeface="맑은 고딕" pitchFamily="50" charset="-127"/>
                <a:ea typeface="맑은 고딕" pitchFamily="50" charset="-127"/>
              </a:rPr>
              <a:t>Freezing</a:t>
            </a:r>
          </a:p>
          <a:p>
            <a:pPr marL="85725" indent="-85725" latinLnBrk="0">
              <a:lnSpc>
                <a:spcPct val="150000"/>
              </a:lnSpc>
              <a:buFontTx/>
              <a:buChar char="•"/>
            </a:pPr>
            <a:r>
              <a:rPr lang="ko-KR" altLang="en-US" sz="1000" dirty="0" smtClean="0">
                <a:latin typeface="맑은 고딕" pitchFamily="50" charset="-127"/>
                <a:ea typeface="맑은 고딕" pitchFamily="50" charset="-127"/>
              </a:rPr>
              <a:t>솔루션 운영 라이선스 적용 확인</a:t>
            </a:r>
            <a:endParaRPr kumimoji="0" lang="ko-KR" altLang="en-US" sz="1000" b="0" dirty="0">
              <a:latin typeface="맑은 고딕" pitchFamily="50" charset="-127"/>
              <a:ea typeface="맑은 고딕" pitchFamily="50" charset="-127"/>
            </a:endParaRPr>
          </a:p>
        </p:txBody>
      </p:sp>
      <p:sp>
        <p:nvSpPr>
          <p:cNvPr id="40" name="Rectangle 14"/>
          <p:cNvSpPr>
            <a:spLocks noChangeArrowheads="1"/>
          </p:cNvSpPr>
          <p:nvPr/>
        </p:nvSpPr>
        <p:spPr bwMode="auto">
          <a:xfrm>
            <a:off x="3656013" y="458112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lang="en-US" altLang="ko-KR" sz="1200" kern="0" dirty="0" smtClean="0">
                <a:solidFill>
                  <a:sysClr val="windowText" lastClr="000000"/>
                </a:solidFill>
                <a:latin typeface="맑은 고딕" pitchFamily="50" charset="-127"/>
                <a:ea typeface="맑은 고딕" pitchFamily="50" charset="-127"/>
              </a:rPr>
              <a:t>Data </a:t>
            </a:r>
            <a:r>
              <a:rPr lang="ko-KR" altLang="en-US" sz="1200" kern="0" dirty="0">
                <a:solidFill>
                  <a:sysClr val="windowText" lastClr="000000"/>
                </a:solidFill>
                <a:ea typeface="맑은 고딕" pitchFamily="50" charset="-127"/>
              </a:rPr>
              <a:t>및 </a:t>
            </a:r>
            <a:r>
              <a:rPr lang="ko-KR" altLang="en-US" sz="1200" kern="0" dirty="0" smtClean="0">
                <a:solidFill>
                  <a:sysClr val="windowText" lastClr="000000"/>
                </a:solidFill>
                <a:ea typeface="맑은 고딕" pitchFamily="50" charset="-127"/>
              </a:rPr>
              <a:t>첨부파일 </a:t>
            </a:r>
            <a:r>
              <a:rPr kumimoji="0" lang="en-US" altLang="ko-KR" sz="1200" kern="0" dirty="0" smtClean="0">
                <a:solidFill>
                  <a:sysClr val="windowText" lastClr="000000"/>
                </a:solidFill>
                <a:latin typeface="맑은 고딕" pitchFamily="50" charset="-127"/>
                <a:ea typeface="맑은 고딕" pitchFamily="50" charset="-127"/>
              </a:rPr>
              <a:t>Freezing</a:t>
            </a:r>
            <a:endParaRPr kumimoji="0" lang="ko-KR" altLang="en-US" sz="1200" kern="0" dirty="0">
              <a:solidFill>
                <a:sysClr val="windowText" lastClr="000000"/>
              </a:solidFill>
              <a:latin typeface="맑은 고딕" pitchFamily="50" charset="-127"/>
              <a:ea typeface="맑은 고딕" pitchFamily="50" charset="-127"/>
            </a:endParaRPr>
          </a:p>
        </p:txBody>
      </p:sp>
      <p:sp>
        <p:nvSpPr>
          <p:cNvPr id="44" name="Text Box 24"/>
          <p:cNvSpPr txBox="1">
            <a:spLocks noChangeArrowheads="1"/>
          </p:cNvSpPr>
          <p:nvPr/>
        </p:nvSpPr>
        <p:spPr bwMode="auto">
          <a:xfrm>
            <a:off x="3794125" y="4857353"/>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사용자</a:t>
            </a:r>
            <a:r>
              <a:rPr kumimoji="0" lang="en-US" altLang="ko-KR" sz="1000" b="0" dirty="0" smtClean="0">
                <a:latin typeface="맑은 고딕" pitchFamily="50" charset="-127"/>
                <a:ea typeface="맑은 고딕" pitchFamily="50" charset="-127"/>
              </a:rPr>
              <a:t>/</a:t>
            </a:r>
            <a:r>
              <a:rPr kumimoji="0" lang="ko-KR" altLang="en-US" sz="1000" b="0" dirty="0" smtClean="0">
                <a:latin typeface="맑은 고딕" pitchFamily="50" charset="-127"/>
                <a:ea typeface="맑은 고딕" pitchFamily="50" charset="-127"/>
              </a:rPr>
              <a:t>고객</a:t>
            </a:r>
            <a:r>
              <a:rPr kumimoji="0" lang="en-US" altLang="ko-KR" sz="1000" b="0" dirty="0" smtClean="0">
                <a:latin typeface="맑은 고딕" pitchFamily="50" charset="-127"/>
                <a:ea typeface="맑은 고딕" pitchFamily="50" charset="-127"/>
              </a:rPr>
              <a:t>/</a:t>
            </a:r>
            <a:r>
              <a:rPr kumimoji="0" lang="ko-KR" altLang="en-US" sz="1000" b="0" dirty="0" smtClean="0">
                <a:latin typeface="맑은 고딕" pitchFamily="50" charset="-127"/>
                <a:ea typeface="맑은 고딕" pitchFamily="50" charset="-127"/>
              </a:rPr>
              <a:t>공통코드</a:t>
            </a:r>
            <a:r>
              <a:rPr kumimoji="0" lang="en-US" altLang="ko-KR" sz="1000" b="0" dirty="0" smtClean="0">
                <a:latin typeface="맑은 고딕" pitchFamily="50" charset="-127"/>
                <a:ea typeface="맑은 고딕" pitchFamily="50" charset="-127"/>
              </a:rPr>
              <a:t>/</a:t>
            </a:r>
            <a:r>
              <a:rPr kumimoji="0" lang="ko-KR" altLang="en-US" sz="1000" b="0" dirty="0" smtClean="0">
                <a:latin typeface="맑은 고딕" pitchFamily="50" charset="-127"/>
                <a:ea typeface="맑은 고딕" pitchFamily="50" charset="-127"/>
              </a:rPr>
              <a:t>상품서비스 등 어플리케이션에서 사용하는 기준 정보 </a:t>
            </a:r>
            <a:r>
              <a:rPr kumimoji="0" lang="en-US" altLang="ko-KR" sz="1000" b="0" dirty="0" smtClean="0">
                <a:latin typeface="맑은 고딕" pitchFamily="50" charset="-127"/>
                <a:ea typeface="맑은 고딕" pitchFamily="50" charset="-127"/>
              </a:rPr>
              <a:t>Freezing</a:t>
            </a:r>
            <a:endParaRPr kumimoji="0" lang="ko-KR" altLang="en-US" sz="1000" b="0" dirty="0">
              <a:latin typeface="맑은 고딕" pitchFamily="50" charset="-127"/>
              <a:ea typeface="맑은 고딕" pitchFamily="50" charset="-127"/>
            </a:endParaRPr>
          </a:p>
        </p:txBody>
      </p:sp>
      <p:cxnSp>
        <p:nvCxnSpPr>
          <p:cNvPr id="60" name="AutoShape 15"/>
          <p:cNvCxnSpPr>
            <a:cxnSpLocks noChangeShapeType="1"/>
            <a:stCxn id="73" idx="3"/>
            <a:endCxn id="40" idx="1"/>
          </p:cNvCxnSpPr>
          <p:nvPr/>
        </p:nvCxnSpPr>
        <p:spPr bwMode="auto">
          <a:xfrm>
            <a:off x="3119467" y="3103238"/>
            <a:ext cx="536546" cy="1616003"/>
          </a:xfrm>
          <a:prstGeom prst="bentConnector3">
            <a:avLst>
              <a:gd name="adj1" fmla="val 50000"/>
            </a:avLst>
          </a:prstGeom>
          <a:noFill/>
          <a:ln w="12700">
            <a:solidFill>
              <a:srgbClr val="A79E99"/>
            </a:solidFill>
            <a:miter lim="800000"/>
            <a:headEnd/>
            <a:tailEnd/>
          </a:ln>
        </p:spPr>
      </p:cxnSp>
      <p:sp>
        <p:nvSpPr>
          <p:cNvPr id="61" name="Rectangle 14"/>
          <p:cNvSpPr>
            <a:spLocks noChangeArrowheads="1"/>
          </p:cNvSpPr>
          <p:nvPr/>
        </p:nvSpPr>
        <p:spPr bwMode="auto">
          <a:xfrm>
            <a:off x="3662363" y="5329830"/>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lang="en-US" altLang="ko-KR" sz="1200" kern="0" dirty="0" smtClean="0">
                <a:solidFill>
                  <a:sysClr val="windowText" lastClr="000000"/>
                </a:solidFill>
                <a:latin typeface="맑은 고딕" pitchFamily="50" charset="-127"/>
                <a:ea typeface="맑은 고딕" pitchFamily="50" charset="-127"/>
              </a:rPr>
              <a:t>IP Address</a:t>
            </a:r>
            <a:r>
              <a:rPr lang="ko-KR" altLang="en-US" sz="1200" kern="0" dirty="0" smtClean="0">
                <a:solidFill>
                  <a:sysClr val="windowText" lastClr="000000"/>
                </a:solidFill>
                <a:latin typeface="맑은 고딕" pitchFamily="50" charset="-127"/>
                <a:ea typeface="맑은 고딕" pitchFamily="50" charset="-127"/>
              </a:rPr>
              <a:t>에 대한 도메인 설정 확인</a:t>
            </a:r>
            <a:endParaRPr kumimoji="0" lang="ko-KR" altLang="en-US" sz="1200" kern="0" dirty="0">
              <a:solidFill>
                <a:sysClr val="windowText" lastClr="000000"/>
              </a:solidFill>
              <a:latin typeface="맑은 고딕" pitchFamily="50" charset="-127"/>
              <a:ea typeface="맑은 고딕" pitchFamily="50" charset="-127"/>
            </a:endParaRPr>
          </a:p>
        </p:txBody>
      </p:sp>
      <p:sp>
        <p:nvSpPr>
          <p:cNvPr id="63" name="Text Box 24"/>
          <p:cNvSpPr txBox="1">
            <a:spLocks noChangeArrowheads="1"/>
          </p:cNvSpPr>
          <p:nvPr/>
        </p:nvSpPr>
        <p:spPr bwMode="auto">
          <a:xfrm>
            <a:off x="3800475" y="5606055"/>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kumimoji="0" lang="ko-KR" altLang="en-US" sz="1000" b="0" dirty="0" smtClean="0">
                <a:latin typeface="맑은 고딕" pitchFamily="50" charset="-127"/>
                <a:ea typeface="맑은 고딕" pitchFamily="50" charset="-127"/>
              </a:rPr>
              <a:t>연계 서버</a:t>
            </a:r>
            <a:r>
              <a:rPr kumimoji="0" lang="en-US" altLang="ko-KR" sz="1000" b="0" dirty="0" smtClean="0">
                <a:latin typeface="맑은 고딕" pitchFamily="50" charset="-127"/>
                <a:ea typeface="맑은 고딕" pitchFamily="50" charset="-127"/>
              </a:rPr>
              <a:t>, DB </a:t>
            </a:r>
            <a:r>
              <a:rPr kumimoji="0" lang="ko-KR" altLang="en-US" sz="1000" b="0" dirty="0" smtClean="0">
                <a:latin typeface="맑은 고딕" pitchFamily="50" charset="-127"/>
                <a:ea typeface="맑은 고딕" pitchFamily="50" charset="-127"/>
              </a:rPr>
              <a:t>접속 정보</a:t>
            </a:r>
            <a:r>
              <a:rPr lang="en-US" altLang="ko-KR" sz="1000" dirty="0" smtClean="0">
                <a:latin typeface="맑은 고딕" pitchFamily="50" charset="-127"/>
                <a:ea typeface="맑은 고딕" pitchFamily="50" charset="-127"/>
              </a:rPr>
              <a:t> </a:t>
            </a:r>
            <a:r>
              <a:rPr lang="ko-KR" altLang="en-US" sz="1000" dirty="0" smtClean="0">
                <a:latin typeface="맑은 고딕" pitchFamily="50" charset="-127"/>
                <a:ea typeface="맑은 고딕" pitchFamily="50" charset="-127"/>
              </a:rPr>
              <a:t>등 도메인 설정 정보 확인</a:t>
            </a:r>
            <a:endParaRPr kumimoji="0" lang="ko-KR" altLang="en-US" sz="1000" b="0" dirty="0">
              <a:latin typeface="맑은 고딕" pitchFamily="50" charset="-127"/>
              <a:ea typeface="맑은 고딕" pitchFamily="50" charset="-127"/>
            </a:endParaRPr>
          </a:p>
        </p:txBody>
      </p:sp>
      <p:cxnSp>
        <p:nvCxnSpPr>
          <p:cNvPr id="64" name="AutoShape 15"/>
          <p:cNvCxnSpPr>
            <a:cxnSpLocks noChangeShapeType="1"/>
            <a:stCxn id="73" idx="3"/>
            <a:endCxn id="61" idx="1"/>
          </p:cNvCxnSpPr>
          <p:nvPr/>
        </p:nvCxnSpPr>
        <p:spPr bwMode="auto">
          <a:xfrm>
            <a:off x="3119467" y="3103238"/>
            <a:ext cx="542896" cy="2364705"/>
          </a:xfrm>
          <a:prstGeom prst="bentConnector3">
            <a:avLst>
              <a:gd name="adj1" fmla="val 50000"/>
            </a:avLst>
          </a:prstGeom>
          <a:noFill/>
          <a:ln w="12700">
            <a:solidFill>
              <a:srgbClr val="A79E99"/>
            </a:solidFill>
            <a:miter lim="800000"/>
            <a:headEnd/>
            <a:tailEnd/>
          </a:ln>
        </p:spPr>
      </p:cxnSp>
      <p:sp>
        <p:nvSpPr>
          <p:cNvPr id="68" name="AutoShape 5"/>
          <p:cNvSpPr>
            <a:spLocks noChangeArrowheads="1"/>
          </p:cNvSpPr>
          <p:nvPr/>
        </p:nvSpPr>
        <p:spPr bwMode="auto">
          <a:xfrm>
            <a:off x="612805" y="3166737"/>
            <a:ext cx="974725" cy="1069975"/>
          </a:xfrm>
          <a:prstGeom prst="roundRect">
            <a:avLst>
              <a:gd name="adj" fmla="val 16667"/>
            </a:avLst>
          </a:prstGeom>
          <a:solidFill>
            <a:srgbClr val="FFFFFF"/>
          </a:solidFill>
          <a:ln w="9525">
            <a:solidFill>
              <a:srgbClr val="A79E99"/>
            </a:solidFill>
            <a:round/>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3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사전준비사항</a:t>
            </a:r>
          </a:p>
        </p:txBody>
      </p:sp>
      <p:sp>
        <p:nvSpPr>
          <p:cNvPr id="69" name="Rectangle 6"/>
          <p:cNvSpPr>
            <a:spLocks noChangeArrowheads="1"/>
          </p:cNvSpPr>
          <p:nvPr/>
        </p:nvSpPr>
        <p:spPr bwMode="auto">
          <a:xfrm>
            <a:off x="1925667" y="1703062"/>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kern="0">
                <a:solidFill>
                  <a:sysClr val="windowText" lastClr="000000"/>
                </a:solidFill>
                <a:latin typeface="맑은 고딕" pitchFamily="50" charset="-127"/>
                <a:ea typeface="맑은 고딕" pitchFamily="50" charset="-127"/>
              </a:rPr>
              <a:t>System</a:t>
            </a:r>
          </a:p>
        </p:txBody>
      </p:sp>
      <p:sp>
        <p:nvSpPr>
          <p:cNvPr id="70" name="Rectangle 7"/>
          <p:cNvSpPr>
            <a:spLocks noChangeArrowheads="1"/>
          </p:cNvSpPr>
          <p:nvPr/>
        </p:nvSpPr>
        <p:spPr bwMode="auto">
          <a:xfrm>
            <a:off x="1925667" y="519715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400" b="0" kern="0" dirty="0" smtClean="0">
                <a:solidFill>
                  <a:sysClr val="windowText" lastClr="000000"/>
                </a:solidFill>
                <a:latin typeface="맑은 고딕" pitchFamily="50" charset="-127"/>
                <a:ea typeface="맑은 고딕" pitchFamily="50" charset="-127"/>
              </a:rPr>
              <a:t>변화 관리</a:t>
            </a:r>
            <a:endParaRPr kumimoji="0" lang="ko-KR" altLang="en-US" sz="1400" b="0" i="0" u="none" strike="noStrike" kern="0" cap="none" spc="0" normalizeH="0" noProof="0" dirty="0">
              <a:ln>
                <a:noFill/>
              </a:ln>
              <a:solidFill>
                <a:sysClr val="windowText" lastClr="000000"/>
              </a:solidFill>
              <a:effectLst/>
              <a:uLnTx/>
              <a:uFillTx/>
              <a:latin typeface="맑은 고딕" pitchFamily="50" charset="-127"/>
              <a:ea typeface="맑은 고딕" pitchFamily="50" charset="-127"/>
            </a:endParaRPr>
          </a:p>
        </p:txBody>
      </p:sp>
      <p:cxnSp>
        <p:nvCxnSpPr>
          <p:cNvPr id="71" name="AutoShape 8"/>
          <p:cNvCxnSpPr>
            <a:cxnSpLocks noChangeShapeType="1"/>
            <a:stCxn id="68" idx="3"/>
            <a:endCxn id="69" idx="1"/>
          </p:cNvCxnSpPr>
          <p:nvPr/>
        </p:nvCxnSpPr>
        <p:spPr bwMode="auto">
          <a:xfrm flipV="1">
            <a:off x="1587530" y="1939600"/>
            <a:ext cx="338137" cy="1762125"/>
          </a:xfrm>
          <a:prstGeom prst="bentConnector3">
            <a:avLst>
              <a:gd name="adj1" fmla="val 49764"/>
            </a:avLst>
          </a:prstGeom>
          <a:noFill/>
          <a:ln w="28575">
            <a:solidFill>
              <a:srgbClr val="A79E99"/>
            </a:solidFill>
            <a:miter lim="800000"/>
            <a:headEnd/>
            <a:tailEnd/>
          </a:ln>
        </p:spPr>
      </p:cxnSp>
      <p:cxnSp>
        <p:nvCxnSpPr>
          <p:cNvPr id="72" name="AutoShape 9"/>
          <p:cNvCxnSpPr>
            <a:cxnSpLocks noChangeShapeType="1"/>
            <a:stCxn id="68" idx="3"/>
            <a:endCxn id="70" idx="1"/>
          </p:cNvCxnSpPr>
          <p:nvPr/>
        </p:nvCxnSpPr>
        <p:spPr bwMode="auto">
          <a:xfrm>
            <a:off x="1587530" y="3701725"/>
            <a:ext cx="338137" cy="1731962"/>
          </a:xfrm>
          <a:prstGeom prst="bentConnector3">
            <a:avLst>
              <a:gd name="adj1" fmla="val 49764"/>
            </a:avLst>
          </a:prstGeom>
          <a:noFill/>
          <a:ln w="28575">
            <a:solidFill>
              <a:srgbClr val="A79E99"/>
            </a:solidFill>
            <a:miter lim="800000"/>
            <a:headEnd/>
            <a:tailEnd/>
          </a:ln>
        </p:spPr>
      </p:cxnSp>
      <p:sp>
        <p:nvSpPr>
          <p:cNvPr id="73" name="Rectangle 22"/>
          <p:cNvSpPr>
            <a:spLocks noChangeArrowheads="1"/>
          </p:cNvSpPr>
          <p:nvPr/>
        </p:nvSpPr>
        <p:spPr bwMode="auto">
          <a:xfrm>
            <a:off x="1925667" y="2866700"/>
            <a:ext cx="1193800" cy="473075"/>
          </a:xfrm>
          <a:prstGeom prst="rect">
            <a:avLst/>
          </a:prstGeom>
          <a:solidFill>
            <a:schemeClr val="accent1">
              <a:lumMod val="75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b="1" kern="0" dirty="0">
                <a:solidFill>
                  <a:schemeClr val="bg1"/>
                </a:solidFill>
                <a:latin typeface="맑은 고딕" pitchFamily="50" charset="-127"/>
                <a:ea typeface="맑은 고딕" pitchFamily="50" charset="-127"/>
              </a:rPr>
              <a:t>Application</a:t>
            </a:r>
          </a:p>
        </p:txBody>
      </p:sp>
      <p:sp>
        <p:nvSpPr>
          <p:cNvPr id="74" name="Rectangle 23"/>
          <p:cNvSpPr>
            <a:spLocks noChangeArrowheads="1"/>
          </p:cNvSpPr>
          <p:nvPr/>
        </p:nvSpPr>
        <p:spPr bwMode="auto">
          <a:xfrm>
            <a:off x="1925667" y="4031925"/>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400" b="0" i="0" u="none" strike="noStrike" kern="0" cap="none" spc="0" normalizeH="0" baseline="0" noProof="0">
                <a:ln>
                  <a:noFill/>
                </a:ln>
                <a:solidFill>
                  <a:sysClr val="windowText" lastClr="000000"/>
                </a:solidFill>
                <a:effectLst/>
                <a:uLnTx/>
                <a:uFillTx/>
                <a:latin typeface="맑은 고딕" pitchFamily="50" charset="-127"/>
                <a:ea typeface="맑은 고딕" pitchFamily="50" charset="-127"/>
              </a:rPr>
              <a:t>운영 환경</a:t>
            </a:r>
          </a:p>
        </p:txBody>
      </p:sp>
      <p:cxnSp>
        <p:nvCxnSpPr>
          <p:cNvPr id="75" name="AutoShape 24"/>
          <p:cNvCxnSpPr>
            <a:cxnSpLocks noChangeShapeType="1"/>
            <a:stCxn id="68" idx="3"/>
            <a:endCxn id="73" idx="1"/>
          </p:cNvCxnSpPr>
          <p:nvPr/>
        </p:nvCxnSpPr>
        <p:spPr bwMode="auto">
          <a:xfrm flipV="1">
            <a:off x="1587530" y="3103237"/>
            <a:ext cx="338137" cy="598488"/>
          </a:xfrm>
          <a:prstGeom prst="bentConnector3">
            <a:avLst>
              <a:gd name="adj1" fmla="val 49764"/>
            </a:avLst>
          </a:prstGeom>
          <a:noFill/>
          <a:ln w="28575">
            <a:solidFill>
              <a:srgbClr val="A79E99"/>
            </a:solidFill>
            <a:miter lim="800000"/>
            <a:headEnd/>
            <a:tailEnd/>
          </a:ln>
        </p:spPr>
      </p:cxnSp>
      <p:cxnSp>
        <p:nvCxnSpPr>
          <p:cNvPr id="76" name="AutoShape 25"/>
          <p:cNvCxnSpPr>
            <a:cxnSpLocks noChangeShapeType="1"/>
            <a:stCxn id="68" idx="3"/>
            <a:endCxn id="74" idx="1"/>
          </p:cNvCxnSpPr>
          <p:nvPr/>
        </p:nvCxnSpPr>
        <p:spPr bwMode="auto">
          <a:xfrm>
            <a:off x="1587530" y="3701725"/>
            <a:ext cx="338137" cy="566737"/>
          </a:xfrm>
          <a:prstGeom prst="bentConnector3">
            <a:avLst>
              <a:gd name="adj1" fmla="val 49764"/>
            </a:avLst>
          </a:prstGeom>
          <a:noFill/>
          <a:ln w="28575">
            <a:solidFill>
              <a:srgbClr val="A79E99"/>
            </a:solidFill>
            <a:miter lim="800000"/>
            <a:headEnd/>
            <a:tailEnd/>
          </a:ln>
        </p:spPr>
      </p:cxnSp>
      <p:sp>
        <p:nvSpPr>
          <p:cNvPr id="77" name="Rectangle 10"/>
          <p:cNvSpPr>
            <a:spLocks noChangeArrowheads="1"/>
          </p:cNvSpPr>
          <p:nvPr/>
        </p:nvSpPr>
        <p:spPr bwMode="auto">
          <a:xfrm>
            <a:off x="3656013" y="135729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lang="ko-KR" altLang="en-US" sz="1200" kern="0" dirty="0" smtClean="0">
                <a:solidFill>
                  <a:sysClr val="windowText" lastClr="000000"/>
                </a:solidFill>
                <a:latin typeface="맑은 고딕" pitchFamily="50" charset="-127"/>
                <a:ea typeface="맑은 고딕" pitchFamily="50" charset="-127"/>
              </a:rPr>
              <a:t>자원통제</a:t>
            </a:r>
            <a:r>
              <a:rPr lang="en-US" altLang="ko-KR" sz="1200" kern="0" dirty="0" smtClean="0">
                <a:solidFill>
                  <a:sysClr val="windowText" lastClr="000000"/>
                </a:solidFill>
                <a:latin typeface="맑은 고딕" pitchFamily="50" charset="-127"/>
                <a:ea typeface="맑은 고딕" pitchFamily="50" charset="-127"/>
              </a:rPr>
              <a:t>,</a:t>
            </a:r>
            <a:r>
              <a:rPr lang="ko-KR" altLang="en-US" sz="1200" kern="0" dirty="0" smtClean="0">
                <a:solidFill>
                  <a:sysClr val="windowText" lastClr="000000"/>
                </a:solidFill>
                <a:latin typeface="맑은 고딕" pitchFamily="50" charset="-127"/>
                <a:ea typeface="맑은 고딕" pitchFamily="50" charset="-127"/>
              </a:rPr>
              <a:t> </a:t>
            </a:r>
            <a:r>
              <a:rPr kumimoji="0" lang="ko-KR" altLang="en-US" sz="1200" kern="0" dirty="0" smtClean="0">
                <a:solidFill>
                  <a:sysClr val="windowText" lastClr="000000"/>
                </a:solidFill>
                <a:latin typeface="맑은 고딕" pitchFamily="50" charset="-127"/>
                <a:ea typeface="맑은 고딕" pitchFamily="50" charset="-127"/>
              </a:rPr>
              <a:t>변경관리 프로세스 적용</a:t>
            </a:r>
            <a:endParaRPr kumimoji="0" lang="ko-KR" altLang="en-US" sz="1200" kern="0" dirty="0">
              <a:solidFill>
                <a:sysClr val="windowText" lastClr="000000"/>
              </a:solidFill>
              <a:latin typeface="맑은 고딕" pitchFamily="50" charset="-127"/>
              <a:ea typeface="맑은 고딕" pitchFamily="50" charset="-127"/>
            </a:endParaRPr>
          </a:p>
        </p:txBody>
      </p:sp>
    </p:spTree>
    <p:extLst>
      <p:ext uri="{BB962C8B-B14F-4D97-AF65-F5344CB8AC3E}">
        <p14:creationId xmlns:p14="http://schemas.microsoft.com/office/powerpoint/2010/main" val="1999373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2.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ko-KR" altLang="en-US" sz="2400" dirty="0" smtClean="0">
                <a:solidFill>
                  <a:schemeClr val="tx1">
                    <a:lumMod val="65000"/>
                    <a:lumOff val="35000"/>
                  </a:schemeClr>
                </a:solidFill>
              </a:rPr>
              <a:t>사전 준비</a:t>
            </a:r>
            <a:endParaRPr lang="ko-KR" altLang="en-US" sz="1800" dirty="0">
              <a:solidFill>
                <a:schemeClr val="tx1">
                  <a:lumMod val="65000"/>
                  <a:lumOff val="35000"/>
                </a:schemeClr>
              </a:solidFill>
            </a:endParaRPr>
          </a:p>
        </p:txBody>
      </p:sp>
      <p:sp>
        <p:nvSpPr>
          <p:cNvPr id="42" name="Text Box 2"/>
          <p:cNvSpPr txBox="1">
            <a:spLocks noChangeArrowheads="1"/>
          </p:cNvSpPr>
          <p:nvPr/>
        </p:nvSpPr>
        <p:spPr bwMode="auto">
          <a:xfrm>
            <a:off x="361912" y="1025490"/>
            <a:ext cx="9163120" cy="387286"/>
          </a:xfrm>
          <a:prstGeom prst="rect">
            <a:avLst/>
          </a:prstGeom>
          <a:noFill/>
          <a:ln w="9525">
            <a:noFill/>
            <a:miter lim="800000"/>
            <a:headEnd/>
            <a:tailEnd/>
          </a:ln>
        </p:spPr>
        <p:txBody>
          <a:bodyPr wrap="square">
            <a:spAutoFit/>
          </a:bodyPr>
          <a:lstStyle/>
          <a:p>
            <a:pPr marL="342900" indent="-342900" latinLnBrk="0">
              <a:lnSpc>
                <a:spcPts val="2300"/>
              </a:lnSpc>
            </a:pPr>
            <a:r>
              <a:rPr lang="ko-KR" altLang="en-US" sz="1600" b="1" dirty="0" smtClean="0">
                <a:solidFill>
                  <a:srgbClr val="000000"/>
                </a:solidFill>
                <a:latin typeface="맑은 고딕" pitchFamily="50" charset="-127"/>
                <a:ea typeface="맑은 고딕" pitchFamily="50" charset="-127"/>
              </a:rPr>
              <a:t>□</a:t>
            </a:r>
            <a:r>
              <a:rPr lang="en-US" altLang="ko-KR" sz="1600" b="1" dirty="0" smtClean="0">
                <a:solidFill>
                  <a:srgbClr val="000000"/>
                </a:solidFill>
                <a:latin typeface="맑은 고딕" pitchFamily="50" charset="-127"/>
                <a:ea typeface="맑은 고딕" pitchFamily="50" charset="-127"/>
              </a:rPr>
              <a:t> </a:t>
            </a:r>
            <a:r>
              <a:rPr lang="ko-KR" altLang="en-US" sz="1600" b="1" dirty="0" smtClean="0">
                <a:solidFill>
                  <a:srgbClr val="000000"/>
                </a:solidFill>
                <a:latin typeface="맑은 고딕" pitchFamily="50" charset="-127"/>
                <a:ea typeface="맑은 고딕" pitchFamily="50" charset="-127"/>
              </a:rPr>
              <a:t>사전 준비 사항 </a:t>
            </a:r>
            <a:r>
              <a:rPr lang="en-US" altLang="ko-KR" sz="1600" b="1" dirty="0" smtClean="0">
                <a:solidFill>
                  <a:srgbClr val="000000"/>
                </a:solidFill>
                <a:latin typeface="맑은 고딕" pitchFamily="50" charset="-127"/>
                <a:ea typeface="맑은 고딕" pitchFamily="50" charset="-127"/>
              </a:rPr>
              <a:t>(3/4)</a:t>
            </a:r>
            <a:endParaRPr lang="en-US" altLang="ko-KR" sz="1500" dirty="0" smtClean="0">
              <a:solidFill>
                <a:srgbClr val="000000"/>
              </a:solidFill>
              <a:latin typeface="맑은 고딕" pitchFamily="50" charset="-127"/>
              <a:ea typeface="맑은 고딕" pitchFamily="50" charset="-127"/>
            </a:endParaRPr>
          </a:p>
        </p:txBody>
      </p:sp>
      <p:sp>
        <p:nvSpPr>
          <p:cNvPr id="29" name="Rectangle 10"/>
          <p:cNvSpPr>
            <a:spLocks noChangeArrowheads="1"/>
          </p:cNvSpPr>
          <p:nvPr/>
        </p:nvSpPr>
        <p:spPr bwMode="auto">
          <a:xfrm>
            <a:off x="3656013" y="135729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lang="ko-KR" altLang="en-US" sz="1200" kern="0" dirty="0" smtClean="0">
                <a:solidFill>
                  <a:sysClr val="windowText" lastClr="000000"/>
                </a:solidFill>
                <a:latin typeface="맑은 고딕" pitchFamily="50" charset="-127"/>
                <a:ea typeface="맑은 고딕" pitchFamily="50" charset="-127"/>
              </a:rPr>
              <a:t>이행상황 공유 체계 운영</a:t>
            </a:r>
            <a:endParaRPr kumimoji="0" lang="ko-KR" altLang="en-US" sz="1200" kern="0" dirty="0">
              <a:solidFill>
                <a:sysClr val="windowText" lastClr="000000"/>
              </a:solidFill>
              <a:latin typeface="맑은 고딕" pitchFamily="50" charset="-127"/>
              <a:ea typeface="맑은 고딕" pitchFamily="50" charset="-127"/>
            </a:endParaRPr>
          </a:p>
        </p:txBody>
      </p:sp>
      <p:cxnSp>
        <p:nvCxnSpPr>
          <p:cNvPr id="30" name="AutoShape 12"/>
          <p:cNvCxnSpPr>
            <a:cxnSpLocks noChangeShapeType="1"/>
            <a:stCxn id="63" idx="3"/>
            <a:endCxn id="29" idx="1"/>
          </p:cNvCxnSpPr>
          <p:nvPr/>
        </p:nvCxnSpPr>
        <p:spPr bwMode="auto">
          <a:xfrm flipV="1">
            <a:off x="3119467" y="1495411"/>
            <a:ext cx="536546" cy="2773052"/>
          </a:xfrm>
          <a:prstGeom prst="bentConnector3">
            <a:avLst>
              <a:gd name="adj1" fmla="val 50000"/>
            </a:avLst>
          </a:prstGeom>
          <a:noFill/>
          <a:ln w="12700">
            <a:solidFill>
              <a:srgbClr val="A79E99"/>
            </a:solidFill>
            <a:miter lim="800000"/>
            <a:headEnd/>
            <a:tailEnd/>
          </a:ln>
        </p:spPr>
      </p:cxnSp>
      <p:sp>
        <p:nvSpPr>
          <p:cNvPr id="31" name="Rectangle 14"/>
          <p:cNvSpPr>
            <a:spLocks noChangeArrowheads="1"/>
          </p:cNvSpPr>
          <p:nvPr/>
        </p:nvSpPr>
        <p:spPr bwMode="auto">
          <a:xfrm>
            <a:off x="3656013" y="2500306"/>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kumimoji="0" lang="ko-KR" altLang="en-US" sz="1200" kern="0" dirty="0" smtClean="0">
                <a:solidFill>
                  <a:sysClr val="windowText" lastClr="000000"/>
                </a:solidFill>
                <a:latin typeface="맑은 고딕" pitchFamily="50" charset="-127"/>
                <a:ea typeface="맑은 고딕" pitchFamily="50" charset="-127"/>
              </a:rPr>
              <a:t>비상근무 체제 정비</a:t>
            </a:r>
            <a:endParaRPr kumimoji="0" lang="ko-KR" altLang="en-US" sz="1200" kern="0" dirty="0">
              <a:solidFill>
                <a:sysClr val="windowText" lastClr="000000"/>
              </a:solidFill>
              <a:latin typeface="맑은 고딕" pitchFamily="50" charset="-127"/>
              <a:ea typeface="맑은 고딕" pitchFamily="50" charset="-127"/>
            </a:endParaRPr>
          </a:p>
        </p:txBody>
      </p:sp>
      <p:cxnSp>
        <p:nvCxnSpPr>
          <p:cNvPr id="32" name="AutoShape 15"/>
          <p:cNvCxnSpPr>
            <a:cxnSpLocks noChangeShapeType="1"/>
            <a:stCxn id="63" idx="3"/>
            <a:endCxn id="31" idx="1"/>
          </p:cNvCxnSpPr>
          <p:nvPr/>
        </p:nvCxnSpPr>
        <p:spPr bwMode="auto">
          <a:xfrm flipV="1">
            <a:off x="3119467" y="2638419"/>
            <a:ext cx="536546" cy="1630044"/>
          </a:xfrm>
          <a:prstGeom prst="bentConnector3">
            <a:avLst>
              <a:gd name="adj1" fmla="val 50000"/>
            </a:avLst>
          </a:prstGeom>
          <a:noFill/>
          <a:ln w="12700">
            <a:solidFill>
              <a:srgbClr val="A79E99"/>
            </a:solidFill>
            <a:miter lim="800000"/>
            <a:headEnd/>
            <a:tailEnd/>
          </a:ln>
        </p:spPr>
      </p:cxnSp>
      <p:sp>
        <p:nvSpPr>
          <p:cNvPr id="33" name="Text Box 17"/>
          <p:cNvSpPr txBox="1">
            <a:spLocks noChangeArrowheads="1"/>
          </p:cNvSpPr>
          <p:nvPr/>
        </p:nvSpPr>
        <p:spPr bwMode="auto">
          <a:xfrm>
            <a:off x="3794125" y="1616105"/>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lang="ko-KR" altLang="en-US" sz="1000" dirty="0" smtClean="0">
                <a:latin typeface="맑은 고딕" pitchFamily="50" charset="-127"/>
                <a:ea typeface="맑은 고딕" pitchFamily="50" charset="-127"/>
              </a:rPr>
              <a:t>상황 공유체계 수립</a:t>
            </a:r>
            <a:r>
              <a:rPr lang="en-US" altLang="ko-KR" sz="1000" dirty="0" smtClean="0">
                <a:latin typeface="맑은 고딕" pitchFamily="50" charset="-127"/>
                <a:ea typeface="맑은 고딕" pitchFamily="50" charset="-127"/>
              </a:rPr>
              <a:t>(</a:t>
            </a:r>
            <a:r>
              <a:rPr lang="ko-KR" altLang="en-US" sz="1000" dirty="0" smtClean="0">
                <a:latin typeface="맑은 고딕" pitchFamily="50" charset="-127"/>
                <a:ea typeface="맑은 고딕" pitchFamily="50" charset="-127"/>
              </a:rPr>
              <a:t>메신저 창을 활용 한 상황공유 및 업무지시</a:t>
            </a:r>
            <a:r>
              <a:rPr lang="en-US" altLang="ko-KR" sz="1000" dirty="0" smtClean="0">
                <a:latin typeface="맑은 고딕" pitchFamily="50" charset="-127"/>
                <a:ea typeface="맑은 고딕" pitchFamily="50" charset="-127"/>
              </a:rPr>
              <a:t>)</a:t>
            </a:r>
            <a:r>
              <a:rPr lang="ko-KR" altLang="en-US" sz="1000" dirty="0" smtClean="0">
                <a:latin typeface="맑은 고딕" pitchFamily="50" charset="-127"/>
                <a:ea typeface="맑은 고딕" pitchFamily="50" charset="-127"/>
              </a:rPr>
              <a:t> </a:t>
            </a:r>
          </a:p>
          <a:p>
            <a:pPr marL="85725" indent="-85725" latinLnBrk="0">
              <a:lnSpc>
                <a:spcPct val="150000"/>
              </a:lnSpc>
              <a:buFontTx/>
              <a:buChar char="•"/>
            </a:pPr>
            <a:r>
              <a:rPr lang="ko-KR" altLang="en-US" sz="1000" dirty="0" smtClean="0">
                <a:latin typeface="맑은 고딕" pitchFamily="50" charset="-127"/>
                <a:ea typeface="맑은 고딕" pitchFamily="50" charset="-127"/>
              </a:rPr>
              <a:t>장애신고 처리 절차</a:t>
            </a:r>
          </a:p>
        </p:txBody>
      </p:sp>
      <p:sp>
        <p:nvSpPr>
          <p:cNvPr id="34" name="Rectangle 14"/>
          <p:cNvSpPr>
            <a:spLocks noChangeArrowheads="1"/>
          </p:cNvSpPr>
          <p:nvPr/>
        </p:nvSpPr>
        <p:spPr bwMode="auto">
          <a:xfrm>
            <a:off x="3656013" y="3643314"/>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lang="en-US" altLang="ko-KR" sz="1200" kern="0" dirty="0" smtClean="0">
                <a:solidFill>
                  <a:sysClr val="windowText" lastClr="000000"/>
                </a:solidFill>
                <a:latin typeface="맑은 고딕" pitchFamily="50" charset="-127"/>
                <a:ea typeface="맑은 고딕" pitchFamily="50" charset="-127"/>
              </a:rPr>
              <a:t>CI </a:t>
            </a:r>
            <a:r>
              <a:rPr lang="ko-KR" altLang="en-US" sz="1200" kern="0" dirty="0" err="1" smtClean="0">
                <a:solidFill>
                  <a:sysClr val="windowText" lastClr="000000"/>
                </a:solidFill>
                <a:latin typeface="맑은 고딕" pitchFamily="50" charset="-127"/>
                <a:ea typeface="맑은 고딕" pitchFamily="50" charset="-127"/>
              </a:rPr>
              <a:t>운영팀</a:t>
            </a:r>
            <a:r>
              <a:rPr lang="ko-KR" altLang="en-US" sz="1200" kern="0" dirty="0" smtClean="0">
                <a:solidFill>
                  <a:sysClr val="windowText" lastClr="000000"/>
                </a:solidFill>
                <a:latin typeface="맑은 고딕" pitchFamily="50" charset="-127"/>
                <a:ea typeface="맑은 고딕" pitchFamily="50" charset="-127"/>
              </a:rPr>
              <a:t> 인수인계 준비</a:t>
            </a:r>
            <a:endParaRPr lang="ko-KR" altLang="en-US" sz="1200" kern="0" dirty="0">
              <a:solidFill>
                <a:sysClr val="windowText" lastClr="000000"/>
              </a:solidFill>
              <a:latin typeface="맑은 고딕" pitchFamily="50" charset="-127"/>
              <a:ea typeface="맑은 고딕" pitchFamily="50" charset="-127"/>
            </a:endParaRPr>
          </a:p>
        </p:txBody>
      </p:sp>
      <p:cxnSp>
        <p:nvCxnSpPr>
          <p:cNvPr id="35" name="AutoShape 15"/>
          <p:cNvCxnSpPr>
            <a:cxnSpLocks noChangeShapeType="1"/>
            <a:stCxn id="63" idx="3"/>
            <a:endCxn id="34" idx="1"/>
          </p:cNvCxnSpPr>
          <p:nvPr/>
        </p:nvCxnSpPr>
        <p:spPr bwMode="auto">
          <a:xfrm flipV="1">
            <a:off x="3119467" y="3781427"/>
            <a:ext cx="536546" cy="487036"/>
          </a:xfrm>
          <a:prstGeom prst="bentConnector3">
            <a:avLst>
              <a:gd name="adj1" fmla="val 50000"/>
            </a:avLst>
          </a:prstGeom>
          <a:noFill/>
          <a:ln w="12700">
            <a:solidFill>
              <a:srgbClr val="A79E99"/>
            </a:solidFill>
            <a:miter lim="800000"/>
            <a:headEnd/>
            <a:tailEnd/>
          </a:ln>
        </p:spPr>
      </p:cxnSp>
      <p:sp>
        <p:nvSpPr>
          <p:cNvPr id="36" name="Rectangle 14"/>
          <p:cNvSpPr>
            <a:spLocks noChangeArrowheads="1"/>
          </p:cNvSpPr>
          <p:nvPr/>
        </p:nvSpPr>
        <p:spPr bwMode="auto">
          <a:xfrm>
            <a:off x="3662363" y="4509120"/>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fontAlgn="auto" latinLnBrk="0">
              <a:spcBef>
                <a:spcPts val="0"/>
              </a:spcBef>
              <a:spcAft>
                <a:spcPts val="0"/>
              </a:spcAft>
              <a:buFont typeface="Wingdings" pitchFamily="2" charset="2"/>
              <a:buNone/>
              <a:defRPr/>
            </a:pPr>
            <a:r>
              <a:rPr kumimoji="0" lang="ko-KR" altLang="en-US" sz="1200" kern="0" dirty="0" smtClean="0">
                <a:solidFill>
                  <a:sysClr val="windowText" lastClr="000000"/>
                </a:solidFill>
                <a:latin typeface="맑은 고딕" pitchFamily="50" charset="-127"/>
                <a:ea typeface="맑은 고딕" pitchFamily="50" charset="-127"/>
              </a:rPr>
              <a:t>과천</a:t>
            </a:r>
            <a:r>
              <a:rPr kumimoji="0" lang="en-US" altLang="ko-KR" sz="1200" kern="0" dirty="0" smtClean="0">
                <a:solidFill>
                  <a:sysClr val="windowText" lastClr="000000"/>
                </a:solidFill>
                <a:latin typeface="맑은 고딕" pitchFamily="50" charset="-127"/>
                <a:ea typeface="맑은 고딕" pitchFamily="50" charset="-127"/>
              </a:rPr>
              <a:t>/</a:t>
            </a:r>
            <a:r>
              <a:rPr kumimoji="0" lang="ko-KR" altLang="en-US" sz="1200" kern="0" dirty="0" smtClean="0">
                <a:solidFill>
                  <a:sysClr val="windowText" lastClr="000000"/>
                </a:solidFill>
                <a:latin typeface="맑은 고딕" pitchFamily="50" charset="-127"/>
                <a:ea typeface="맑은 고딕" pitchFamily="50" charset="-127"/>
              </a:rPr>
              <a:t>수원 센터 운영체계</a:t>
            </a:r>
            <a:endParaRPr kumimoji="0" lang="ko-KR" altLang="en-US" sz="1200" kern="0" dirty="0">
              <a:solidFill>
                <a:sysClr val="windowText" lastClr="000000"/>
              </a:solidFill>
              <a:latin typeface="맑은 고딕" pitchFamily="50" charset="-127"/>
              <a:ea typeface="맑은 고딕" pitchFamily="50" charset="-127"/>
            </a:endParaRPr>
          </a:p>
        </p:txBody>
      </p:sp>
      <p:cxnSp>
        <p:nvCxnSpPr>
          <p:cNvPr id="37" name="AutoShape 15"/>
          <p:cNvCxnSpPr>
            <a:cxnSpLocks noChangeShapeType="1"/>
            <a:stCxn id="63" idx="3"/>
            <a:endCxn id="36" idx="1"/>
          </p:cNvCxnSpPr>
          <p:nvPr/>
        </p:nvCxnSpPr>
        <p:spPr bwMode="auto">
          <a:xfrm>
            <a:off x="3119467" y="4268463"/>
            <a:ext cx="542896" cy="378770"/>
          </a:xfrm>
          <a:prstGeom prst="bentConnector3">
            <a:avLst>
              <a:gd name="adj1" fmla="val 50000"/>
            </a:avLst>
          </a:prstGeom>
          <a:noFill/>
          <a:ln w="12700">
            <a:solidFill>
              <a:srgbClr val="A79E99"/>
            </a:solidFill>
            <a:miter lim="800000"/>
            <a:headEnd/>
            <a:tailEnd/>
          </a:ln>
        </p:spPr>
      </p:cxnSp>
      <p:sp>
        <p:nvSpPr>
          <p:cNvPr id="38" name="AutoShape 5"/>
          <p:cNvSpPr>
            <a:spLocks noChangeArrowheads="1"/>
          </p:cNvSpPr>
          <p:nvPr/>
        </p:nvSpPr>
        <p:spPr bwMode="auto">
          <a:xfrm>
            <a:off x="612805" y="3166737"/>
            <a:ext cx="974725" cy="1069975"/>
          </a:xfrm>
          <a:prstGeom prst="roundRect">
            <a:avLst>
              <a:gd name="adj" fmla="val 16667"/>
            </a:avLst>
          </a:prstGeom>
          <a:solidFill>
            <a:srgbClr val="FFFFFF"/>
          </a:solidFill>
          <a:ln w="9525">
            <a:solidFill>
              <a:srgbClr val="A79E99"/>
            </a:solidFill>
            <a:round/>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3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사전준비사항</a:t>
            </a:r>
          </a:p>
        </p:txBody>
      </p:sp>
      <p:sp>
        <p:nvSpPr>
          <p:cNvPr id="39" name="Rectangle 6"/>
          <p:cNvSpPr>
            <a:spLocks noChangeArrowheads="1"/>
          </p:cNvSpPr>
          <p:nvPr/>
        </p:nvSpPr>
        <p:spPr bwMode="auto">
          <a:xfrm>
            <a:off x="1925667" y="1703062"/>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kern="0">
                <a:solidFill>
                  <a:sysClr val="windowText" lastClr="000000"/>
                </a:solidFill>
                <a:latin typeface="맑은 고딕" pitchFamily="50" charset="-127"/>
                <a:ea typeface="맑은 고딕" pitchFamily="50" charset="-127"/>
              </a:rPr>
              <a:t>System</a:t>
            </a:r>
          </a:p>
        </p:txBody>
      </p:sp>
      <p:sp>
        <p:nvSpPr>
          <p:cNvPr id="40" name="Rectangle 7"/>
          <p:cNvSpPr>
            <a:spLocks noChangeArrowheads="1"/>
          </p:cNvSpPr>
          <p:nvPr/>
        </p:nvSpPr>
        <p:spPr bwMode="auto">
          <a:xfrm>
            <a:off x="1925667" y="519715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400" b="0" kern="0" dirty="0" smtClean="0">
                <a:solidFill>
                  <a:sysClr val="windowText" lastClr="000000"/>
                </a:solidFill>
                <a:latin typeface="맑은 고딕" pitchFamily="50" charset="-127"/>
                <a:ea typeface="맑은 고딕" pitchFamily="50" charset="-127"/>
              </a:rPr>
              <a:t>변화 관리</a:t>
            </a:r>
            <a:endParaRPr kumimoji="0" lang="ko-KR" altLang="en-US" sz="1400" b="0" i="0" u="none" strike="noStrike" kern="0" cap="none" spc="0" normalizeH="0" noProof="0" dirty="0">
              <a:ln>
                <a:noFill/>
              </a:ln>
              <a:solidFill>
                <a:sysClr val="windowText" lastClr="000000"/>
              </a:solidFill>
              <a:effectLst/>
              <a:uLnTx/>
              <a:uFillTx/>
              <a:latin typeface="맑은 고딕" pitchFamily="50" charset="-127"/>
              <a:ea typeface="맑은 고딕" pitchFamily="50" charset="-127"/>
            </a:endParaRPr>
          </a:p>
        </p:txBody>
      </p:sp>
      <p:cxnSp>
        <p:nvCxnSpPr>
          <p:cNvPr id="44" name="AutoShape 8"/>
          <p:cNvCxnSpPr>
            <a:cxnSpLocks noChangeShapeType="1"/>
            <a:stCxn id="38" idx="3"/>
            <a:endCxn id="39" idx="1"/>
          </p:cNvCxnSpPr>
          <p:nvPr/>
        </p:nvCxnSpPr>
        <p:spPr bwMode="auto">
          <a:xfrm flipV="1">
            <a:off x="1587530" y="1939600"/>
            <a:ext cx="338137" cy="1762125"/>
          </a:xfrm>
          <a:prstGeom prst="bentConnector3">
            <a:avLst>
              <a:gd name="adj1" fmla="val 49764"/>
            </a:avLst>
          </a:prstGeom>
          <a:noFill/>
          <a:ln w="28575">
            <a:solidFill>
              <a:srgbClr val="A79E99"/>
            </a:solidFill>
            <a:miter lim="800000"/>
            <a:headEnd/>
            <a:tailEnd/>
          </a:ln>
        </p:spPr>
      </p:cxnSp>
      <p:cxnSp>
        <p:nvCxnSpPr>
          <p:cNvPr id="60" name="AutoShape 9"/>
          <p:cNvCxnSpPr>
            <a:cxnSpLocks noChangeShapeType="1"/>
            <a:stCxn id="38" idx="3"/>
            <a:endCxn id="40" idx="1"/>
          </p:cNvCxnSpPr>
          <p:nvPr/>
        </p:nvCxnSpPr>
        <p:spPr bwMode="auto">
          <a:xfrm>
            <a:off x="1587530" y="3701725"/>
            <a:ext cx="338137" cy="1731962"/>
          </a:xfrm>
          <a:prstGeom prst="bentConnector3">
            <a:avLst>
              <a:gd name="adj1" fmla="val 49764"/>
            </a:avLst>
          </a:prstGeom>
          <a:noFill/>
          <a:ln w="28575">
            <a:solidFill>
              <a:srgbClr val="A79E99"/>
            </a:solidFill>
            <a:miter lim="800000"/>
            <a:headEnd/>
            <a:tailEnd/>
          </a:ln>
        </p:spPr>
      </p:cxnSp>
      <p:sp>
        <p:nvSpPr>
          <p:cNvPr id="61" name="Rectangle 22"/>
          <p:cNvSpPr>
            <a:spLocks noChangeArrowheads="1"/>
          </p:cNvSpPr>
          <p:nvPr/>
        </p:nvSpPr>
        <p:spPr bwMode="auto">
          <a:xfrm>
            <a:off x="1925667" y="286670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kern="0" dirty="0" smtClean="0">
                <a:solidFill>
                  <a:sysClr val="windowText" lastClr="000000"/>
                </a:solidFill>
                <a:latin typeface="맑은 고딕" pitchFamily="50" charset="-127"/>
                <a:ea typeface="맑은 고딕" pitchFamily="50" charset="-127"/>
              </a:rPr>
              <a:t>Application</a:t>
            </a:r>
          </a:p>
        </p:txBody>
      </p:sp>
      <p:sp>
        <p:nvSpPr>
          <p:cNvPr id="63" name="Rectangle 23"/>
          <p:cNvSpPr>
            <a:spLocks noChangeArrowheads="1"/>
          </p:cNvSpPr>
          <p:nvPr/>
        </p:nvSpPr>
        <p:spPr bwMode="auto">
          <a:xfrm>
            <a:off x="1925667" y="4031925"/>
            <a:ext cx="1193800" cy="473075"/>
          </a:xfrm>
          <a:prstGeom prst="rect">
            <a:avLst/>
          </a:prstGeom>
          <a:solidFill>
            <a:schemeClr val="accent1">
              <a:lumMod val="75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marR="0" lvl="0" indent="0" algn="ctr" fontAlgn="auto" latinLnBrk="0">
              <a:lnSpc>
                <a:spcPct val="100000"/>
              </a:lnSpc>
              <a:spcBef>
                <a:spcPts val="0"/>
              </a:spcBef>
              <a:spcAft>
                <a:spcPts val="0"/>
              </a:spcAft>
              <a:buClrTx/>
              <a:buSzTx/>
              <a:buFont typeface="Wingdings" pitchFamily="2" charset="2"/>
              <a:buNone/>
              <a:tabLst/>
              <a:defRPr/>
            </a:pPr>
            <a:r>
              <a:rPr lang="ko-KR" altLang="en-US" sz="1400" b="1" kern="0">
                <a:solidFill>
                  <a:schemeClr val="bg1"/>
                </a:solidFill>
                <a:latin typeface="맑은 고딕" pitchFamily="50" charset="-127"/>
                <a:ea typeface="맑은 고딕" pitchFamily="50" charset="-127"/>
              </a:rPr>
              <a:t>운영 환경</a:t>
            </a:r>
          </a:p>
        </p:txBody>
      </p:sp>
      <p:cxnSp>
        <p:nvCxnSpPr>
          <p:cNvPr id="64" name="AutoShape 24"/>
          <p:cNvCxnSpPr>
            <a:cxnSpLocks noChangeShapeType="1"/>
            <a:stCxn id="38" idx="3"/>
            <a:endCxn id="61" idx="1"/>
          </p:cNvCxnSpPr>
          <p:nvPr/>
        </p:nvCxnSpPr>
        <p:spPr bwMode="auto">
          <a:xfrm flipV="1">
            <a:off x="1587530" y="3103237"/>
            <a:ext cx="338137" cy="598488"/>
          </a:xfrm>
          <a:prstGeom prst="bentConnector3">
            <a:avLst>
              <a:gd name="adj1" fmla="val 49764"/>
            </a:avLst>
          </a:prstGeom>
          <a:noFill/>
          <a:ln w="28575">
            <a:solidFill>
              <a:srgbClr val="A79E99"/>
            </a:solidFill>
            <a:miter lim="800000"/>
            <a:headEnd/>
            <a:tailEnd/>
          </a:ln>
        </p:spPr>
      </p:cxnSp>
      <p:cxnSp>
        <p:nvCxnSpPr>
          <p:cNvPr id="68" name="AutoShape 25"/>
          <p:cNvCxnSpPr>
            <a:cxnSpLocks noChangeShapeType="1"/>
            <a:stCxn id="38" idx="3"/>
            <a:endCxn id="63" idx="1"/>
          </p:cNvCxnSpPr>
          <p:nvPr/>
        </p:nvCxnSpPr>
        <p:spPr bwMode="auto">
          <a:xfrm>
            <a:off x="1587530" y="3701725"/>
            <a:ext cx="338137" cy="566737"/>
          </a:xfrm>
          <a:prstGeom prst="bentConnector3">
            <a:avLst>
              <a:gd name="adj1" fmla="val 49764"/>
            </a:avLst>
          </a:prstGeom>
          <a:noFill/>
          <a:ln w="28575">
            <a:solidFill>
              <a:srgbClr val="A79E99"/>
            </a:solidFill>
            <a:miter lim="800000"/>
            <a:headEnd/>
            <a:tailEnd/>
          </a:ln>
        </p:spPr>
      </p:cxnSp>
      <p:sp>
        <p:nvSpPr>
          <p:cNvPr id="69" name="Text Box 17"/>
          <p:cNvSpPr txBox="1">
            <a:spLocks noChangeArrowheads="1"/>
          </p:cNvSpPr>
          <p:nvPr/>
        </p:nvSpPr>
        <p:spPr bwMode="auto">
          <a:xfrm>
            <a:off x="3794125" y="2786058"/>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lang="ko-KR" altLang="en-US" sz="1000" dirty="0" smtClean="0">
                <a:latin typeface="맑은 고딕" pitchFamily="50" charset="-127"/>
                <a:ea typeface="맑은 고딕" pitchFamily="50" charset="-127"/>
              </a:rPr>
              <a:t>비상근무 방안 작성 및 숙지</a:t>
            </a:r>
            <a:endParaRPr lang="en-US" altLang="ko-KR" sz="1000" dirty="0" smtClean="0">
              <a:latin typeface="맑은 고딕" pitchFamily="50" charset="-127"/>
              <a:ea typeface="맑은 고딕" pitchFamily="50" charset="-127"/>
            </a:endParaRPr>
          </a:p>
          <a:p>
            <a:pPr marL="85725" indent="-85725" latinLnBrk="0">
              <a:lnSpc>
                <a:spcPct val="150000"/>
              </a:lnSpc>
              <a:buFontTx/>
              <a:buChar char="•"/>
            </a:pPr>
            <a:r>
              <a:rPr lang="ko-KR" altLang="en-US" sz="1000" dirty="0" smtClean="0">
                <a:latin typeface="맑은 고딕" pitchFamily="50" charset="-127"/>
                <a:ea typeface="맑은 고딕" pitchFamily="50" charset="-127"/>
              </a:rPr>
              <a:t>비상장애 대책 수립</a:t>
            </a:r>
            <a:endParaRPr lang="en-US" altLang="ko-KR" sz="1000" dirty="0" smtClean="0">
              <a:latin typeface="맑은 고딕" pitchFamily="50" charset="-127"/>
              <a:ea typeface="맑은 고딕" pitchFamily="50" charset="-127"/>
            </a:endParaRPr>
          </a:p>
          <a:p>
            <a:pPr marL="85725" indent="-85725" latinLnBrk="0">
              <a:lnSpc>
                <a:spcPct val="150000"/>
              </a:lnSpc>
              <a:buFontTx/>
              <a:buChar char="•"/>
            </a:pPr>
            <a:r>
              <a:rPr lang="ko-KR" altLang="en-US" sz="1000" dirty="0" smtClean="0">
                <a:latin typeface="맑은 고딕" pitchFamily="50" charset="-127"/>
                <a:ea typeface="맑은 고딕" pitchFamily="50" charset="-127"/>
              </a:rPr>
              <a:t>비상복구 방안</a:t>
            </a:r>
            <a:r>
              <a:rPr lang="en-US" altLang="ko-KR" sz="1000" dirty="0" smtClean="0">
                <a:latin typeface="맑은 고딕" pitchFamily="50" charset="-127"/>
                <a:ea typeface="맑은 고딕" pitchFamily="50" charset="-127"/>
              </a:rPr>
              <a:t>(Fail Back </a:t>
            </a:r>
            <a:r>
              <a:rPr lang="ko-KR" altLang="en-US" sz="1000" dirty="0" smtClean="0">
                <a:latin typeface="맑은 고딕" pitchFamily="50" charset="-127"/>
                <a:ea typeface="맑은 고딕" pitchFamily="50" charset="-127"/>
              </a:rPr>
              <a:t>시나리오</a:t>
            </a:r>
            <a:r>
              <a:rPr lang="en-US" altLang="ko-KR" sz="1000" dirty="0" smtClean="0">
                <a:latin typeface="맑은 고딕" pitchFamily="50" charset="-127"/>
                <a:ea typeface="맑은 고딕" pitchFamily="50" charset="-127"/>
              </a:rPr>
              <a:t>)</a:t>
            </a:r>
            <a:endParaRPr lang="ko-KR" altLang="en-US" sz="1000" dirty="0" smtClean="0">
              <a:latin typeface="맑은 고딕" pitchFamily="50" charset="-127"/>
              <a:ea typeface="맑은 고딕" pitchFamily="50" charset="-127"/>
            </a:endParaRPr>
          </a:p>
        </p:txBody>
      </p:sp>
      <p:sp>
        <p:nvSpPr>
          <p:cNvPr id="70" name="Text Box 17"/>
          <p:cNvSpPr txBox="1">
            <a:spLocks noChangeArrowheads="1"/>
          </p:cNvSpPr>
          <p:nvPr/>
        </p:nvSpPr>
        <p:spPr bwMode="auto">
          <a:xfrm>
            <a:off x="3794125" y="3929066"/>
            <a:ext cx="5322888" cy="274637"/>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lang="en-US" altLang="ko-KR" sz="1000" dirty="0" err="1" smtClean="0">
                <a:latin typeface="맑은 고딕" pitchFamily="50" charset="-127"/>
                <a:ea typeface="맑은 고딕" pitchFamily="50" charset="-127"/>
              </a:rPr>
              <a:t>Prj</a:t>
            </a:r>
            <a:r>
              <a:rPr lang="en-US" altLang="ko-KR" sz="1000" dirty="0" smtClean="0">
                <a:latin typeface="맑은 고딕" pitchFamily="50" charset="-127"/>
                <a:ea typeface="맑은 고딕" pitchFamily="50" charset="-127"/>
              </a:rPr>
              <a:t>.</a:t>
            </a:r>
            <a:r>
              <a:rPr lang="ko-KR" altLang="en-US" sz="1000" dirty="0" smtClean="0">
                <a:latin typeface="맑은 고딕" pitchFamily="50" charset="-127"/>
                <a:ea typeface="맑은 고딕" pitchFamily="50" charset="-127"/>
              </a:rPr>
              <a:t>개발팀 운영권한 회수</a:t>
            </a:r>
            <a:endParaRPr lang="en-US" altLang="ko-KR" sz="1000" dirty="0" smtClean="0">
              <a:latin typeface="맑은 고딕" pitchFamily="50" charset="-127"/>
              <a:ea typeface="맑은 고딕" pitchFamily="50" charset="-127"/>
            </a:endParaRPr>
          </a:p>
          <a:p>
            <a:pPr marL="85725" indent="-85725" latinLnBrk="0">
              <a:lnSpc>
                <a:spcPct val="150000"/>
              </a:lnSpc>
              <a:buFontTx/>
              <a:buChar char="•"/>
            </a:pPr>
            <a:r>
              <a:rPr lang="ko-KR" altLang="en-US" sz="1000" dirty="0" smtClean="0">
                <a:latin typeface="맑은 고딕" pitchFamily="50" charset="-127"/>
                <a:ea typeface="맑은 고딕" pitchFamily="50" charset="-127"/>
              </a:rPr>
              <a:t>안정화 기간 효율적인 협업 체계 구축</a:t>
            </a:r>
            <a:r>
              <a:rPr lang="en-US" altLang="ko-KR" sz="1000" dirty="0" smtClean="0">
                <a:latin typeface="맑은 고딕" pitchFamily="50" charset="-127"/>
                <a:ea typeface="맑은 고딕" pitchFamily="50" charset="-127"/>
              </a:rPr>
              <a:t>(</a:t>
            </a:r>
            <a:r>
              <a:rPr lang="en-US" altLang="ko-KR" sz="1000" dirty="0" err="1" smtClean="0">
                <a:latin typeface="맑은 고딕" pitchFamily="50" charset="-127"/>
                <a:ea typeface="맑은 고딕" pitchFamily="50" charset="-127"/>
              </a:rPr>
              <a:t>Prj</a:t>
            </a:r>
            <a:r>
              <a:rPr lang="en-US" altLang="ko-KR" sz="1000" dirty="0" smtClean="0">
                <a:latin typeface="맑은 고딕" pitchFamily="50" charset="-127"/>
                <a:ea typeface="맑은 고딕" pitchFamily="50" charset="-127"/>
              </a:rPr>
              <a:t>.+CI)</a:t>
            </a:r>
            <a:endParaRPr lang="ko-KR" altLang="en-US" sz="1000" dirty="0" smtClean="0">
              <a:latin typeface="맑은 고딕" pitchFamily="50" charset="-127"/>
              <a:ea typeface="맑은 고딕" pitchFamily="50" charset="-127"/>
            </a:endParaRPr>
          </a:p>
        </p:txBody>
      </p:sp>
      <p:sp>
        <p:nvSpPr>
          <p:cNvPr id="71" name="Text Box 17"/>
          <p:cNvSpPr txBox="1">
            <a:spLocks noChangeArrowheads="1"/>
          </p:cNvSpPr>
          <p:nvPr/>
        </p:nvSpPr>
        <p:spPr bwMode="auto">
          <a:xfrm>
            <a:off x="3794125" y="4866310"/>
            <a:ext cx="5322888" cy="785818"/>
          </a:xfrm>
          <a:prstGeom prst="rect">
            <a:avLst/>
          </a:prstGeom>
          <a:noFill/>
          <a:ln w="9525">
            <a:noFill/>
            <a:miter lim="800000"/>
            <a:headEnd/>
            <a:tailEnd/>
          </a:ln>
        </p:spPr>
        <p:txBody>
          <a:bodyPr lIns="90000" tIns="46800" rIns="90000" bIns="46800"/>
          <a:lstStyle/>
          <a:p>
            <a:pPr marL="85725" indent="-85725" latinLnBrk="0">
              <a:lnSpc>
                <a:spcPct val="150000"/>
              </a:lnSpc>
              <a:buFontTx/>
              <a:buChar char="•"/>
            </a:pPr>
            <a:r>
              <a:rPr lang="ko-KR" altLang="en-US" sz="1000" dirty="0" smtClean="0">
                <a:latin typeface="맑은 고딕" pitchFamily="50" charset="-127"/>
                <a:ea typeface="맑은 고딕" pitchFamily="50" charset="-127"/>
              </a:rPr>
              <a:t>시스템 환경 및 운영환경 교육</a:t>
            </a:r>
            <a:endParaRPr lang="en-US" altLang="ko-KR" sz="1000" dirty="0" smtClean="0">
              <a:latin typeface="맑은 고딕" pitchFamily="50" charset="-127"/>
              <a:ea typeface="맑은 고딕" pitchFamily="50" charset="-127"/>
            </a:endParaRPr>
          </a:p>
          <a:p>
            <a:pPr marL="85725" indent="-85725" latinLnBrk="0">
              <a:lnSpc>
                <a:spcPct val="150000"/>
              </a:lnSpc>
              <a:buFontTx/>
              <a:buChar char="•"/>
            </a:pPr>
            <a:r>
              <a:rPr lang="ko-KR" altLang="en-US" sz="1000" dirty="0" smtClean="0">
                <a:latin typeface="맑은 고딕" pitchFamily="50" charset="-127"/>
                <a:ea typeface="맑은 고딕" pitchFamily="50" charset="-127"/>
              </a:rPr>
              <a:t>본 이행 훈련 완료 </a:t>
            </a:r>
          </a:p>
          <a:p>
            <a:pPr marL="85725" indent="-85725" latinLnBrk="0">
              <a:lnSpc>
                <a:spcPct val="150000"/>
              </a:lnSpc>
              <a:buFontTx/>
              <a:buChar char="•"/>
            </a:pPr>
            <a:r>
              <a:rPr lang="ko-KR" altLang="en-US" sz="1000" dirty="0" smtClean="0">
                <a:latin typeface="맑은 고딕" pitchFamily="50" charset="-127"/>
                <a:ea typeface="맑은 고딕" pitchFamily="50" charset="-127"/>
              </a:rPr>
              <a:t>일</a:t>
            </a:r>
            <a:r>
              <a:rPr lang="en-US" altLang="ko-KR" sz="1000" dirty="0" smtClean="0">
                <a:latin typeface="맑은 고딕" pitchFamily="50" charset="-127"/>
                <a:ea typeface="맑은 고딕" pitchFamily="50" charset="-127"/>
              </a:rPr>
              <a:t>(</a:t>
            </a:r>
            <a:r>
              <a:rPr lang="ko-KR" altLang="en-US" sz="1000" dirty="0" smtClean="0">
                <a:latin typeface="맑은 고딕" pitchFamily="50" charset="-127"/>
                <a:ea typeface="맑은 고딕" pitchFamily="50" charset="-127"/>
              </a:rPr>
              <a:t>월</a:t>
            </a:r>
            <a:r>
              <a:rPr lang="en-US" altLang="ko-KR" sz="1000" dirty="0" smtClean="0">
                <a:latin typeface="맑은 고딕" pitchFamily="50" charset="-127"/>
                <a:ea typeface="맑은 고딕" pitchFamily="50" charset="-127"/>
              </a:rPr>
              <a:t>)</a:t>
            </a:r>
            <a:r>
              <a:rPr lang="ko-KR" altLang="en-US" sz="1000" dirty="0" smtClean="0">
                <a:latin typeface="맑은 고딕" pitchFamily="50" charset="-127"/>
                <a:ea typeface="맑은 고딕" pitchFamily="50" charset="-127"/>
              </a:rPr>
              <a:t>별 시스템 운영 </a:t>
            </a:r>
            <a:r>
              <a:rPr lang="en-US" altLang="ko-KR" sz="1000" dirty="0" smtClean="0">
                <a:latin typeface="맑은 고딕" pitchFamily="50" charset="-127"/>
                <a:ea typeface="맑은 고딕" pitchFamily="50" charset="-127"/>
              </a:rPr>
              <a:t>Procedure </a:t>
            </a:r>
            <a:r>
              <a:rPr lang="ko-KR" altLang="en-US" sz="1000" dirty="0" smtClean="0">
                <a:latin typeface="맑은 고딕" pitchFamily="50" charset="-127"/>
                <a:ea typeface="맑은 고딕" pitchFamily="50" charset="-127"/>
              </a:rPr>
              <a:t>교육</a:t>
            </a:r>
          </a:p>
        </p:txBody>
      </p:sp>
    </p:spTree>
    <p:extLst>
      <p:ext uri="{BB962C8B-B14F-4D97-AF65-F5344CB8AC3E}">
        <p14:creationId xmlns:p14="http://schemas.microsoft.com/office/powerpoint/2010/main" val="3126533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제목 3"/>
          <p:cNvSpPr txBox="1">
            <a:spLocks/>
          </p:cNvSpPr>
          <p:nvPr/>
        </p:nvSpPr>
        <p:spPr>
          <a:xfrm>
            <a:off x="334952" y="453093"/>
            <a:ext cx="8516033" cy="461665"/>
          </a:xfrm>
          <a:prstGeom prst="rect">
            <a:avLst/>
          </a:prstGeom>
        </p:spPr>
        <p:txBody>
          <a:bodyPr/>
          <a:lstStyle>
            <a:lvl1pPr algn="l" defTabSz="844083" rtl="0" eaLnBrk="1" latinLnBrk="1" hangingPunct="1">
              <a:spcBef>
                <a:spcPct val="0"/>
              </a:spcBef>
              <a:buNone/>
              <a:defRPr lang="ko-KR" altLang="en-US" sz="2000" b="1" kern="1200" dirty="0">
                <a:solidFill>
                  <a:schemeClr val="tx1">
                    <a:lumMod val="85000"/>
                    <a:lumOff val="15000"/>
                  </a:schemeClr>
                </a:solidFill>
                <a:latin typeface="+mn-ea"/>
                <a:ea typeface="+mn-ea"/>
                <a:cs typeface="Arial" pitchFamily="34" charset="0"/>
              </a:defRPr>
            </a:lvl1pPr>
          </a:lstStyle>
          <a:p>
            <a:r>
              <a:rPr lang="en-US" altLang="ko-KR" sz="2400" dirty="0" smtClean="0">
                <a:solidFill>
                  <a:schemeClr val="tx1">
                    <a:lumMod val="65000"/>
                    <a:lumOff val="35000"/>
                  </a:schemeClr>
                </a:solidFill>
              </a:rPr>
              <a:t>2. </a:t>
            </a:r>
            <a:r>
              <a:rPr lang="ko-KR" altLang="en-US" sz="2400" dirty="0" err="1">
                <a:solidFill>
                  <a:schemeClr val="tx1">
                    <a:lumMod val="65000"/>
                    <a:lumOff val="35000"/>
                  </a:schemeClr>
                </a:solidFill>
              </a:rPr>
              <a:t>본이행</a:t>
            </a:r>
            <a:r>
              <a:rPr lang="ko-KR" altLang="en-US" sz="2400" dirty="0">
                <a:solidFill>
                  <a:schemeClr val="tx1">
                    <a:lumMod val="65000"/>
                    <a:lumOff val="35000"/>
                  </a:schemeClr>
                </a:solidFill>
              </a:rPr>
              <a:t> </a:t>
            </a:r>
            <a:r>
              <a:rPr lang="ko-KR" altLang="en-US" sz="2400" dirty="0" smtClean="0">
                <a:solidFill>
                  <a:schemeClr val="tx1">
                    <a:lumMod val="65000"/>
                    <a:lumOff val="35000"/>
                  </a:schemeClr>
                </a:solidFill>
              </a:rPr>
              <a:t>사전 준비</a:t>
            </a:r>
            <a:endParaRPr lang="ko-KR" altLang="en-US" sz="1800" dirty="0">
              <a:solidFill>
                <a:schemeClr val="tx1">
                  <a:lumMod val="65000"/>
                  <a:lumOff val="35000"/>
                </a:schemeClr>
              </a:solidFill>
            </a:endParaRPr>
          </a:p>
        </p:txBody>
      </p:sp>
      <p:sp>
        <p:nvSpPr>
          <p:cNvPr id="42" name="Text Box 2"/>
          <p:cNvSpPr txBox="1">
            <a:spLocks noChangeArrowheads="1"/>
          </p:cNvSpPr>
          <p:nvPr/>
        </p:nvSpPr>
        <p:spPr bwMode="auto">
          <a:xfrm>
            <a:off x="361912" y="1025490"/>
            <a:ext cx="9163120" cy="387286"/>
          </a:xfrm>
          <a:prstGeom prst="rect">
            <a:avLst/>
          </a:prstGeom>
          <a:noFill/>
          <a:ln w="9525">
            <a:noFill/>
            <a:miter lim="800000"/>
            <a:headEnd/>
            <a:tailEnd/>
          </a:ln>
        </p:spPr>
        <p:txBody>
          <a:bodyPr wrap="square">
            <a:spAutoFit/>
          </a:bodyPr>
          <a:lstStyle/>
          <a:p>
            <a:pPr marL="342900" indent="-342900" latinLnBrk="0">
              <a:lnSpc>
                <a:spcPts val="2300"/>
              </a:lnSpc>
            </a:pPr>
            <a:r>
              <a:rPr lang="ko-KR" altLang="en-US" sz="1600" b="1" dirty="0" smtClean="0">
                <a:solidFill>
                  <a:srgbClr val="000000"/>
                </a:solidFill>
                <a:latin typeface="맑은 고딕" pitchFamily="50" charset="-127"/>
                <a:ea typeface="맑은 고딕" pitchFamily="50" charset="-127"/>
              </a:rPr>
              <a:t>□</a:t>
            </a:r>
            <a:r>
              <a:rPr lang="en-US" altLang="ko-KR" sz="1600" b="1" dirty="0" smtClean="0">
                <a:solidFill>
                  <a:srgbClr val="000000"/>
                </a:solidFill>
                <a:latin typeface="맑은 고딕" pitchFamily="50" charset="-127"/>
                <a:ea typeface="맑은 고딕" pitchFamily="50" charset="-127"/>
              </a:rPr>
              <a:t> </a:t>
            </a:r>
            <a:r>
              <a:rPr lang="ko-KR" altLang="en-US" sz="1600" b="1" dirty="0" smtClean="0">
                <a:solidFill>
                  <a:srgbClr val="000000"/>
                </a:solidFill>
                <a:latin typeface="맑은 고딕" pitchFamily="50" charset="-127"/>
                <a:ea typeface="맑은 고딕" pitchFamily="50" charset="-127"/>
              </a:rPr>
              <a:t>사전 준비 사항 </a:t>
            </a:r>
            <a:r>
              <a:rPr lang="en-US" altLang="ko-KR" sz="1600" b="1" dirty="0" smtClean="0">
                <a:solidFill>
                  <a:srgbClr val="000000"/>
                </a:solidFill>
                <a:latin typeface="맑은 고딕" pitchFamily="50" charset="-127"/>
                <a:ea typeface="맑은 고딕" pitchFamily="50" charset="-127"/>
              </a:rPr>
              <a:t>(4/4)</a:t>
            </a:r>
            <a:endParaRPr lang="en-US" altLang="ko-KR" sz="1500" dirty="0" smtClean="0">
              <a:solidFill>
                <a:srgbClr val="000000"/>
              </a:solidFill>
              <a:latin typeface="맑은 고딕" pitchFamily="50" charset="-127"/>
              <a:ea typeface="맑은 고딕" pitchFamily="50" charset="-127"/>
            </a:endParaRPr>
          </a:p>
        </p:txBody>
      </p:sp>
      <p:sp>
        <p:nvSpPr>
          <p:cNvPr id="29" name="Rectangle 10"/>
          <p:cNvSpPr>
            <a:spLocks noChangeArrowheads="1"/>
          </p:cNvSpPr>
          <p:nvPr/>
        </p:nvSpPr>
        <p:spPr bwMode="auto">
          <a:xfrm>
            <a:off x="3656013" y="3851622"/>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latinLnBrk="0">
              <a:buFont typeface="Wingdings" pitchFamily="2" charset="2"/>
              <a:buNone/>
            </a:pPr>
            <a:r>
              <a:rPr lang="ko-KR" altLang="en-US" sz="1200" kern="0" dirty="0">
                <a:solidFill>
                  <a:sysClr val="windowText" lastClr="000000"/>
                </a:solidFill>
                <a:latin typeface="맑은 고딕" pitchFamily="50" charset="-127"/>
                <a:ea typeface="맑은 고딕" pitchFamily="50" charset="-127"/>
              </a:rPr>
              <a:t>본사 부서 요청</a:t>
            </a:r>
          </a:p>
        </p:txBody>
      </p:sp>
      <p:cxnSp>
        <p:nvCxnSpPr>
          <p:cNvPr id="30" name="AutoShape 12"/>
          <p:cNvCxnSpPr>
            <a:cxnSpLocks noChangeShapeType="1"/>
            <a:stCxn id="39" idx="3"/>
            <a:endCxn id="29" idx="1"/>
          </p:cNvCxnSpPr>
          <p:nvPr/>
        </p:nvCxnSpPr>
        <p:spPr bwMode="auto">
          <a:xfrm flipV="1">
            <a:off x="3119467" y="3989735"/>
            <a:ext cx="536546" cy="1443953"/>
          </a:xfrm>
          <a:prstGeom prst="bentConnector3">
            <a:avLst>
              <a:gd name="adj1" fmla="val 50000"/>
            </a:avLst>
          </a:prstGeom>
          <a:noFill/>
          <a:ln w="12700">
            <a:solidFill>
              <a:srgbClr val="A79E99"/>
            </a:solidFill>
            <a:miter lim="800000"/>
            <a:headEnd/>
            <a:tailEnd/>
          </a:ln>
        </p:spPr>
      </p:cxnSp>
      <p:sp>
        <p:nvSpPr>
          <p:cNvPr id="32" name="Rectangle 14"/>
          <p:cNvSpPr>
            <a:spLocks noChangeArrowheads="1"/>
          </p:cNvSpPr>
          <p:nvPr/>
        </p:nvSpPr>
        <p:spPr bwMode="auto">
          <a:xfrm>
            <a:off x="3656013" y="4772118"/>
            <a:ext cx="5545137" cy="276225"/>
          </a:xfrm>
          <a:prstGeom prst="rect">
            <a:avLst/>
          </a:prstGeom>
          <a:solidFill>
            <a:schemeClr val="accent1">
              <a:lumMod val="20000"/>
              <a:lumOff val="80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latinLnBrk="0">
              <a:buFont typeface="Wingdings" pitchFamily="2" charset="2"/>
              <a:buNone/>
            </a:pPr>
            <a:r>
              <a:rPr lang="ko-KR" altLang="en-US" sz="1200" kern="0" dirty="0" smtClean="0">
                <a:solidFill>
                  <a:sysClr val="windowText" lastClr="000000"/>
                </a:solidFill>
                <a:latin typeface="맑은 고딕" pitchFamily="50" charset="-127"/>
                <a:ea typeface="맑은 고딕" pitchFamily="50" charset="-127"/>
              </a:rPr>
              <a:t>대외기관 및 벤더 </a:t>
            </a:r>
            <a:r>
              <a:rPr lang="ko-KR" altLang="en-US" sz="1200" kern="0" dirty="0">
                <a:solidFill>
                  <a:sysClr val="windowText" lastClr="000000"/>
                </a:solidFill>
                <a:latin typeface="맑은 고딕" pitchFamily="50" charset="-127"/>
                <a:ea typeface="맑은 고딕" pitchFamily="50" charset="-127"/>
              </a:rPr>
              <a:t>협조</a:t>
            </a:r>
          </a:p>
        </p:txBody>
      </p:sp>
      <p:cxnSp>
        <p:nvCxnSpPr>
          <p:cNvPr id="33" name="AutoShape 15"/>
          <p:cNvCxnSpPr>
            <a:cxnSpLocks noChangeShapeType="1"/>
            <a:stCxn id="39" idx="3"/>
            <a:endCxn id="32" idx="1"/>
          </p:cNvCxnSpPr>
          <p:nvPr/>
        </p:nvCxnSpPr>
        <p:spPr bwMode="auto">
          <a:xfrm flipV="1">
            <a:off x="3119467" y="4910231"/>
            <a:ext cx="536546" cy="523457"/>
          </a:xfrm>
          <a:prstGeom prst="bentConnector3">
            <a:avLst>
              <a:gd name="adj1" fmla="val 50000"/>
            </a:avLst>
          </a:prstGeom>
          <a:noFill/>
          <a:ln w="12700">
            <a:solidFill>
              <a:srgbClr val="A79E99"/>
            </a:solidFill>
            <a:miter lim="800000"/>
            <a:headEnd/>
            <a:tailEnd/>
          </a:ln>
        </p:spPr>
      </p:cxnSp>
      <p:sp>
        <p:nvSpPr>
          <p:cNvPr id="37" name="AutoShape 5"/>
          <p:cNvSpPr>
            <a:spLocks noChangeArrowheads="1"/>
          </p:cNvSpPr>
          <p:nvPr/>
        </p:nvSpPr>
        <p:spPr bwMode="auto">
          <a:xfrm>
            <a:off x="612805" y="3166737"/>
            <a:ext cx="974725" cy="1069975"/>
          </a:xfrm>
          <a:prstGeom prst="roundRect">
            <a:avLst>
              <a:gd name="adj" fmla="val 16667"/>
            </a:avLst>
          </a:prstGeom>
          <a:solidFill>
            <a:srgbClr val="FFFFFF"/>
          </a:solidFill>
          <a:ln w="9525">
            <a:solidFill>
              <a:srgbClr val="A79E99"/>
            </a:solidFill>
            <a:round/>
            <a:headEnd/>
            <a:tailEnd/>
          </a:ln>
          <a:effectLst>
            <a:outerShdw dist="35921" dir="2700000" algn="ctr" rotWithShape="0">
              <a:srgbClr val="A79E99"/>
            </a:outerShdw>
          </a:effectLst>
        </p:spPr>
        <p:txBody>
          <a:bodyPr lIns="90000" tIns="46800" rIns="90000" bIns="46800" anchor="ctr"/>
          <a:lstStyle/>
          <a:p>
            <a:pPr marL="0" marR="0" lvl="0" indent="0" algn="ctr" defTabSz="914400" eaLnBrk="1" fontAlgn="auto" latinLnBrk="0" hangingPunct="1">
              <a:lnSpc>
                <a:spcPct val="100000"/>
              </a:lnSpc>
              <a:spcBef>
                <a:spcPts val="0"/>
              </a:spcBef>
              <a:spcAft>
                <a:spcPts val="0"/>
              </a:spcAft>
              <a:buClrTx/>
              <a:buSzTx/>
              <a:buFont typeface="Wingdings" pitchFamily="2" charset="2"/>
              <a:buNone/>
              <a:tabLst/>
              <a:defRPr/>
            </a:pPr>
            <a:r>
              <a:rPr kumimoji="0" lang="ko-KR" altLang="en-US" sz="1300" i="0" u="none" strike="noStrike" kern="0" cap="none" spc="0" normalizeH="0" baseline="0" noProof="0" dirty="0">
                <a:ln>
                  <a:noFill/>
                </a:ln>
                <a:solidFill>
                  <a:sysClr val="windowText" lastClr="000000"/>
                </a:solidFill>
                <a:effectLst/>
                <a:uLnTx/>
                <a:uFillTx/>
                <a:latin typeface="맑은 고딕" pitchFamily="50" charset="-127"/>
                <a:ea typeface="맑은 고딕" pitchFamily="50" charset="-127"/>
              </a:rPr>
              <a:t>사전준비사항</a:t>
            </a:r>
          </a:p>
        </p:txBody>
      </p:sp>
      <p:sp>
        <p:nvSpPr>
          <p:cNvPr id="38" name="Rectangle 6"/>
          <p:cNvSpPr>
            <a:spLocks noChangeArrowheads="1"/>
          </p:cNvSpPr>
          <p:nvPr/>
        </p:nvSpPr>
        <p:spPr bwMode="auto">
          <a:xfrm>
            <a:off x="1925667" y="1703062"/>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kern="0">
                <a:solidFill>
                  <a:sysClr val="windowText" lastClr="000000"/>
                </a:solidFill>
                <a:latin typeface="맑은 고딕" pitchFamily="50" charset="-127"/>
                <a:ea typeface="맑은 고딕" pitchFamily="50" charset="-127"/>
              </a:rPr>
              <a:t>System</a:t>
            </a:r>
          </a:p>
        </p:txBody>
      </p:sp>
      <p:sp>
        <p:nvSpPr>
          <p:cNvPr id="39" name="Rectangle 7"/>
          <p:cNvSpPr>
            <a:spLocks noChangeArrowheads="1"/>
          </p:cNvSpPr>
          <p:nvPr/>
        </p:nvSpPr>
        <p:spPr bwMode="auto">
          <a:xfrm>
            <a:off x="1925667" y="5197150"/>
            <a:ext cx="1193800" cy="473075"/>
          </a:xfrm>
          <a:prstGeom prst="rect">
            <a:avLst/>
          </a:prstGeom>
          <a:solidFill>
            <a:schemeClr val="accent1">
              <a:lumMod val="75000"/>
            </a:schemeClr>
          </a:solidFill>
          <a:ln w="9525">
            <a:solidFill>
              <a:srgbClr val="A79E99"/>
            </a:solidFill>
            <a:miter lim="800000"/>
            <a:headEnd/>
            <a:tailEnd/>
          </a:ln>
          <a:effectLst>
            <a:outerShdw dist="35921" dir="2700000" algn="ctr" rotWithShape="0">
              <a:srgbClr val="A79E99"/>
            </a:outerShdw>
          </a:effectLst>
        </p:spPr>
        <p:txBody>
          <a:bodyPr lIns="90000" tIns="46800" rIns="90000" bIns="46800" anchor="ctr"/>
          <a:lstStyle/>
          <a:p>
            <a:pPr algn="ctr" latinLnBrk="0">
              <a:buFont typeface="Wingdings" pitchFamily="2" charset="2"/>
              <a:buNone/>
            </a:pPr>
            <a:r>
              <a:rPr lang="ko-KR" altLang="en-US" sz="1400" b="1" kern="0" dirty="0">
                <a:solidFill>
                  <a:schemeClr val="bg1"/>
                </a:solidFill>
                <a:latin typeface="맑은 고딕" pitchFamily="50" charset="-127"/>
                <a:ea typeface="맑은 고딕" pitchFamily="50" charset="-127"/>
              </a:rPr>
              <a:t>변화 관리</a:t>
            </a:r>
          </a:p>
        </p:txBody>
      </p:sp>
      <p:cxnSp>
        <p:nvCxnSpPr>
          <p:cNvPr id="40" name="AutoShape 8"/>
          <p:cNvCxnSpPr>
            <a:cxnSpLocks noChangeShapeType="1"/>
            <a:stCxn id="37" idx="3"/>
            <a:endCxn id="38" idx="1"/>
          </p:cNvCxnSpPr>
          <p:nvPr/>
        </p:nvCxnSpPr>
        <p:spPr bwMode="auto">
          <a:xfrm flipV="1">
            <a:off x="1587530" y="1939600"/>
            <a:ext cx="338137" cy="1762125"/>
          </a:xfrm>
          <a:prstGeom prst="bentConnector3">
            <a:avLst>
              <a:gd name="adj1" fmla="val 49764"/>
            </a:avLst>
          </a:prstGeom>
          <a:noFill/>
          <a:ln w="28575">
            <a:solidFill>
              <a:srgbClr val="A79E99"/>
            </a:solidFill>
            <a:miter lim="800000"/>
            <a:headEnd/>
            <a:tailEnd/>
          </a:ln>
        </p:spPr>
      </p:cxnSp>
      <p:cxnSp>
        <p:nvCxnSpPr>
          <p:cNvPr id="44" name="AutoShape 9"/>
          <p:cNvCxnSpPr>
            <a:cxnSpLocks noChangeShapeType="1"/>
            <a:stCxn id="37" idx="3"/>
            <a:endCxn id="39" idx="1"/>
          </p:cNvCxnSpPr>
          <p:nvPr/>
        </p:nvCxnSpPr>
        <p:spPr bwMode="auto">
          <a:xfrm>
            <a:off x="1587530" y="3701725"/>
            <a:ext cx="338137" cy="1731962"/>
          </a:xfrm>
          <a:prstGeom prst="bentConnector3">
            <a:avLst>
              <a:gd name="adj1" fmla="val 49764"/>
            </a:avLst>
          </a:prstGeom>
          <a:noFill/>
          <a:ln w="28575">
            <a:solidFill>
              <a:srgbClr val="A79E99"/>
            </a:solidFill>
            <a:miter lim="800000"/>
            <a:headEnd/>
            <a:tailEnd/>
          </a:ln>
        </p:spPr>
      </p:cxnSp>
      <p:sp>
        <p:nvSpPr>
          <p:cNvPr id="60" name="Rectangle 22"/>
          <p:cNvSpPr>
            <a:spLocks noChangeArrowheads="1"/>
          </p:cNvSpPr>
          <p:nvPr/>
        </p:nvSpPr>
        <p:spPr bwMode="auto">
          <a:xfrm>
            <a:off x="1925667" y="2866700"/>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defRPr/>
            </a:pPr>
            <a:r>
              <a:rPr lang="en-US" altLang="ko-KR" sz="1400" kern="0" dirty="0" smtClean="0">
                <a:solidFill>
                  <a:sysClr val="windowText" lastClr="000000"/>
                </a:solidFill>
                <a:latin typeface="맑은 고딕" pitchFamily="50" charset="-127"/>
                <a:ea typeface="맑은 고딕" pitchFamily="50" charset="-127"/>
              </a:rPr>
              <a:t>Application</a:t>
            </a:r>
          </a:p>
        </p:txBody>
      </p:sp>
      <p:sp>
        <p:nvSpPr>
          <p:cNvPr id="61" name="Rectangle 23"/>
          <p:cNvSpPr>
            <a:spLocks noChangeArrowheads="1"/>
          </p:cNvSpPr>
          <p:nvPr/>
        </p:nvSpPr>
        <p:spPr bwMode="auto">
          <a:xfrm>
            <a:off x="1925667" y="4031925"/>
            <a:ext cx="1193800" cy="473075"/>
          </a:xfrm>
          <a:prstGeom prst="rect">
            <a:avLst/>
          </a:prstGeom>
          <a:solidFill>
            <a:schemeClr val="bg1">
              <a:lumMod val="95000"/>
            </a:schemeClr>
          </a:solidFill>
          <a:ln w="9525">
            <a:solidFill>
              <a:srgbClr val="A79E99"/>
            </a:solidFill>
            <a:prstDash val="dash"/>
            <a:miter lim="800000"/>
            <a:headEnd/>
            <a:tailEnd/>
          </a:ln>
          <a:effectLst>
            <a:outerShdw dist="35921" dir="2700000" algn="ctr" rotWithShape="0">
              <a:srgbClr val="A79E99"/>
            </a:outerShdw>
          </a:effectLst>
        </p:spPr>
        <p:txBody>
          <a:bodyPr lIns="90000" tIns="46800" rIns="90000" bIns="46800" anchor="ctr"/>
          <a:lstStyle/>
          <a:p>
            <a:pPr algn="ctr" latinLnBrk="0"/>
            <a:r>
              <a:rPr lang="ko-KR" altLang="en-US" sz="1400" kern="0" dirty="0">
                <a:solidFill>
                  <a:sysClr val="windowText" lastClr="000000"/>
                </a:solidFill>
                <a:latin typeface="맑은 고딕" pitchFamily="50" charset="-127"/>
                <a:ea typeface="맑은 고딕" pitchFamily="50" charset="-127"/>
              </a:rPr>
              <a:t>운영 환경</a:t>
            </a:r>
          </a:p>
        </p:txBody>
      </p:sp>
      <p:cxnSp>
        <p:nvCxnSpPr>
          <p:cNvPr id="63" name="AutoShape 24"/>
          <p:cNvCxnSpPr>
            <a:cxnSpLocks noChangeShapeType="1"/>
            <a:stCxn id="37" idx="3"/>
            <a:endCxn id="60" idx="1"/>
          </p:cNvCxnSpPr>
          <p:nvPr/>
        </p:nvCxnSpPr>
        <p:spPr bwMode="auto">
          <a:xfrm flipV="1">
            <a:off x="1587530" y="3103237"/>
            <a:ext cx="338137" cy="598488"/>
          </a:xfrm>
          <a:prstGeom prst="bentConnector3">
            <a:avLst>
              <a:gd name="adj1" fmla="val 49764"/>
            </a:avLst>
          </a:prstGeom>
          <a:noFill/>
          <a:ln w="28575">
            <a:solidFill>
              <a:srgbClr val="A79E99"/>
            </a:solidFill>
            <a:miter lim="800000"/>
            <a:headEnd/>
            <a:tailEnd/>
          </a:ln>
        </p:spPr>
      </p:cxnSp>
      <p:cxnSp>
        <p:nvCxnSpPr>
          <p:cNvPr id="64" name="AutoShape 25"/>
          <p:cNvCxnSpPr>
            <a:cxnSpLocks noChangeShapeType="1"/>
            <a:stCxn id="37" idx="3"/>
            <a:endCxn id="61" idx="1"/>
          </p:cNvCxnSpPr>
          <p:nvPr/>
        </p:nvCxnSpPr>
        <p:spPr bwMode="auto">
          <a:xfrm>
            <a:off x="1587530" y="3701725"/>
            <a:ext cx="338137" cy="566737"/>
          </a:xfrm>
          <a:prstGeom prst="bentConnector3">
            <a:avLst>
              <a:gd name="adj1" fmla="val 49764"/>
            </a:avLst>
          </a:prstGeom>
          <a:noFill/>
          <a:ln w="28575">
            <a:solidFill>
              <a:srgbClr val="A79E99"/>
            </a:solidFill>
            <a:miter lim="800000"/>
            <a:headEnd/>
            <a:tailEnd/>
          </a:ln>
        </p:spPr>
      </p:cxnSp>
      <p:sp>
        <p:nvSpPr>
          <p:cNvPr id="70" name="Text Box 22"/>
          <p:cNvSpPr txBox="1">
            <a:spLocks noChangeArrowheads="1"/>
          </p:cNvSpPr>
          <p:nvPr/>
        </p:nvSpPr>
        <p:spPr bwMode="auto">
          <a:xfrm>
            <a:off x="3800475" y="4162474"/>
            <a:ext cx="5322888" cy="274638"/>
          </a:xfrm>
          <a:prstGeom prst="rect">
            <a:avLst/>
          </a:prstGeom>
          <a:noFill/>
          <a:ln w="9525">
            <a:noFill/>
            <a:miter lim="800000"/>
            <a:headEnd/>
            <a:tailEnd/>
          </a:ln>
        </p:spPr>
        <p:txBody>
          <a:bodyPr lIns="90000" tIns="46800" rIns="90000" bIns="46800"/>
          <a:lstStyle>
            <a:defPPr>
              <a:defRPr lang="ko-KR"/>
            </a:defPPr>
            <a:lvl1pPr marL="85725" indent="-85725" latinLnBrk="0">
              <a:lnSpc>
                <a:spcPct val="150000"/>
              </a:lnSpc>
              <a:buFontTx/>
              <a:buChar char="•"/>
              <a:defRPr kumimoji="0" sz="1000" b="0">
                <a:latin typeface="맑은 고딕" pitchFamily="50" charset="-127"/>
                <a:ea typeface="맑은 고딕" pitchFamily="50" charset="-127"/>
              </a:defRPr>
            </a:lvl1pPr>
          </a:lstStyle>
          <a:p>
            <a:r>
              <a:rPr lang="ko-KR" altLang="en-US" dirty="0" err="1"/>
              <a:t>오픈시</a:t>
            </a:r>
            <a:r>
              <a:rPr lang="ko-KR" altLang="en-US" dirty="0"/>
              <a:t> 이행 및 업무 점검 지표 검증</a:t>
            </a:r>
          </a:p>
          <a:p>
            <a:r>
              <a:rPr lang="ko-KR" altLang="en-US" dirty="0" err="1"/>
              <a:t>대고객</a:t>
            </a:r>
            <a:r>
              <a:rPr lang="ko-KR" altLang="en-US" dirty="0"/>
              <a:t> 관련 주요 고객 정보 </a:t>
            </a:r>
            <a:r>
              <a:rPr lang="ko-KR" altLang="en-US" dirty="0" smtClean="0"/>
              <a:t>점검</a:t>
            </a:r>
          </a:p>
        </p:txBody>
      </p:sp>
      <p:sp>
        <p:nvSpPr>
          <p:cNvPr id="71" name="Text Box 28"/>
          <p:cNvSpPr txBox="1">
            <a:spLocks noChangeArrowheads="1"/>
          </p:cNvSpPr>
          <p:nvPr/>
        </p:nvSpPr>
        <p:spPr bwMode="auto">
          <a:xfrm>
            <a:off x="3800475" y="5098579"/>
            <a:ext cx="5322888" cy="274637"/>
          </a:xfrm>
          <a:prstGeom prst="rect">
            <a:avLst/>
          </a:prstGeom>
          <a:noFill/>
          <a:ln w="9525">
            <a:noFill/>
            <a:miter lim="800000"/>
            <a:headEnd/>
            <a:tailEnd/>
          </a:ln>
        </p:spPr>
        <p:txBody>
          <a:bodyPr lIns="90000" tIns="46800" rIns="90000" bIns="46800"/>
          <a:lstStyle>
            <a:defPPr>
              <a:defRPr lang="ko-KR"/>
            </a:defPPr>
            <a:lvl1pPr marL="85725" indent="-85725" latinLnBrk="0">
              <a:lnSpc>
                <a:spcPct val="150000"/>
              </a:lnSpc>
              <a:buFontTx/>
              <a:buChar char="•"/>
              <a:defRPr kumimoji="0" sz="1000" b="0">
                <a:latin typeface="맑은 고딕" pitchFamily="50" charset="-127"/>
                <a:ea typeface="맑은 고딕" pitchFamily="50" charset="-127"/>
              </a:defRPr>
            </a:lvl1pPr>
          </a:lstStyle>
          <a:p>
            <a:r>
              <a:rPr lang="ko-KR" altLang="en-US" dirty="0" smtClean="0"/>
              <a:t>연계기관 </a:t>
            </a:r>
            <a:r>
              <a:rPr lang="ko-KR" altLang="en-US" dirty="0"/>
              <a:t>업무 </a:t>
            </a:r>
            <a:r>
              <a:rPr lang="ko-KR" altLang="en-US" dirty="0" smtClean="0"/>
              <a:t>공유 및 </a:t>
            </a:r>
            <a:r>
              <a:rPr lang="ko-KR" altLang="en-US" dirty="0" err="1" smtClean="0"/>
              <a:t>본이행</a:t>
            </a:r>
            <a:r>
              <a:rPr lang="ko-KR" altLang="en-US" dirty="0" smtClean="0"/>
              <a:t> 점검 참여</a:t>
            </a:r>
            <a:r>
              <a:rPr lang="en-US" altLang="ko-KR" dirty="0" smtClean="0"/>
              <a:t>(</a:t>
            </a:r>
            <a:r>
              <a:rPr lang="ko-KR" altLang="en-US" dirty="0" smtClean="0"/>
              <a:t>선정</a:t>
            </a:r>
            <a:r>
              <a:rPr lang="en-US" altLang="ko-KR" dirty="0" smtClean="0"/>
              <a:t>)</a:t>
            </a:r>
          </a:p>
          <a:p>
            <a:r>
              <a:rPr lang="ko-KR" altLang="en-US" dirty="0" smtClean="0"/>
              <a:t>비상시 </a:t>
            </a:r>
            <a:r>
              <a:rPr lang="ko-KR" altLang="en-US" dirty="0"/>
              <a:t>대응체계를 위해 </a:t>
            </a:r>
            <a:r>
              <a:rPr lang="en-US" altLang="ko-KR" dirty="0"/>
              <a:t>Hot Line </a:t>
            </a:r>
            <a:r>
              <a:rPr lang="ko-KR" altLang="en-US" dirty="0"/>
              <a:t>구축</a:t>
            </a:r>
          </a:p>
          <a:p>
            <a:r>
              <a:rPr lang="en-US" altLang="ko-KR" dirty="0" smtClean="0"/>
              <a:t>H/W </a:t>
            </a:r>
            <a:r>
              <a:rPr lang="ko-KR" altLang="en-US" dirty="0" smtClean="0"/>
              <a:t>및 </a:t>
            </a:r>
            <a:r>
              <a:rPr lang="en-US" altLang="ko-KR" dirty="0" smtClean="0"/>
              <a:t>S/W </a:t>
            </a:r>
            <a:r>
              <a:rPr lang="ko-KR" altLang="en-US" dirty="0" smtClean="0"/>
              <a:t>등 해당 벤더 비상 대기 협조</a:t>
            </a:r>
            <a:endParaRPr lang="en-US" altLang="ko-KR" dirty="0"/>
          </a:p>
        </p:txBody>
      </p:sp>
    </p:spTree>
    <p:extLst>
      <p:ext uri="{BB962C8B-B14F-4D97-AF65-F5344CB8AC3E}">
        <p14:creationId xmlns:p14="http://schemas.microsoft.com/office/powerpoint/2010/main" val="25619263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MRTDOCUMENTTYPE" val="2"/>
  <p:tag name="ISTOCUPDATED" val="No"/>
  <p:tag name="SHOWDISCLAIMERCLIENTNAME" val="No"/>
  <p:tag name="TOCAPPENDIXTEXT" val="Appendices"/>
  <p:tag name="TABLESTYLEID" val="{D5C30875-5027-47A9-8995-C2BF9F8F2FF4}"/>
  <p:tag name="TOCSECTIONHEADERTEXT" val="Section"/>
  <p:tag name="SMARTSHAPETYPE" val="PresentationDisclaimer"/>
  <p:tag name="SMARTISVISIBLE" val="{@PresentationDisclaimer}!=No Disclaimer"/>
  <p:tag name="SHOWPRESENTATIONDISCLAIMER" val="No"/>
  <p:tag name="TABLEHEADERFONTSIZE" val="12"/>
  <p:tag name="TABLEDEFAULTFONTSIZE" val="10"/>
  <p:tag name="TOCPAGETEXT" val="Page"/>
  <p:tag name="DESCRIPTOR TEXT" val="Business Unit"/>
  <p:tag name="TOCPAGETEXT}{@TOCPAGELANGUAGETEXT" val="PagePage"/>
  <p:tag name="DESCRIPTOR" val="Business Unit"/>
  <p:tag name="PRESENTATIONDISCLAIMER" val="No Disclaimer"/>
  <p:tag name="TOCSECTIONTEXT" val=" "/>
  <p:tag name="SMARTTOCSLIDENUMBER" val="2"/>
  <p:tag name="SMARTTOCSTYLE" val="Standard Table of Contents [new brand]"/>
  <p:tag name="SHOW DRAFT STAMP" val="Yes"/>
  <p:tag name="SHOW DATE FILEPATH" val="No"/>
  <p:tag name="PRESENTATION THEME COLOR" val="PwC Burgundy"/>
  <p:tag name="PICTURE" val="City of Arts and Science Park"/>
  <p:tag name="LANGUAGE" val="English (UK)"/>
  <p:tag name="HASFRONTIMAGE" val="Yes"/>
  <p:tag name="DRAFT STAMP" val="Draft"/>
  <p:tag name="TOCOVERVIEWLANGUAGETEXT" val="Overview"/>
  <p:tag name="GRIDON" val="No"/>
  <p:tag name="TOCPAGELANGUAGETEXT" val="Page"/>
  <p:tag name="TOCSECTIONLANGUAGETEXT" val="Section"/>
  <p:tag name="TOCTEXT" val="Table of Contents"/>
  <p:tag name="SUBTITLE" val="성공적 차세대 시스템 구현을 위한 &#10;컨설팅 제안"/>
  <p:tag name="TITLE" val="롯데카드"/>
  <p:tag name="CONFIDENTIALITY STAMP" val="Strictly Private and Confidential"/>
  <p:tag name="REPORT DATE" val="2011년 7월 29일"/>
  <p:tag name="BUSINESSUNITCOVERTEXT" val="Consulting"/>
</p:tagLst>
</file>

<file path=ppt/theme/theme1.xml><?xml version="1.0" encoding="utf-8"?>
<a:theme xmlns:a="http://schemas.openxmlformats.org/drawingml/2006/main" name="4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86876</TotalTime>
  <Words>2501</Words>
  <Application>Microsoft Office PowerPoint</Application>
  <PresentationFormat>A4 용지(210x297mm)</PresentationFormat>
  <Paragraphs>727</Paragraphs>
  <Slides>24</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24</vt:i4>
      </vt:variant>
    </vt:vector>
  </HeadingPairs>
  <TitlesOfParts>
    <vt:vector size="32" baseType="lpstr">
      <vt:lpstr>견고딕</vt:lpstr>
      <vt:lpstr>굴림</vt:lpstr>
      <vt:lpstr>돋움</vt:lpstr>
      <vt:lpstr>맑은 고딕</vt:lpstr>
      <vt:lpstr>Arial</vt:lpstr>
      <vt:lpstr>Calibri</vt:lpstr>
      <vt:lpstr>Wingdings</vt:lpstr>
      <vt:lpstr>4_Office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Samil PwC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0</dc:title>
  <dc:creator>Samil PwC Advisory</dc:creator>
  <cp:lastModifiedBy>송진회</cp:lastModifiedBy>
  <cp:revision>14759</cp:revision>
  <cp:lastPrinted>2015-07-13T23:43:53Z</cp:lastPrinted>
  <dcterms:created xsi:type="dcterms:W3CDTF">2011-04-05T03:51:54Z</dcterms:created>
  <dcterms:modified xsi:type="dcterms:W3CDTF">2017-05-29T09:32:47Z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mart Base Report Template Version">
    <vt:lpwstr>20110204v2</vt:lpwstr>
  </property>
  <property fmtid="{D5CDD505-2E9C-101B-9397-08002B2CF9AE}" pid="3" name="NSCPROP_SA">
    <vt:lpwstr>Y:\차세대 디지털채널 구축\1_차세대디지털프로젝트\5_이행단계\05. SI개발팀\01. 쇼핑몰 출산육아 이행계획\01. 이행계획서 작성\01. 삼성카드 차세대디지털 본이행 계획서 2015.10.16(SI).pptx</vt:lpwstr>
  </property>
</Properties>
</file>