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1" r:id="rId4"/>
  </p:sldMasterIdLst>
  <p:notesMasterIdLst>
    <p:notesMasterId r:id="rId22"/>
  </p:notesMasterIdLst>
  <p:handoutMasterIdLst>
    <p:handoutMasterId r:id="rId23"/>
  </p:handoutMasterIdLst>
  <p:sldIdLst>
    <p:sldId id="385" r:id="rId5"/>
    <p:sldId id="386" r:id="rId6"/>
    <p:sldId id="380" r:id="rId7"/>
    <p:sldId id="407" r:id="rId8"/>
    <p:sldId id="416" r:id="rId9"/>
    <p:sldId id="401" r:id="rId10"/>
    <p:sldId id="410" r:id="rId11"/>
    <p:sldId id="418" r:id="rId12"/>
    <p:sldId id="419" r:id="rId13"/>
    <p:sldId id="425" r:id="rId14"/>
    <p:sldId id="424" r:id="rId15"/>
    <p:sldId id="426" r:id="rId16"/>
    <p:sldId id="427" r:id="rId17"/>
    <p:sldId id="405" r:id="rId18"/>
    <p:sldId id="411" r:id="rId19"/>
    <p:sldId id="406" r:id="rId20"/>
    <p:sldId id="383" r:id="rId21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>
          <p15:clr>
            <a:srgbClr val="A4A3A4"/>
          </p15:clr>
        </p15:guide>
        <p15:guide id="2" pos="3120">
          <p15:clr>
            <a:srgbClr val="A4A3A4"/>
          </p15:clr>
        </p15:guide>
        <p15:guide id="3" pos="262">
          <p15:clr>
            <a:srgbClr val="A4A3A4"/>
          </p15:clr>
        </p15:guide>
        <p15:guide id="4" pos="59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CE1"/>
    <a:srgbClr val="0061AF"/>
    <a:srgbClr val="F5A200"/>
    <a:srgbClr val="289048"/>
    <a:srgbClr val="27BDBE"/>
    <a:srgbClr val="8DC63F"/>
    <a:srgbClr val="CC00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 autoAdjust="0"/>
    <p:restoredTop sz="91419" autoAdjust="0"/>
  </p:normalViewPr>
  <p:slideViewPr>
    <p:cSldViewPr>
      <p:cViewPr varScale="1">
        <p:scale>
          <a:sx n="109" d="100"/>
          <a:sy n="109" d="100"/>
        </p:scale>
        <p:origin x="264" y="108"/>
      </p:cViewPr>
      <p:guideLst>
        <p:guide orient="horz" pos="482"/>
        <p:guide pos="3120"/>
        <p:guide pos="262"/>
        <p:guide pos="59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87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BBE509C9-7006-4EEF-AE0A-F60A68CFABC4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FB5D320A-A8AF-4B3E-BD67-EE5ADA87D3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864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10D8B3E8-78D5-42AF-92B2-138AC5B36093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130" y="4715153"/>
            <a:ext cx="5439415" cy="4466987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EFB921B9-838A-44D3-89D5-5DB0505CE7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0527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296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636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2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64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0456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251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44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483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608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7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Cover-Empty BG-Mf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953"/>
            <a:ext cx="9906000" cy="6856092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0553" y="4941168"/>
            <a:ext cx="3723902" cy="346959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lang="ko-KR" altLang="en-US" sz="1600" b="1" kern="1200" dirty="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26" name="내용 개체 틀 25"/>
          <p:cNvSpPr>
            <a:spLocks noGrp="1"/>
          </p:cNvSpPr>
          <p:nvPr>
            <p:ph sz="quarter" idx="13"/>
          </p:nvPr>
        </p:nvSpPr>
        <p:spPr>
          <a:xfrm>
            <a:off x="920553" y="5262727"/>
            <a:ext cx="3723902" cy="889496"/>
          </a:xfrm>
        </p:spPr>
        <p:txBody>
          <a:bodyPr lIns="0"/>
          <a:lstStyle>
            <a:lvl1pPr marL="0" indent="0">
              <a:buNone/>
              <a:defRPr sz="1500" b="1"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8" name="내용 개체 틀 27"/>
          <p:cNvSpPr>
            <a:spLocks noGrp="1"/>
          </p:cNvSpPr>
          <p:nvPr userDrawn="1">
            <p:ph sz="quarter" idx="14" hasCustomPrompt="1"/>
          </p:nvPr>
        </p:nvSpPr>
        <p:spPr>
          <a:xfrm>
            <a:off x="920553" y="1744167"/>
            <a:ext cx="3168352" cy="1468809"/>
          </a:xfrm>
        </p:spPr>
        <p:txBody>
          <a:bodyPr lIns="0">
            <a:noAutofit/>
          </a:bodyPr>
          <a:lstStyle>
            <a:lvl1pPr marL="0" indent="0">
              <a:buNone/>
              <a:defRPr sz="3200" b="1">
                <a:solidFill>
                  <a:srgbClr val="7F7F7F"/>
                </a:solidFill>
              </a:defRPr>
            </a:lvl1pPr>
          </a:lstStyle>
          <a:p>
            <a:pPr lvl="0"/>
            <a:r>
              <a:rPr lang="ko-KR" altLang="en-US" dirty="0" smtClean="0"/>
              <a:t>제목을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입력하세요</a:t>
            </a:r>
            <a:endParaRPr lang="ko-KR" altLang="en-US" dirty="0"/>
          </a:p>
        </p:txBody>
      </p:sp>
      <p:sp>
        <p:nvSpPr>
          <p:cNvPr id="30" name="내용 개체 틀 29"/>
          <p:cNvSpPr>
            <a:spLocks noGrp="1"/>
          </p:cNvSpPr>
          <p:nvPr userDrawn="1">
            <p:ph sz="quarter" idx="15" hasCustomPrompt="1"/>
          </p:nvPr>
        </p:nvSpPr>
        <p:spPr>
          <a:xfrm>
            <a:off x="920553" y="3356992"/>
            <a:ext cx="3168352" cy="576262"/>
          </a:xfrm>
        </p:spPr>
        <p:txBody>
          <a:bodyPr lIns="0"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  <a:lvl2pPr>
              <a:defRPr sz="2800">
                <a:solidFill>
                  <a:srgbClr val="7F7F7F"/>
                </a:solidFill>
              </a:defRPr>
            </a:lvl2pPr>
            <a:lvl3pPr>
              <a:defRPr sz="2800">
                <a:solidFill>
                  <a:srgbClr val="7F7F7F"/>
                </a:solidFill>
              </a:defRPr>
            </a:lvl3pPr>
            <a:lvl4pPr>
              <a:defRPr sz="2800">
                <a:solidFill>
                  <a:srgbClr val="7F7F7F"/>
                </a:solidFill>
              </a:defRPr>
            </a:lvl4pPr>
            <a:lvl5pPr>
              <a:defRPr sz="2800"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부제목을 입력하세요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(optional)</a:t>
            </a:r>
            <a:endParaRPr lang="ko-KR" altLang="en-US" dirty="0"/>
          </a:p>
        </p:txBody>
      </p:sp>
      <p:sp>
        <p:nvSpPr>
          <p:cNvPr id="20" name="Freeform 17"/>
          <p:cNvSpPr/>
          <p:nvPr userDrawn="1"/>
        </p:nvSpPr>
        <p:spPr>
          <a:xfrm rot="10800000">
            <a:off x="776537" y="4301722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7"/>
          <p:cNvSpPr/>
          <p:nvPr userDrawn="1"/>
        </p:nvSpPr>
        <p:spPr>
          <a:xfrm>
            <a:off x="776537" y="1219200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 userDrawn="1"/>
        </p:nvSpPr>
        <p:spPr bwMode="auto">
          <a:xfrm>
            <a:off x="6888589" y="5940654"/>
            <a:ext cx="30174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eaLnBrk="0" hangingPunct="0"/>
            <a:r>
              <a:rPr lang="en-US" altLang="ko-KR" sz="600" dirty="0">
                <a:solidFill>
                  <a:prstClr val="black"/>
                </a:solidFill>
              </a:rPr>
              <a:t>Copyright © </a:t>
            </a:r>
            <a:r>
              <a:rPr lang="en-US" altLang="ko-KR" sz="600" dirty="0" smtClean="0">
                <a:solidFill>
                  <a:prstClr val="black"/>
                </a:solidFill>
              </a:rPr>
              <a:t>2015 </a:t>
            </a:r>
            <a:r>
              <a:rPr lang="en-US" altLang="ko-KR" sz="600" dirty="0">
                <a:solidFill>
                  <a:prstClr val="black"/>
                </a:solidFill>
              </a:rPr>
              <a:t>Samsung SDS Co., Ltd. All rights reserved   |  Confidential </a:t>
            </a:r>
          </a:p>
        </p:txBody>
      </p:sp>
      <p:pic>
        <p:nvPicPr>
          <p:cNvPr id="14" name="Picture 4" descr="C:\Users\use\Documents\GrayB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211846"/>
            <a:ext cx="9899650" cy="64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:\2.부서함\舊 마케팅커뮤니케이션파트(사업기획_전략) 부서함\Brand 관리_1. Brand 표현체계\★전사 브랜드 표현 체계\15년 전사 브랜드 표현 체계\新비전슬로건\SDS Slogan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4" y="325484"/>
            <a:ext cx="2122335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8" t="45968" r="34541" b="37078"/>
          <a:stretch/>
        </p:blipFill>
        <p:spPr>
          <a:xfrm>
            <a:off x="846739" y="6299194"/>
            <a:ext cx="471226" cy="4695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1" t="50664" r="55455" b="43459"/>
          <a:stretch/>
        </p:blipFill>
        <p:spPr>
          <a:xfrm>
            <a:off x="265913" y="6470714"/>
            <a:ext cx="608372" cy="162755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44" t="50664" r="19346" b="43459"/>
          <a:stretch/>
        </p:blipFill>
        <p:spPr>
          <a:xfrm>
            <a:off x="1311150" y="6470714"/>
            <a:ext cx="308522" cy="162755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21" t="37841" r="23968" b="55304"/>
          <a:stretch/>
        </p:blipFill>
        <p:spPr>
          <a:xfrm>
            <a:off x="875001" y="6450385"/>
            <a:ext cx="386826" cy="189831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10220" r="52930" b="58476"/>
          <a:stretch/>
        </p:blipFill>
        <p:spPr>
          <a:xfrm>
            <a:off x="1149829" y="6411782"/>
            <a:ext cx="171906" cy="16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7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목차 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76536" y="798612"/>
            <a:ext cx="5760640" cy="4525963"/>
          </a:xfrm>
        </p:spPr>
        <p:txBody>
          <a:bodyPr>
            <a:normAutofit/>
          </a:bodyPr>
          <a:lstStyle>
            <a:lvl1pPr marL="400050" indent="-400050">
              <a:lnSpc>
                <a:spcPct val="120000"/>
              </a:lnSpc>
              <a:buFont typeface="+mj-lt"/>
              <a:buAutoNum type="romanUcPeriod"/>
              <a:defRPr sz="1800" b="1">
                <a:solidFill>
                  <a:srgbClr val="00B0F0"/>
                </a:solidFill>
              </a:defRPr>
            </a:lvl1pPr>
            <a:lvl2pPr>
              <a:defRPr sz="1800" b="1">
                <a:solidFill>
                  <a:srgbClr val="00B0F0"/>
                </a:solidFill>
              </a:defRPr>
            </a:lvl2pPr>
            <a:lvl3pPr>
              <a:defRPr sz="1800" b="1">
                <a:solidFill>
                  <a:srgbClr val="00B0F0"/>
                </a:solidFill>
              </a:defRPr>
            </a:lvl3pPr>
            <a:lvl4pPr>
              <a:defRPr sz="1800" b="1">
                <a:solidFill>
                  <a:srgbClr val="00B0F0"/>
                </a:solidFill>
              </a:defRPr>
            </a:lvl4pPr>
            <a:lvl5pPr>
              <a:defRPr sz="1800" b="1">
                <a:solidFill>
                  <a:srgbClr val="00B0F0"/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grpSp>
        <p:nvGrpSpPr>
          <p:cNvPr id="7" name="그룹 6"/>
          <p:cNvGrpSpPr/>
          <p:nvPr userDrawn="1"/>
        </p:nvGrpSpPr>
        <p:grpSpPr>
          <a:xfrm>
            <a:off x="6824603" y="908720"/>
            <a:ext cx="2187634" cy="1958589"/>
            <a:chOff x="6824603" y="908720"/>
            <a:chExt cx="2187634" cy="1958589"/>
          </a:xfrm>
        </p:grpSpPr>
        <p:grpSp>
          <p:nvGrpSpPr>
            <p:cNvPr id="8" name="그룹 7"/>
            <p:cNvGrpSpPr/>
            <p:nvPr/>
          </p:nvGrpSpPr>
          <p:grpSpPr>
            <a:xfrm>
              <a:off x="6825208" y="908720"/>
              <a:ext cx="2187029" cy="230399"/>
              <a:chOff x="7185248" y="1123952"/>
              <a:chExt cx="2187029" cy="230399"/>
            </a:xfrm>
          </p:grpSpPr>
          <p:sp>
            <p:nvSpPr>
              <p:cNvPr id="13" name="직사각형 12"/>
              <p:cNvSpPr/>
              <p:nvPr/>
            </p:nvSpPr>
            <p:spPr bwMode="auto">
              <a:xfrm rot="5400000">
                <a:off x="8215185" y="94758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4" name="직사각형 13"/>
              <p:cNvSpPr/>
              <p:nvPr/>
            </p:nvSpPr>
            <p:spPr bwMode="auto">
              <a:xfrm rot="5400000">
                <a:off x="7139787" y="1178937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 bwMode="auto">
              <a:xfrm rot="5400000">
                <a:off x="9196865" y="1178938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6824603" y="2636912"/>
              <a:ext cx="2186617" cy="230397"/>
              <a:chOff x="7184643" y="2780929"/>
              <a:chExt cx="2186617" cy="230397"/>
            </a:xfrm>
          </p:grpSpPr>
          <p:sp>
            <p:nvSpPr>
              <p:cNvPr id="10" name="직사각형 9"/>
              <p:cNvSpPr/>
              <p:nvPr/>
            </p:nvSpPr>
            <p:spPr bwMode="auto">
              <a:xfrm rot="16200000">
                <a:off x="8214443" y="1855251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1" name="직사각형 10"/>
              <p:cNvSpPr/>
              <p:nvPr/>
            </p:nvSpPr>
            <p:spPr bwMode="auto">
              <a:xfrm rot="16200000">
                <a:off x="9195848" y="2826391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 bwMode="auto">
              <a:xfrm rot="16200000">
                <a:off x="7139182" y="2826390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</p:grpSp>
      <p:sp>
        <p:nvSpPr>
          <p:cNvPr id="16" name="TextBox 15"/>
          <p:cNvSpPr txBox="1"/>
          <p:nvPr userDrawn="1"/>
        </p:nvSpPr>
        <p:spPr>
          <a:xfrm>
            <a:off x="6969224" y="1675837"/>
            <a:ext cx="190821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3600" b="1" dirty="0" smtClean="0">
                <a:solidFill>
                  <a:schemeClr val="accent3"/>
                </a:solidFill>
              </a:rPr>
              <a:t>Agenda</a:t>
            </a:r>
            <a:endParaRPr lang="ko-KR" altLang="en-US" sz="3600" b="1" dirty="0" err="1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본문 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76740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 wrap="none" lIns="0" anchor="ctr" anchorCtr="0">
            <a:noAutofit/>
          </a:bodyPr>
          <a:lstStyle>
            <a:lvl1pPr algn="l">
              <a:defRPr sz="2000" b="1" cap="none">
                <a:solidFill>
                  <a:schemeClr val="accent3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7" name="내용 개체 틀 26"/>
          <p:cNvSpPr>
            <a:spLocks noGrp="1"/>
          </p:cNvSpPr>
          <p:nvPr>
            <p:ph sz="quarter" idx="13"/>
          </p:nvPr>
        </p:nvSpPr>
        <p:spPr>
          <a:xfrm>
            <a:off x="6111105" y="188640"/>
            <a:ext cx="3234507" cy="358775"/>
          </a:xfrm>
        </p:spPr>
        <p:txBody>
          <a:bodyPr lIns="0" rIns="0">
            <a:noAutofit/>
          </a:bodyPr>
          <a:lstStyle>
            <a:lvl1pPr marL="0" indent="0" algn="r">
              <a:buNone/>
              <a:defRPr sz="1200">
                <a:solidFill>
                  <a:srgbClr val="039BE7"/>
                </a:solidFill>
              </a:defRPr>
            </a:lvl1pPr>
            <a:lvl2pPr algn="r">
              <a:defRPr sz="1200">
                <a:solidFill>
                  <a:srgbClr val="039BE7"/>
                </a:solidFill>
              </a:defRPr>
            </a:lvl2pPr>
            <a:lvl3pPr algn="r">
              <a:defRPr sz="1200">
                <a:solidFill>
                  <a:srgbClr val="039BE7"/>
                </a:solidFill>
              </a:defRPr>
            </a:lvl3pPr>
            <a:lvl4pPr algn="r">
              <a:defRPr sz="1200">
                <a:solidFill>
                  <a:srgbClr val="039BE7"/>
                </a:solidFill>
              </a:defRPr>
            </a:lvl4pPr>
            <a:lvl5pPr algn="r">
              <a:defRPr sz="1200">
                <a:solidFill>
                  <a:srgbClr val="039BE7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3" name="Freeform 38"/>
          <p:cNvSpPr/>
          <p:nvPr/>
        </p:nvSpPr>
        <p:spPr>
          <a:xfrm rot="16200000">
            <a:off x="74484" y="386700"/>
            <a:ext cx="576000" cy="10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762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reeform 38"/>
          <p:cNvSpPr/>
          <p:nvPr/>
        </p:nvSpPr>
        <p:spPr>
          <a:xfrm rot="5400000" flipH="1">
            <a:off x="9255516" y="386699"/>
            <a:ext cx="576000" cy="10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762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 userDrawn="1"/>
        </p:nvSpPr>
        <p:spPr bwMode="auto">
          <a:xfrm>
            <a:off x="5241032" y="6657945"/>
            <a:ext cx="36004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r" eaLnBrk="0" latinLnBrk="0" hangingPunct="0"/>
            <a:r>
              <a:rPr lang="en-US" altLang="ko-KR" sz="700" dirty="0" smtClean="0">
                <a:solidFill>
                  <a:prstClr val="black"/>
                </a:solidFill>
              </a:rPr>
              <a:t>Copyright </a:t>
            </a:r>
            <a:r>
              <a:rPr lang="en-US" altLang="ko-KR" sz="700" dirty="0">
                <a:solidFill>
                  <a:prstClr val="black"/>
                </a:solidFill>
              </a:rPr>
              <a:t>© </a:t>
            </a:r>
            <a:r>
              <a:rPr lang="en-US" altLang="ko-KR" sz="700" dirty="0" smtClean="0">
                <a:solidFill>
                  <a:prstClr val="black"/>
                </a:solidFill>
              </a:rPr>
              <a:t>2015 </a:t>
            </a:r>
            <a:r>
              <a:rPr lang="en-US" altLang="ko-KR" sz="700" b="1" dirty="0">
                <a:solidFill>
                  <a:prstClr val="black"/>
                </a:solidFill>
              </a:rPr>
              <a:t>Samsung</a:t>
            </a:r>
            <a:r>
              <a:rPr lang="en-US" altLang="ko-KR" sz="700" dirty="0">
                <a:solidFill>
                  <a:prstClr val="black"/>
                </a:solidFill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</a:rPr>
              <a:t>SDS</a:t>
            </a:r>
            <a:r>
              <a:rPr lang="en-US" altLang="ko-KR" sz="700" b="0" baseline="0" dirty="0">
                <a:solidFill>
                  <a:prstClr val="black"/>
                </a:solidFill>
              </a:rPr>
              <a:t> </a:t>
            </a:r>
            <a:r>
              <a:rPr lang="en-US" altLang="ko-KR" sz="700" b="0" baseline="0" dirty="0" smtClean="0">
                <a:solidFill>
                  <a:prstClr val="black"/>
                </a:solidFill>
              </a:rPr>
              <a:t> </a:t>
            </a:r>
            <a:r>
              <a:rPr lang="en-US" altLang="ko-KR" sz="700" dirty="0" smtClean="0">
                <a:solidFill>
                  <a:prstClr val="black"/>
                </a:solidFill>
              </a:rPr>
              <a:t>All </a:t>
            </a:r>
            <a:r>
              <a:rPr lang="en-US" altLang="ko-KR" sz="700" dirty="0">
                <a:solidFill>
                  <a:prstClr val="black"/>
                </a:solidFill>
              </a:rPr>
              <a:t>rights reserved   |  </a:t>
            </a:r>
            <a:r>
              <a:rPr lang="en-US" altLang="ko-KR" sz="700" dirty="0" smtClean="0">
                <a:solidFill>
                  <a:prstClr val="black"/>
                </a:solidFill>
              </a:rPr>
              <a:t>Confidential </a:t>
            </a:r>
            <a:endParaRPr lang="en-US" altLang="ko-KR" sz="700" dirty="0">
              <a:solidFill>
                <a:prstClr val="black"/>
              </a:solidFill>
            </a:endParaRPr>
          </a:p>
        </p:txBody>
      </p:sp>
      <p:sp>
        <p:nvSpPr>
          <p:cNvPr id="29" name="슬라이드 번호 개체 틀 5"/>
          <p:cNvSpPr txBox="1">
            <a:spLocks/>
          </p:cNvSpPr>
          <p:nvPr userDrawn="1"/>
        </p:nvSpPr>
        <p:spPr>
          <a:xfrm>
            <a:off x="9093508" y="6662180"/>
            <a:ext cx="432000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FF48F6-0499-4B03-AA7D-07684E694064}" type="slidenum">
              <a:rPr lang="ko-KR" altLang="en-US" sz="1000" kern="1200" noProof="0" smtClean="0">
                <a:solidFill>
                  <a:srgbClr val="039BE7"/>
                </a:solidFill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ko-KR" altLang="en-US" sz="1000" kern="1200" noProof="0" dirty="0">
              <a:solidFill>
                <a:srgbClr val="039BE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슬라이드 번호 개체 틀 5"/>
          <p:cNvSpPr txBox="1">
            <a:spLocks/>
          </p:cNvSpPr>
          <p:nvPr userDrawn="1"/>
        </p:nvSpPr>
        <p:spPr>
          <a:xfrm>
            <a:off x="9429485" y="6651029"/>
            <a:ext cx="432000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sz="1000" kern="1200" noProof="0" dirty="0">
              <a:solidFill>
                <a:srgbClr val="039BE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텍스트 개체 틀 29"/>
          <p:cNvSpPr>
            <a:spLocks noGrp="1"/>
          </p:cNvSpPr>
          <p:nvPr>
            <p:ph type="body" sz="quarter" idx="14"/>
          </p:nvPr>
        </p:nvSpPr>
        <p:spPr>
          <a:xfrm>
            <a:off x="558500" y="1844677"/>
            <a:ext cx="3060133" cy="805349"/>
          </a:xfrm>
        </p:spPr>
        <p:txBody>
          <a:bodyPr wrap="square" lIns="0" rIns="0">
            <a:noAutofit/>
          </a:bodyPr>
          <a:lstStyle>
            <a:lvl1pPr marL="177800" indent="-1778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SzPct val="130000"/>
              <a:buFont typeface="Arial" pitchFamily="34" charset="0"/>
              <a:buChar char="•"/>
              <a:defRPr sz="1400" b="1"/>
            </a:lvl1pPr>
            <a:lvl2pPr marL="395288" indent="-128588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맑은 고딕" pitchFamily="50" charset="-127"/>
              <a:buChar char="-"/>
              <a:defRPr sz="1200"/>
            </a:lvl2pPr>
            <a:lvl3pPr marL="747713" indent="-125413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Char char="§"/>
              <a:defRPr sz="1200"/>
            </a:lvl3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3" t="4538" r="25509" b="76250"/>
          <a:stretch/>
        </p:blipFill>
        <p:spPr>
          <a:xfrm>
            <a:off x="246623" y="6645093"/>
            <a:ext cx="544957" cy="20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53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표지 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570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표지 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3116417" y="3717032"/>
            <a:ext cx="3672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algn="ctr" eaLnBrk="0" hangingPunct="0"/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Copyright ©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2015  Samsung 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SDS Co., Ltd. All rights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reserved</a:t>
            </a:r>
            <a:endParaRPr lang="en-US" altLang="ko-KR" sz="800" dirty="0">
              <a:solidFill>
                <a:schemeClr val="bg1">
                  <a:lumMod val="50000"/>
                </a:schemeClr>
              </a:solidFill>
              <a:latin typeface="+mn-ea"/>
              <a:ea typeface="+mn-ea"/>
              <a:cs typeface="Verdana" pitchFamily="34" charset="0"/>
            </a:endParaRPr>
          </a:p>
        </p:txBody>
      </p:sp>
      <p:pic>
        <p:nvPicPr>
          <p:cNvPr id="6" name="Picture 2" descr="C:\Users\ywpaul.shin\Desktop\CI png New\CI-Eng-Sig-Blue.png"/>
          <p:cNvPicPr>
            <a:picLocks noChangeAspect="1" noChangeArrowheads="1"/>
          </p:cNvPicPr>
          <p:nvPr userDrawn="1"/>
        </p:nvPicPr>
        <p:blipFill>
          <a:blip r:embed="rId2" cstate="print"/>
          <a:srcRect l="34204" r="510" b="46756"/>
          <a:stretch>
            <a:fillRect/>
          </a:stretch>
        </p:blipFill>
        <p:spPr bwMode="auto">
          <a:xfrm>
            <a:off x="4950448" y="3085738"/>
            <a:ext cx="2375065" cy="451428"/>
          </a:xfrm>
          <a:prstGeom prst="rect">
            <a:avLst/>
          </a:prstGeom>
          <a:noFill/>
        </p:spPr>
      </p:pic>
      <p:pic>
        <p:nvPicPr>
          <p:cNvPr id="8" name="Picture 2" descr="R:\2.부서함\舊 마케팅커뮤니케이션파트(사업기획_전략) 부서함\Brand 관리_1. Brand 표현체계\★전사 브랜드 표현 체계\15년 전사 브랜드 표현 체계\新비전슬로건\SDS Sloga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88" y="3220489"/>
            <a:ext cx="2122335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033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48F6-0499-4B03-AA7D-07684E6940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9" r:id="rId2"/>
    <p:sldLayoutId id="2147483891" r:id="rId3"/>
    <p:sldLayoutId id="2147483895" r:id="rId4"/>
    <p:sldLayoutId id="214748389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yson@osci.kr" TargetMode="External"/><Relationship Id="rId2" Type="http://schemas.openxmlformats.org/officeDocument/2006/relationships/hyperlink" Target="mailto:jwhong@osci.kr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wchoi@osci.kr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2017. 03. 22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삼성카드 </a:t>
            </a:r>
            <a:r>
              <a:rPr lang="en-US" altLang="ko-KR" dirty="0" smtClean="0"/>
              <a:t>U2L </a:t>
            </a:r>
            <a:r>
              <a:rPr lang="ko-KR" altLang="en-US" dirty="0" smtClean="0"/>
              <a:t>노후장비 교체 </a:t>
            </a:r>
            <a:r>
              <a:rPr lang="en-US" altLang="ko-KR" dirty="0" smtClean="0"/>
              <a:t>PJT</a:t>
            </a:r>
            <a:endParaRPr lang="en-US" alt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4"/>
          </p:nvPr>
        </p:nvSpPr>
        <p:spPr>
          <a:xfrm>
            <a:off x="884548" y="1780171"/>
            <a:ext cx="3348371" cy="1468809"/>
          </a:xfrm>
        </p:spPr>
        <p:txBody>
          <a:bodyPr/>
          <a:lstStyle/>
          <a:p>
            <a:pPr algn="ctr"/>
            <a:r>
              <a:rPr lang="ko-KR" altLang="en-US" sz="2800" dirty="0" smtClean="0"/>
              <a:t>아키텍처 정의서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(</a:t>
            </a:r>
            <a:r>
              <a:rPr lang="ko-KR" altLang="en-US" sz="2800" dirty="0" smtClean="0"/>
              <a:t>운영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인터넷 공통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Web/WAS</a:t>
            </a:r>
            <a:r>
              <a:rPr lang="ko-KR" altLang="en-US" dirty="0" smtClean="0"/>
              <a:t>부문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39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443531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User group</a:t>
            </a:r>
            <a:r>
              <a:rPr lang="ko-KR" altLang="en-US" sz="1400" b="1" dirty="0" smtClean="0"/>
              <a:t>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WAS) </a:t>
            </a:r>
            <a:r>
              <a:rPr lang="en-US" altLang="ko-KR" sz="1400" b="1" dirty="0"/>
              <a:t>- </a:t>
            </a:r>
            <a:r>
              <a:rPr lang="en-US" altLang="ko-KR" sz="1400" b="1" dirty="0"/>
              <a:t>pflbap01, pflbap02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913294"/>
              </p:ext>
            </p:extLst>
          </p:nvPr>
        </p:nvGraphicFramePr>
        <p:xfrm>
          <a:off x="848543" y="1699551"/>
          <a:ext cx="8497069" cy="3758121"/>
        </p:xfrm>
        <a:graphic>
          <a:graphicData uri="http://schemas.openxmlformats.org/drawingml/2006/table">
            <a:tbl>
              <a:tblPr/>
              <a:tblGrid>
                <a:gridCol w="816687"/>
                <a:gridCol w="714454"/>
                <a:gridCol w="1518215"/>
                <a:gridCol w="1250295"/>
                <a:gridCol w="2109062"/>
                <a:gridCol w="2088356"/>
              </a:tblGrid>
              <a:tr h="27782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계정명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group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home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shell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용도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80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/was/jboss7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/bin/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WAS(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EAP 7.0)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엔진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deploy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/home/sv1usr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선택적복리후생 업무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xecuredb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/product/xecuredb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암호화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(xecureDB) 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dbenc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/product/dbenc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암호화</a:t>
                      </a:r>
                      <a:r>
                        <a:rPr lang="en-US" altLang="ko-KR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(D'Amo) 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tibco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eai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tibco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EAI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>
                <a:latin typeface="맑은 고딕" pitchFamily="50" charset="-127"/>
              </a:rPr>
              <a:t>운영용 선택적</a:t>
            </a:r>
            <a:r>
              <a:rPr lang="en-US" altLang="ko-KR" dirty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복지 </a:t>
            </a:r>
            <a:r>
              <a:rPr lang="en-US" altLang="ko-KR" dirty="0">
                <a:latin typeface="맑은 고딕" pitchFamily="50" charset="-127"/>
              </a:rPr>
              <a:t>Web/WAS Server</a:t>
            </a:r>
            <a:r>
              <a:rPr lang="ko-KR" altLang="en-US" dirty="0">
                <a:latin typeface="맑은 고딕" pitchFamily="50" charset="-127"/>
              </a:rPr>
              <a:t>의</a:t>
            </a:r>
            <a:r>
              <a:rPr lang="en-US" altLang="ko-KR" dirty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시스템 </a:t>
            </a:r>
            <a:r>
              <a:rPr lang="en-US" altLang="ko-KR" dirty="0">
                <a:latin typeface="맑은 고딕" pitchFamily="50" charset="-127"/>
              </a:rPr>
              <a:t>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>
                <a:latin typeface="맑은 고딕" pitchFamily="50" charset="-127"/>
              </a:rPr>
              <a:t>Oracle Ent’ Linux 7.2</a:t>
            </a:r>
            <a:r>
              <a:rPr lang="ko-KR" altLang="en-US" dirty="0">
                <a:latin typeface="맑은 고딕" pitchFamily="50" charset="-127"/>
              </a:rPr>
              <a:t> 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8" name="제목 2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/>
          <a:lstStyle/>
          <a:p>
            <a:r>
              <a:rPr lang="en-US" altLang="ko-KR" dirty="0" smtClean="0"/>
              <a:t>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en-US" altLang="ko-KR" dirty="0"/>
              <a:t>O/S  </a:t>
            </a:r>
            <a:r>
              <a:rPr lang="ko-KR" altLang="en-US" dirty="0"/>
              <a:t>구성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8544" y="5508202"/>
            <a:ext cx="6768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800" dirty="0" smtClean="0"/>
              <a:t>위 사용자를 제외한 추가 사용자 및  </a:t>
            </a:r>
            <a:r>
              <a:rPr lang="en-US" altLang="ko-KR" sz="800" dirty="0" smtClean="0"/>
              <a:t>User </a:t>
            </a:r>
            <a:r>
              <a:rPr lang="ko-KR" altLang="en-US" sz="800" dirty="0" smtClean="0"/>
              <a:t>그룹은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발생시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 추후 협의하여 </a:t>
            </a:r>
            <a:r>
              <a:rPr lang="ko-KR" altLang="en-US" sz="800" dirty="0" smtClean="0"/>
              <a:t>추가함</a:t>
            </a:r>
            <a:endParaRPr lang="ko-KR" alt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521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75172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err="1" smtClean="0"/>
              <a:t>운영계</a:t>
            </a:r>
            <a:r>
              <a:rPr lang="ko-KR" altLang="en-US" dirty="0" smtClean="0"/>
              <a:t> </a:t>
            </a:r>
            <a:r>
              <a:rPr lang="en-US" altLang="ko-KR" dirty="0" smtClean="0"/>
              <a:t>Web </a:t>
            </a:r>
            <a:r>
              <a:rPr lang="ko-KR" altLang="en-US" dirty="0" smtClean="0"/>
              <a:t>서버는 </a:t>
            </a:r>
            <a:r>
              <a:rPr lang="en-US" altLang="ko-KR" dirty="0" smtClean="0"/>
              <a:t>L4 </a:t>
            </a:r>
            <a:r>
              <a:rPr lang="ko-KR" altLang="en-US" dirty="0" smtClean="0"/>
              <a:t>장비를 활용 하여 </a:t>
            </a:r>
            <a:r>
              <a:rPr lang="en-US" altLang="ko-KR" dirty="0" smtClean="0"/>
              <a:t>Active-Active</a:t>
            </a:r>
            <a:r>
              <a:rPr lang="ko-KR" altLang="en-US" dirty="0" smtClean="0"/>
              <a:t>로 </a:t>
            </a:r>
            <a:r>
              <a:rPr lang="en-US" altLang="ko-KR" dirty="0" smtClean="0"/>
              <a:t>HA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하며</a:t>
            </a:r>
            <a:r>
              <a:rPr lang="en-US" altLang="ko-KR" dirty="0" smtClean="0"/>
              <a:t>, WAS </a:t>
            </a:r>
            <a:r>
              <a:rPr lang="ko-KR" altLang="en-US" dirty="0" smtClean="0"/>
              <a:t>서버의 경우는 </a:t>
            </a:r>
            <a:r>
              <a:rPr lang="en-US" altLang="ko-KR" dirty="0" smtClean="0"/>
              <a:t>Web Server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SLB </a:t>
            </a:r>
            <a:r>
              <a:rPr lang="ko-KR" altLang="en-US" dirty="0" smtClean="0"/>
              <a:t>구성을 통해 </a:t>
            </a:r>
            <a:r>
              <a:rPr lang="en-US" altLang="ko-KR" dirty="0"/>
              <a:t>Active-Active</a:t>
            </a:r>
            <a:r>
              <a:rPr lang="ko-KR" altLang="en-US" dirty="0" smtClean="0"/>
              <a:t>로 구성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III.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 복지 시스템 이중화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구성</a:t>
            </a:r>
            <a:endParaRPr lang="ko-KR" altLang="en-US" dirty="0"/>
          </a:p>
        </p:txBody>
      </p:sp>
      <p:sp>
        <p:nvSpPr>
          <p:cNvPr id="34" name="텍스트 개체 틀 4"/>
          <p:cNvSpPr txBox="1">
            <a:spLocks/>
          </p:cNvSpPr>
          <p:nvPr/>
        </p:nvSpPr>
        <p:spPr>
          <a:xfrm>
            <a:off x="613917" y="2369487"/>
            <a:ext cx="2094214" cy="648997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Web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Server HA </a:t>
            </a:r>
            <a:r>
              <a:rPr lang="ko-KR" altLang="en-US" sz="1400" b="1" dirty="0" smtClean="0"/>
              <a:t>구성 </a:t>
            </a:r>
            <a:r>
              <a:rPr lang="en-US" altLang="ko-KR" sz="1400" b="1" dirty="0" smtClean="0"/>
              <a:t>(Active-Active)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75964" y="5396908"/>
            <a:ext cx="2420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방화벽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설정을 통한 </a:t>
            </a:r>
            <a:r>
              <a:rPr lang="en-US" altLang="ko-KR" sz="1200" dirty="0" smtClean="0"/>
              <a:t>WAS </a:t>
            </a:r>
            <a:r>
              <a:rPr lang="ko-KR" altLang="en-US" sz="1200" dirty="0" smtClean="0"/>
              <a:t>서버 </a:t>
            </a:r>
            <a:r>
              <a:rPr lang="en-US" altLang="ko-KR" sz="1200" dirty="0" smtClean="0"/>
              <a:t>HA </a:t>
            </a:r>
            <a:r>
              <a:rPr lang="ko-KR" altLang="en-US" sz="1200" dirty="0" smtClean="0"/>
              <a:t>구성 </a:t>
            </a:r>
            <a:r>
              <a:rPr lang="en-US" altLang="ko-KR" sz="1200" dirty="0" smtClean="0"/>
              <a:t>(FLB </a:t>
            </a:r>
            <a:r>
              <a:rPr lang="ko-KR" altLang="en-US" sz="1200" dirty="0" smtClean="0"/>
              <a:t>구성</a:t>
            </a:r>
            <a:r>
              <a:rPr lang="en-US" altLang="ko-KR" sz="1200" dirty="0" smtClean="0"/>
              <a:t>)</a:t>
            </a:r>
            <a:endParaRPr lang="ko-KR" altLang="en-US" sz="12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707613" y="2685589"/>
            <a:ext cx="2593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L4 </a:t>
            </a:r>
            <a:r>
              <a:rPr lang="ko-KR" altLang="en-US" sz="1200" dirty="0" smtClean="0"/>
              <a:t>장비를 활용한 </a:t>
            </a:r>
            <a:r>
              <a:rPr lang="en-US" altLang="ko-KR" sz="1200" dirty="0" smtClean="0"/>
              <a:t>HA </a:t>
            </a:r>
            <a:r>
              <a:rPr lang="ko-KR" altLang="en-US" sz="1200" dirty="0" smtClean="0"/>
              <a:t>구성 및 </a:t>
            </a:r>
            <a:r>
              <a:rPr lang="en-US" altLang="ko-KR" sz="1200" dirty="0" smtClean="0"/>
              <a:t>Load Balancing </a:t>
            </a:r>
            <a:r>
              <a:rPr lang="ko-KR" altLang="en-US" sz="1200" dirty="0" smtClean="0"/>
              <a:t>구현</a:t>
            </a:r>
          </a:p>
        </p:txBody>
      </p:sp>
      <p:sp>
        <p:nvSpPr>
          <p:cNvPr id="37" name="텍스트 개체 틀 4"/>
          <p:cNvSpPr txBox="1">
            <a:spLocks/>
          </p:cNvSpPr>
          <p:nvPr/>
        </p:nvSpPr>
        <p:spPr>
          <a:xfrm>
            <a:off x="613917" y="4728605"/>
            <a:ext cx="2153601" cy="648997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WAS</a:t>
            </a:r>
            <a:r>
              <a:rPr lang="ko-KR" altLang="en-US" sz="1400" b="1" dirty="0" smtClean="0"/>
              <a:t> </a:t>
            </a:r>
            <a:r>
              <a:rPr lang="en-US" altLang="ko-KR" sz="1400" b="1" dirty="0"/>
              <a:t>Server HA </a:t>
            </a:r>
            <a:r>
              <a:rPr lang="ko-KR" altLang="en-US" sz="1400" b="1" dirty="0"/>
              <a:t>구성 </a:t>
            </a:r>
            <a:r>
              <a:rPr lang="en-US" altLang="ko-KR" sz="1400" b="1" dirty="0"/>
              <a:t>(Active-Active)</a:t>
            </a:r>
          </a:p>
        </p:txBody>
      </p:sp>
      <p:grpSp>
        <p:nvGrpSpPr>
          <p:cNvPr id="38" name="그룹 37"/>
          <p:cNvGrpSpPr/>
          <p:nvPr/>
        </p:nvGrpSpPr>
        <p:grpSpPr>
          <a:xfrm>
            <a:off x="3447671" y="2492896"/>
            <a:ext cx="872075" cy="830145"/>
            <a:chOff x="3282360" y="2905946"/>
            <a:chExt cx="872075" cy="830145"/>
          </a:xfrm>
        </p:grpSpPr>
        <p:sp>
          <p:nvSpPr>
            <p:cNvPr id="39" name="직사각형 38"/>
            <p:cNvSpPr/>
            <p:nvPr/>
          </p:nvSpPr>
          <p:spPr>
            <a:xfrm>
              <a:off x="3297179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3297179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3c / 64G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psfbwb01</a:t>
              </a:r>
            </a:p>
            <a:p>
              <a:pPr algn="ctr"/>
              <a:r>
                <a:rPr lang="ko-KR" altLang="en-US" sz="900" dirty="0">
                  <a:solidFill>
                    <a:srgbClr val="FF0000"/>
                  </a:solidFill>
                </a:rPr>
                <a:t>공인</a:t>
              </a:r>
              <a:endParaRPr lang="en-US" altLang="ko-KR" sz="900" dirty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282360" y="290594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4455783" y="2513986"/>
            <a:ext cx="857257" cy="809055"/>
            <a:chOff x="4297311" y="2927036"/>
            <a:chExt cx="857257" cy="809055"/>
          </a:xfrm>
        </p:grpSpPr>
        <p:sp>
          <p:nvSpPr>
            <p:cNvPr id="43" name="직사각형 42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4297312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3c / 64G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psfbwb02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900" dirty="0">
                  <a:solidFill>
                    <a:srgbClr val="FF0000"/>
                  </a:solidFill>
                </a:rPr>
                <a:t>공인</a:t>
              </a:r>
              <a:endParaRPr lang="en-US" altLang="ko-KR" sz="900" dirty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4297311" y="292703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50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929" y="155679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060" y="155679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직선 연결선 53"/>
          <p:cNvCxnSpPr>
            <a:stCxn id="50" idx="2"/>
            <a:endCxn id="39" idx="0"/>
          </p:cNvCxnSpPr>
          <p:nvPr/>
        </p:nvCxnSpPr>
        <p:spPr>
          <a:xfrm>
            <a:off x="3615826" y="2139213"/>
            <a:ext cx="275292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>
            <a:stCxn id="50" idx="2"/>
            <a:endCxn id="43" idx="0"/>
          </p:cNvCxnSpPr>
          <p:nvPr/>
        </p:nvCxnSpPr>
        <p:spPr>
          <a:xfrm>
            <a:off x="3615826" y="2139213"/>
            <a:ext cx="1268586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>
            <a:stCxn id="53" idx="2"/>
            <a:endCxn id="39" idx="0"/>
          </p:cNvCxnSpPr>
          <p:nvPr/>
        </p:nvCxnSpPr>
        <p:spPr>
          <a:xfrm flipH="1">
            <a:off x="3891118" y="2139213"/>
            <a:ext cx="1280839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>
            <a:stCxn id="53" idx="2"/>
            <a:endCxn id="43" idx="0"/>
          </p:cNvCxnSpPr>
          <p:nvPr/>
        </p:nvCxnSpPr>
        <p:spPr>
          <a:xfrm flipH="1">
            <a:off x="4884412" y="2139213"/>
            <a:ext cx="287545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그룹 59"/>
          <p:cNvGrpSpPr/>
          <p:nvPr/>
        </p:nvGrpSpPr>
        <p:grpSpPr>
          <a:xfrm>
            <a:off x="3296816" y="5285818"/>
            <a:ext cx="872075" cy="735470"/>
            <a:chOff x="3502579" y="4289179"/>
            <a:chExt cx="872075" cy="735470"/>
          </a:xfrm>
        </p:grpSpPr>
        <p:sp>
          <p:nvSpPr>
            <p:cNvPr id="62" name="직사각형 61"/>
            <p:cNvSpPr/>
            <p:nvPr/>
          </p:nvSpPr>
          <p:spPr>
            <a:xfrm>
              <a:off x="3517398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3517398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5c / 58G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psfbap01</a:t>
              </a: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3502579" y="428917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그룹 77"/>
          <p:cNvGrpSpPr/>
          <p:nvPr/>
        </p:nvGrpSpPr>
        <p:grpSpPr>
          <a:xfrm>
            <a:off x="4736976" y="5306908"/>
            <a:ext cx="857257" cy="714380"/>
            <a:chOff x="4517530" y="4310269"/>
            <a:chExt cx="857257" cy="714380"/>
          </a:xfrm>
        </p:grpSpPr>
        <p:sp>
          <p:nvSpPr>
            <p:cNvPr id="79" name="직사각형 78"/>
            <p:cNvSpPr/>
            <p:nvPr/>
          </p:nvSpPr>
          <p:spPr>
            <a:xfrm>
              <a:off x="4517531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4517531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5c / 58G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psfbap02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4517530" y="431026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3" name="직선 연결선 82"/>
          <p:cNvCxnSpPr>
            <a:stCxn id="89" idx="2"/>
            <a:endCxn id="62" idx="0"/>
          </p:cNvCxnSpPr>
          <p:nvPr/>
        </p:nvCxnSpPr>
        <p:spPr>
          <a:xfrm flipH="1">
            <a:off x="3740263" y="4569668"/>
            <a:ext cx="39166" cy="73724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/>
          <p:cNvCxnSpPr>
            <a:stCxn id="90" idx="2"/>
            <a:endCxn id="79" idx="0"/>
          </p:cNvCxnSpPr>
          <p:nvPr/>
        </p:nvCxnSpPr>
        <p:spPr>
          <a:xfrm>
            <a:off x="5018395" y="4569668"/>
            <a:ext cx="147210" cy="73724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/>
          <p:cNvCxnSpPr>
            <a:stCxn id="89" idx="2"/>
            <a:endCxn id="79" idx="0"/>
          </p:cNvCxnSpPr>
          <p:nvPr/>
        </p:nvCxnSpPr>
        <p:spPr>
          <a:xfrm>
            <a:off x="3779429" y="4569668"/>
            <a:ext cx="1386176" cy="73724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/>
          <p:cNvCxnSpPr>
            <a:stCxn id="90" idx="2"/>
            <a:endCxn id="62" idx="0"/>
          </p:cNvCxnSpPr>
          <p:nvPr/>
        </p:nvCxnSpPr>
        <p:spPr>
          <a:xfrm flipH="1">
            <a:off x="3740263" y="4569668"/>
            <a:ext cx="1278132" cy="73724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151" descr="복잡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3498010" y="3893294"/>
            <a:ext cx="562837" cy="676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Picture 151" descr="복잡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4736976" y="3893294"/>
            <a:ext cx="562837" cy="676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1" name="직선 연결선 90"/>
          <p:cNvCxnSpPr>
            <a:stCxn id="40" idx="2"/>
            <a:endCxn id="89" idx="0"/>
          </p:cNvCxnSpPr>
          <p:nvPr/>
        </p:nvCxnSpPr>
        <p:spPr>
          <a:xfrm flipH="1">
            <a:off x="3779429" y="3323041"/>
            <a:ext cx="111689" cy="57025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>
            <a:stCxn id="43" idx="2"/>
            <a:endCxn id="89" idx="0"/>
          </p:cNvCxnSpPr>
          <p:nvPr/>
        </p:nvCxnSpPr>
        <p:spPr>
          <a:xfrm flipH="1">
            <a:off x="3779429" y="3323040"/>
            <a:ext cx="1104983" cy="570254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>
            <a:stCxn id="39" idx="2"/>
            <a:endCxn id="90" idx="0"/>
          </p:cNvCxnSpPr>
          <p:nvPr/>
        </p:nvCxnSpPr>
        <p:spPr>
          <a:xfrm>
            <a:off x="3891118" y="3323040"/>
            <a:ext cx="1127277" cy="570254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>
            <a:stCxn id="43" idx="2"/>
            <a:endCxn id="90" idx="0"/>
          </p:cNvCxnSpPr>
          <p:nvPr/>
        </p:nvCxnSpPr>
        <p:spPr>
          <a:xfrm>
            <a:off x="4884412" y="3323040"/>
            <a:ext cx="133983" cy="570254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17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75172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smtClean="0"/>
              <a:t>운</a:t>
            </a:r>
            <a:r>
              <a:rPr lang="ko-KR" altLang="en-US" dirty="0"/>
              <a:t>영 </a:t>
            </a:r>
            <a:r>
              <a:rPr lang="en-US" altLang="ko-KR" dirty="0" smtClean="0"/>
              <a:t>Web/WAS </a:t>
            </a:r>
            <a:r>
              <a:rPr lang="ko-KR" altLang="en-US" dirty="0" smtClean="0"/>
              <a:t>서버의 접속</a:t>
            </a:r>
            <a:r>
              <a:rPr lang="en-US" altLang="ko-KR" dirty="0" smtClean="0"/>
              <a:t> Port</a:t>
            </a:r>
            <a:r>
              <a:rPr lang="ko-KR" altLang="en-US" dirty="0" smtClean="0"/>
              <a:t>는 아래와 같이 구성함 </a:t>
            </a:r>
            <a:r>
              <a:rPr lang="en-US" altLang="ko-KR" dirty="0" smtClean="0"/>
              <a:t>(</a:t>
            </a:r>
            <a:r>
              <a:rPr lang="ko-KR" altLang="en-US" dirty="0" smtClean="0"/>
              <a:t>상세 내용은</a:t>
            </a:r>
            <a:r>
              <a:rPr lang="en-US" altLang="ko-KR" dirty="0" smtClean="0"/>
              <a:t> </a:t>
            </a:r>
            <a:r>
              <a:rPr lang="ko-KR" altLang="en-US" dirty="0" smtClean="0"/>
              <a:t>별첨 </a:t>
            </a:r>
            <a:r>
              <a:rPr lang="en-US" altLang="ko-KR" dirty="0" smtClean="0"/>
              <a:t>Port </a:t>
            </a:r>
            <a:r>
              <a:rPr lang="ko-KR" altLang="en-US" dirty="0" smtClean="0"/>
              <a:t>구성 현황 참조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IV.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 복지 </a:t>
            </a:r>
            <a:r>
              <a:rPr lang="en-US" altLang="ko-KR" dirty="0" smtClean="0"/>
              <a:t>Web/WAS </a:t>
            </a:r>
            <a:r>
              <a:rPr lang="ko-KR" altLang="en-US" dirty="0" smtClean="0"/>
              <a:t>시스템 </a:t>
            </a:r>
            <a:r>
              <a:rPr lang="en-US" altLang="ko-KR" dirty="0" smtClean="0"/>
              <a:t>Port </a:t>
            </a:r>
            <a:r>
              <a:rPr lang="ko-KR" altLang="en-US" dirty="0" smtClean="0"/>
              <a:t>구성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1928664" y="1916831"/>
            <a:ext cx="1656184" cy="2267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 01,02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928664" y="2420889"/>
            <a:ext cx="1656184" cy="15912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800191" y="1916832"/>
            <a:ext cx="1662567" cy="2267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 01,02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cxnSp>
        <p:nvCxnSpPr>
          <p:cNvPr id="10" name="직선 연결선 9"/>
          <p:cNvCxnSpPr>
            <a:stCxn id="138" idx="3"/>
            <a:endCxn id="2" idx="2"/>
          </p:cNvCxnSpPr>
          <p:nvPr/>
        </p:nvCxnSpPr>
        <p:spPr>
          <a:xfrm flipV="1">
            <a:off x="1096421" y="2646110"/>
            <a:ext cx="760235" cy="17863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직사각형 131"/>
          <p:cNvSpPr/>
          <p:nvPr/>
        </p:nvSpPr>
        <p:spPr>
          <a:xfrm>
            <a:off x="7329264" y="2564904"/>
            <a:ext cx="1656184" cy="13037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 01,02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7329264" y="2850658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선택적</a:t>
            </a:r>
            <a:r>
              <a:rPr lang="en-US" altLang="ko-KR" sz="900" dirty="0" smtClean="0">
                <a:solidFill>
                  <a:schemeClr val="tx1"/>
                </a:solidFill>
              </a:rPr>
              <a:t> </a:t>
            </a:r>
            <a:r>
              <a:rPr lang="ko-KR" altLang="en-US" sz="900" dirty="0" smtClean="0">
                <a:solidFill>
                  <a:schemeClr val="tx1"/>
                </a:solidFill>
              </a:rPr>
              <a:t>복지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37" name="타원 136"/>
          <p:cNvSpPr/>
          <p:nvPr/>
        </p:nvSpPr>
        <p:spPr>
          <a:xfrm>
            <a:off x="7266048" y="3006561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348520" y="2980185"/>
            <a:ext cx="48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1579</a:t>
            </a:r>
            <a:endParaRPr lang="ko-KR" altLang="en-US" sz="800" dirty="0" err="1" smtClean="0"/>
          </a:p>
        </p:txBody>
      </p:sp>
      <p:cxnSp>
        <p:nvCxnSpPr>
          <p:cNvPr id="151" name="직선 연결선 150"/>
          <p:cNvCxnSpPr>
            <a:stCxn id="159" idx="3"/>
            <a:endCxn id="137" idx="2"/>
          </p:cNvCxnSpPr>
          <p:nvPr/>
        </p:nvCxnSpPr>
        <p:spPr>
          <a:xfrm>
            <a:off x="6437956" y="2645296"/>
            <a:ext cx="828092" cy="4332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연결선 153"/>
          <p:cNvCxnSpPr>
            <a:stCxn id="165" idx="3"/>
            <a:endCxn id="137" idx="2"/>
          </p:cNvCxnSpPr>
          <p:nvPr/>
        </p:nvCxnSpPr>
        <p:spPr>
          <a:xfrm>
            <a:off x="6437956" y="2942167"/>
            <a:ext cx="828092" cy="13640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연결선 156"/>
          <p:cNvCxnSpPr>
            <a:stCxn id="171" idx="3"/>
            <a:endCxn id="137" idx="2"/>
          </p:cNvCxnSpPr>
          <p:nvPr/>
        </p:nvCxnSpPr>
        <p:spPr>
          <a:xfrm flipV="1">
            <a:off x="6437956" y="3078569"/>
            <a:ext cx="828092" cy="449081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>
            <a:stCxn id="179" idx="3"/>
            <a:endCxn id="137" idx="2"/>
          </p:cNvCxnSpPr>
          <p:nvPr/>
        </p:nvCxnSpPr>
        <p:spPr>
          <a:xfrm flipV="1">
            <a:off x="6437956" y="3078569"/>
            <a:ext cx="828092" cy="74595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856656" y="2538387"/>
            <a:ext cx="1703389" cy="215444"/>
            <a:chOff x="1856656" y="2538387"/>
            <a:chExt cx="1703389" cy="215444"/>
          </a:xfrm>
        </p:grpSpPr>
        <p:sp>
          <p:nvSpPr>
            <p:cNvPr id="2" name="타원 1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7" name="그룹 6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8111</a:t>
                </a:r>
                <a:endParaRPr lang="ko-KR" altLang="en-US" sz="800" dirty="0" err="1" smtClean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/>
                  <a:t>고객 서비스</a:t>
                </a:r>
                <a:endParaRPr lang="ko-KR" altLang="en-US" sz="800" dirty="0" smtClean="0"/>
              </a:p>
            </p:txBody>
          </p:sp>
        </p:grpSp>
      </p:grpSp>
      <p:grpSp>
        <p:nvGrpSpPr>
          <p:cNvPr id="115" name="그룹 114"/>
          <p:cNvGrpSpPr/>
          <p:nvPr/>
        </p:nvGrpSpPr>
        <p:grpSpPr>
          <a:xfrm>
            <a:off x="1856656" y="2835258"/>
            <a:ext cx="1703389" cy="215444"/>
            <a:chOff x="1856656" y="2538387"/>
            <a:chExt cx="1703389" cy="215444"/>
          </a:xfrm>
        </p:grpSpPr>
        <p:sp>
          <p:nvSpPr>
            <p:cNvPr id="117" name="타원 116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18" name="그룹 117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8113</a:t>
                </a:r>
                <a:endParaRPr lang="ko-KR" altLang="en-US" sz="800" dirty="0" err="1" smtClean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err="1" smtClean="0"/>
                  <a:t>모바일</a:t>
                </a:r>
                <a:r>
                  <a:rPr lang="ko-KR" altLang="en-US" sz="800" dirty="0" smtClean="0"/>
                  <a:t> 고객 서비스</a:t>
                </a:r>
                <a:endParaRPr lang="ko-KR" altLang="en-US" sz="800" dirty="0" smtClean="0"/>
              </a:p>
            </p:txBody>
          </p:sp>
        </p:grpSp>
      </p:grpSp>
      <p:grpSp>
        <p:nvGrpSpPr>
          <p:cNvPr id="123" name="그룹 122"/>
          <p:cNvGrpSpPr/>
          <p:nvPr/>
        </p:nvGrpSpPr>
        <p:grpSpPr>
          <a:xfrm>
            <a:off x="1856656" y="3420741"/>
            <a:ext cx="1703389" cy="215444"/>
            <a:chOff x="1856656" y="2538387"/>
            <a:chExt cx="1703389" cy="215444"/>
          </a:xfrm>
        </p:grpSpPr>
        <p:sp>
          <p:nvSpPr>
            <p:cNvPr id="124" name="타원 123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25" name="그룹 124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126" name="TextBox 125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8113</a:t>
                </a:r>
                <a:endParaRPr lang="ko-KR" altLang="en-US" sz="800" dirty="0" err="1" smtClean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/>
                  <a:t>계열사 </a:t>
                </a:r>
                <a:r>
                  <a:rPr lang="en-US" altLang="ko-KR" sz="800" dirty="0" smtClean="0"/>
                  <a:t>Admin.</a:t>
                </a:r>
                <a:endParaRPr lang="ko-KR" altLang="en-US" sz="800" dirty="0" smtClean="0"/>
              </a:p>
            </p:txBody>
          </p:sp>
        </p:grpSp>
      </p:grpSp>
      <p:grpSp>
        <p:nvGrpSpPr>
          <p:cNvPr id="128" name="그룹 127"/>
          <p:cNvGrpSpPr/>
          <p:nvPr/>
        </p:nvGrpSpPr>
        <p:grpSpPr>
          <a:xfrm>
            <a:off x="1856656" y="3717612"/>
            <a:ext cx="1703389" cy="215444"/>
            <a:chOff x="1856656" y="2538387"/>
            <a:chExt cx="1703389" cy="215444"/>
          </a:xfrm>
        </p:grpSpPr>
        <p:sp>
          <p:nvSpPr>
            <p:cNvPr id="129" name="타원 128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30" name="그룹 129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131" name="TextBox 130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9114</a:t>
                </a:r>
                <a:endParaRPr lang="ko-KR" altLang="en-US" sz="800" dirty="0" err="1" smtClean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/>
                  <a:t>관리</a:t>
                </a:r>
                <a:r>
                  <a:rPr lang="ko-KR" altLang="en-US" sz="800" dirty="0"/>
                  <a:t>자 </a:t>
                </a:r>
                <a:r>
                  <a:rPr lang="ko-KR" altLang="en-US" sz="800" dirty="0" smtClean="0"/>
                  <a:t>서비스</a:t>
                </a:r>
                <a:endParaRPr lang="ko-KR" altLang="en-US" sz="800" dirty="0" smtClean="0"/>
              </a:p>
            </p:txBody>
          </p:sp>
        </p:grpSp>
      </p:grpSp>
      <p:cxnSp>
        <p:nvCxnSpPr>
          <p:cNvPr id="135" name="직선 연결선 134"/>
          <p:cNvCxnSpPr>
            <a:stCxn id="138" idx="3"/>
            <a:endCxn id="117" idx="2"/>
          </p:cNvCxnSpPr>
          <p:nvPr/>
        </p:nvCxnSpPr>
        <p:spPr>
          <a:xfrm>
            <a:off x="1096421" y="2824742"/>
            <a:ext cx="760235" cy="118239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그룹 17"/>
          <p:cNvGrpSpPr/>
          <p:nvPr/>
        </p:nvGrpSpPr>
        <p:grpSpPr>
          <a:xfrm>
            <a:off x="442942" y="2492896"/>
            <a:ext cx="774504" cy="806653"/>
            <a:chOff x="442942" y="2492896"/>
            <a:chExt cx="774504" cy="806653"/>
          </a:xfrm>
        </p:grpSpPr>
        <p:grpSp>
          <p:nvGrpSpPr>
            <p:cNvPr id="100" name="Group 625"/>
            <p:cNvGrpSpPr>
              <a:grpSpLocks noChangeAspect="1"/>
            </p:cNvGrpSpPr>
            <p:nvPr/>
          </p:nvGrpSpPr>
          <p:grpSpPr bwMode="auto">
            <a:xfrm>
              <a:off x="560512" y="2492896"/>
              <a:ext cx="383509" cy="432000"/>
              <a:chOff x="5411" y="1733"/>
              <a:chExt cx="219" cy="260"/>
            </a:xfrm>
          </p:grpSpPr>
          <p:pic>
            <p:nvPicPr>
              <p:cNvPr id="101" name="Picture 626" descr="사람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0" y="1733"/>
                <a:ext cx="130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" name="Picture 627" descr="enterne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1" y="1857"/>
                <a:ext cx="14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66" name="TextBox 165"/>
            <p:cNvSpPr txBox="1"/>
            <p:nvPr/>
          </p:nvSpPr>
          <p:spPr>
            <a:xfrm>
              <a:off x="442942" y="3084105"/>
              <a:ext cx="77450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 smtClean="0"/>
                <a:t>일반 사용자</a:t>
              </a:r>
            </a:p>
          </p:txBody>
        </p:sp>
        <p:grpSp>
          <p:nvGrpSpPr>
            <p:cNvPr id="136" name="Group 625"/>
            <p:cNvGrpSpPr>
              <a:grpSpLocks noChangeAspect="1"/>
            </p:cNvGrpSpPr>
            <p:nvPr/>
          </p:nvGrpSpPr>
          <p:grpSpPr bwMode="auto">
            <a:xfrm>
              <a:off x="712912" y="2645296"/>
              <a:ext cx="383509" cy="432000"/>
              <a:chOff x="5411" y="1733"/>
              <a:chExt cx="219" cy="260"/>
            </a:xfrm>
          </p:grpSpPr>
          <p:pic>
            <p:nvPicPr>
              <p:cNvPr id="138" name="Picture 626" descr="사람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0" y="1733"/>
                <a:ext cx="130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0" name="Picture 627" descr="enterne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1" y="1857"/>
                <a:ext cx="14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41" name="그룹 140"/>
          <p:cNvGrpSpPr/>
          <p:nvPr/>
        </p:nvGrpSpPr>
        <p:grpSpPr>
          <a:xfrm>
            <a:off x="416496" y="3342427"/>
            <a:ext cx="774504" cy="806653"/>
            <a:chOff x="442942" y="2492896"/>
            <a:chExt cx="774504" cy="806653"/>
          </a:xfrm>
        </p:grpSpPr>
        <p:grpSp>
          <p:nvGrpSpPr>
            <p:cNvPr id="142" name="Group 625"/>
            <p:cNvGrpSpPr>
              <a:grpSpLocks noChangeAspect="1"/>
            </p:cNvGrpSpPr>
            <p:nvPr/>
          </p:nvGrpSpPr>
          <p:grpSpPr bwMode="auto">
            <a:xfrm>
              <a:off x="560512" y="2492896"/>
              <a:ext cx="383509" cy="432000"/>
              <a:chOff x="5411" y="1733"/>
              <a:chExt cx="219" cy="260"/>
            </a:xfrm>
          </p:grpSpPr>
          <p:pic>
            <p:nvPicPr>
              <p:cNvPr id="147" name="Picture 626" descr="사람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0" y="1733"/>
                <a:ext cx="130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8" name="Picture 627" descr="enterne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1" y="1857"/>
                <a:ext cx="14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43" name="TextBox 142"/>
            <p:cNvSpPr txBox="1"/>
            <p:nvPr/>
          </p:nvSpPr>
          <p:spPr>
            <a:xfrm>
              <a:off x="442942" y="3084105"/>
              <a:ext cx="77450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 smtClean="0"/>
                <a:t>관리자</a:t>
              </a:r>
              <a:endParaRPr lang="ko-KR" altLang="en-US" sz="800" dirty="0" smtClean="0"/>
            </a:p>
          </p:txBody>
        </p:sp>
        <p:grpSp>
          <p:nvGrpSpPr>
            <p:cNvPr id="144" name="Group 625"/>
            <p:cNvGrpSpPr>
              <a:grpSpLocks noChangeAspect="1"/>
            </p:cNvGrpSpPr>
            <p:nvPr/>
          </p:nvGrpSpPr>
          <p:grpSpPr bwMode="auto">
            <a:xfrm>
              <a:off x="712912" y="2645296"/>
              <a:ext cx="383509" cy="432000"/>
              <a:chOff x="5411" y="1733"/>
              <a:chExt cx="219" cy="260"/>
            </a:xfrm>
          </p:grpSpPr>
          <p:pic>
            <p:nvPicPr>
              <p:cNvPr id="145" name="Picture 626" descr="사람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0" y="1733"/>
                <a:ext cx="130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6" name="Picture 627" descr="enterne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1" y="1857"/>
                <a:ext cx="14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cxnSp>
        <p:nvCxnSpPr>
          <p:cNvPr id="149" name="직선 연결선 148"/>
          <p:cNvCxnSpPr>
            <a:stCxn id="145" idx="3"/>
            <a:endCxn id="124" idx="2"/>
          </p:cNvCxnSpPr>
          <p:nvPr/>
        </p:nvCxnSpPr>
        <p:spPr>
          <a:xfrm flipV="1">
            <a:off x="1069975" y="3528464"/>
            <a:ext cx="786681" cy="145809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직선 연결선 149"/>
          <p:cNvCxnSpPr>
            <a:stCxn id="145" idx="3"/>
            <a:endCxn id="129" idx="2"/>
          </p:cNvCxnSpPr>
          <p:nvPr/>
        </p:nvCxnSpPr>
        <p:spPr>
          <a:xfrm>
            <a:off x="1069975" y="3674273"/>
            <a:ext cx="786681" cy="15106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직사각형 151"/>
          <p:cNvSpPr/>
          <p:nvPr/>
        </p:nvSpPr>
        <p:spPr>
          <a:xfrm>
            <a:off x="4806575" y="2420076"/>
            <a:ext cx="1656184" cy="15912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grpSp>
        <p:nvGrpSpPr>
          <p:cNvPr id="153" name="그룹 152"/>
          <p:cNvGrpSpPr/>
          <p:nvPr/>
        </p:nvGrpSpPr>
        <p:grpSpPr>
          <a:xfrm>
            <a:off x="4734567" y="2537574"/>
            <a:ext cx="1703389" cy="215444"/>
            <a:chOff x="1856656" y="2538387"/>
            <a:chExt cx="1703389" cy="215444"/>
          </a:xfrm>
        </p:grpSpPr>
        <p:sp>
          <p:nvSpPr>
            <p:cNvPr id="155" name="타원 154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56" name="그룹 155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158" name="TextBox 157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11111</a:t>
                </a:r>
                <a:endParaRPr lang="ko-KR" altLang="en-US" sz="800" dirty="0" err="1" smtClean="0"/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/>
                  <a:t>고객 서비스</a:t>
                </a:r>
                <a:endParaRPr lang="ko-KR" altLang="en-US" sz="800" dirty="0" smtClean="0"/>
              </a:p>
            </p:txBody>
          </p:sp>
        </p:grpSp>
      </p:grpSp>
      <p:grpSp>
        <p:nvGrpSpPr>
          <p:cNvPr id="161" name="그룹 160"/>
          <p:cNvGrpSpPr/>
          <p:nvPr/>
        </p:nvGrpSpPr>
        <p:grpSpPr>
          <a:xfrm>
            <a:off x="4734567" y="2834445"/>
            <a:ext cx="1703389" cy="215444"/>
            <a:chOff x="1856656" y="2538387"/>
            <a:chExt cx="1703389" cy="215444"/>
          </a:xfrm>
        </p:grpSpPr>
        <p:sp>
          <p:nvSpPr>
            <p:cNvPr id="162" name="타원 161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63" name="그룹 162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164" name="TextBox 163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11131</a:t>
                </a:r>
                <a:endParaRPr lang="ko-KR" altLang="en-US" sz="800" dirty="0" err="1" smtClean="0"/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err="1" smtClean="0"/>
                  <a:t>모바일</a:t>
                </a:r>
                <a:r>
                  <a:rPr lang="ko-KR" altLang="en-US" sz="800" dirty="0" smtClean="0"/>
                  <a:t> 고객 서비스</a:t>
                </a:r>
                <a:endParaRPr lang="ko-KR" altLang="en-US" sz="800" dirty="0" smtClean="0"/>
              </a:p>
            </p:txBody>
          </p:sp>
        </p:grpSp>
      </p:grpSp>
      <p:grpSp>
        <p:nvGrpSpPr>
          <p:cNvPr id="167" name="그룹 166"/>
          <p:cNvGrpSpPr/>
          <p:nvPr/>
        </p:nvGrpSpPr>
        <p:grpSpPr>
          <a:xfrm>
            <a:off x="4734567" y="3419928"/>
            <a:ext cx="1703389" cy="215444"/>
            <a:chOff x="1856656" y="2538387"/>
            <a:chExt cx="1703389" cy="215444"/>
          </a:xfrm>
        </p:grpSpPr>
        <p:sp>
          <p:nvSpPr>
            <p:cNvPr id="168" name="타원 167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69" name="그룹 168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170" name="TextBox 169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11129</a:t>
                </a:r>
                <a:endParaRPr lang="ko-KR" altLang="en-US" sz="800" dirty="0" err="1" smtClean="0"/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/>
                  <a:t>계열사 </a:t>
                </a:r>
                <a:r>
                  <a:rPr lang="en-US" altLang="ko-KR" sz="800" dirty="0" smtClean="0"/>
                  <a:t>Admin.</a:t>
                </a:r>
                <a:endParaRPr lang="ko-KR" altLang="en-US" sz="800" dirty="0" smtClean="0"/>
              </a:p>
            </p:txBody>
          </p:sp>
        </p:grpSp>
      </p:grpSp>
      <p:grpSp>
        <p:nvGrpSpPr>
          <p:cNvPr id="175" name="그룹 174"/>
          <p:cNvGrpSpPr/>
          <p:nvPr/>
        </p:nvGrpSpPr>
        <p:grpSpPr>
          <a:xfrm>
            <a:off x="4734567" y="3716799"/>
            <a:ext cx="1703389" cy="215444"/>
            <a:chOff x="1856656" y="2538387"/>
            <a:chExt cx="1703389" cy="215444"/>
          </a:xfrm>
        </p:grpSpPr>
        <p:sp>
          <p:nvSpPr>
            <p:cNvPr id="176" name="타원 175"/>
            <p:cNvSpPr/>
            <p:nvPr/>
          </p:nvSpPr>
          <p:spPr>
            <a:xfrm>
              <a:off x="1856656" y="2574102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77" name="그룹 176"/>
            <p:cNvGrpSpPr/>
            <p:nvPr/>
          </p:nvGrpSpPr>
          <p:grpSpPr>
            <a:xfrm>
              <a:off x="1995125" y="2538387"/>
              <a:ext cx="1564920" cy="215444"/>
              <a:chOff x="1947920" y="5799856"/>
              <a:chExt cx="1564920" cy="215444"/>
            </a:xfrm>
          </p:grpSpPr>
          <p:sp>
            <p:nvSpPr>
              <p:cNvPr id="178" name="TextBox 177"/>
              <p:cNvSpPr txBox="1"/>
              <p:nvPr/>
            </p:nvSpPr>
            <p:spPr>
              <a:xfrm>
                <a:off x="1947920" y="5799856"/>
                <a:ext cx="4848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11149</a:t>
                </a:r>
                <a:endParaRPr lang="ko-KR" altLang="en-US" sz="800" dirty="0" err="1" smtClean="0"/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2432720" y="5799856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/>
                  <a:t>관리</a:t>
                </a:r>
                <a:r>
                  <a:rPr lang="ko-KR" altLang="en-US" sz="800" dirty="0"/>
                  <a:t>자 </a:t>
                </a:r>
                <a:r>
                  <a:rPr lang="ko-KR" altLang="en-US" sz="800" dirty="0" smtClean="0"/>
                  <a:t>서비스</a:t>
                </a:r>
                <a:endParaRPr lang="ko-KR" altLang="en-US" sz="800" dirty="0" smtClean="0"/>
              </a:p>
            </p:txBody>
          </p:sp>
        </p:grpSp>
      </p:grpSp>
      <p:cxnSp>
        <p:nvCxnSpPr>
          <p:cNvPr id="180" name="직선 연결선 179"/>
          <p:cNvCxnSpPr>
            <a:stCxn id="114" idx="3"/>
            <a:endCxn id="155" idx="2"/>
          </p:cNvCxnSpPr>
          <p:nvPr/>
        </p:nvCxnSpPr>
        <p:spPr>
          <a:xfrm flipV="1">
            <a:off x="3560045" y="2645297"/>
            <a:ext cx="1174522" cy="81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직선 연결선 180"/>
          <p:cNvCxnSpPr>
            <a:stCxn id="121" idx="3"/>
            <a:endCxn id="162" idx="2"/>
          </p:cNvCxnSpPr>
          <p:nvPr/>
        </p:nvCxnSpPr>
        <p:spPr>
          <a:xfrm flipV="1">
            <a:off x="3560045" y="2942168"/>
            <a:ext cx="1174522" cy="81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직선 연결선 181"/>
          <p:cNvCxnSpPr>
            <a:stCxn id="127" idx="3"/>
            <a:endCxn id="168" idx="2"/>
          </p:cNvCxnSpPr>
          <p:nvPr/>
        </p:nvCxnSpPr>
        <p:spPr>
          <a:xfrm flipV="1">
            <a:off x="3560045" y="3527651"/>
            <a:ext cx="1174522" cy="81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연결선 182"/>
          <p:cNvCxnSpPr>
            <a:stCxn id="134" idx="3"/>
            <a:endCxn id="176" idx="2"/>
          </p:cNvCxnSpPr>
          <p:nvPr/>
        </p:nvCxnSpPr>
        <p:spPr>
          <a:xfrm flipV="1">
            <a:off x="3560045" y="3824522"/>
            <a:ext cx="1174522" cy="81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0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90226"/>
            <a:ext cx="8787113" cy="349702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err="1" smtClean="0"/>
              <a:t>운영계</a:t>
            </a:r>
            <a:r>
              <a:rPr lang="ko-KR" altLang="en-US" dirty="0" smtClean="0"/>
              <a:t> </a:t>
            </a:r>
            <a:r>
              <a:rPr lang="en-US" altLang="ko-KR" dirty="0" smtClean="0"/>
              <a:t>AP</a:t>
            </a:r>
            <a:r>
              <a:rPr lang="ko-KR" altLang="en-US" dirty="0" smtClean="0"/>
              <a:t>서버의 인터페이스는 </a:t>
            </a:r>
            <a:r>
              <a:rPr lang="en-US" altLang="ko-KR" dirty="0" smtClean="0"/>
              <a:t>L4 </a:t>
            </a:r>
            <a:r>
              <a:rPr lang="ko-KR" altLang="en-US" dirty="0" smtClean="0"/>
              <a:t>장비를 활용 하여 인터페이</a:t>
            </a:r>
            <a:r>
              <a:rPr lang="ko-KR" altLang="en-US" dirty="0"/>
              <a:t>스 </a:t>
            </a:r>
            <a:r>
              <a:rPr lang="ko-KR" altLang="en-US" dirty="0" smtClean="0"/>
              <a:t>연결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/>
              <a:t>V</a:t>
            </a:r>
            <a:r>
              <a:rPr lang="en-US" altLang="ko-KR" dirty="0" smtClean="0"/>
              <a:t>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선택적 복지 </a:t>
            </a:r>
            <a:r>
              <a:rPr lang="en-US" altLang="ko-KR" dirty="0"/>
              <a:t>Web/WAS </a:t>
            </a:r>
            <a:r>
              <a:rPr lang="ko-KR" altLang="en-US" dirty="0" smtClean="0"/>
              <a:t>인터페이스 </a:t>
            </a:r>
            <a:r>
              <a:rPr lang="ko-KR" altLang="en-US" dirty="0" smtClean="0"/>
              <a:t>구성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3460178" y="2641171"/>
            <a:ext cx="872075" cy="830145"/>
            <a:chOff x="3282360" y="2905946"/>
            <a:chExt cx="872075" cy="830145"/>
          </a:xfrm>
        </p:grpSpPr>
        <p:sp>
          <p:nvSpPr>
            <p:cNvPr id="45" name="직사각형 44"/>
            <p:cNvSpPr/>
            <p:nvPr/>
          </p:nvSpPr>
          <p:spPr>
            <a:xfrm>
              <a:off x="3297179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297179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3c / 64G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psfbwb01</a:t>
              </a:r>
            </a:p>
            <a:p>
              <a:pPr algn="ctr"/>
              <a:r>
                <a:rPr lang="ko-KR" altLang="en-US" sz="900" dirty="0" smtClean="0">
                  <a:solidFill>
                    <a:srgbClr val="FF0000"/>
                  </a:solidFill>
                </a:rPr>
                <a:t>공인</a:t>
              </a:r>
              <a:endParaRPr lang="en-US" altLang="ko-KR" sz="9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282360" y="290594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5031127" y="2662261"/>
            <a:ext cx="857257" cy="809055"/>
            <a:chOff x="4297311" y="2927036"/>
            <a:chExt cx="857257" cy="809055"/>
          </a:xfrm>
        </p:grpSpPr>
        <p:sp>
          <p:nvSpPr>
            <p:cNvPr id="49" name="직사각형 48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297312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3c / 64G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psfbwb02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900" dirty="0" smtClean="0">
                  <a:solidFill>
                    <a:srgbClr val="FF0000"/>
                  </a:solidFill>
                </a:rPr>
                <a:t>공인</a:t>
              </a:r>
              <a:endParaRPr lang="en-US" altLang="ko-KR" sz="9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297311" y="292703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61" name="Picture 165" descr="그림1 사본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080" y="155679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65" descr="그림1 사본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211" y="155679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직선 연결선 15"/>
          <p:cNvCxnSpPr>
            <a:stCxn id="61" idx="2"/>
            <a:endCxn id="45" idx="0"/>
          </p:cNvCxnSpPr>
          <p:nvPr/>
        </p:nvCxnSpPr>
        <p:spPr>
          <a:xfrm flipH="1">
            <a:off x="3903625" y="2139213"/>
            <a:ext cx="6352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>
            <a:stCxn id="61" idx="2"/>
            <a:endCxn id="49" idx="0"/>
          </p:cNvCxnSpPr>
          <p:nvPr/>
        </p:nvCxnSpPr>
        <p:spPr>
          <a:xfrm>
            <a:off x="3909977" y="2139213"/>
            <a:ext cx="1549779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>
            <a:stCxn id="63" idx="2"/>
            <a:endCxn id="45" idx="0"/>
          </p:cNvCxnSpPr>
          <p:nvPr/>
        </p:nvCxnSpPr>
        <p:spPr>
          <a:xfrm flipH="1">
            <a:off x="3903625" y="2139213"/>
            <a:ext cx="1562483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>
            <a:stCxn id="63" idx="2"/>
            <a:endCxn id="49" idx="0"/>
          </p:cNvCxnSpPr>
          <p:nvPr/>
        </p:nvCxnSpPr>
        <p:spPr>
          <a:xfrm flipH="1">
            <a:off x="5459756" y="2139213"/>
            <a:ext cx="6352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그룹 74"/>
          <p:cNvGrpSpPr/>
          <p:nvPr/>
        </p:nvGrpSpPr>
        <p:grpSpPr>
          <a:xfrm>
            <a:off x="3460178" y="4052392"/>
            <a:ext cx="872075" cy="735470"/>
            <a:chOff x="3502579" y="4289179"/>
            <a:chExt cx="872075" cy="735470"/>
          </a:xfrm>
        </p:grpSpPr>
        <p:sp>
          <p:nvSpPr>
            <p:cNvPr id="69" name="직사각형 68"/>
            <p:cNvSpPr/>
            <p:nvPr/>
          </p:nvSpPr>
          <p:spPr>
            <a:xfrm>
              <a:off x="3517398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3517398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5c / 58G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psfbap01</a:t>
              </a:r>
            </a:p>
            <a:p>
              <a:pPr algn="ctr"/>
              <a:r>
                <a:rPr lang="en-US" altLang="ko-KR" sz="900" dirty="0" err="1" smtClean="0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3502579" y="428917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5031127" y="4073482"/>
            <a:ext cx="857257" cy="714380"/>
            <a:chOff x="4517530" y="4310269"/>
            <a:chExt cx="857257" cy="714380"/>
          </a:xfrm>
        </p:grpSpPr>
        <p:sp>
          <p:nvSpPr>
            <p:cNvPr id="72" name="직사각형 71"/>
            <p:cNvSpPr/>
            <p:nvPr/>
          </p:nvSpPr>
          <p:spPr>
            <a:xfrm>
              <a:off x="4517531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4517531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5c / 58G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psfbap02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900" dirty="0" err="1" smtClean="0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4517530" y="431026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직선 연결선 76"/>
          <p:cNvCxnSpPr>
            <a:stCxn id="46" idx="2"/>
            <a:endCxn id="69" idx="0"/>
          </p:cNvCxnSpPr>
          <p:nvPr/>
        </p:nvCxnSpPr>
        <p:spPr>
          <a:xfrm>
            <a:off x="3903625" y="3471316"/>
            <a:ext cx="0" cy="602166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>
            <a:stCxn id="49" idx="2"/>
            <a:endCxn id="72" idx="0"/>
          </p:cNvCxnSpPr>
          <p:nvPr/>
        </p:nvCxnSpPr>
        <p:spPr>
          <a:xfrm>
            <a:off x="5459756" y="3471315"/>
            <a:ext cx="0" cy="602167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>
            <a:stCxn id="46" idx="2"/>
            <a:endCxn id="72" idx="0"/>
          </p:cNvCxnSpPr>
          <p:nvPr/>
        </p:nvCxnSpPr>
        <p:spPr>
          <a:xfrm>
            <a:off x="3903625" y="3471316"/>
            <a:ext cx="1556131" cy="602166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/>
          <p:cNvCxnSpPr>
            <a:stCxn id="49" idx="2"/>
            <a:endCxn id="69" idx="0"/>
          </p:cNvCxnSpPr>
          <p:nvPr/>
        </p:nvCxnSpPr>
        <p:spPr>
          <a:xfrm flipH="1">
            <a:off x="3903625" y="3471315"/>
            <a:ext cx="1556131" cy="602167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165" descr="그림1 사본"/>
          <p:cNvPicPr preferRelativeResize="0">
            <a:picLocks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" t="17489" r="3724" b="8331"/>
          <a:stretch/>
        </p:blipFill>
        <p:spPr bwMode="auto">
          <a:xfrm>
            <a:off x="4316175" y="5085184"/>
            <a:ext cx="864097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" name="그룹 40"/>
          <p:cNvGrpSpPr/>
          <p:nvPr/>
        </p:nvGrpSpPr>
        <p:grpSpPr>
          <a:xfrm>
            <a:off x="5607912" y="5757834"/>
            <a:ext cx="857256" cy="432048"/>
            <a:chOff x="4297312" y="2927036"/>
            <a:chExt cx="857256" cy="809055"/>
          </a:xfrm>
        </p:grpSpPr>
        <p:sp>
          <p:nvSpPr>
            <p:cNvPr id="42" name="직사각형 41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EAI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4297312" y="3466404"/>
              <a:ext cx="857256" cy="26968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4330316" y="5765955"/>
            <a:ext cx="857256" cy="432048"/>
            <a:chOff x="4297312" y="2927036"/>
            <a:chExt cx="857256" cy="809055"/>
          </a:xfrm>
        </p:grpSpPr>
        <p:sp>
          <p:nvSpPr>
            <p:cNvPr id="50" name="직사각형 49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MCI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297312" y="3466404"/>
              <a:ext cx="857256" cy="26968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3052720" y="5805264"/>
            <a:ext cx="857256" cy="432048"/>
            <a:chOff x="4297312" y="2927036"/>
            <a:chExt cx="857256" cy="809055"/>
          </a:xfrm>
        </p:grpSpPr>
        <p:sp>
          <p:nvSpPr>
            <p:cNvPr id="55" name="직사각형 54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FEP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4297312" y="3466404"/>
              <a:ext cx="857256" cy="26968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59" name="직선 연결선 58"/>
          <p:cNvCxnSpPr>
            <a:stCxn id="34" idx="2"/>
            <a:endCxn id="42" idx="0"/>
          </p:cNvCxnSpPr>
          <p:nvPr/>
        </p:nvCxnSpPr>
        <p:spPr>
          <a:xfrm>
            <a:off x="4748224" y="5517232"/>
            <a:ext cx="1288316" cy="24060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>
            <a:stCxn id="34" idx="2"/>
            <a:endCxn id="50" idx="0"/>
          </p:cNvCxnSpPr>
          <p:nvPr/>
        </p:nvCxnSpPr>
        <p:spPr>
          <a:xfrm>
            <a:off x="4748224" y="5517232"/>
            <a:ext cx="10720" cy="24872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>
            <a:stCxn id="34" idx="2"/>
            <a:endCxn id="55" idx="0"/>
          </p:cNvCxnSpPr>
          <p:nvPr/>
        </p:nvCxnSpPr>
        <p:spPr>
          <a:xfrm flipH="1">
            <a:off x="3481348" y="5517232"/>
            <a:ext cx="1266876" cy="28803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>
            <a:stCxn id="69" idx="2"/>
            <a:endCxn id="34" idx="0"/>
          </p:cNvCxnSpPr>
          <p:nvPr/>
        </p:nvCxnSpPr>
        <p:spPr>
          <a:xfrm>
            <a:off x="3903625" y="4787862"/>
            <a:ext cx="844599" cy="29732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>
            <a:stCxn id="72" idx="2"/>
            <a:endCxn id="34" idx="0"/>
          </p:cNvCxnSpPr>
          <p:nvPr/>
        </p:nvCxnSpPr>
        <p:spPr>
          <a:xfrm flipH="1">
            <a:off x="4748224" y="4787862"/>
            <a:ext cx="711532" cy="29732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서비스 가동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중지</a:t>
            </a:r>
            <a:endParaRPr lang="ko-KR" altLang="en-US" dirty="0"/>
          </a:p>
        </p:txBody>
      </p:sp>
      <p:sp>
        <p:nvSpPr>
          <p:cNvPr id="9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416496" y="980728"/>
            <a:ext cx="8498956" cy="307777"/>
          </a:xfrm>
        </p:spPr>
        <p:txBody>
          <a:bodyPr lIns="72000" rIns="72000" anchor="ctr" anchorCtr="0">
            <a:spAutoFit/>
          </a:bodyPr>
          <a:lstStyle/>
          <a:p>
            <a:pPr marL="176213" lvl="0" indent="-176213"/>
            <a:r>
              <a:rPr lang="ko-KR" altLang="en-US" dirty="0" smtClean="0">
                <a:solidFill>
                  <a:prstClr val="black"/>
                </a:solidFill>
              </a:rPr>
              <a:t>인터넷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공통 운영 </a:t>
            </a:r>
            <a:r>
              <a:rPr lang="en-US" altLang="ko-KR" dirty="0" smtClean="0">
                <a:solidFill>
                  <a:prstClr val="black"/>
                </a:solidFill>
              </a:rPr>
              <a:t>Web– picowb01,02 </a:t>
            </a:r>
            <a:r>
              <a:rPr lang="en-US" altLang="ko-KR" dirty="0">
                <a:solidFill>
                  <a:prstClr val="black"/>
                </a:solidFill>
              </a:rPr>
              <a:t>(</a:t>
            </a:r>
            <a:r>
              <a:rPr lang="en-US" altLang="ko-KR" dirty="0" err="1">
                <a:solidFill>
                  <a:srgbClr val="FF0000"/>
                </a:solidFill>
              </a:rPr>
              <a:t>xx.xx.xx.xx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57696"/>
              </p:ext>
            </p:extLst>
          </p:nvPr>
        </p:nvGraphicFramePr>
        <p:xfrm>
          <a:off x="483641" y="1308696"/>
          <a:ext cx="8746459" cy="1988162"/>
        </p:xfrm>
        <a:graphic>
          <a:graphicData uri="http://schemas.openxmlformats.org/drawingml/2006/table">
            <a:tbl>
              <a:tblPr/>
              <a:tblGrid>
                <a:gridCol w="1128565"/>
                <a:gridCol w="3808947"/>
                <a:gridCol w="3808947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</a:t>
                      </a:r>
                      <a:endParaRPr lang="ko-KR" alt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Web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서버</a:t>
                      </a:r>
                      <a:endParaRPr lang="en-US" altLang="ko-KR" sz="1100" b="1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 별</a:t>
                      </a:r>
                      <a:r>
                        <a:rPr lang="en-US" altLang="ko-KR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개별적으로 모두 수행 필요함</a:t>
                      </a:r>
                      <a:r>
                        <a:rPr lang="en-US" altLang="ko-KR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./jws_startAll.sh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./stop.sh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./jws_stopAll.sh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Xecure</a:t>
                      </a:r>
                      <a:r>
                        <a:rPr lang="en-US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web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/product/xecureweb_ver7/</a:t>
                      </a:r>
                      <a:r>
                        <a:rPr lang="en-US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xgate</a:t>
                      </a: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./xstart.sh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/product/xecureweb_ver7/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xgate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./xstop.sh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416496" y="3461072"/>
            <a:ext cx="8498956" cy="307777"/>
          </a:xfrm>
        </p:spPr>
        <p:txBody>
          <a:bodyPr lIns="72000" rIns="72000" anchor="ctr" anchorCtr="0">
            <a:spAutoFit/>
          </a:bodyPr>
          <a:lstStyle/>
          <a:p>
            <a:pPr marL="176213" lvl="0" indent="-176213"/>
            <a:r>
              <a:rPr lang="ko-KR" altLang="en-US" dirty="0" smtClean="0">
                <a:solidFill>
                  <a:prstClr val="black"/>
                </a:solidFill>
              </a:rPr>
              <a:t>인터넷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공통 운영 </a:t>
            </a:r>
            <a:r>
              <a:rPr lang="en-US" altLang="ko-KR" dirty="0" smtClean="0">
                <a:solidFill>
                  <a:prstClr val="black"/>
                </a:solidFill>
              </a:rPr>
              <a:t>WAS– picoap01,02 </a:t>
            </a:r>
            <a:r>
              <a:rPr lang="en-US" altLang="ko-KR" dirty="0">
                <a:solidFill>
                  <a:prstClr val="black"/>
                </a:solidFill>
              </a:rPr>
              <a:t>(</a:t>
            </a:r>
            <a:r>
              <a:rPr lang="en-US" altLang="ko-KR" dirty="0" err="1">
                <a:solidFill>
                  <a:srgbClr val="FF0000"/>
                </a:solidFill>
              </a:rPr>
              <a:t>xx.xx.xx.xx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85902"/>
              </p:ext>
            </p:extLst>
          </p:nvPr>
        </p:nvGraphicFramePr>
        <p:xfrm>
          <a:off x="483641" y="3789040"/>
          <a:ext cx="8746459" cy="2439318"/>
        </p:xfrm>
        <a:graphic>
          <a:graphicData uri="http://schemas.openxmlformats.org/drawingml/2006/table">
            <a:tbl>
              <a:tblPr/>
              <a:tblGrid>
                <a:gridCol w="1128565"/>
                <a:gridCol w="3808947"/>
                <a:gridCol w="3808947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</a:t>
                      </a:r>
                      <a:endParaRPr lang="ko-KR" alt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1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jboss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./jboss_startAll.sh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./jboss_stopAll.sh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mftps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cfstart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mftps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cfstop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349702"/>
          </a:xfrm>
        </p:spPr>
        <p:txBody>
          <a:bodyPr lIns="36000" tIns="36000" rIns="36000" bIns="36000">
            <a:spAutoFit/>
          </a:bodyPr>
          <a:lstStyle/>
          <a:p>
            <a:r>
              <a:rPr lang="ko-KR" altLang="en-US" dirty="0" err="1" smtClean="0"/>
              <a:t>미들웨어</a:t>
            </a:r>
            <a:r>
              <a:rPr lang="en-US" altLang="ko-KR" dirty="0" smtClean="0"/>
              <a:t> (Apache, </a:t>
            </a:r>
            <a:r>
              <a:rPr lang="en-US" altLang="ko-KR" dirty="0" err="1" smtClean="0"/>
              <a:t>Jboss</a:t>
            </a:r>
            <a:r>
              <a:rPr lang="en-US" altLang="ko-KR" dirty="0" smtClean="0"/>
              <a:t>) </a:t>
            </a:r>
            <a:r>
              <a:rPr lang="ko-KR" altLang="en-US" dirty="0" smtClean="0"/>
              <a:t>부문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보안 적용</a:t>
            </a:r>
            <a:r>
              <a:rPr lang="en-US" altLang="ko-KR" dirty="0" smtClean="0"/>
              <a:t> </a:t>
            </a:r>
            <a:r>
              <a:rPr lang="ko-KR" altLang="en-US" dirty="0" smtClean="0"/>
              <a:t>기준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558500" y="1376772"/>
            <a:ext cx="8498956" cy="576211"/>
          </a:xfrm>
        </p:spPr>
        <p:txBody>
          <a:bodyPr/>
          <a:lstStyle/>
          <a:p>
            <a:pPr marL="176213" indent="-176213"/>
            <a:r>
              <a:rPr lang="ko-KR" altLang="en-US" dirty="0" smtClean="0"/>
              <a:t>기준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삼성카드 </a:t>
            </a:r>
            <a:r>
              <a:rPr lang="en-US" altLang="ko-KR" dirty="0" smtClean="0"/>
              <a:t>PISA</a:t>
            </a:r>
            <a:r>
              <a:rPr lang="en-US" altLang="ko-KR" dirty="0"/>
              <a:t>_</a:t>
            </a:r>
            <a:r>
              <a:rPr lang="ko-KR" altLang="en-US" dirty="0"/>
              <a:t>진단체크리스트</a:t>
            </a:r>
            <a:r>
              <a:rPr lang="en-US" altLang="ko-KR" dirty="0"/>
              <a:t>_</a:t>
            </a:r>
            <a:r>
              <a:rPr lang="ko-KR" altLang="en-US" dirty="0" err="1"/>
              <a:t>미들웨어</a:t>
            </a:r>
            <a:r>
              <a:rPr lang="en-US" altLang="ko-KR" dirty="0"/>
              <a:t>_20170102.xlsx</a:t>
            </a:r>
            <a:endParaRPr lang="en-US" altLang="ko-KR" dirty="0" smtClean="0"/>
          </a:p>
          <a:p>
            <a:pPr marL="176213" indent="-176213">
              <a:buNone/>
            </a:pPr>
            <a:r>
              <a:rPr lang="en-US" altLang="ko-KR" dirty="0" smtClean="0"/>
              <a:t>           (</a:t>
            </a:r>
            <a:r>
              <a:rPr lang="ko-KR" altLang="en-US" dirty="0" smtClean="0"/>
              <a:t>삼성 보</a:t>
            </a:r>
            <a:r>
              <a:rPr lang="ko-KR" altLang="en-US" dirty="0"/>
              <a:t>안 </a:t>
            </a:r>
            <a:r>
              <a:rPr lang="ko-KR" altLang="en-US" dirty="0" smtClean="0"/>
              <a:t>지수</a:t>
            </a:r>
            <a:r>
              <a:rPr lang="en-US" altLang="ko-KR" dirty="0" smtClean="0"/>
              <a:t>) IT </a:t>
            </a:r>
            <a:r>
              <a:rPr lang="ko-KR" altLang="en-US" dirty="0" smtClean="0"/>
              <a:t>부문 체크 리스트</a:t>
            </a:r>
            <a:r>
              <a:rPr lang="en-US" altLang="ko-KR" dirty="0" smtClean="0"/>
              <a:t>.</a:t>
            </a:r>
            <a:r>
              <a:rPr lang="en-US" altLang="ko-KR" dirty="0" err="1" smtClean="0"/>
              <a:t>xlsx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제품별  기술지원 담당자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3. </a:t>
            </a:r>
            <a:r>
              <a:rPr lang="ko-KR" altLang="en-US" dirty="0" smtClean="0"/>
              <a:t>기술지원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558500" y="1376772"/>
            <a:ext cx="8498956" cy="576211"/>
          </a:xfrm>
        </p:spPr>
        <p:txBody>
          <a:bodyPr/>
          <a:lstStyle/>
          <a:p>
            <a:pPr marL="176213" lvl="0" indent="-176213"/>
            <a:r>
              <a:rPr lang="en-US" altLang="ko-KR" dirty="0" smtClean="0"/>
              <a:t>H/W </a:t>
            </a:r>
            <a:r>
              <a:rPr lang="ko-KR" altLang="en-US" dirty="0" smtClean="0"/>
              <a:t>부문은  인프라센터 담당자가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지원하며</a:t>
            </a:r>
            <a:r>
              <a:rPr lang="en-US" altLang="ko-KR" dirty="0" smtClean="0"/>
              <a:t>,  S/W </a:t>
            </a:r>
            <a:r>
              <a:rPr lang="ko-KR" altLang="en-US" dirty="0" smtClean="0"/>
              <a:t>부문은  각 업체와 기술지원 체결</a:t>
            </a:r>
            <a:r>
              <a:rPr lang="en-US" altLang="ko-KR" dirty="0" smtClean="0"/>
              <a:t>(</a:t>
            </a:r>
            <a:r>
              <a:rPr lang="ko-KR" altLang="en-US" dirty="0" smtClean="0"/>
              <a:t>필요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651176"/>
              </p:ext>
            </p:extLst>
          </p:nvPr>
        </p:nvGraphicFramePr>
        <p:xfrm>
          <a:off x="596516" y="1802176"/>
          <a:ext cx="8712968" cy="3643049"/>
        </p:xfrm>
        <a:graphic>
          <a:graphicData uri="http://schemas.openxmlformats.org/drawingml/2006/table">
            <a:tbl>
              <a:tblPr/>
              <a:tblGrid>
                <a:gridCol w="726125"/>
                <a:gridCol w="1272905"/>
                <a:gridCol w="1571636"/>
                <a:gridCol w="3143272"/>
                <a:gridCol w="1999030"/>
              </a:tblGrid>
              <a:tr h="3616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부문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제품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담당자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연락처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소속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045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L7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정민재 책임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서비스시스템그룹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인프라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금융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서비스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정민재 책임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서비스시스템그룹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인프라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금융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서비스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6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Jboss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EWS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홍재우 상무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손준영 과장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최만웅</a:t>
                      </a:r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부장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2"/>
                        </a:rPr>
                        <a:t>jwhong@osci.kr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010-2088-7751</a:t>
                      </a:r>
                    </a:p>
                    <a:p>
                      <a:pPr algn="ctr" rtl="0" fontAlgn="ctr"/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3"/>
                        </a:rPr>
                        <a:t>jyson@osci.kr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010-7244-8147</a:t>
                      </a:r>
                    </a:p>
                    <a:p>
                      <a:pPr algn="ctr" rtl="0" fontAlgn="ctr"/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4"/>
                        </a:rPr>
                        <a:t>mwchoi@osci.kr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010-7199-4170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Source Consulting(OSC)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Jboss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EAP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상동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상동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Oracle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김용현 과장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yhkim@rockplace.co.kr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㈜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락플레이스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01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01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20891794">
            <a:off x="2547610" y="5203102"/>
            <a:ext cx="3982977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rgbClr val="FF0000"/>
                </a:solidFill>
              </a:rPr>
              <a:t>상세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내용은 향후 확정 되면 변경 예정</a:t>
            </a:r>
          </a:p>
        </p:txBody>
      </p:sp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30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538412"/>
              </p:ext>
            </p:extLst>
          </p:nvPr>
        </p:nvGraphicFramePr>
        <p:xfrm>
          <a:off x="415925" y="477607"/>
          <a:ext cx="9074151" cy="5831713"/>
        </p:xfrm>
        <a:graphic>
          <a:graphicData uri="http://schemas.openxmlformats.org/drawingml/2006/table">
            <a:tbl>
              <a:tblPr/>
              <a:tblGrid>
                <a:gridCol w="1252660"/>
                <a:gridCol w="1277495"/>
                <a:gridCol w="5136478"/>
                <a:gridCol w="1407518"/>
              </a:tblGrid>
              <a:tr h="2814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문서개정이력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75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927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문서명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아키텍처 정의서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운영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 –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선택적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복지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Web/WAS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시스템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75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245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날 짜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내 용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1.0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2017.03.22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최초 개정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김 흥 수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29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WEB/WAS)</a:t>
            </a:r>
            <a:r>
              <a:rPr lang="ko-KR" altLang="en-US" dirty="0" smtClean="0"/>
              <a:t>선택적 복지 시스템 구성도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en-US" altLang="ko-KR" dirty="0" smtClean="0"/>
              <a:t>O/S 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이중화 </a:t>
            </a:r>
            <a:r>
              <a:rPr lang="ko-KR" altLang="en-US" dirty="0" smtClean="0"/>
              <a:t>구성</a:t>
            </a:r>
            <a:endParaRPr lang="ko-KR" altLang="en-US" dirty="0"/>
          </a:p>
          <a:p>
            <a:pPr>
              <a:lnSpc>
                <a:spcPct val="100000"/>
              </a:lnSpc>
            </a:pP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ko-KR" altLang="en-US" dirty="0" smtClean="0"/>
              <a:t>시스템 </a:t>
            </a:r>
            <a:r>
              <a:rPr lang="en-US" altLang="ko-KR" dirty="0"/>
              <a:t>Port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ko-KR" altLang="en-US" dirty="0" smtClean="0"/>
              <a:t>인터페이스 구성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서비스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가동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중지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보안 적용 기준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3. </a:t>
            </a:r>
            <a:r>
              <a:rPr lang="ko-KR" altLang="en-US" dirty="0" smtClean="0"/>
              <a:t>비상 연락망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4. </a:t>
            </a:r>
            <a:r>
              <a:rPr lang="ko-KR" altLang="en-US" dirty="0" err="1" smtClean="0"/>
              <a:t>미들웨어</a:t>
            </a:r>
            <a:r>
              <a:rPr lang="en-US" altLang="ko-KR" dirty="0" smtClean="0"/>
              <a:t> </a:t>
            </a:r>
            <a:r>
              <a:rPr lang="ko-KR" altLang="en-US" dirty="0" smtClean="0"/>
              <a:t>구성 현황</a:t>
            </a:r>
            <a:r>
              <a:rPr lang="en-US" altLang="ko-KR" dirty="0" smtClean="0"/>
              <a:t>(port </a:t>
            </a:r>
            <a:r>
              <a:rPr lang="ko-KR" altLang="en-US" dirty="0" smtClean="0"/>
              <a:t>정의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881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시스템 구성도 </a:t>
            </a:r>
            <a:r>
              <a:rPr lang="en-US" altLang="ko-KR" dirty="0" smtClean="0"/>
              <a:t>(H/W </a:t>
            </a:r>
            <a:r>
              <a:rPr lang="ko-KR" altLang="en-US" dirty="0" smtClean="0"/>
              <a:t>구성도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8" name="AutoShape 264"/>
          <p:cNvSpPr>
            <a:spLocks noChangeArrowheads="1"/>
          </p:cNvSpPr>
          <p:nvPr/>
        </p:nvSpPr>
        <p:spPr bwMode="auto">
          <a:xfrm>
            <a:off x="7894965" y="5434393"/>
            <a:ext cx="1162491" cy="874927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7391" y="5709328"/>
            <a:ext cx="874253" cy="2308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Oracle Linux</a:t>
            </a:r>
            <a:endParaRPr kumimoji="0" lang="ko-KR" altLang="en-US" sz="90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1475" y="5775549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5" name="AutoShape 264"/>
          <p:cNvSpPr>
            <a:spLocks noChangeArrowheads="1"/>
          </p:cNvSpPr>
          <p:nvPr/>
        </p:nvSpPr>
        <p:spPr bwMode="auto">
          <a:xfrm>
            <a:off x="1555235" y="1572170"/>
            <a:ext cx="80962" cy="479587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27391" y="5476121"/>
            <a:ext cx="874253" cy="230800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91407" tIns="45704" rIns="91407" bIns="45704" rtlCol="0">
            <a:spAutoFit/>
          </a:bodyPr>
          <a:lstStyle/>
          <a:p>
            <a:pPr algn="ctr" defTabSz="914070" latinLnBrk="0"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Win2012 R2</a:t>
            </a:r>
            <a:endParaRPr lang="ko-KR" altLang="en-US" sz="900" u="sng" kern="0" dirty="0" smtClean="0">
              <a:solidFill>
                <a:prstClr val="black"/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1352599" y="3356992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352599" y="3642745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ticowb01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40.10.22.157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1352601" y="3356992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1352599" y="421424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1352599" y="450000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3c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ticoap01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40.10.22.156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352601" y="421424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848544" y="5308048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848544" y="5593800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ticodb01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40.10.22.58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848546" y="530804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47" name="직선 화살표 연결선 146"/>
          <p:cNvCxnSpPr>
            <a:stCxn id="105" idx="2"/>
            <a:endCxn id="107" idx="0"/>
          </p:cNvCxnSpPr>
          <p:nvPr/>
        </p:nvCxnSpPr>
        <p:spPr>
          <a:xfrm rot="5400000">
            <a:off x="1709789" y="414281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화살표 연결선 147"/>
          <p:cNvCxnSpPr>
            <a:stCxn id="108" idx="2"/>
            <a:endCxn id="140" idx="0"/>
          </p:cNvCxnSpPr>
          <p:nvPr/>
        </p:nvCxnSpPr>
        <p:spPr>
          <a:xfrm flipH="1">
            <a:off x="1277172" y="4928628"/>
            <a:ext cx="504055" cy="379420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utoShape 264"/>
          <p:cNvSpPr>
            <a:spLocks noChangeArrowheads="1"/>
          </p:cNvSpPr>
          <p:nvPr/>
        </p:nvSpPr>
        <p:spPr bwMode="auto">
          <a:xfrm>
            <a:off x="632520" y="1416444"/>
            <a:ext cx="2437966" cy="4892876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025547" y="1233659"/>
            <a:ext cx="1369219" cy="323133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5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개발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/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테스트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5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517398" y="3358339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517398" y="3644092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32G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p</a:t>
            </a:r>
            <a:r>
              <a:rPr lang="en-US" altLang="ko-KR" sz="900" dirty="0" smtClean="0">
                <a:solidFill>
                  <a:schemeClr val="tx1"/>
                </a:solidFill>
              </a:rPr>
              <a:t>icowb01</a:t>
            </a: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502579" y="333724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517531" y="3358339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517531" y="3644092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32G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picowb02</a:t>
            </a: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17530" y="335833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3517398" y="4310269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3517398" y="4596021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picoap01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3502579" y="428917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517531" y="4310269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517531" y="4596021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picoap02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4517530" y="431026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98" name="직선 화살표 연결선 97"/>
          <p:cNvCxnSpPr/>
          <p:nvPr/>
        </p:nvCxnSpPr>
        <p:spPr>
          <a:xfrm rot="5400000">
            <a:off x="3859768" y="4217741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화살표 연결선 98"/>
          <p:cNvCxnSpPr>
            <a:stCxn id="90" idx="2"/>
            <a:endCxn id="95" idx="0"/>
          </p:cNvCxnSpPr>
          <p:nvPr/>
        </p:nvCxnSpPr>
        <p:spPr>
          <a:xfrm rot="5400000">
            <a:off x="4874720" y="4238831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화살표 연결선 99"/>
          <p:cNvCxnSpPr>
            <a:stCxn id="86" idx="2"/>
            <a:endCxn id="95" idx="0"/>
          </p:cNvCxnSpPr>
          <p:nvPr/>
        </p:nvCxnSpPr>
        <p:spPr>
          <a:xfrm rot="16200000" flipH="1">
            <a:off x="4374654" y="3738765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화살표 연결선 100"/>
          <p:cNvCxnSpPr>
            <a:stCxn id="89" idx="2"/>
            <a:endCxn id="92" idx="0"/>
          </p:cNvCxnSpPr>
          <p:nvPr/>
        </p:nvCxnSpPr>
        <p:spPr>
          <a:xfrm rot="5400000">
            <a:off x="4374654" y="3738765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utoShape 264"/>
          <p:cNvSpPr>
            <a:spLocks noChangeArrowheads="1"/>
          </p:cNvSpPr>
          <p:nvPr/>
        </p:nvSpPr>
        <p:spPr bwMode="auto">
          <a:xfrm>
            <a:off x="3368824" y="1416444"/>
            <a:ext cx="4392488" cy="4892876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496377" y="1230713"/>
            <a:ext cx="707178" cy="323133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5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운영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5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537467" y="5288305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537467" y="5574057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4c / 96G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picodb01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522646" y="5267215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1928664" y="5301208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1928664" y="5586960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ticodb02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1928666" y="530120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28" name="직선 화살표 연결선 127"/>
          <p:cNvCxnSpPr>
            <a:stCxn id="107" idx="2"/>
            <a:endCxn id="123" idx="0"/>
          </p:cNvCxnSpPr>
          <p:nvPr/>
        </p:nvCxnSpPr>
        <p:spPr>
          <a:xfrm>
            <a:off x="1781227" y="4928628"/>
            <a:ext cx="576065" cy="372580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그룹 5"/>
          <p:cNvGrpSpPr/>
          <p:nvPr/>
        </p:nvGrpSpPr>
        <p:grpSpPr>
          <a:xfrm>
            <a:off x="1636197" y="5719575"/>
            <a:ext cx="414824" cy="217719"/>
            <a:chOff x="4009776" y="5143512"/>
            <a:chExt cx="914042" cy="188960"/>
          </a:xfrm>
        </p:grpSpPr>
        <p:sp>
          <p:nvSpPr>
            <p:cNvPr id="5" name="타원 4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타원 128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30" name="AutoShape 264"/>
          <p:cNvSpPr>
            <a:spLocks noChangeArrowheads="1"/>
          </p:cNvSpPr>
          <p:nvPr/>
        </p:nvSpPr>
        <p:spPr bwMode="auto">
          <a:xfrm>
            <a:off x="3430571" y="3259042"/>
            <a:ext cx="2000264" cy="2996347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537160" y="3078785"/>
            <a:ext cx="1117547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인터넷 공통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4517531" y="5281465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4517531" y="5567217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4c / 96G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picodb02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4510691" y="5281465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135" name="그룹 134"/>
          <p:cNvGrpSpPr/>
          <p:nvPr/>
        </p:nvGrpSpPr>
        <p:grpSpPr>
          <a:xfrm>
            <a:off x="4236798" y="5695369"/>
            <a:ext cx="417909" cy="234167"/>
            <a:chOff x="4009776" y="5143512"/>
            <a:chExt cx="914042" cy="188960"/>
          </a:xfrm>
        </p:grpSpPr>
        <p:sp>
          <p:nvSpPr>
            <p:cNvPr id="136" name="타원 135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타원 136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38" name="직사각형 137"/>
          <p:cNvSpPr/>
          <p:nvPr/>
        </p:nvSpPr>
        <p:spPr>
          <a:xfrm>
            <a:off x="5775866" y="3366098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775866" y="3651851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3c / 64G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psfbwb01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5761047" y="334500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6775999" y="3366098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6775999" y="3651851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3c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psfbwb02</a:t>
            </a: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6775998" y="336609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5775866" y="431802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5775866" y="460378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5c / 58G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psfbap01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5761047" y="429693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775999" y="431802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775999" y="460378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5c / 58G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psfbap02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6775998" y="431802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85" name="직선 화살표 연결선 184"/>
          <p:cNvCxnSpPr/>
          <p:nvPr/>
        </p:nvCxnSpPr>
        <p:spPr>
          <a:xfrm rot="5400000">
            <a:off x="6118236" y="422550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화살표 연결선 185"/>
          <p:cNvCxnSpPr>
            <a:stCxn id="177" idx="2"/>
            <a:endCxn id="182" idx="0"/>
          </p:cNvCxnSpPr>
          <p:nvPr/>
        </p:nvCxnSpPr>
        <p:spPr>
          <a:xfrm rot="5400000">
            <a:off x="7133188" y="424659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직선 화살표 연결선 186"/>
          <p:cNvCxnSpPr>
            <a:stCxn id="138" idx="2"/>
            <a:endCxn id="182" idx="0"/>
          </p:cNvCxnSpPr>
          <p:nvPr/>
        </p:nvCxnSpPr>
        <p:spPr>
          <a:xfrm rot="16200000" flipH="1">
            <a:off x="6633122" y="3746524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187"/>
          <p:cNvCxnSpPr>
            <a:stCxn id="176" idx="2"/>
            <a:endCxn id="179" idx="0"/>
          </p:cNvCxnSpPr>
          <p:nvPr/>
        </p:nvCxnSpPr>
        <p:spPr>
          <a:xfrm rot="5400000">
            <a:off x="6633122" y="3746524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직사각형 188"/>
          <p:cNvSpPr/>
          <p:nvPr/>
        </p:nvSpPr>
        <p:spPr>
          <a:xfrm>
            <a:off x="5795935" y="5296064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795935" y="5581816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8c / 128G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psfbdb01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5781114" y="5274974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2" name="AutoShape 264"/>
          <p:cNvSpPr>
            <a:spLocks noChangeArrowheads="1"/>
          </p:cNvSpPr>
          <p:nvPr/>
        </p:nvSpPr>
        <p:spPr bwMode="auto">
          <a:xfrm>
            <a:off x="5689039" y="3266801"/>
            <a:ext cx="2000264" cy="2996347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795628" y="3086544"/>
            <a:ext cx="1117547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선택적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 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복지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6775999" y="5289224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6775999" y="5574976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8c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psfbdb02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769159" y="5289224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197" name="그룹 196"/>
          <p:cNvGrpSpPr/>
          <p:nvPr/>
        </p:nvGrpSpPr>
        <p:grpSpPr>
          <a:xfrm>
            <a:off x="6495266" y="5703128"/>
            <a:ext cx="417909" cy="234167"/>
            <a:chOff x="4009776" y="5143512"/>
            <a:chExt cx="914042" cy="188960"/>
          </a:xfrm>
        </p:grpSpPr>
        <p:sp>
          <p:nvSpPr>
            <p:cNvPr id="198" name="타원 197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9" name="타원 198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7" name="직사각형 156"/>
          <p:cNvSpPr/>
          <p:nvPr/>
        </p:nvSpPr>
        <p:spPr>
          <a:xfrm>
            <a:off x="8017969" y="5510887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8183203" y="6008041"/>
            <a:ext cx="837705" cy="2308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HA/RAC</a:t>
            </a:r>
            <a:r>
              <a:rPr lang="ko-KR" altLang="en-US" sz="900" u="sng" kern="0" dirty="0" smtClean="0">
                <a:solidFill>
                  <a:prstClr val="black"/>
                </a:solidFill>
              </a:rPr>
              <a:t>구성</a:t>
            </a:r>
            <a:endParaRPr kumimoji="0" lang="ko-KR" altLang="en-US" sz="90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02" name="그룹 201"/>
          <p:cNvGrpSpPr/>
          <p:nvPr/>
        </p:nvGrpSpPr>
        <p:grpSpPr>
          <a:xfrm>
            <a:off x="7942737" y="6046632"/>
            <a:ext cx="335099" cy="183662"/>
            <a:chOff x="4009776" y="5143512"/>
            <a:chExt cx="914042" cy="188960"/>
          </a:xfrm>
        </p:grpSpPr>
        <p:sp>
          <p:nvSpPr>
            <p:cNvPr id="203" name="타원 202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4" name="타원 203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06" name="직사각형 205"/>
          <p:cNvSpPr/>
          <p:nvPr/>
        </p:nvSpPr>
        <p:spPr>
          <a:xfrm>
            <a:off x="1369676" y="1954712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WEB/WAS1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369676" y="2240463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pswpap01w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40.10.22.159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211" name="AutoShape 264"/>
          <p:cNvSpPr>
            <a:spLocks noChangeArrowheads="1"/>
          </p:cNvSpPr>
          <p:nvPr/>
        </p:nvSpPr>
        <p:spPr bwMode="auto">
          <a:xfrm>
            <a:off x="1172514" y="1809057"/>
            <a:ext cx="1159015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280592" y="1628800"/>
            <a:ext cx="1678598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err="1" smtClean="0">
                <a:solidFill>
                  <a:prstClr val="black"/>
                </a:solidFill>
              </a:rPr>
              <a:t>스마트워크플레이스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1244607" y="1952856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8824" y="6381328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dirty="0" smtClean="0"/>
              <a:t>IP Address(</a:t>
            </a:r>
            <a:r>
              <a:rPr lang="en-US" altLang="ko-KR" sz="800" dirty="0" err="1" smtClean="0">
                <a:solidFill>
                  <a:srgbClr val="FF0000"/>
                </a:solidFill>
              </a:rPr>
              <a:t>xx.xx.xx.xx</a:t>
            </a:r>
            <a:r>
              <a:rPr lang="en-US" altLang="ko-KR" sz="800" dirty="0" smtClean="0">
                <a:solidFill>
                  <a:srgbClr val="FF0000"/>
                </a:solidFill>
              </a:rPr>
              <a:t> </a:t>
            </a:r>
            <a:r>
              <a:rPr lang="ko-KR" altLang="en-US" sz="800" dirty="0" smtClean="0">
                <a:solidFill>
                  <a:srgbClr val="FF0000"/>
                </a:solidFill>
              </a:rPr>
              <a:t>표기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는 아직 확정 되지 않음</a:t>
            </a:r>
            <a:endParaRPr lang="en-US" altLang="ko-KR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800" dirty="0" smtClean="0"/>
              <a:t>용</a:t>
            </a:r>
            <a:r>
              <a:rPr lang="ko-KR" altLang="en-US" sz="800" dirty="0"/>
              <a:t>량</a:t>
            </a:r>
            <a:r>
              <a:rPr lang="en-US" altLang="ko-KR" sz="800" dirty="0" smtClean="0"/>
              <a:t>(</a:t>
            </a:r>
            <a:r>
              <a:rPr lang="en-US" altLang="ko-KR" sz="800" dirty="0" smtClean="0">
                <a:solidFill>
                  <a:srgbClr val="FF0000"/>
                </a:solidFill>
              </a:rPr>
              <a:t>?? </a:t>
            </a:r>
            <a:r>
              <a:rPr lang="ko-KR" altLang="en-US" sz="800" dirty="0" smtClean="0">
                <a:solidFill>
                  <a:srgbClr val="FF0000"/>
                </a:solidFill>
              </a:rPr>
              <a:t>표기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은 아직 확정 되지 않음</a:t>
            </a:r>
          </a:p>
        </p:txBody>
      </p:sp>
      <p:sp>
        <p:nvSpPr>
          <p:cNvPr id="222" name="모서리가 둥근 직사각형 221"/>
          <p:cNvSpPr/>
          <p:nvPr/>
        </p:nvSpPr>
        <p:spPr>
          <a:xfrm>
            <a:off x="5604303" y="3114499"/>
            <a:ext cx="2152469" cy="1958700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46" name="직선 화살표 연결선 145"/>
          <p:cNvCxnSpPr>
            <a:stCxn id="93" idx="2"/>
            <a:endCxn id="120" idx="0"/>
          </p:cNvCxnSpPr>
          <p:nvPr/>
        </p:nvCxnSpPr>
        <p:spPr>
          <a:xfrm>
            <a:off x="3946026" y="5024649"/>
            <a:ext cx="20069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화살표 연결선 151"/>
          <p:cNvCxnSpPr>
            <a:stCxn id="92" idx="2"/>
            <a:endCxn id="132" idx="0"/>
          </p:cNvCxnSpPr>
          <p:nvPr/>
        </p:nvCxnSpPr>
        <p:spPr>
          <a:xfrm>
            <a:off x="3946026" y="5024649"/>
            <a:ext cx="1000133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96" idx="2"/>
            <a:endCxn id="120" idx="0"/>
          </p:cNvCxnSpPr>
          <p:nvPr/>
        </p:nvCxnSpPr>
        <p:spPr>
          <a:xfrm flipH="1">
            <a:off x="3966095" y="5024649"/>
            <a:ext cx="980064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화살표 연결선 153"/>
          <p:cNvCxnSpPr>
            <a:stCxn id="95" idx="2"/>
            <a:endCxn id="132" idx="0"/>
          </p:cNvCxnSpPr>
          <p:nvPr/>
        </p:nvCxnSpPr>
        <p:spPr>
          <a:xfrm>
            <a:off x="4946159" y="5024649"/>
            <a:ext cx="0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183" idx="2"/>
            <a:endCxn id="189" idx="0"/>
          </p:cNvCxnSpPr>
          <p:nvPr/>
        </p:nvCxnSpPr>
        <p:spPr>
          <a:xfrm flipH="1">
            <a:off x="6224563" y="5032408"/>
            <a:ext cx="980064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화살표 연결선 155"/>
          <p:cNvCxnSpPr>
            <a:stCxn id="179" idx="2"/>
            <a:endCxn id="194" idx="0"/>
          </p:cNvCxnSpPr>
          <p:nvPr/>
        </p:nvCxnSpPr>
        <p:spPr>
          <a:xfrm>
            <a:off x="6204494" y="5032408"/>
            <a:ext cx="1000133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>
            <a:stCxn id="180" idx="2"/>
            <a:endCxn id="189" idx="0"/>
          </p:cNvCxnSpPr>
          <p:nvPr/>
        </p:nvCxnSpPr>
        <p:spPr>
          <a:xfrm>
            <a:off x="6204494" y="5032408"/>
            <a:ext cx="20069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화살표 연결선 158"/>
          <p:cNvCxnSpPr>
            <a:stCxn id="183" idx="2"/>
            <a:endCxn id="194" idx="0"/>
          </p:cNvCxnSpPr>
          <p:nvPr/>
        </p:nvCxnSpPr>
        <p:spPr>
          <a:xfrm>
            <a:off x="7204627" y="5032408"/>
            <a:ext cx="0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직사각형 159"/>
          <p:cNvSpPr/>
          <p:nvPr/>
        </p:nvSpPr>
        <p:spPr>
          <a:xfrm>
            <a:off x="3643834" y="1902789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WEB/WAS1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3643834" y="2188540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pswpap01w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4643967" y="1902789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WEB/WAS2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643967" y="2188540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pswpap02w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4517073" y="1880848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6" name="AutoShape 264"/>
          <p:cNvSpPr>
            <a:spLocks noChangeArrowheads="1"/>
          </p:cNvSpPr>
          <p:nvPr/>
        </p:nvSpPr>
        <p:spPr bwMode="auto">
          <a:xfrm>
            <a:off x="3440832" y="1757134"/>
            <a:ext cx="2114181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512840" y="1576877"/>
            <a:ext cx="2002405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err="1" smtClean="0">
                <a:solidFill>
                  <a:prstClr val="black"/>
                </a:solidFill>
              </a:rPr>
              <a:t>스마트웍플레이스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-MDM]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3508961" y="1880848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5799102" y="1897205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5799102" y="2182956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2</a:t>
            </a:r>
            <a:r>
              <a:rPr lang="en-US" altLang="ko-KR" sz="900" dirty="0" smtClean="0">
                <a:solidFill>
                  <a:schemeClr val="tx1"/>
                </a:solidFill>
              </a:rPr>
              <a:t>c / </a:t>
            </a:r>
            <a:r>
              <a:rPr lang="en-US" altLang="ko-KR" sz="900" dirty="0" smtClean="0">
                <a:solidFill>
                  <a:srgbClr val="FF0000"/>
                </a:solidFill>
              </a:rPr>
              <a:t>32</a:t>
            </a:r>
            <a:r>
              <a:rPr lang="en-US" altLang="ko-KR" sz="900" dirty="0" smtClean="0">
                <a:solidFill>
                  <a:schemeClr val="tx1"/>
                </a:solidFill>
              </a:rPr>
              <a:t>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pswpwb01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6799235" y="1897205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6799235" y="2182956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2</a:t>
            </a:r>
            <a:r>
              <a:rPr lang="en-US" altLang="ko-KR" sz="900" dirty="0" smtClean="0">
                <a:solidFill>
                  <a:schemeClr val="tx1"/>
                </a:solidFill>
              </a:rPr>
              <a:t>c </a:t>
            </a:r>
            <a:r>
              <a:rPr lang="en-US" altLang="ko-KR" sz="900" dirty="0">
                <a:solidFill>
                  <a:schemeClr val="tx1"/>
                </a:solidFill>
              </a:rPr>
              <a:t>/ </a:t>
            </a:r>
            <a:r>
              <a:rPr lang="en-US" altLang="ko-KR" sz="900" dirty="0" smtClean="0">
                <a:solidFill>
                  <a:srgbClr val="FF0000"/>
                </a:solidFill>
              </a:rPr>
              <a:t>32</a:t>
            </a:r>
            <a:r>
              <a:rPr lang="en-US" altLang="ko-KR" sz="900" dirty="0" smtClean="0">
                <a:solidFill>
                  <a:schemeClr val="tx1"/>
                </a:solidFill>
              </a:rPr>
              <a:t>G</a:t>
            </a:r>
            <a:endParaRPr lang="en-US" altLang="ko-KR" sz="900" dirty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pswpwb02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4" name="AutoShape 264"/>
          <p:cNvSpPr>
            <a:spLocks noChangeArrowheads="1"/>
          </p:cNvSpPr>
          <p:nvPr/>
        </p:nvSpPr>
        <p:spPr bwMode="auto">
          <a:xfrm>
            <a:off x="5596100" y="1751550"/>
            <a:ext cx="2114181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5880253" y="1571293"/>
            <a:ext cx="1556770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[SWP &amp; BIM Web]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789069" y="1896124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6772152" y="1896124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6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999307"/>
              </p:ext>
            </p:extLst>
          </p:nvPr>
        </p:nvGraphicFramePr>
        <p:xfrm>
          <a:off x="3028137" y="1043251"/>
          <a:ext cx="1550988" cy="1725841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 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Cluster System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11g R2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 Aid</a:t>
                      </a: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425709"/>
              </p:ext>
            </p:extLst>
          </p:nvPr>
        </p:nvGraphicFramePr>
        <p:xfrm>
          <a:off x="3065694" y="3279825"/>
          <a:ext cx="1550988" cy="2376220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EAP 7.0.1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PSV Framework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MFT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IB Sheet Pro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D'Amo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FusionChart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Pro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mysingle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79471"/>
              </p:ext>
            </p:extLst>
          </p:nvPr>
        </p:nvGraphicFramePr>
        <p:xfrm>
          <a:off x="930367" y="1319825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189253"/>
              </p:ext>
            </p:extLst>
          </p:nvPr>
        </p:nvGraphicFramePr>
        <p:xfrm>
          <a:off x="7610852" y="1080924"/>
          <a:ext cx="1551069" cy="1930536"/>
        </p:xfrm>
        <a:graphic>
          <a:graphicData uri="http://schemas.openxmlformats.org/drawingml/2006/table">
            <a:tbl>
              <a:tblPr/>
              <a:tblGrid>
                <a:gridCol w="1054371"/>
                <a:gridCol w="49669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대수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스마트웍플레이스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모바일경영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웹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Line 669"/>
          <p:cNvSpPr>
            <a:spLocks noChangeShapeType="1"/>
          </p:cNvSpPr>
          <p:nvPr/>
        </p:nvSpPr>
        <p:spPr bwMode="auto">
          <a:xfrm>
            <a:off x="386921" y="3147812"/>
            <a:ext cx="87750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Rectangle 678"/>
          <p:cNvSpPr>
            <a:spLocks noChangeArrowheads="1"/>
          </p:cNvSpPr>
          <p:nvPr/>
        </p:nvSpPr>
        <p:spPr bwMode="auto">
          <a:xfrm>
            <a:off x="386922" y="3092439"/>
            <a:ext cx="120650" cy="1079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900">
              <a:solidFill>
                <a:srgbClr val="000000"/>
              </a:solidFill>
            </a:endParaRPr>
          </a:p>
        </p:txBody>
      </p:sp>
      <p:sp>
        <p:nvSpPr>
          <p:cNvPr id="14" name="Line 671"/>
          <p:cNvSpPr>
            <a:spLocks noChangeShapeType="1"/>
          </p:cNvSpPr>
          <p:nvPr/>
        </p:nvSpPr>
        <p:spPr bwMode="auto">
          <a:xfrm>
            <a:off x="1595414" y="2943909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7" name="Line 671"/>
          <p:cNvSpPr>
            <a:spLocks noChangeShapeType="1"/>
          </p:cNvSpPr>
          <p:nvPr/>
        </p:nvSpPr>
        <p:spPr bwMode="auto">
          <a:xfrm>
            <a:off x="5972305" y="2941652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6" name="Rectangle 678"/>
          <p:cNvSpPr>
            <a:spLocks noChangeArrowheads="1"/>
          </p:cNvSpPr>
          <p:nvPr/>
        </p:nvSpPr>
        <p:spPr bwMode="auto">
          <a:xfrm>
            <a:off x="9050332" y="3117850"/>
            <a:ext cx="120650" cy="1079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900">
              <a:solidFill>
                <a:srgbClr val="000000"/>
              </a:solidFill>
            </a:endParaRPr>
          </a:p>
        </p:txBody>
      </p:sp>
      <p:sp>
        <p:nvSpPr>
          <p:cNvPr id="48" name="Line 671"/>
          <p:cNvSpPr>
            <a:spLocks noChangeShapeType="1"/>
          </p:cNvSpPr>
          <p:nvPr/>
        </p:nvSpPr>
        <p:spPr bwMode="auto">
          <a:xfrm>
            <a:off x="3728413" y="3171825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9" name="Line 671"/>
          <p:cNvSpPr>
            <a:spLocks noChangeShapeType="1"/>
          </p:cNvSpPr>
          <p:nvPr/>
        </p:nvSpPr>
        <p:spPr bwMode="auto">
          <a:xfrm>
            <a:off x="6724676" y="3722346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5177493" y="3608452"/>
            <a:ext cx="1535918" cy="38932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51" name="Group 220"/>
          <p:cNvGraphicFramePr>
            <a:graphicFrameLocks noGrp="1"/>
          </p:cNvGraphicFramePr>
          <p:nvPr>
            <p:extLst/>
          </p:nvPr>
        </p:nvGraphicFramePr>
        <p:xfrm>
          <a:off x="5168650" y="3369422"/>
          <a:ext cx="1550988" cy="101909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스마트웍플레이스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서버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Windows 2012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" name="Line 671"/>
          <p:cNvSpPr>
            <a:spLocks noChangeShapeType="1"/>
          </p:cNvSpPr>
          <p:nvPr/>
        </p:nvSpPr>
        <p:spPr bwMode="auto">
          <a:xfrm>
            <a:off x="5963879" y="3140968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67210" y="4986579"/>
            <a:ext cx="40037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prstClr val="black"/>
                </a:solidFill>
              </a:rPr>
              <a:t>* OEL : Oracle Enterprise Linux  </a:t>
            </a:r>
            <a:r>
              <a:rPr lang="en-US" sz="800" dirty="0" smtClean="0">
                <a:solidFill>
                  <a:prstClr val="black"/>
                </a:solidFill>
              </a:rPr>
              <a:t>7.2 x86_64</a:t>
            </a:r>
          </a:p>
          <a:p>
            <a:r>
              <a:rPr lang="en-US" altLang="ko-KR" sz="800" dirty="0" smtClean="0">
                <a:solidFill>
                  <a:prstClr val="black"/>
                </a:solidFill>
              </a:rPr>
              <a:t>* </a:t>
            </a:r>
            <a:r>
              <a:rPr lang="ko-KR" altLang="en-US" sz="800" dirty="0" smtClean="0">
                <a:solidFill>
                  <a:prstClr val="black"/>
                </a:solidFill>
              </a:rPr>
              <a:t>보안</a:t>
            </a:r>
            <a:r>
              <a:rPr lang="en-US" altLang="ko-KR" sz="800" dirty="0" smtClean="0">
                <a:solidFill>
                  <a:prstClr val="black"/>
                </a:solidFill>
              </a:rPr>
              <a:t>/</a:t>
            </a:r>
            <a:r>
              <a:rPr lang="ko-KR" altLang="en-US" sz="800" dirty="0" smtClean="0">
                <a:solidFill>
                  <a:prstClr val="black"/>
                </a:solidFill>
              </a:rPr>
              <a:t>공통 </a:t>
            </a:r>
            <a:r>
              <a:rPr lang="en-US" altLang="ko-KR" sz="800" dirty="0" smtClean="0">
                <a:solidFill>
                  <a:prstClr val="black"/>
                </a:solidFill>
              </a:rPr>
              <a:t>S/W : </a:t>
            </a:r>
            <a:r>
              <a:rPr lang="ko-KR" altLang="en-US" sz="800" dirty="0" smtClean="0">
                <a:solidFill>
                  <a:prstClr val="black"/>
                </a:solidFill>
              </a:rPr>
              <a:t>센터에서 직접 설치 하는 보안 </a:t>
            </a:r>
            <a:r>
              <a:rPr lang="en-US" altLang="ko-KR" sz="800" dirty="0" smtClean="0">
                <a:solidFill>
                  <a:prstClr val="black"/>
                </a:solidFill>
              </a:rPr>
              <a:t>S/W</a:t>
            </a:r>
          </a:p>
          <a:p>
            <a:r>
              <a:rPr lang="en-US" altLang="ko-KR" sz="800" dirty="0">
                <a:solidFill>
                  <a:prstClr val="black"/>
                </a:solidFill>
              </a:rPr>
              <a:t>   - </a:t>
            </a:r>
            <a:r>
              <a:rPr lang="en-US" altLang="ko-KR" sz="800" dirty="0" err="1">
                <a:solidFill>
                  <a:prstClr val="black"/>
                </a:solidFill>
              </a:rPr>
              <a:t>ontune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etrust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Netbackup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ko-KR" altLang="en-US" sz="800" dirty="0" err="1" smtClean="0">
                <a:solidFill>
                  <a:prstClr val="black"/>
                </a:solidFill>
              </a:rPr>
              <a:t>아크로니스</a:t>
            </a:r>
            <a:endParaRPr lang="ko-KR" altLang="en-US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HP-SA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Maxigent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Tivoli </a:t>
            </a:r>
            <a:r>
              <a:rPr lang="en-US" altLang="ko-KR" sz="800" dirty="0">
                <a:solidFill>
                  <a:prstClr val="black"/>
                </a:solidFill>
              </a:rPr>
              <a:t>agent</a:t>
            </a: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server-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i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splunk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graphicFrame>
        <p:nvGraphicFramePr>
          <p:cNvPr id="72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52482"/>
              </p:ext>
            </p:extLst>
          </p:nvPr>
        </p:nvGraphicFramePr>
        <p:xfrm>
          <a:off x="841415" y="1403856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848612"/>
              </p:ext>
            </p:extLst>
          </p:nvPr>
        </p:nvGraphicFramePr>
        <p:xfrm>
          <a:off x="2957078" y="3376248"/>
          <a:ext cx="1550988" cy="2376220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EAP 7.0.1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PSV Framework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MFT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IB Sheet Pro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D'Amo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FusionChart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Pro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mysingle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7" name="직사각형 76"/>
          <p:cNvSpPr/>
          <p:nvPr/>
        </p:nvSpPr>
        <p:spPr bwMode="auto">
          <a:xfrm>
            <a:off x="5195979" y="1663653"/>
            <a:ext cx="1535918" cy="43195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78" name="Group 220"/>
          <p:cNvGraphicFramePr>
            <a:graphicFrameLocks noGrp="1"/>
          </p:cNvGraphicFramePr>
          <p:nvPr>
            <p:extLst/>
          </p:nvPr>
        </p:nvGraphicFramePr>
        <p:xfrm>
          <a:off x="5187962" y="1428745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인트라넷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PPAS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제목 2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/>
          <a:lstStyle/>
          <a:p>
            <a:r>
              <a:rPr lang="en-US" altLang="ko-KR" dirty="0" smtClean="0"/>
              <a:t>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시스템 구성도 </a:t>
            </a:r>
            <a:r>
              <a:rPr lang="en-US" altLang="ko-KR" dirty="0" smtClean="0"/>
              <a:t>(S/W </a:t>
            </a:r>
            <a:r>
              <a:rPr lang="ko-KR" altLang="en-US" dirty="0" smtClean="0"/>
              <a:t>구성도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68650" y="4437112"/>
            <a:ext cx="1701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smtClean="0">
                <a:solidFill>
                  <a:prstClr val="black"/>
                </a:solidFill>
              </a:rPr>
              <a:t>스마트</a:t>
            </a:r>
            <a:r>
              <a:rPr lang="en-US" altLang="ko-KR" sz="800" dirty="0" smtClean="0">
                <a:solidFill>
                  <a:prstClr val="black"/>
                </a:solidFill>
              </a:rPr>
              <a:t> </a:t>
            </a:r>
            <a:r>
              <a:rPr lang="ko-KR" altLang="en-US" sz="800" dirty="0" err="1" smtClean="0">
                <a:solidFill>
                  <a:prstClr val="black"/>
                </a:solidFill>
              </a:rPr>
              <a:t>웍플레이스는</a:t>
            </a:r>
            <a:r>
              <a:rPr lang="ko-KR" altLang="en-US" sz="800" dirty="0" smtClean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5</a:t>
            </a:r>
            <a:r>
              <a:rPr lang="ko-KR" altLang="en-US" sz="800" dirty="0" smtClean="0">
                <a:solidFill>
                  <a:prstClr val="black"/>
                </a:solidFill>
              </a:rPr>
              <a:t>월 이후로 </a:t>
            </a:r>
            <a:r>
              <a:rPr lang="ko-KR" altLang="en-US" sz="800" dirty="0" err="1" smtClean="0">
                <a:solidFill>
                  <a:prstClr val="black"/>
                </a:solidFill>
              </a:rPr>
              <a:t>개발계</a:t>
            </a:r>
            <a:r>
              <a:rPr lang="ko-KR" altLang="en-US" sz="800" dirty="0" smtClean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S/W </a:t>
            </a:r>
            <a:r>
              <a:rPr lang="ko-KR" altLang="en-US" sz="800" dirty="0" smtClean="0">
                <a:solidFill>
                  <a:prstClr val="black"/>
                </a:solidFill>
              </a:rPr>
              <a:t>설치 예정</a:t>
            </a:r>
          </a:p>
        </p:txBody>
      </p:sp>
      <p:sp>
        <p:nvSpPr>
          <p:cNvPr id="40" name="Line 671"/>
          <p:cNvSpPr>
            <a:spLocks noChangeShapeType="1"/>
          </p:cNvSpPr>
          <p:nvPr/>
        </p:nvSpPr>
        <p:spPr bwMode="auto">
          <a:xfrm>
            <a:off x="3724111" y="2916763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947785" y="1364045"/>
            <a:ext cx="1535918" cy="43195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42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31704"/>
              </p:ext>
            </p:extLst>
          </p:nvPr>
        </p:nvGraphicFramePr>
        <p:xfrm>
          <a:off x="2939768" y="1129137"/>
          <a:ext cx="1550988" cy="1725841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 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Cluster System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11g R2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 Aid</a:t>
                      </a: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모서리가 둥근 직사각형 28"/>
          <p:cNvSpPr/>
          <p:nvPr/>
        </p:nvSpPr>
        <p:spPr>
          <a:xfrm>
            <a:off x="2827919" y="3204681"/>
            <a:ext cx="1907350" cy="2672592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17067" y="1208265"/>
            <a:ext cx="1907350" cy="1803195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91648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운영용 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선택적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복지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Web/WAS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시스템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O/S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OEL 7.2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구성되며 최신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버전의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Java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사용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아래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내용은 개발서버 기준 이며</a:t>
            </a:r>
            <a:r>
              <a:rPr lang="en-US" altLang="ko-KR" dirty="0">
                <a:latin typeface="맑은 고딕" pitchFamily="50" charset="-127"/>
              </a:rPr>
              <a:t>, </a:t>
            </a:r>
            <a:r>
              <a:rPr lang="ko-KR" altLang="en-US" dirty="0">
                <a:latin typeface="맑은 고딕" pitchFamily="50" charset="-127"/>
              </a:rPr>
              <a:t>운영도 동일하게 설치 예정</a:t>
            </a:r>
            <a:r>
              <a:rPr lang="en-US" altLang="ko-KR" dirty="0">
                <a:latin typeface="맑은 고딕" pitchFamily="50" charset="-127"/>
              </a:rPr>
              <a:t>)</a:t>
            </a: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en-US" altLang="ko-KR" dirty="0"/>
              <a:t>O/S  </a:t>
            </a:r>
            <a:r>
              <a:rPr lang="ko-KR" altLang="en-US" dirty="0"/>
              <a:t>구성 </a:t>
            </a:r>
            <a:r>
              <a:rPr lang="en-US" altLang="ko-KR" dirty="0" smtClean="0"/>
              <a:t>(O/S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Java </a:t>
            </a:r>
            <a:r>
              <a:rPr lang="ko-KR" altLang="en-US" dirty="0" smtClean="0"/>
              <a:t>구성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8500" y="1693257"/>
            <a:ext cx="7823524" cy="307777"/>
          </a:xfrm>
          <a:prstGeom prst="rect">
            <a:avLst/>
          </a:prstGeom>
        </p:spPr>
        <p:txBody>
          <a:bodyPr vert="horz" wrap="square" lIns="36000" tIns="45720" rIns="36000" bIns="45720" rtlCol="0" anchor="ctr" anchorCtr="0">
            <a:spAutoFit/>
          </a:bodyPr>
          <a:lstStyle/>
          <a:p>
            <a:pPr marL="176213" marR="0" lvl="0" indent="-176213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Pct val="130000"/>
              <a:buFont typeface="Arial" pitchFamily="34" charset="0"/>
              <a:buChar char="•"/>
              <a:tabLst/>
              <a:defRPr/>
            </a:pPr>
            <a:r>
              <a:rPr lang="en-US" altLang="ko-KR" sz="1400" b="1" dirty="0" smtClean="0"/>
              <a:t>O/S </a:t>
            </a:r>
            <a:r>
              <a:rPr lang="ko-KR" altLang="en-US" sz="1400" b="1" dirty="0" smtClean="0"/>
              <a:t>버전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666720" y="2013574"/>
            <a:ext cx="7715304" cy="147732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36000" rIns="36000" rtlCol="0" anchor="t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smtClean="0">
                <a:solidFill>
                  <a:srgbClr val="000000"/>
                </a:solidFill>
              </a:rPr>
              <a:t># </a:t>
            </a:r>
            <a:r>
              <a:rPr lang="en-US" altLang="ko-KR" sz="1000" dirty="0" err="1" smtClean="0">
                <a:solidFill>
                  <a:srgbClr val="000000"/>
                </a:solidFill>
              </a:rPr>
              <a:t>uname</a:t>
            </a:r>
            <a:r>
              <a:rPr lang="en-US" altLang="ko-KR" sz="1000" dirty="0" smtClean="0">
                <a:solidFill>
                  <a:srgbClr val="000000"/>
                </a:solidFill>
              </a:rPr>
              <a:t> -a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Linux ticoap01 3.8.13-98.7.1.el7uek.x86_64 #2 SMP Wed Nov 25 13:51:41 PST 2015 x86_64 </a:t>
            </a:r>
            <a:r>
              <a:rPr lang="en-US" altLang="ko-KR" sz="1000" dirty="0" err="1">
                <a:solidFill>
                  <a:srgbClr val="000000"/>
                </a:solidFill>
              </a:rPr>
              <a:t>x86_64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err="1">
                <a:solidFill>
                  <a:srgbClr val="000000"/>
                </a:solidFill>
              </a:rPr>
              <a:t>x86_64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smtClean="0">
                <a:solidFill>
                  <a:srgbClr val="000000"/>
                </a:solidFill>
              </a:rPr>
              <a:t>GNU/Linux</a:t>
            </a:r>
          </a:p>
          <a:p>
            <a:endParaRPr lang="en-US" altLang="ko-KR" sz="1000" dirty="0" smtClean="0">
              <a:solidFill>
                <a:srgbClr val="000000"/>
              </a:solidFill>
            </a:endParaRPr>
          </a:p>
          <a:p>
            <a:r>
              <a:rPr lang="en-US" altLang="ko-KR" sz="1000" dirty="0" smtClean="0">
                <a:solidFill>
                  <a:srgbClr val="000000"/>
                </a:solidFill>
              </a:rPr>
              <a:t># cat /proc/version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Linux version 3.8.13-98.7.1.el7uek.x86_64 (mockbuild@x86-ol7-builder-01) (</a:t>
            </a:r>
            <a:r>
              <a:rPr lang="en-US" altLang="ko-KR" sz="1000" dirty="0" err="1">
                <a:solidFill>
                  <a:srgbClr val="000000"/>
                </a:solidFill>
              </a:rPr>
              <a:t>gcc</a:t>
            </a:r>
            <a:r>
              <a:rPr lang="en-US" altLang="ko-KR" sz="1000" dirty="0">
                <a:solidFill>
                  <a:srgbClr val="000000"/>
                </a:solidFill>
              </a:rPr>
              <a:t> version 4.8.3 20140911 (Red Hat 4.8.3-9) (GCC) ) #2 SMP Wed Nov 25 13:51:41 PST </a:t>
            </a:r>
            <a:r>
              <a:rPr lang="en-US" altLang="ko-KR" sz="1000" dirty="0" smtClean="0">
                <a:solidFill>
                  <a:srgbClr val="000000"/>
                </a:solidFill>
              </a:rPr>
              <a:t>2015</a:t>
            </a:r>
          </a:p>
          <a:p>
            <a:endParaRPr lang="en-US" altLang="ko-KR" sz="1000" dirty="0">
              <a:solidFill>
                <a:srgbClr val="000000"/>
              </a:solidFill>
            </a:endParaRPr>
          </a:p>
          <a:p>
            <a:r>
              <a:rPr lang="en-US" altLang="ko-KR" sz="1000" dirty="0" smtClean="0">
                <a:solidFill>
                  <a:srgbClr val="000000"/>
                </a:solidFill>
              </a:rPr>
              <a:t># rpm </a:t>
            </a:r>
            <a:r>
              <a:rPr lang="en-US" altLang="ko-KR" sz="1000" dirty="0">
                <a:solidFill>
                  <a:srgbClr val="000000"/>
                </a:solidFill>
              </a:rPr>
              <a:t>-</a:t>
            </a:r>
            <a:r>
              <a:rPr lang="en-US" altLang="ko-KR" sz="1000" dirty="0" err="1">
                <a:solidFill>
                  <a:srgbClr val="000000"/>
                </a:solidFill>
              </a:rPr>
              <a:t>qa</a:t>
            </a:r>
            <a:r>
              <a:rPr lang="en-US" altLang="ko-KR" sz="1000" dirty="0">
                <a:solidFill>
                  <a:srgbClr val="000000"/>
                </a:solidFill>
              </a:rPr>
              <a:t> | </a:t>
            </a:r>
            <a:r>
              <a:rPr lang="en-US" altLang="ko-KR" sz="1000" dirty="0" err="1">
                <a:solidFill>
                  <a:srgbClr val="000000"/>
                </a:solidFill>
              </a:rPr>
              <a:t>grep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err="1">
                <a:solidFill>
                  <a:srgbClr val="000000"/>
                </a:solidFill>
              </a:rPr>
              <a:t>oraclelinux</a:t>
            </a:r>
            <a:endParaRPr lang="en-US" altLang="ko-KR" sz="1000" dirty="0">
              <a:solidFill>
                <a:srgbClr val="000000"/>
              </a:solidFill>
            </a:endParaRPr>
          </a:p>
          <a:p>
            <a:r>
              <a:rPr lang="en-US" altLang="ko-KR" sz="1000" dirty="0">
                <a:solidFill>
                  <a:srgbClr val="000000"/>
                </a:solidFill>
              </a:rPr>
              <a:t>oraclelinux-release-7.2-1.0.5.el7.x86_64</a:t>
            </a:r>
            <a:endParaRPr lang="en-US" altLang="ko-KR" sz="1000" dirty="0" smtClean="0">
              <a:solidFill>
                <a:srgbClr val="000000"/>
              </a:solidFill>
            </a:endParaRPr>
          </a:p>
        </p:txBody>
      </p:sp>
      <p:sp>
        <p:nvSpPr>
          <p:cNvPr id="17" name="텍스트 개체 틀 4"/>
          <p:cNvSpPr txBox="1">
            <a:spLocks/>
          </p:cNvSpPr>
          <p:nvPr/>
        </p:nvSpPr>
        <p:spPr>
          <a:xfrm>
            <a:off x="558500" y="4128989"/>
            <a:ext cx="7823524" cy="307777"/>
          </a:xfrm>
          <a:prstGeom prst="rect">
            <a:avLst/>
          </a:prstGeom>
        </p:spPr>
        <p:txBody>
          <a:bodyPr vert="horz" wrap="square" lIns="36000" tIns="45720" rIns="36000" bIns="45720" rtlCol="0" anchor="ctr" anchorCtr="0">
            <a:spAutoFit/>
          </a:bodyPr>
          <a:lstStyle/>
          <a:p>
            <a:pPr marL="176213" marR="0" lvl="0" indent="-176213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Pct val="130000"/>
              <a:buFont typeface="Arial" pitchFamily="34" charset="0"/>
              <a:buChar char="•"/>
              <a:tabLst/>
              <a:defRPr/>
            </a:pPr>
            <a:r>
              <a:rPr lang="en-US" altLang="ko-KR" sz="1400" b="1" dirty="0" smtClean="0"/>
              <a:t>Java </a:t>
            </a:r>
            <a:r>
              <a:rPr lang="ko-KR" altLang="en-US" sz="1400" b="1" dirty="0" smtClean="0"/>
              <a:t>버전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666720" y="4449306"/>
            <a:ext cx="7715304" cy="70788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36000" rIns="36000" rtlCol="0" anchor="t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smtClean="0">
                <a:solidFill>
                  <a:srgbClr val="000000"/>
                </a:solidFill>
              </a:rPr>
              <a:t># java </a:t>
            </a:r>
            <a:r>
              <a:rPr lang="en-US" altLang="ko-KR" sz="1000" dirty="0">
                <a:solidFill>
                  <a:srgbClr val="000000"/>
                </a:solidFill>
              </a:rPr>
              <a:t>-version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 version "1.8.0_121"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Java(TM) SE Runtime Environment (build 1.8.0_121-b13)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 </a:t>
            </a:r>
            <a:r>
              <a:rPr lang="en-US" altLang="ko-KR" sz="1000" dirty="0" err="1">
                <a:solidFill>
                  <a:srgbClr val="000000"/>
                </a:solidFill>
              </a:rPr>
              <a:t>HotSpot</a:t>
            </a:r>
            <a:r>
              <a:rPr lang="en-US" altLang="ko-KR" sz="1000" dirty="0">
                <a:solidFill>
                  <a:srgbClr val="000000"/>
                </a:solidFill>
              </a:rPr>
              <a:t>(TM) 64-Bit Server VM (build 25.121-b13, mixed mode)</a:t>
            </a:r>
            <a:endParaRPr lang="en-US" altLang="ko-KR" sz="1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</a:rPr>
              <a:t>운영용 </a:t>
            </a:r>
            <a:r>
              <a:rPr lang="ko-KR" altLang="en-US" dirty="0">
                <a:latin typeface="맑은 고딕" pitchFamily="50" charset="-127"/>
              </a:rPr>
              <a:t>선택적</a:t>
            </a:r>
            <a:r>
              <a:rPr lang="en-US" altLang="ko-KR" dirty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복지 </a:t>
            </a:r>
            <a:r>
              <a:rPr lang="en-US" altLang="ko-KR" dirty="0">
                <a:latin typeface="맑은 고딕" pitchFamily="50" charset="-127"/>
              </a:rPr>
              <a:t>Web/WAS </a:t>
            </a:r>
            <a:r>
              <a:rPr lang="en-US" altLang="ko-KR" dirty="0" smtClean="0">
                <a:latin typeface="맑은 고딕" pitchFamily="50" charset="-127"/>
              </a:rPr>
              <a:t>Server</a:t>
            </a:r>
            <a:r>
              <a:rPr lang="ko-KR" altLang="en-US" dirty="0" smtClean="0">
                <a:latin typeface="맑은 고딕" pitchFamily="50" charset="-127"/>
              </a:rPr>
              <a:t>의</a:t>
            </a:r>
            <a:r>
              <a:rPr lang="en-US" altLang="ko-KR" dirty="0" smtClean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시스템 </a:t>
            </a:r>
            <a:r>
              <a:rPr lang="en-US" altLang="ko-KR" dirty="0">
                <a:latin typeface="맑은 고딕" pitchFamily="50" charset="-127"/>
              </a:rPr>
              <a:t>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</a:rPr>
              <a:t>Oracle Ent’ Linux </a:t>
            </a:r>
            <a:r>
              <a:rPr lang="en-US" altLang="ko-KR" dirty="0">
                <a:latin typeface="맑은 고딕" pitchFamily="50" charset="-127"/>
              </a:rPr>
              <a:t>7.2</a:t>
            </a:r>
            <a:r>
              <a:rPr lang="ko-KR" altLang="en-US" dirty="0">
                <a:latin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</a:rPr>
              <a:t>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en-US" altLang="ko-KR" dirty="0"/>
              <a:t>O/S  </a:t>
            </a:r>
            <a:r>
              <a:rPr lang="ko-KR" altLang="en-US" dirty="0" smtClean="0"/>
              <a:t>구성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4530" y="1232163"/>
            <a:ext cx="4254454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Web)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pflbwb01,</a:t>
            </a:r>
            <a:r>
              <a:rPr lang="en-US" altLang="ko-KR" sz="1400" b="1" dirty="0"/>
              <a:t> pflbwb</a:t>
            </a:r>
            <a:r>
              <a:rPr lang="en-US" altLang="ko-KR" sz="1400" b="1" dirty="0" smtClean="0"/>
              <a:t>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570092"/>
              </p:ext>
            </p:extLst>
          </p:nvPr>
        </p:nvGraphicFramePr>
        <p:xfrm>
          <a:off x="579429" y="1828042"/>
          <a:ext cx="8838067" cy="3842008"/>
        </p:xfrm>
        <a:graphic>
          <a:graphicData uri="http://schemas.openxmlformats.org/drawingml/2006/table">
            <a:tbl>
              <a:tblPr/>
              <a:tblGrid>
                <a:gridCol w="1019701"/>
                <a:gridCol w="1710796"/>
                <a:gridCol w="785818"/>
                <a:gridCol w="785818"/>
                <a:gridCol w="3095774"/>
                <a:gridCol w="1440160"/>
              </a:tblGrid>
              <a:tr h="29443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구분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파일시스템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공유 여부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용량 </a:t>
                      </a: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GB)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용도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비   고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534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Ext'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Storage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DAS/SAN)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서버 엔진 설치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/sv1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선택적복지</a:t>
                      </a:r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3rd vendor S/W </a:t>
                      </a:r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영역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저장 영역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/app_log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어플리케이션 로그 저장 영역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센터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일반사용자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홈디렉토리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/syswork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센터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시스템관리자 작업공간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센터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DUMP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저장공간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센터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/sf1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IT-SAFE Application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>
                <a:latin typeface="맑은 고딕" pitchFamily="50" charset="-127"/>
              </a:rPr>
              <a:t>운영용 선택적</a:t>
            </a:r>
            <a:r>
              <a:rPr lang="en-US" altLang="ko-KR" dirty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복지 </a:t>
            </a:r>
            <a:r>
              <a:rPr lang="en-US" altLang="ko-KR" dirty="0">
                <a:latin typeface="맑은 고딕" pitchFamily="50" charset="-127"/>
              </a:rPr>
              <a:t>Web/WAS Server</a:t>
            </a:r>
            <a:r>
              <a:rPr lang="ko-KR" altLang="en-US" dirty="0">
                <a:latin typeface="맑은 고딕" pitchFamily="50" charset="-127"/>
              </a:rPr>
              <a:t>의</a:t>
            </a:r>
            <a:r>
              <a:rPr lang="en-US" altLang="ko-KR" dirty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시스템 </a:t>
            </a:r>
            <a:r>
              <a:rPr lang="en-US" altLang="ko-KR" dirty="0">
                <a:latin typeface="맑은 고딕" pitchFamily="50" charset="-127"/>
              </a:rPr>
              <a:t>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>
                <a:latin typeface="맑은 고딕" pitchFamily="50" charset="-127"/>
              </a:rPr>
              <a:t>Oracle Ent’ Linux 7.2</a:t>
            </a:r>
            <a:r>
              <a:rPr lang="ko-KR" altLang="en-US" dirty="0">
                <a:latin typeface="맑은 고딕" pitchFamily="50" charset="-127"/>
              </a:rPr>
              <a:t> 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en-US" altLang="ko-KR" dirty="0"/>
              <a:t>O/S  </a:t>
            </a:r>
            <a:r>
              <a:rPr lang="ko-KR" altLang="en-US" dirty="0"/>
              <a:t>구성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4530" y="1232163"/>
            <a:ext cx="4470478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WAS)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pflbap01,</a:t>
            </a:r>
            <a:r>
              <a:rPr lang="en-US" altLang="ko-KR" sz="1400" b="1" dirty="0"/>
              <a:t> pflbap</a:t>
            </a:r>
            <a:r>
              <a:rPr lang="en-US" altLang="ko-KR" sz="1400" b="1" dirty="0" smtClean="0"/>
              <a:t>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244421"/>
              </p:ext>
            </p:extLst>
          </p:nvPr>
        </p:nvGraphicFramePr>
        <p:xfrm>
          <a:off x="579429" y="1828042"/>
          <a:ext cx="8838067" cy="3862756"/>
        </p:xfrm>
        <a:graphic>
          <a:graphicData uri="http://schemas.openxmlformats.org/drawingml/2006/table">
            <a:tbl>
              <a:tblPr/>
              <a:tblGrid>
                <a:gridCol w="1019701"/>
                <a:gridCol w="1710796"/>
                <a:gridCol w="785818"/>
                <a:gridCol w="785818"/>
                <a:gridCol w="3095774"/>
                <a:gridCol w="1440160"/>
              </a:tblGrid>
              <a:tr h="29443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구분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파일시스템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공유 여부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용량 </a:t>
                      </a: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GB)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용도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비  고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5340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Ext'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Storage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DAS/SAN)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/was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WAS </a:t>
                      </a:r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엔진 설치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/sv1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선택적복지</a:t>
                      </a:r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Application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/sv1_attach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업로드 이미지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NAS 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3rd vendor S/W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영역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저장 영역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/app_log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어플리케이션 로그 저장 영역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센터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일반사용자 </a:t>
                      </a:r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홈디렉토리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/syswork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센터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시스템관리자 작업공간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센터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DUMP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저장공간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센터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8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48544" y="3933056"/>
            <a:ext cx="6768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800" dirty="0" smtClean="0"/>
              <a:t>위 사용자를 제외한 추가 사용자 및  </a:t>
            </a:r>
            <a:r>
              <a:rPr lang="en-US" altLang="ko-KR" sz="800" dirty="0" smtClean="0"/>
              <a:t>User </a:t>
            </a:r>
            <a:r>
              <a:rPr lang="ko-KR" altLang="en-US" sz="800" dirty="0" smtClean="0"/>
              <a:t>그룹은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발생시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 추후 협의하여 </a:t>
            </a:r>
            <a:r>
              <a:rPr lang="ko-KR" altLang="en-US" sz="800" dirty="0" smtClean="0"/>
              <a:t>추가함</a:t>
            </a:r>
            <a:endParaRPr lang="ko-KR" altLang="en-US" sz="800" dirty="0" smtClean="0"/>
          </a:p>
        </p:txBody>
      </p:sp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443531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User group</a:t>
            </a:r>
            <a:r>
              <a:rPr lang="ko-KR" altLang="en-US" sz="1400" b="1" dirty="0" smtClean="0"/>
              <a:t>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Web) </a:t>
            </a:r>
            <a:r>
              <a:rPr lang="en-US" altLang="ko-KR" sz="1400" b="1" dirty="0"/>
              <a:t>- </a:t>
            </a:r>
            <a:r>
              <a:rPr lang="en-US" altLang="ko-KR" sz="1400" b="1" dirty="0"/>
              <a:t>pflbwb01, pflbwb02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401125"/>
              </p:ext>
            </p:extLst>
          </p:nvPr>
        </p:nvGraphicFramePr>
        <p:xfrm>
          <a:off x="848544" y="1699551"/>
          <a:ext cx="8497068" cy="2080641"/>
        </p:xfrm>
        <a:graphic>
          <a:graphicData uri="http://schemas.openxmlformats.org/drawingml/2006/table">
            <a:tbl>
              <a:tblPr/>
              <a:tblGrid>
                <a:gridCol w="816687"/>
                <a:gridCol w="714454"/>
                <a:gridCol w="1518215"/>
                <a:gridCol w="1071681"/>
                <a:gridCol w="2287675"/>
                <a:gridCol w="2088356"/>
              </a:tblGrid>
              <a:tr h="27782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계정명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group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home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shell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용도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80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jws3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/web/jws3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/bin/bash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WEB(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Web Server 3.0)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엔진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deploy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/bin/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/home/sv1usr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/bin/bash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선택적복리후생 업무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sf1usr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/home/sf1usr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/bin/bash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IT-SAFE 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계정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>
                <a:latin typeface="맑은 고딕" pitchFamily="50" charset="-127"/>
              </a:rPr>
              <a:t>운영용 선택적</a:t>
            </a:r>
            <a:r>
              <a:rPr lang="en-US" altLang="ko-KR" dirty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복지 </a:t>
            </a:r>
            <a:r>
              <a:rPr lang="en-US" altLang="ko-KR" dirty="0">
                <a:latin typeface="맑은 고딕" pitchFamily="50" charset="-127"/>
              </a:rPr>
              <a:t>Web/WAS Server</a:t>
            </a:r>
            <a:r>
              <a:rPr lang="ko-KR" altLang="en-US" dirty="0">
                <a:latin typeface="맑은 고딕" pitchFamily="50" charset="-127"/>
              </a:rPr>
              <a:t>의</a:t>
            </a:r>
            <a:r>
              <a:rPr lang="en-US" altLang="ko-KR" dirty="0">
                <a:latin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시스템 </a:t>
            </a:r>
            <a:r>
              <a:rPr lang="en-US" altLang="ko-KR" dirty="0">
                <a:latin typeface="맑은 고딕" pitchFamily="50" charset="-127"/>
              </a:rPr>
              <a:t>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>
                <a:latin typeface="맑은 고딕" pitchFamily="50" charset="-127"/>
              </a:rPr>
              <a:t>Oracle Ent’ Linux 7.2</a:t>
            </a:r>
            <a:r>
              <a:rPr lang="ko-KR" altLang="en-US" dirty="0">
                <a:latin typeface="맑은 고딕" pitchFamily="50" charset="-127"/>
              </a:rPr>
              <a:t> 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8" name="제목 2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/>
          <a:lstStyle/>
          <a:p>
            <a:r>
              <a:rPr lang="en-US" altLang="ko-KR" dirty="0" smtClean="0"/>
              <a:t>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WEB/WAS)</a:t>
            </a:r>
            <a:r>
              <a:rPr lang="ko-KR" altLang="en-US" dirty="0"/>
              <a:t>선택적 복지 </a:t>
            </a:r>
            <a:r>
              <a:rPr lang="en-US" altLang="ko-KR" dirty="0"/>
              <a:t>O/S  </a:t>
            </a:r>
            <a:r>
              <a:rPr lang="ko-KR" altLang="en-US" dirty="0"/>
              <a:t>구성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28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amsung smart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9DC815"/>
      </a:accent1>
      <a:accent2>
        <a:srgbClr val="F5A200"/>
      </a:accent2>
      <a:accent3>
        <a:srgbClr val="009CE1"/>
      </a:accent3>
      <a:accent4>
        <a:srgbClr val="EA609E"/>
      </a:accent4>
      <a:accent5>
        <a:srgbClr val="1428A0"/>
      </a:accent5>
      <a:accent6>
        <a:srgbClr val="009592"/>
      </a:accent6>
      <a:hlink>
        <a:srgbClr val="A17345"/>
      </a:hlink>
      <a:folHlink>
        <a:srgbClr val="9A9A9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</a:spPr>
      <a:bodyPr rtlCol="0" anchor="ctr"/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3F0D996D5B674C4386830A6AB0E50984" ma:contentTypeVersion="0" ma:contentTypeDescription="새 문서를 만듭니다." ma:contentTypeScope="" ma:versionID="a166825e3373d96581aa46038a4cd7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d8f6c9257034a6ffde9c3b3e5e5b89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BE0361-027B-406E-83BB-1163485A1BF7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923532C-9BB5-4175-B159-427E604352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DA2A2-53B6-420B-B2FA-DC10B44C63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9006</TotalTime>
  <Words>1721</Words>
  <Application>Microsoft Office PowerPoint</Application>
  <PresentationFormat>A4 용지(210x297mm)</PresentationFormat>
  <Paragraphs>598</Paragraphs>
  <Slides>17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맑은 고딕</vt:lpstr>
      <vt:lpstr>Arial</vt:lpstr>
      <vt:lpstr>Verdana</vt:lpstr>
      <vt:lpstr>Wingdings</vt:lpstr>
      <vt:lpstr>blank</vt:lpstr>
      <vt:lpstr>PowerPoint 프레젠테이션</vt:lpstr>
      <vt:lpstr>PowerPoint 프레젠테이션</vt:lpstr>
      <vt:lpstr>PowerPoint 프레젠테이션</vt:lpstr>
      <vt:lpstr>I. (운영WEB/WAS)선택적 복지 시스템 구성도 (H/W 구성도)</vt:lpstr>
      <vt:lpstr>I. (운영WEB/WAS)선택적 복지 시스템 구성도 (S/W 구성도)</vt:lpstr>
      <vt:lpstr>II. (운영WEB/WAS)선택적 복지 O/S  구성 (O/S 및 Java 구성)</vt:lpstr>
      <vt:lpstr>II. (운영WEB/WAS)선택적 복지 O/S  구성</vt:lpstr>
      <vt:lpstr>II. (운영WEB/WAS)선택적 복지 O/S  구성 </vt:lpstr>
      <vt:lpstr>II. (운영WEB/WAS)선택적 복지 O/S  구성 </vt:lpstr>
      <vt:lpstr>II. (운영WEB/WAS)선택적 복지 O/S  구성 </vt:lpstr>
      <vt:lpstr>PowerPoint 프레젠테이션</vt:lpstr>
      <vt:lpstr>PowerPoint 프레젠테이션</vt:lpstr>
      <vt:lpstr>PowerPoint 프레젠테이션</vt:lpstr>
      <vt:lpstr>별첨1. 서비스 가동/중지</vt:lpstr>
      <vt:lpstr>별첨2. 보안 적용 기준</vt:lpstr>
      <vt:lpstr>별첨3. 기술지원</vt:lpstr>
      <vt:lpstr>PowerPoint 프레젠테이션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prof</dc:creator>
  <cp:lastModifiedBy>Herold Kim</cp:lastModifiedBy>
  <cp:revision>493</cp:revision>
  <cp:lastPrinted>2013-12-04T23:43:25Z</cp:lastPrinted>
  <dcterms:created xsi:type="dcterms:W3CDTF">2013-11-13T01:08:07Z</dcterms:created>
  <dcterms:modified xsi:type="dcterms:W3CDTF">2017-03-23T05:06:32Z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0x0101003F0D996D5B674C4386830A6AB0E50984</vt:lpwstr>
  </property>
  <property fmtid="{D5CDD505-2E9C-101B-9397-08002B2CF9AE}" pid="3" name="DeliveryID">
    <vt:lpwstr>244b6fc4-4b4e-4117-b7bb-efd330097824</vt:lpwstr>
  </property>
</Properties>
</file>