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71" r:id="rId4"/>
  </p:sldMasterIdLst>
  <p:notesMasterIdLst>
    <p:notesMasterId r:id="rId22"/>
  </p:notesMasterIdLst>
  <p:handoutMasterIdLst>
    <p:handoutMasterId r:id="rId23"/>
  </p:handoutMasterIdLst>
  <p:sldIdLst>
    <p:sldId id="385" r:id="rId5"/>
    <p:sldId id="386" r:id="rId6"/>
    <p:sldId id="380" r:id="rId7"/>
    <p:sldId id="407" r:id="rId8"/>
    <p:sldId id="416" r:id="rId9"/>
    <p:sldId id="401" r:id="rId10"/>
    <p:sldId id="410" r:id="rId11"/>
    <p:sldId id="419" r:id="rId12"/>
    <p:sldId id="418" r:id="rId13"/>
    <p:sldId id="425" r:id="rId14"/>
    <p:sldId id="424" r:id="rId15"/>
    <p:sldId id="426" r:id="rId16"/>
    <p:sldId id="427" r:id="rId17"/>
    <p:sldId id="405" r:id="rId18"/>
    <p:sldId id="411" r:id="rId19"/>
    <p:sldId id="406" r:id="rId20"/>
    <p:sldId id="383" r:id="rId21"/>
  </p:sldIdLst>
  <p:sldSz cx="9906000" cy="6858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2">
          <p15:clr>
            <a:srgbClr val="A4A3A4"/>
          </p15:clr>
        </p15:guide>
        <p15:guide id="2" pos="3120">
          <p15:clr>
            <a:srgbClr val="A4A3A4"/>
          </p15:clr>
        </p15:guide>
        <p15:guide id="3" pos="262">
          <p15:clr>
            <a:srgbClr val="A4A3A4"/>
          </p15:clr>
        </p15:guide>
        <p15:guide id="4" pos="59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9CE1"/>
    <a:srgbClr val="0061AF"/>
    <a:srgbClr val="F5A200"/>
    <a:srgbClr val="289048"/>
    <a:srgbClr val="27BDBE"/>
    <a:srgbClr val="8DC63F"/>
    <a:srgbClr val="CC0000"/>
    <a:srgbClr val="008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05" autoAdjust="0"/>
    <p:restoredTop sz="91419" autoAdjust="0"/>
  </p:normalViewPr>
  <p:slideViewPr>
    <p:cSldViewPr>
      <p:cViewPr varScale="1">
        <p:scale>
          <a:sx n="106" d="100"/>
          <a:sy n="106" d="100"/>
        </p:scale>
        <p:origin x="1830" y="108"/>
      </p:cViewPr>
      <p:guideLst>
        <p:guide orient="horz" pos="482"/>
        <p:guide pos="3120"/>
        <p:guide pos="262"/>
        <p:guide pos="59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2" d="100"/>
          <a:sy n="82" d="100"/>
        </p:scale>
        <p:origin x="-3870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084" cy="496332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997" y="0"/>
            <a:ext cx="2946084" cy="496332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r">
              <a:defRPr sz="1200"/>
            </a:lvl1pPr>
          </a:lstStyle>
          <a:p>
            <a:fld id="{BBE509C9-7006-4EEF-AE0A-F60A68CFABC4}" type="datetimeFigureOut">
              <a:rPr lang="ko-KR" altLang="en-US" smtClean="0"/>
              <a:pPr/>
              <a:t>2017-05-01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716"/>
            <a:ext cx="2946084" cy="496332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997" y="9428716"/>
            <a:ext cx="2946084" cy="496332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r">
              <a:defRPr sz="1200"/>
            </a:lvl1pPr>
          </a:lstStyle>
          <a:p>
            <a:fld id="{FB5D320A-A8AF-4B3E-BD67-EE5ADA87D3B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08642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084" cy="496332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997" y="0"/>
            <a:ext cx="2946084" cy="496332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r">
              <a:defRPr sz="1200"/>
            </a:lvl1pPr>
          </a:lstStyle>
          <a:p>
            <a:fld id="{10D8B3E8-78D5-42AF-92B2-138AC5B36093}" type="datetimeFigureOut">
              <a:rPr lang="ko-KR" altLang="en-US" smtClean="0"/>
              <a:pPr/>
              <a:t>2017-05-01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05" tIns="45853" rIns="91705" bIns="45853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130" y="4715153"/>
            <a:ext cx="5439415" cy="4466987"/>
          </a:xfrm>
          <a:prstGeom prst="rect">
            <a:avLst/>
          </a:prstGeom>
        </p:spPr>
        <p:txBody>
          <a:bodyPr vert="horz" lIns="91705" tIns="45853" rIns="91705" bIns="45853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716"/>
            <a:ext cx="2946084" cy="496332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997" y="9428716"/>
            <a:ext cx="2946084" cy="496332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r">
              <a:defRPr sz="1200"/>
            </a:lvl1pPr>
          </a:lstStyle>
          <a:p>
            <a:fld id="{EFB921B9-838A-44D3-89D5-5DB0505CE7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50527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4296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723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764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sdsadmin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/  sdsadmin1</a:t>
            </a: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0456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sdsadmin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/  sdsadmin1</a:t>
            </a: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42512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sdsadmin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/  sdsadmin1</a:t>
            </a: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94839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sdsadmin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/  sdsadmin1</a:t>
            </a: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044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sdsadmin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/  sdsadmin1</a:t>
            </a: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66089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6360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FCover-Empty BG-Mf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953"/>
            <a:ext cx="9906000" cy="6856092"/>
          </a:xfrm>
          <a:prstGeom prst="rect">
            <a:avLst/>
          </a:prstGeom>
        </p:spPr>
      </p:pic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920553" y="4941168"/>
            <a:ext cx="3723902" cy="346959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lang="ko-KR" altLang="en-US" sz="1600" b="1" kern="1200" dirty="0">
                <a:solidFill>
                  <a:srgbClr val="7F7F7F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26" name="내용 개체 틀 25"/>
          <p:cNvSpPr>
            <a:spLocks noGrp="1"/>
          </p:cNvSpPr>
          <p:nvPr>
            <p:ph sz="quarter" idx="13"/>
          </p:nvPr>
        </p:nvSpPr>
        <p:spPr>
          <a:xfrm>
            <a:off x="920553" y="5262727"/>
            <a:ext cx="3723902" cy="889496"/>
          </a:xfrm>
        </p:spPr>
        <p:txBody>
          <a:bodyPr lIns="0"/>
          <a:lstStyle>
            <a:lvl1pPr marL="0" indent="0">
              <a:buNone/>
              <a:defRPr sz="1500" b="1">
                <a:solidFill>
                  <a:srgbClr val="7F7F7F"/>
                </a:solidFill>
              </a:defRPr>
            </a:lvl1pPr>
            <a:lvl2pPr>
              <a:defRPr>
                <a:solidFill>
                  <a:srgbClr val="7F7F7F"/>
                </a:solidFill>
              </a:defRPr>
            </a:lvl2pPr>
            <a:lvl3pPr>
              <a:defRPr>
                <a:solidFill>
                  <a:srgbClr val="7F7F7F"/>
                </a:solidFill>
              </a:defRPr>
            </a:lvl3pPr>
            <a:lvl4pPr>
              <a:defRPr>
                <a:solidFill>
                  <a:srgbClr val="7F7F7F"/>
                </a:solidFill>
              </a:defRPr>
            </a:lvl4pPr>
            <a:lvl5pPr>
              <a:defRPr>
                <a:solidFill>
                  <a:srgbClr val="7F7F7F"/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sp>
        <p:nvSpPr>
          <p:cNvPr id="28" name="내용 개체 틀 27"/>
          <p:cNvSpPr>
            <a:spLocks noGrp="1"/>
          </p:cNvSpPr>
          <p:nvPr userDrawn="1">
            <p:ph sz="quarter" idx="14" hasCustomPrompt="1"/>
          </p:nvPr>
        </p:nvSpPr>
        <p:spPr>
          <a:xfrm>
            <a:off x="920553" y="1744167"/>
            <a:ext cx="3168352" cy="1468809"/>
          </a:xfrm>
        </p:spPr>
        <p:txBody>
          <a:bodyPr lIns="0">
            <a:noAutofit/>
          </a:bodyPr>
          <a:lstStyle>
            <a:lvl1pPr marL="0" indent="0">
              <a:buNone/>
              <a:defRPr sz="3200" b="1">
                <a:solidFill>
                  <a:srgbClr val="7F7F7F"/>
                </a:solidFill>
              </a:defRPr>
            </a:lvl1pPr>
          </a:lstStyle>
          <a:p>
            <a:pPr lvl="0"/>
            <a:r>
              <a:rPr lang="ko-KR" altLang="en-US" dirty="0" smtClean="0"/>
              <a:t>제목을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입력하세요</a:t>
            </a:r>
            <a:endParaRPr lang="ko-KR" altLang="en-US" dirty="0"/>
          </a:p>
        </p:txBody>
      </p:sp>
      <p:sp>
        <p:nvSpPr>
          <p:cNvPr id="30" name="내용 개체 틀 29"/>
          <p:cNvSpPr>
            <a:spLocks noGrp="1"/>
          </p:cNvSpPr>
          <p:nvPr userDrawn="1">
            <p:ph sz="quarter" idx="15" hasCustomPrompt="1"/>
          </p:nvPr>
        </p:nvSpPr>
        <p:spPr>
          <a:xfrm>
            <a:off x="920553" y="3356992"/>
            <a:ext cx="3168352" cy="576262"/>
          </a:xfrm>
        </p:spPr>
        <p:txBody>
          <a:bodyPr lIns="0">
            <a:noAutofit/>
          </a:bodyPr>
          <a:lstStyle>
            <a:lvl1pPr marL="0" indent="0">
              <a:buNone/>
              <a:defRPr sz="2000">
                <a:solidFill>
                  <a:srgbClr val="7F7F7F"/>
                </a:solidFill>
              </a:defRPr>
            </a:lvl1pPr>
            <a:lvl2pPr>
              <a:defRPr sz="2800">
                <a:solidFill>
                  <a:srgbClr val="7F7F7F"/>
                </a:solidFill>
              </a:defRPr>
            </a:lvl2pPr>
            <a:lvl3pPr>
              <a:defRPr sz="2800">
                <a:solidFill>
                  <a:srgbClr val="7F7F7F"/>
                </a:solidFill>
              </a:defRPr>
            </a:lvl3pPr>
            <a:lvl4pPr>
              <a:defRPr sz="2800">
                <a:solidFill>
                  <a:srgbClr val="7F7F7F"/>
                </a:solidFill>
              </a:defRPr>
            </a:lvl4pPr>
            <a:lvl5pPr>
              <a:defRPr sz="2800">
                <a:solidFill>
                  <a:srgbClr val="7F7F7F"/>
                </a:solidFill>
              </a:defRPr>
            </a:lvl5pPr>
          </a:lstStyle>
          <a:p>
            <a:pPr lvl="0"/>
            <a:r>
              <a:rPr lang="ko-KR" altLang="en-US" dirty="0" smtClean="0"/>
              <a:t>부제목을 입력하세요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(optional)</a:t>
            </a:r>
            <a:endParaRPr lang="ko-KR" altLang="en-US" dirty="0"/>
          </a:p>
        </p:txBody>
      </p:sp>
      <p:sp>
        <p:nvSpPr>
          <p:cNvPr id="20" name="Freeform 17"/>
          <p:cNvSpPr/>
          <p:nvPr userDrawn="1"/>
        </p:nvSpPr>
        <p:spPr>
          <a:xfrm rot="10800000">
            <a:off x="776537" y="4301722"/>
            <a:ext cx="3420000" cy="230400"/>
          </a:xfrm>
          <a:custGeom>
            <a:avLst/>
            <a:gdLst>
              <a:gd name="connsiteX0" fmla="*/ 0 w 3679825"/>
              <a:gd name="connsiteY0" fmla="*/ 158750 h 158750"/>
              <a:gd name="connsiteX1" fmla="*/ 0 w 3679825"/>
              <a:gd name="connsiteY1" fmla="*/ 0 h 158750"/>
              <a:gd name="connsiteX2" fmla="*/ 3679825 w 3679825"/>
              <a:gd name="connsiteY2" fmla="*/ 0 h 158750"/>
              <a:gd name="connsiteX3" fmla="*/ 3679825 w 3679825"/>
              <a:gd name="connsiteY3" fmla="*/ 158750 h 15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9825" h="158750">
                <a:moveTo>
                  <a:pt x="0" y="158750"/>
                </a:moveTo>
                <a:lnTo>
                  <a:pt x="0" y="0"/>
                </a:lnTo>
                <a:lnTo>
                  <a:pt x="3679825" y="0"/>
                </a:lnTo>
                <a:lnTo>
                  <a:pt x="3679825" y="158750"/>
                </a:lnTo>
              </a:path>
            </a:pathLst>
          </a:custGeom>
          <a:ln w="155575" cap="flat" cmpd="sng" algn="ctr">
            <a:solidFill>
              <a:srgbClr val="009CE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17"/>
          <p:cNvSpPr/>
          <p:nvPr userDrawn="1"/>
        </p:nvSpPr>
        <p:spPr>
          <a:xfrm>
            <a:off x="776537" y="1219200"/>
            <a:ext cx="3420000" cy="230400"/>
          </a:xfrm>
          <a:custGeom>
            <a:avLst/>
            <a:gdLst>
              <a:gd name="connsiteX0" fmla="*/ 0 w 3679825"/>
              <a:gd name="connsiteY0" fmla="*/ 158750 h 158750"/>
              <a:gd name="connsiteX1" fmla="*/ 0 w 3679825"/>
              <a:gd name="connsiteY1" fmla="*/ 0 h 158750"/>
              <a:gd name="connsiteX2" fmla="*/ 3679825 w 3679825"/>
              <a:gd name="connsiteY2" fmla="*/ 0 h 158750"/>
              <a:gd name="connsiteX3" fmla="*/ 3679825 w 3679825"/>
              <a:gd name="connsiteY3" fmla="*/ 158750 h 15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9825" h="158750">
                <a:moveTo>
                  <a:pt x="0" y="158750"/>
                </a:moveTo>
                <a:lnTo>
                  <a:pt x="0" y="0"/>
                </a:lnTo>
                <a:lnTo>
                  <a:pt x="3679825" y="0"/>
                </a:lnTo>
                <a:lnTo>
                  <a:pt x="3679825" y="158750"/>
                </a:lnTo>
              </a:path>
            </a:pathLst>
          </a:custGeom>
          <a:ln w="155575" cap="flat" cmpd="sng" algn="ctr">
            <a:solidFill>
              <a:srgbClr val="009CE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Box 9"/>
          <p:cNvSpPr txBox="1">
            <a:spLocks noChangeArrowheads="1"/>
          </p:cNvSpPr>
          <p:nvPr userDrawn="1"/>
        </p:nvSpPr>
        <p:spPr bwMode="auto">
          <a:xfrm>
            <a:off x="6888589" y="5940654"/>
            <a:ext cx="30174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>
            <a:spAutoFit/>
          </a:bodyPr>
          <a:lstStyle/>
          <a:p>
            <a:pPr eaLnBrk="0" hangingPunct="0"/>
            <a:r>
              <a:rPr lang="en-US" altLang="ko-KR" sz="600" dirty="0">
                <a:solidFill>
                  <a:prstClr val="black"/>
                </a:solidFill>
              </a:rPr>
              <a:t>Copyright © </a:t>
            </a:r>
            <a:r>
              <a:rPr lang="en-US" altLang="ko-KR" sz="600" dirty="0" smtClean="0">
                <a:solidFill>
                  <a:prstClr val="black"/>
                </a:solidFill>
              </a:rPr>
              <a:t>2015 </a:t>
            </a:r>
            <a:r>
              <a:rPr lang="en-US" altLang="ko-KR" sz="600" dirty="0">
                <a:solidFill>
                  <a:prstClr val="black"/>
                </a:solidFill>
              </a:rPr>
              <a:t>Samsung SDS Co., Ltd. All rights reserved   |  Confidential </a:t>
            </a:r>
          </a:p>
        </p:txBody>
      </p:sp>
      <p:pic>
        <p:nvPicPr>
          <p:cNvPr id="14" name="Picture 4" descr="C:\Users\use\Documents\GrayBar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211846"/>
            <a:ext cx="9899650" cy="646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R:\2.부서함\舊 마케팅커뮤니케이션파트(사업기획_전략) 부서함\Brand 관리_1. Brand 표현체계\★전사 브랜드 표현 체계\15년 전사 브랜드 표현 체계\新비전슬로건\SDS Slogan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524" y="325484"/>
            <a:ext cx="2122335" cy="25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그림 14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88" t="45968" r="34541" b="37078"/>
          <a:stretch/>
        </p:blipFill>
        <p:spPr>
          <a:xfrm>
            <a:off x="846739" y="6299194"/>
            <a:ext cx="471226" cy="469500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91" t="50664" r="55455" b="43459"/>
          <a:stretch/>
        </p:blipFill>
        <p:spPr>
          <a:xfrm>
            <a:off x="265913" y="6470714"/>
            <a:ext cx="608372" cy="162755"/>
          </a:xfrm>
          <a:prstGeom prst="rect">
            <a:avLst/>
          </a:prstGeom>
        </p:spPr>
      </p:pic>
      <p:pic>
        <p:nvPicPr>
          <p:cNvPr id="19" name="그림 18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44" t="50664" r="19346" b="43459"/>
          <a:stretch/>
        </p:blipFill>
        <p:spPr>
          <a:xfrm>
            <a:off x="1311150" y="6470714"/>
            <a:ext cx="308522" cy="162755"/>
          </a:xfrm>
          <a:prstGeom prst="rect">
            <a:avLst/>
          </a:prstGeom>
        </p:spPr>
      </p:pic>
      <p:pic>
        <p:nvPicPr>
          <p:cNvPr id="22" name="그림 21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21" t="37841" r="23968" b="55304"/>
          <a:stretch/>
        </p:blipFill>
        <p:spPr>
          <a:xfrm>
            <a:off x="875001" y="6450385"/>
            <a:ext cx="386826" cy="189831"/>
          </a:xfrm>
          <a:prstGeom prst="rect">
            <a:avLst/>
          </a:prstGeom>
        </p:spPr>
      </p:pic>
      <p:pic>
        <p:nvPicPr>
          <p:cNvPr id="23" name="그림 22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59" t="10220" r="52930" b="58476"/>
          <a:stretch/>
        </p:blipFill>
        <p:spPr>
          <a:xfrm>
            <a:off x="1149829" y="6411782"/>
            <a:ext cx="171906" cy="163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27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8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목차 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76536" y="798612"/>
            <a:ext cx="5760640" cy="4525963"/>
          </a:xfrm>
        </p:spPr>
        <p:txBody>
          <a:bodyPr>
            <a:normAutofit/>
          </a:bodyPr>
          <a:lstStyle>
            <a:lvl1pPr marL="400050" indent="-400050">
              <a:lnSpc>
                <a:spcPct val="120000"/>
              </a:lnSpc>
              <a:buFont typeface="+mj-lt"/>
              <a:buAutoNum type="romanUcPeriod"/>
              <a:defRPr sz="1800" b="1">
                <a:solidFill>
                  <a:srgbClr val="00B0F0"/>
                </a:solidFill>
              </a:defRPr>
            </a:lvl1pPr>
            <a:lvl2pPr>
              <a:defRPr sz="1800" b="1">
                <a:solidFill>
                  <a:srgbClr val="00B0F0"/>
                </a:solidFill>
              </a:defRPr>
            </a:lvl2pPr>
            <a:lvl3pPr>
              <a:defRPr sz="1800" b="1">
                <a:solidFill>
                  <a:srgbClr val="00B0F0"/>
                </a:solidFill>
              </a:defRPr>
            </a:lvl3pPr>
            <a:lvl4pPr>
              <a:defRPr sz="1800" b="1">
                <a:solidFill>
                  <a:srgbClr val="00B0F0"/>
                </a:solidFill>
              </a:defRPr>
            </a:lvl4pPr>
            <a:lvl5pPr>
              <a:defRPr sz="1800" b="1">
                <a:solidFill>
                  <a:srgbClr val="00B0F0"/>
                </a:solidFill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grpSp>
        <p:nvGrpSpPr>
          <p:cNvPr id="7" name="그룹 6"/>
          <p:cNvGrpSpPr/>
          <p:nvPr userDrawn="1"/>
        </p:nvGrpSpPr>
        <p:grpSpPr>
          <a:xfrm>
            <a:off x="6824603" y="908720"/>
            <a:ext cx="2187634" cy="1958589"/>
            <a:chOff x="6824603" y="908720"/>
            <a:chExt cx="2187634" cy="1958589"/>
          </a:xfrm>
        </p:grpSpPr>
        <p:grpSp>
          <p:nvGrpSpPr>
            <p:cNvPr id="8" name="그룹 7"/>
            <p:cNvGrpSpPr/>
            <p:nvPr/>
          </p:nvGrpSpPr>
          <p:grpSpPr>
            <a:xfrm>
              <a:off x="6825208" y="908720"/>
              <a:ext cx="2187029" cy="230399"/>
              <a:chOff x="7185248" y="1123952"/>
              <a:chExt cx="2187029" cy="230399"/>
            </a:xfrm>
          </p:grpSpPr>
          <p:sp>
            <p:nvSpPr>
              <p:cNvPr id="13" name="직사각형 12"/>
              <p:cNvSpPr/>
              <p:nvPr/>
            </p:nvSpPr>
            <p:spPr bwMode="auto">
              <a:xfrm rot="5400000">
                <a:off x="8215185" y="94758"/>
                <a:ext cx="126881" cy="2185270"/>
              </a:xfrm>
              <a:prstGeom prst="rect">
                <a:avLst/>
              </a:prstGeom>
              <a:solidFill>
                <a:srgbClr val="039BE7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latinLnBrk="0">
                  <a:defRPr/>
                </a:pPr>
                <a:endParaRPr lang="ko-KR" altLang="en-US" ker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</a:endParaRPr>
              </a:p>
            </p:txBody>
          </p:sp>
          <p:sp>
            <p:nvSpPr>
              <p:cNvPr id="14" name="직사각형 13"/>
              <p:cNvSpPr/>
              <p:nvPr/>
            </p:nvSpPr>
            <p:spPr bwMode="auto">
              <a:xfrm rot="5400000">
                <a:off x="7139787" y="1178937"/>
                <a:ext cx="220874" cy="129951"/>
              </a:xfrm>
              <a:prstGeom prst="rect">
                <a:avLst/>
              </a:prstGeom>
              <a:solidFill>
                <a:srgbClr val="039BE7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latinLnBrk="0">
                  <a:defRPr/>
                </a:pPr>
                <a:endParaRPr lang="ko-KR" altLang="en-US" ker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</a:endParaRPr>
              </a:p>
            </p:txBody>
          </p:sp>
          <p:sp>
            <p:nvSpPr>
              <p:cNvPr id="15" name="직사각형 14"/>
              <p:cNvSpPr/>
              <p:nvPr/>
            </p:nvSpPr>
            <p:spPr bwMode="auto">
              <a:xfrm rot="5400000">
                <a:off x="9196865" y="1178938"/>
                <a:ext cx="220874" cy="129951"/>
              </a:xfrm>
              <a:prstGeom prst="rect">
                <a:avLst/>
              </a:prstGeom>
              <a:solidFill>
                <a:srgbClr val="039BE7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latinLnBrk="0">
                  <a:defRPr/>
                </a:pPr>
                <a:endParaRPr lang="ko-KR" altLang="en-US" ker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</a:endParaRPr>
              </a:p>
            </p:txBody>
          </p:sp>
        </p:grpSp>
        <p:grpSp>
          <p:nvGrpSpPr>
            <p:cNvPr id="9" name="그룹 8"/>
            <p:cNvGrpSpPr/>
            <p:nvPr/>
          </p:nvGrpSpPr>
          <p:grpSpPr>
            <a:xfrm>
              <a:off x="6824603" y="2636912"/>
              <a:ext cx="2186617" cy="230397"/>
              <a:chOff x="7184643" y="2780929"/>
              <a:chExt cx="2186617" cy="230397"/>
            </a:xfrm>
          </p:grpSpPr>
          <p:sp>
            <p:nvSpPr>
              <p:cNvPr id="10" name="직사각형 9"/>
              <p:cNvSpPr/>
              <p:nvPr/>
            </p:nvSpPr>
            <p:spPr bwMode="auto">
              <a:xfrm rot="16200000">
                <a:off x="8214443" y="1855251"/>
                <a:ext cx="126881" cy="2185270"/>
              </a:xfrm>
              <a:prstGeom prst="rect">
                <a:avLst/>
              </a:prstGeom>
              <a:solidFill>
                <a:srgbClr val="039BE7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latinLnBrk="0">
                  <a:defRPr/>
                </a:pPr>
                <a:endParaRPr lang="ko-KR" altLang="en-US" ker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</a:endParaRPr>
              </a:p>
            </p:txBody>
          </p:sp>
          <p:sp>
            <p:nvSpPr>
              <p:cNvPr id="11" name="직사각형 10"/>
              <p:cNvSpPr/>
              <p:nvPr/>
            </p:nvSpPr>
            <p:spPr bwMode="auto">
              <a:xfrm rot="16200000">
                <a:off x="9195848" y="2826391"/>
                <a:ext cx="220874" cy="129951"/>
              </a:xfrm>
              <a:prstGeom prst="rect">
                <a:avLst/>
              </a:prstGeom>
              <a:solidFill>
                <a:srgbClr val="039BE7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latinLnBrk="0">
                  <a:defRPr/>
                </a:pPr>
                <a:endParaRPr lang="ko-KR" altLang="en-US" ker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</a:endParaRPr>
              </a:p>
            </p:txBody>
          </p:sp>
          <p:sp>
            <p:nvSpPr>
              <p:cNvPr id="12" name="직사각형 11"/>
              <p:cNvSpPr/>
              <p:nvPr/>
            </p:nvSpPr>
            <p:spPr bwMode="auto">
              <a:xfrm rot="16200000">
                <a:off x="7139182" y="2826390"/>
                <a:ext cx="220874" cy="129951"/>
              </a:xfrm>
              <a:prstGeom prst="rect">
                <a:avLst/>
              </a:prstGeom>
              <a:solidFill>
                <a:srgbClr val="039BE7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latinLnBrk="0">
                  <a:defRPr/>
                </a:pPr>
                <a:endParaRPr lang="ko-KR" altLang="en-US" ker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</a:endParaRPr>
              </a:p>
            </p:txBody>
          </p:sp>
        </p:grpSp>
      </p:grpSp>
      <p:sp>
        <p:nvSpPr>
          <p:cNvPr id="16" name="TextBox 15"/>
          <p:cNvSpPr txBox="1"/>
          <p:nvPr userDrawn="1"/>
        </p:nvSpPr>
        <p:spPr>
          <a:xfrm>
            <a:off x="6969224" y="1675837"/>
            <a:ext cx="1908212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altLang="ko-KR" sz="3600" b="1" dirty="0" smtClean="0">
                <a:solidFill>
                  <a:schemeClr val="accent3"/>
                </a:solidFill>
              </a:rPr>
              <a:t>Agenda</a:t>
            </a:r>
            <a:endParaRPr lang="ko-KR" altLang="en-US" sz="3600" b="1" dirty="0" err="1" smtClean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53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본문 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58500" y="861393"/>
            <a:ext cx="8787113" cy="76740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54530" y="205737"/>
            <a:ext cx="8214894" cy="469925"/>
          </a:xfrm>
        </p:spPr>
        <p:txBody>
          <a:bodyPr wrap="none" lIns="0" anchor="ctr" anchorCtr="0">
            <a:noAutofit/>
          </a:bodyPr>
          <a:lstStyle>
            <a:lvl1pPr algn="l">
              <a:defRPr sz="2000" b="1" cap="none">
                <a:solidFill>
                  <a:schemeClr val="accent3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27" name="내용 개체 틀 26"/>
          <p:cNvSpPr>
            <a:spLocks noGrp="1"/>
          </p:cNvSpPr>
          <p:nvPr>
            <p:ph sz="quarter" idx="13"/>
          </p:nvPr>
        </p:nvSpPr>
        <p:spPr>
          <a:xfrm>
            <a:off x="6111105" y="188640"/>
            <a:ext cx="3234507" cy="358775"/>
          </a:xfrm>
        </p:spPr>
        <p:txBody>
          <a:bodyPr lIns="0" rIns="0">
            <a:noAutofit/>
          </a:bodyPr>
          <a:lstStyle>
            <a:lvl1pPr marL="0" indent="0" algn="r">
              <a:buNone/>
              <a:defRPr sz="1200">
                <a:solidFill>
                  <a:srgbClr val="039BE7"/>
                </a:solidFill>
              </a:defRPr>
            </a:lvl1pPr>
            <a:lvl2pPr algn="r">
              <a:defRPr sz="1200">
                <a:solidFill>
                  <a:srgbClr val="039BE7"/>
                </a:solidFill>
              </a:defRPr>
            </a:lvl2pPr>
            <a:lvl3pPr algn="r">
              <a:defRPr sz="1200">
                <a:solidFill>
                  <a:srgbClr val="039BE7"/>
                </a:solidFill>
              </a:defRPr>
            </a:lvl3pPr>
            <a:lvl4pPr algn="r">
              <a:defRPr sz="1200">
                <a:solidFill>
                  <a:srgbClr val="039BE7"/>
                </a:solidFill>
              </a:defRPr>
            </a:lvl4pPr>
            <a:lvl5pPr algn="r">
              <a:defRPr sz="1200">
                <a:solidFill>
                  <a:srgbClr val="039BE7"/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sp>
        <p:nvSpPr>
          <p:cNvPr id="23" name="Freeform 38"/>
          <p:cNvSpPr/>
          <p:nvPr/>
        </p:nvSpPr>
        <p:spPr>
          <a:xfrm rot="16200000">
            <a:off x="74484" y="386700"/>
            <a:ext cx="576000" cy="108000"/>
          </a:xfrm>
          <a:custGeom>
            <a:avLst/>
            <a:gdLst>
              <a:gd name="connsiteX0" fmla="*/ 0 w 3679825"/>
              <a:gd name="connsiteY0" fmla="*/ 158750 h 158750"/>
              <a:gd name="connsiteX1" fmla="*/ 0 w 3679825"/>
              <a:gd name="connsiteY1" fmla="*/ 0 h 158750"/>
              <a:gd name="connsiteX2" fmla="*/ 3679825 w 3679825"/>
              <a:gd name="connsiteY2" fmla="*/ 0 h 158750"/>
              <a:gd name="connsiteX3" fmla="*/ 3679825 w 3679825"/>
              <a:gd name="connsiteY3" fmla="*/ 158750 h 15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9825" h="158750">
                <a:moveTo>
                  <a:pt x="0" y="158750"/>
                </a:moveTo>
                <a:lnTo>
                  <a:pt x="0" y="0"/>
                </a:lnTo>
                <a:lnTo>
                  <a:pt x="3679825" y="0"/>
                </a:lnTo>
                <a:lnTo>
                  <a:pt x="3679825" y="158750"/>
                </a:lnTo>
              </a:path>
            </a:pathLst>
          </a:custGeom>
          <a:ln w="76200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4" name="Freeform 38"/>
          <p:cNvSpPr/>
          <p:nvPr/>
        </p:nvSpPr>
        <p:spPr>
          <a:xfrm rot="5400000" flipH="1">
            <a:off x="9255516" y="386699"/>
            <a:ext cx="576000" cy="108000"/>
          </a:xfrm>
          <a:custGeom>
            <a:avLst/>
            <a:gdLst>
              <a:gd name="connsiteX0" fmla="*/ 0 w 3679825"/>
              <a:gd name="connsiteY0" fmla="*/ 158750 h 158750"/>
              <a:gd name="connsiteX1" fmla="*/ 0 w 3679825"/>
              <a:gd name="connsiteY1" fmla="*/ 0 h 158750"/>
              <a:gd name="connsiteX2" fmla="*/ 3679825 w 3679825"/>
              <a:gd name="connsiteY2" fmla="*/ 0 h 158750"/>
              <a:gd name="connsiteX3" fmla="*/ 3679825 w 3679825"/>
              <a:gd name="connsiteY3" fmla="*/ 158750 h 15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9825" h="158750">
                <a:moveTo>
                  <a:pt x="0" y="158750"/>
                </a:moveTo>
                <a:lnTo>
                  <a:pt x="0" y="0"/>
                </a:lnTo>
                <a:lnTo>
                  <a:pt x="3679825" y="0"/>
                </a:lnTo>
                <a:lnTo>
                  <a:pt x="3679825" y="158750"/>
                </a:lnTo>
              </a:path>
            </a:pathLst>
          </a:custGeom>
          <a:ln w="76200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 userDrawn="1"/>
        </p:nvSpPr>
        <p:spPr bwMode="auto">
          <a:xfrm>
            <a:off x="5241032" y="6657945"/>
            <a:ext cx="3600400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 algn="r" eaLnBrk="0" latinLnBrk="0" hangingPunct="0"/>
            <a:r>
              <a:rPr lang="en-US" altLang="ko-KR" sz="700" dirty="0" smtClean="0">
                <a:solidFill>
                  <a:prstClr val="black"/>
                </a:solidFill>
              </a:rPr>
              <a:t>Copyright </a:t>
            </a:r>
            <a:r>
              <a:rPr lang="en-US" altLang="ko-KR" sz="700" dirty="0">
                <a:solidFill>
                  <a:prstClr val="black"/>
                </a:solidFill>
              </a:rPr>
              <a:t>© </a:t>
            </a:r>
            <a:r>
              <a:rPr lang="en-US" altLang="ko-KR" sz="700" dirty="0" smtClean="0">
                <a:solidFill>
                  <a:prstClr val="black"/>
                </a:solidFill>
              </a:rPr>
              <a:t>2015 </a:t>
            </a:r>
            <a:r>
              <a:rPr lang="en-US" altLang="ko-KR" sz="700" b="1" dirty="0">
                <a:solidFill>
                  <a:prstClr val="black"/>
                </a:solidFill>
              </a:rPr>
              <a:t>Samsung</a:t>
            </a:r>
            <a:r>
              <a:rPr lang="en-US" altLang="ko-KR" sz="700" dirty="0">
                <a:solidFill>
                  <a:prstClr val="black"/>
                </a:solidFill>
              </a:rPr>
              <a:t> </a:t>
            </a:r>
            <a:r>
              <a:rPr lang="en-US" altLang="ko-KR" sz="700" b="1" dirty="0" smtClean="0">
                <a:solidFill>
                  <a:prstClr val="black"/>
                </a:solidFill>
              </a:rPr>
              <a:t>SDS</a:t>
            </a:r>
            <a:r>
              <a:rPr lang="en-US" altLang="ko-KR" sz="700" b="0" baseline="0" dirty="0">
                <a:solidFill>
                  <a:prstClr val="black"/>
                </a:solidFill>
              </a:rPr>
              <a:t> </a:t>
            </a:r>
            <a:r>
              <a:rPr lang="en-US" altLang="ko-KR" sz="700" b="0" baseline="0" dirty="0" smtClean="0">
                <a:solidFill>
                  <a:prstClr val="black"/>
                </a:solidFill>
              </a:rPr>
              <a:t> </a:t>
            </a:r>
            <a:r>
              <a:rPr lang="en-US" altLang="ko-KR" sz="700" dirty="0" smtClean="0">
                <a:solidFill>
                  <a:prstClr val="black"/>
                </a:solidFill>
              </a:rPr>
              <a:t>All </a:t>
            </a:r>
            <a:r>
              <a:rPr lang="en-US" altLang="ko-KR" sz="700" dirty="0">
                <a:solidFill>
                  <a:prstClr val="black"/>
                </a:solidFill>
              </a:rPr>
              <a:t>rights reserved   |  </a:t>
            </a:r>
            <a:r>
              <a:rPr lang="en-US" altLang="ko-KR" sz="700" dirty="0" smtClean="0">
                <a:solidFill>
                  <a:prstClr val="black"/>
                </a:solidFill>
              </a:rPr>
              <a:t>Confidential </a:t>
            </a:r>
            <a:endParaRPr lang="en-US" altLang="ko-KR" sz="700" dirty="0">
              <a:solidFill>
                <a:prstClr val="black"/>
              </a:solidFill>
            </a:endParaRPr>
          </a:p>
        </p:txBody>
      </p:sp>
      <p:sp>
        <p:nvSpPr>
          <p:cNvPr id="29" name="슬라이드 번호 개체 틀 5"/>
          <p:cNvSpPr txBox="1">
            <a:spLocks/>
          </p:cNvSpPr>
          <p:nvPr userDrawn="1"/>
        </p:nvSpPr>
        <p:spPr>
          <a:xfrm>
            <a:off x="9093508" y="6662180"/>
            <a:ext cx="432000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FF48F6-0499-4B03-AA7D-07684E694064}" type="slidenum">
              <a:rPr lang="ko-KR" altLang="en-US" sz="1000" kern="1200" noProof="0" smtClean="0">
                <a:solidFill>
                  <a:srgbClr val="039BE7"/>
                </a:solidFill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ko-KR" altLang="en-US" sz="1000" kern="1200" noProof="0" dirty="0">
              <a:solidFill>
                <a:srgbClr val="039BE7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슬라이드 번호 개체 틀 5"/>
          <p:cNvSpPr txBox="1">
            <a:spLocks/>
          </p:cNvSpPr>
          <p:nvPr userDrawn="1"/>
        </p:nvSpPr>
        <p:spPr>
          <a:xfrm>
            <a:off x="9429485" y="6651029"/>
            <a:ext cx="432000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o-KR" altLang="en-US" sz="1000" kern="1200" noProof="0" dirty="0">
              <a:solidFill>
                <a:srgbClr val="039BE7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텍스트 개체 틀 29"/>
          <p:cNvSpPr>
            <a:spLocks noGrp="1"/>
          </p:cNvSpPr>
          <p:nvPr>
            <p:ph type="body" sz="quarter" idx="14"/>
          </p:nvPr>
        </p:nvSpPr>
        <p:spPr>
          <a:xfrm>
            <a:off x="558500" y="1844677"/>
            <a:ext cx="3060133" cy="805349"/>
          </a:xfrm>
        </p:spPr>
        <p:txBody>
          <a:bodyPr wrap="square" lIns="0" rIns="0">
            <a:noAutofit/>
          </a:bodyPr>
          <a:lstStyle>
            <a:lvl1pPr marL="177800" indent="-17780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SzPct val="130000"/>
              <a:buFont typeface="Arial" pitchFamily="34" charset="0"/>
              <a:buChar char="•"/>
              <a:defRPr sz="1400" b="1"/>
            </a:lvl1pPr>
            <a:lvl2pPr marL="395288" indent="-128588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맑은 고딕" pitchFamily="50" charset="-127"/>
              <a:buChar char="-"/>
              <a:defRPr sz="1200"/>
            </a:lvl2pPr>
            <a:lvl3pPr marL="747713" indent="-125413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Wingdings" pitchFamily="2" charset="2"/>
              <a:buChar char="§"/>
              <a:defRPr sz="1200"/>
            </a:lvl3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</p:txBody>
      </p:sp>
      <p:pic>
        <p:nvPicPr>
          <p:cNvPr id="13" name="그림 1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43" t="4538" r="25509" b="76250"/>
          <a:stretch/>
        </p:blipFill>
        <p:spPr>
          <a:xfrm>
            <a:off x="246623" y="6645093"/>
            <a:ext cx="544957" cy="204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531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표지 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5570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표지 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9"/>
          <p:cNvSpPr txBox="1">
            <a:spLocks noChangeArrowheads="1"/>
          </p:cNvSpPr>
          <p:nvPr userDrawn="1"/>
        </p:nvSpPr>
        <p:spPr bwMode="auto">
          <a:xfrm>
            <a:off x="3116417" y="3717032"/>
            <a:ext cx="36724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>
            <a:spAutoFit/>
          </a:bodyPr>
          <a:lstStyle/>
          <a:p>
            <a:pPr algn="ctr" eaLnBrk="0" hangingPunct="0"/>
            <a:r>
              <a:rPr lang="en-US" altLang="ko-KR" sz="800" dirty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  <a:cs typeface="Verdana" pitchFamily="34" charset="0"/>
              </a:rPr>
              <a:t>Copyright © </a:t>
            </a:r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  <a:cs typeface="Verdana" pitchFamily="34" charset="0"/>
              </a:rPr>
              <a:t>2015  Samsung </a:t>
            </a:r>
            <a:r>
              <a:rPr lang="en-US" altLang="ko-KR" sz="800" dirty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  <a:cs typeface="Verdana" pitchFamily="34" charset="0"/>
              </a:rPr>
              <a:t>SDS Co., Ltd. All rights </a:t>
            </a:r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  <a:cs typeface="Verdana" pitchFamily="34" charset="0"/>
              </a:rPr>
              <a:t>reserved</a:t>
            </a:r>
            <a:endParaRPr lang="en-US" altLang="ko-KR" sz="800" dirty="0">
              <a:solidFill>
                <a:schemeClr val="bg1">
                  <a:lumMod val="50000"/>
                </a:schemeClr>
              </a:solidFill>
              <a:latin typeface="+mn-ea"/>
              <a:ea typeface="+mn-ea"/>
              <a:cs typeface="Verdana" pitchFamily="34" charset="0"/>
            </a:endParaRPr>
          </a:p>
        </p:txBody>
      </p:sp>
      <p:pic>
        <p:nvPicPr>
          <p:cNvPr id="6" name="Picture 2" descr="C:\Users\ywpaul.shin\Desktop\CI png New\CI-Eng-Sig-Blue.png"/>
          <p:cNvPicPr>
            <a:picLocks noChangeAspect="1" noChangeArrowheads="1"/>
          </p:cNvPicPr>
          <p:nvPr userDrawn="1"/>
        </p:nvPicPr>
        <p:blipFill>
          <a:blip r:embed="rId2" cstate="print"/>
          <a:srcRect l="34204" r="510" b="46756"/>
          <a:stretch>
            <a:fillRect/>
          </a:stretch>
        </p:blipFill>
        <p:spPr bwMode="auto">
          <a:xfrm>
            <a:off x="4950448" y="3085738"/>
            <a:ext cx="2375065" cy="451428"/>
          </a:xfrm>
          <a:prstGeom prst="rect">
            <a:avLst/>
          </a:prstGeom>
          <a:noFill/>
        </p:spPr>
      </p:pic>
      <p:pic>
        <p:nvPicPr>
          <p:cNvPr id="8" name="Picture 2" descr="R:\2.부서함\舊 마케팅커뮤니케이션파트(사업기획_전략) 부서함\Brand 관리_1. Brand 표현체계\★전사 브랜드 표현 체계\15년 전사 브랜드 표현 체계\新비전슬로건\SDS Slogan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0488" y="3220489"/>
            <a:ext cx="2122335" cy="25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0033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F48F6-0499-4B03-AA7D-07684E69406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9" r:id="rId2"/>
    <p:sldLayoutId id="2147483891" r:id="rId3"/>
    <p:sldLayoutId id="2147483895" r:id="rId4"/>
    <p:sldLayoutId id="2147483892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jyson@osci.kr" TargetMode="External"/><Relationship Id="rId2" Type="http://schemas.openxmlformats.org/officeDocument/2006/relationships/hyperlink" Target="mailto:jwhong@osci.kr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hskimgm@bicns.com" TargetMode="External"/><Relationship Id="rId4" Type="http://schemas.openxmlformats.org/officeDocument/2006/relationships/hyperlink" Target="mailto:mwchoi@osci.kr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2017. 03. 14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ko-KR" altLang="en-US" dirty="0" smtClean="0"/>
              <a:t>삼성카드 </a:t>
            </a:r>
            <a:r>
              <a:rPr lang="en-US" altLang="ko-KR" dirty="0" smtClean="0"/>
              <a:t>U2L </a:t>
            </a:r>
            <a:r>
              <a:rPr lang="ko-KR" altLang="en-US" dirty="0" smtClean="0"/>
              <a:t>노후장비 교체 </a:t>
            </a:r>
            <a:r>
              <a:rPr lang="en-US" altLang="ko-KR" dirty="0" smtClean="0"/>
              <a:t>PJT</a:t>
            </a:r>
            <a:endParaRPr lang="en-US" alt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4"/>
          </p:nvPr>
        </p:nvSpPr>
        <p:spPr>
          <a:xfrm>
            <a:off x="884548" y="1780171"/>
            <a:ext cx="3348371" cy="1468809"/>
          </a:xfrm>
        </p:spPr>
        <p:txBody>
          <a:bodyPr/>
          <a:lstStyle/>
          <a:p>
            <a:pPr algn="ctr"/>
            <a:r>
              <a:rPr lang="ko-KR" altLang="en-US" sz="2800" dirty="0" smtClean="0"/>
              <a:t>아키텍처 정의서</a:t>
            </a:r>
            <a:endParaRPr lang="en-US" altLang="ko-KR" sz="2800" dirty="0" smtClean="0"/>
          </a:p>
          <a:p>
            <a:pPr algn="ctr"/>
            <a:r>
              <a:rPr lang="en-US" altLang="ko-KR" sz="2800" dirty="0" smtClean="0"/>
              <a:t>(</a:t>
            </a:r>
            <a:r>
              <a:rPr lang="ko-KR" altLang="en-US" sz="2800" dirty="0" smtClean="0"/>
              <a:t>운영</a:t>
            </a:r>
            <a:r>
              <a:rPr lang="en-US" altLang="ko-KR" sz="2800" dirty="0" smtClean="0"/>
              <a:t>)</a:t>
            </a:r>
            <a:endParaRPr lang="ko-KR" altLang="en-US" sz="2800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인터넷 공통</a:t>
            </a:r>
            <a:endParaRPr lang="en-US" altLang="ko-KR" dirty="0" smtClean="0"/>
          </a:p>
          <a:p>
            <a:pPr algn="ctr"/>
            <a:r>
              <a:rPr lang="en-US" altLang="ko-KR" dirty="0" smtClean="0"/>
              <a:t>Web/WAS</a:t>
            </a:r>
            <a:r>
              <a:rPr lang="ko-KR" altLang="en-US" dirty="0" smtClean="0"/>
              <a:t>부문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39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II. O/S </a:t>
            </a:r>
            <a:r>
              <a:rPr lang="ko-KR" altLang="en-US" dirty="0"/>
              <a:t>시스템 구성 </a:t>
            </a:r>
            <a:r>
              <a:rPr lang="en-US" altLang="ko-KR" dirty="0"/>
              <a:t>(</a:t>
            </a:r>
            <a:r>
              <a:rPr lang="ko-KR" altLang="en-US" dirty="0" err="1"/>
              <a:t>운영계</a:t>
            </a:r>
            <a:r>
              <a:rPr lang="ko-KR" altLang="en-US" dirty="0"/>
              <a:t> </a:t>
            </a:r>
            <a:r>
              <a:rPr lang="en-US" altLang="ko-KR" dirty="0"/>
              <a:t>WAS Server) 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48544" y="5589240"/>
            <a:ext cx="67687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800" dirty="0" smtClean="0"/>
              <a:t>UID,GID</a:t>
            </a:r>
            <a:r>
              <a:rPr lang="ko-KR" altLang="en-US" sz="800" dirty="0" smtClean="0"/>
              <a:t>는 기존 개발 서버의 정보를 참조함</a:t>
            </a:r>
          </a:p>
        </p:txBody>
      </p:sp>
      <p:sp>
        <p:nvSpPr>
          <p:cNvPr id="12" name="텍스트 개체 틀 4"/>
          <p:cNvSpPr txBox="1">
            <a:spLocks/>
          </p:cNvSpPr>
          <p:nvPr/>
        </p:nvSpPr>
        <p:spPr>
          <a:xfrm>
            <a:off x="554530" y="1232163"/>
            <a:ext cx="4435310" cy="433553"/>
          </a:xfrm>
          <a:prstGeom prst="rect">
            <a:avLst/>
          </a:prstGeom>
        </p:spPr>
        <p:txBody>
          <a:bodyPr vert="horz" wrap="square" lIns="72000" tIns="108000" rIns="72000" bIns="108000" rtlCol="0" anchor="ctr" anchorCtr="0">
            <a:spAutoFit/>
          </a:bodyPr>
          <a:lstStyle/>
          <a:p>
            <a:pPr marL="176213" lvl="0" indent="-176213">
              <a:spcAft>
                <a:spcPts val="500"/>
              </a:spcAft>
              <a:buSzPct val="130000"/>
              <a:buFont typeface="Arial" pitchFamily="34" charset="0"/>
              <a:buChar char="•"/>
              <a:defRPr/>
            </a:pPr>
            <a:r>
              <a:rPr lang="en-US" altLang="ko-KR" sz="1400" b="1" dirty="0" smtClean="0"/>
              <a:t>User group</a:t>
            </a:r>
            <a:r>
              <a:rPr lang="ko-KR" altLang="en-US" sz="1400" b="1" dirty="0" smtClean="0"/>
              <a:t>  </a:t>
            </a:r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운</a:t>
            </a:r>
            <a:r>
              <a:rPr lang="ko-KR" altLang="en-US" sz="1400" b="1" dirty="0"/>
              <a:t>영 </a:t>
            </a:r>
            <a:r>
              <a:rPr lang="en-US" altLang="ko-KR" sz="1400" b="1" dirty="0" smtClean="0"/>
              <a:t>WAS) </a:t>
            </a:r>
            <a:r>
              <a:rPr lang="en-US" altLang="ko-KR" sz="1400" b="1" dirty="0"/>
              <a:t>- </a:t>
            </a:r>
            <a:r>
              <a:rPr lang="en-US" altLang="ko-KR" sz="1400" b="1" dirty="0" smtClean="0"/>
              <a:t>pitcap0a, pitcap0b</a:t>
            </a:r>
            <a:endParaRPr kumimoji="0" lang="en-US" altLang="ko-KR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668837"/>
              </p:ext>
            </p:extLst>
          </p:nvPr>
        </p:nvGraphicFramePr>
        <p:xfrm>
          <a:off x="848544" y="1699551"/>
          <a:ext cx="7920880" cy="3758121"/>
        </p:xfrm>
        <a:graphic>
          <a:graphicData uri="http://schemas.openxmlformats.org/drawingml/2006/table">
            <a:tbl>
              <a:tblPr/>
              <a:tblGrid>
                <a:gridCol w="658494"/>
                <a:gridCol w="493634"/>
                <a:gridCol w="576064"/>
                <a:gridCol w="576064"/>
                <a:gridCol w="1224136"/>
                <a:gridCol w="1008112"/>
                <a:gridCol w="1152128"/>
                <a:gridCol w="2232248"/>
              </a:tblGrid>
              <a:tr h="27782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계정명</a:t>
                      </a:r>
                      <a:endParaRPr lang="ko-KR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uid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gid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group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home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shell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용도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기타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</a:tr>
              <a:tr h="1180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jboss7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401</a:t>
                      </a:r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400</a:t>
                      </a:r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mwa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/was/jboss7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usr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/bin/</a:t>
                      </a:r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bash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jboss</a:t>
                      </a:r>
                      <a:r>
                        <a:rPr lang="en-US" altLang="ko-KR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</a:t>
                      </a:r>
                      <a:r>
                        <a:rPr lang="ko-KR" alt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엔진</a:t>
                      </a:r>
                      <a:r>
                        <a:rPr lang="en-US" altLang="ko-KR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user</a:t>
                      </a:r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dirty="0" smtClean="0"/>
                        <a:t>ms7usr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10001</a:t>
                      </a:r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101</a:t>
                      </a:r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usr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/home/ms7usr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/usr/bin/</a:t>
                      </a:r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bash</a:t>
                      </a:r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App.</a:t>
                      </a:r>
                      <a:r>
                        <a:rPr lang="en-US" altLang="ko-KR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사용자</a:t>
                      </a:r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dirty="0" smtClean="0"/>
                        <a:t>ge2usr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10002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101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usr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dirty="0" smtClean="0"/>
                        <a:t>/home/ge2usr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/usr/bin/</a:t>
                      </a:r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bash</a:t>
                      </a:r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App.</a:t>
                      </a:r>
                      <a:r>
                        <a:rPr lang="en-US" altLang="ko-KR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사용자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dirty="0" smtClean="0"/>
                        <a:t>be1usr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10003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101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usr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dirty="0" smtClean="0"/>
                        <a:t>/home/be1usr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/usr/bin/</a:t>
                      </a:r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bash</a:t>
                      </a:r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App.</a:t>
                      </a:r>
                      <a:r>
                        <a:rPr lang="en-US" altLang="ko-KR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</a:t>
                      </a:r>
                      <a:r>
                        <a:rPr lang="ko-KR" alt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사용자</a:t>
                      </a:r>
                      <a:endParaRPr lang="en-US" altLang="ko-KR" sz="1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dirty="0" smtClean="0"/>
                        <a:t>pq1usr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10004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101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usr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dirty="0" smtClean="0"/>
                        <a:t>/home/pq1usr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/usr/bin/</a:t>
                      </a:r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bash</a:t>
                      </a:r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App.</a:t>
                      </a:r>
                      <a:r>
                        <a:rPr lang="en-US" altLang="ko-KR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</a:t>
                      </a:r>
                      <a:r>
                        <a:rPr lang="ko-KR" alt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사용자</a:t>
                      </a:r>
                      <a:endParaRPr lang="en-US" altLang="ko-KR" sz="1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dirty="0" smtClean="0"/>
                        <a:t>sp1usr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10005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101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usr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dirty="0" smtClean="0"/>
                        <a:t>/home/sp1usr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/usr/bin/</a:t>
                      </a:r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bash</a:t>
                      </a:r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App.</a:t>
                      </a:r>
                      <a:r>
                        <a:rPr lang="en-US" altLang="ko-KR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</a:t>
                      </a:r>
                      <a:r>
                        <a:rPr lang="ko-KR" alt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사용자</a:t>
                      </a:r>
                      <a:endParaRPr lang="en-US" altLang="ko-KR" sz="1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tibco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801</a:t>
                      </a:r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800</a:t>
                      </a:r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eai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/product/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tibco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/usr/bin/</a:t>
                      </a:r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bash</a:t>
                      </a:r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Tibco</a:t>
                      </a:r>
                      <a:r>
                        <a:rPr lang="en-US" altLang="ko-KR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</a:t>
                      </a:r>
                      <a:r>
                        <a:rPr lang="en-US" altLang="ko-KR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mft</a:t>
                      </a:r>
                      <a:r>
                        <a:rPr lang="en-US" altLang="ko-KR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</a:t>
                      </a:r>
                      <a:r>
                        <a:rPr lang="ko-KR" alt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사용자</a:t>
                      </a:r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dbenc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602</a:t>
                      </a:r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600</a:t>
                      </a:r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enc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/product/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dbenc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/usr/bin/</a:t>
                      </a:r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bash</a:t>
                      </a:r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D’amo</a:t>
                      </a:r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</a:t>
                      </a:r>
                      <a:r>
                        <a:rPr lang="ko-KR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사용자</a:t>
                      </a:r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xecuredb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601</a:t>
                      </a:r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600</a:t>
                      </a:r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enc</a:t>
                      </a:r>
                      <a:endParaRPr lang="en-US" altLang="ko-KR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/product/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xecuredb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/usr/bin/</a:t>
                      </a:r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bash</a:t>
                      </a:r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Xecure</a:t>
                      </a:r>
                      <a:r>
                        <a:rPr lang="ko-KR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사용자</a:t>
                      </a:r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wo1usr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10007</a:t>
                      </a:r>
                      <a:endParaRPr lang="en-US" altLang="ko-KR" sz="105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101</a:t>
                      </a:r>
                      <a:endParaRPr lang="en-US" altLang="ko-KR" sz="105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usr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/home/wo1usr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/usr/bin/</a:t>
                      </a:r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bash</a:t>
                      </a:r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App.</a:t>
                      </a:r>
                      <a:r>
                        <a:rPr lang="en-US" altLang="ko-KR" sz="10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10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사용자</a:t>
                      </a:r>
                      <a:endParaRPr lang="ko-KR" alt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bimusr</a:t>
                      </a:r>
                      <a:endParaRPr lang="en-US" altLang="ko-KR" sz="10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10008</a:t>
                      </a:r>
                      <a:endParaRPr lang="en-US" altLang="ko-KR" sz="105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101</a:t>
                      </a:r>
                      <a:endParaRPr lang="en-US" altLang="ko-KR" sz="105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usr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/home/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bimusr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/usr/bin/</a:t>
                      </a:r>
                      <a:r>
                        <a:rPr lang="en-US" altLang="ko-K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bash</a:t>
                      </a:r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App.</a:t>
                      </a:r>
                      <a:r>
                        <a:rPr lang="en-US" altLang="ko-KR" sz="10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10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사용자</a:t>
                      </a:r>
                      <a:endParaRPr lang="ko-KR" alt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deploy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402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400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mwa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dirty="0" smtClean="0"/>
                        <a:t>/deploy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</a:t>
                      </a:r>
                      <a:r>
                        <a:rPr lang="en-US" altLang="ko-KR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usr</a:t>
                      </a:r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/bin/</a:t>
                      </a:r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bash</a:t>
                      </a:r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deploy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10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텍스트 개체 틀 1"/>
          <p:cNvSpPr>
            <a:spLocks noGrp="1"/>
          </p:cNvSpPr>
          <p:nvPr>
            <p:ph type="body" idx="1"/>
          </p:nvPr>
        </p:nvSpPr>
        <p:spPr>
          <a:xfrm>
            <a:off x="558500" y="751727"/>
            <a:ext cx="8787113" cy="626701"/>
          </a:xfrm>
        </p:spPr>
        <p:txBody>
          <a:bodyPr lIns="36000" tIns="36000" rIns="36000" bIns="36000" anchor="ctr" anchorCtr="0">
            <a:spAutoFit/>
          </a:bodyPr>
          <a:lstStyle/>
          <a:p>
            <a:r>
              <a:rPr lang="ko-KR" altLang="en-US" dirty="0" err="1" smtClean="0"/>
              <a:t>운영계</a:t>
            </a:r>
            <a:r>
              <a:rPr lang="ko-KR" altLang="en-US" dirty="0" smtClean="0"/>
              <a:t> </a:t>
            </a:r>
            <a:r>
              <a:rPr lang="en-US" altLang="ko-KR" dirty="0" smtClean="0"/>
              <a:t>Web </a:t>
            </a:r>
            <a:r>
              <a:rPr lang="ko-KR" altLang="en-US" dirty="0" smtClean="0"/>
              <a:t>서버는 </a:t>
            </a:r>
            <a:r>
              <a:rPr lang="en-US" altLang="ko-KR" dirty="0" smtClean="0"/>
              <a:t>L4 </a:t>
            </a:r>
            <a:r>
              <a:rPr lang="ko-KR" altLang="en-US" dirty="0" smtClean="0"/>
              <a:t>장비를 활용 하여 </a:t>
            </a:r>
            <a:r>
              <a:rPr lang="en-US" altLang="ko-KR" dirty="0" smtClean="0"/>
              <a:t>Active-Active</a:t>
            </a:r>
            <a:r>
              <a:rPr lang="ko-KR" altLang="en-US" dirty="0" smtClean="0"/>
              <a:t>로 </a:t>
            </a:r>
            <a:r>
              <a:rPr lang="en-US" altLang="ko-KR" dirty="0" smtClean="0"/>
              <a:t>HA</a:t>
            </a:r>
            <a:r>
              <a:rPr lang="ko-KR" altLang="en-US" dirty="0" smtClean="0"/>
              <a:t>를</a:t>
            </a:r>
            <a:r>
              <a:rPr lang="en-US" altLang="ko-KR" dirty="0" smtClean="0"/>
              <a:t> </a:t>
            </a:r>
            <a:r>
              <a:rPr lang="ko-KR" altLang="en-US" dirty="0" smtClean="0"/>
              <a:t>운영 하며</a:t>
            </a:r>
            <a:r>
              <a:rPr lang="en-US" altLang="ko-KR" dirty="0" smtClean="0"/>
              <a:t>, WAS </a:t>
            </a:r>
            <a:r>
              <a:rPr lang="ko-KR" altLang="en-US" dirty="0" smtClean="0"/>
              <a:t>서버의 경우는 </a:t>
            </a:r>
            <a:r>
              <a:rPr lang="en-US" altLang="ko-KR" dirty="0" smtClean="0"/>
              <a:t>Web Server</a:t>
            </a:r>
            <a:r>
              <a:rPr lang="ko-KR" altLang="en-US" dirty="0" smtClean="0"/>
              <a:t>의 </a:t>
            </a:r>
            <a:r>
              <a:rPr lang="en-US" altLang="ko-KR" dirty="0" smtClean="0"/>
              <a:t>SLB </a:t>
            </a:r>
            <a:r>
              <a:rPr lang="ko-KR" altLang="en-US" dirty="0" smtClean="0"/>
              <a:t>구성을 통해 </a:t>
            </a:r>
            <a:r>
              <a:rPr lang="en-US" altLang="ko-KR" dirty="0"/>
              <a:t>Active-Active</a:t>
            </a:r>
            <a:r>
              <a:rPr lang="ko-KR" altLang="en-US" dirty="0" smtClean="0"/>
              <a:t>로 구성</a:t>
            </a:r>
            <a:endParaRPr lang="en-US" altLang="ko-KR" dirty="0"/>
          </a:p>
        </p:txBody>
      </p:sp>
      <p:sp>
        <p:nvSpPr>
          <p:cNvPr id="9" name="제목 2"/>
          <p:cNvSpPr txBox="1">
            <a:spLocks/>
          </p:cNvSpPr>
          <p:nvPr/>
        </p:nvSpPr>
        <p:spPr>
          <a:xfrm>
            <a:off x="416496" y="222771"/>
            <a:ext cx="8214894" cy="469925"/>
          </a:xfrm>
          <a:prstGeom prst="rect">
            <a:avLst/>
          </a:prstGeom>
        </p:spPr>
        <p:txBody>
          <a:bodyPr vert="horz" wrap="none" lIns="0" tIns="45720" rIns="91440" bIns="45720" rtlCol="0" anchor="ctr" anchorCtr="0">
            <a:no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2000" b="1" kern="1200" cap="none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dirty="0" smtClean="0"/>
              <a:t>III. </a:t>
            </a:r>
            <a:r>
              <a:rPr lang="en-US" altLang="ko-KR" dirty="0"/>
              <a:t>(</a:t>
            </a:r>
            <a:r>
              <a:rPr lang="ko-KR" altLang="en-US" dirty="0"/>
              <a:t>운영</a:t>
            </a:r>
            <a:r>
              <a:rPr lang="en-US" altLang="ko-KR" dirty="0"/>
              <a:t>)</a:t>
            </a:r>
            <a:r>
              <a:rPr lang="ko-KR" altLang="en-US" dirty="0"/>
              <a:t>인터넷 공통 </a:t>
            </a:r>
            <a:r>
              <a:rPr lang="ko-KR" altLang="en-US" dirty="0" smtClean="0"/>
              <a:t>이중화</a:t>
            </a:r>
            <a:r>
              <a:rPr lang="en-US" altLang="ko-KR" dirty="0" smtClean="0"/>
              <a:t> </a:t>
            </a:r>
            <a:r>
              <a:rPr lang="ko-KR" altLang="en-US" dirty="0" smtClean="0"/>
              <a:t>운영 구성</a:t>
            </a:r>
            <a:endParaRPr lang="ko-KR" altLang="en-US" dirty="0"/>
          </a:p>
        </p:txBody>
      </p:sp>
      <p:sp>
        <p:nvSpPr>
          <p:cNvPr id="5" name="텍스트 개체 틀 4"/>
          <p:cNvSpPr txBox="1">
            <a:spLocks/>
          </p:cNvSpPr>
          <p:nvPr/>
        </p:nvSpPr>
        <p:spPr>
          <a:xfrm>
            <a:off x="613917" y="2761337"/>
            <a:ext cx="2094214" cy="648997"/>
          </a:xfrm>
          <a:prstGeom prst="rect">
            <a:avLst/>
          </a:prstGeom>
        </p:spPr>
        <p:txBody>
          <a:bodyPr vert="horz" wrap="square" lIns="72000" tIns="108000" rIns="72000" bIns="108000" rtlCol="0" anchor="ctr" anchorCtr="0">
            <a:spAutoFit/>
          </a:bodyPr>
          <a:lstStyle/>
          <a:p>
            <a:pPr marL="176213" lvl="0" indent="-176213">
              <a:spcAft>
                <a:spcPts val="500"/>
              </a:spcAft>
              <a:buSzPct val="130000"/>
              <a:buFont typeface="Arial" pitchFamily="34" charset="0"/>
              <a:buChar char="•"/>
              <a:defRPr/>
            </a:pPr>
            <a:r>
              <a:rPr lang="en-US" altLang="ko-KR" sz="1400" b="1" dirty="0" smtClean="0"/>
              <a:t>Web</a:t>
            </a:r>
            <a:r>
              <a:rPr lang="ko-KR" altLang="en-US" sz="1400" b="1" dirty="0" smtClean="0"/>
              <a:t> </a:t>
            </a:r>
            <a:r>
              <a:rPr lang="en-US" altLang="ko-KR" sz="1400" b="1" dirty="0" smtClean="0"/>
              <a:t>Server HA </a:t>
            </a:r>
            <a:r>
              <a:rPr lang="ko-KR" altLang="en-US" sz="1400" b="1" dirty="0" smtClean="0"/>
              <a:t>구성 </a:t>
            </a:r>
            <a:r>
              <a:rPr lang="en-US" altLang="ko-KR" sz="1400" b="1" dirty="0" smtClean="0"/>
              <a:t>(Active-Active)</a:t>
            </a:r>
            <a:endParaRPr kumimoji="0" lang="en-US" altLang="ko-KR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75964" y="4892852"/>
            <a:ext cx="2420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Web </a:t>
            </a:r>
            <a:r>
              <a:rPr lang="ko-KR" altLang="en-US" sz="1200" dirty="0" smtClean="0"/>
              <a:t>서버에</a:t>
            </a:r>
            <a:r>
              <a:rPr lang="ko-KR" altLang="en-US" sz="1200" dirty="0"/>
              <a:t>서 </a:t>
            </a:r>
            <a:r>
              <a:rPr lang="ko-KR" altLang="en-US" sz="1200" dirty="0" smtClean="0"/>
              <a:t>설정을 통한 </a:t>
            </a:r>
            <a:r>
              <a:rPr lang="en-US" altLang="ko-KR" sz="1200" dirty="0" smtClean="0"/>
              <a:t>WAS </a:t>
            </a:r>
            <a:r>
              <a:rPr lang="ko-KR" altLang="en-US" sz="1200" dirty="0" smtClean="0"/>
              <a:t>서버 </a:t>
            </a:r>
            <a:r>
              <a:rPr lang="en-US" altLang="ko-KR" sz="1200" dirty="0" smtClean="0"/>
              <a:t>HA </a:t>
            </a:r>
            <a:r>
              <a:rPr lang="ko-KR" altLang="en-US" sz="1200" dirty="0" smtClean="0"/>
              <a:t>구성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673080" y="3085836"/>
            <a:ext cx="2593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L4 </a:t>
            </a:r>
            <a:r>
              <a:rPr lang="ko-KR" altLang="en-US" sz="1200" dirty="0" smtClean="0"/>
              <a:t>장비를 활용한 </a:t>
            </a:r>
            <a:r>
              <a:rPr lang="en-US" altLang="ko-KR" sz="1200" dirty="0" smtClean="0"/>
              <a:t>HA </a:t>
            </a:r>
            <a:r>
              <a:rPr lang="ko-KR" altLang="en-US" sz="1200" dirty="0" smtClean="0"/>
              <a:t>구성 및 </a:t>
            </a:r>
            <a:r>
              <a:rPr lang="en-US" altLang="ko-KR" sz="1200" dirty="0" smtClean="0"/>
              <a:t>Load Balancing </a:t>
            </a:r>
            <a:r>
              <a:rPr lang="ko-KR" altLang="en-US" sz="1200" dirty="0" smtClean="0"/>
              <a:t>구현</a:t>
            </a:r>
          </a:p>
        </p:txBody>
      </p:sp>
      <p:sp>
        <p:nvSpPr>
          <p:cNvPr id="57" name="텍스트 개체 틀 4"/>
          <p:cNvSpPr txBox="1">
            <a:spLocks/>
          </p:cNvSpPr>
          <p:nvPr/>
        </p:nvSpPr>
        <p:spPr>
          <a:xfrm>
            <a:off x="613917" y="4224549"/>
            <a:ext cx="2153601" cy="648997"/>
          </a:xfrm>
          <a:prstGeom prst="rect">
            <a:avLst/>
          </a:prstGeom>
        </p:spPr>
        <p:txBody>
          <a:bodyPr vert="horz" wrap="square" lIns="72000" tIns="108000" rIns="72000" bIns="108000" rtlCol="0" anchor="ctr" anchorCtr="0">
            <a:spAutoFit/>
          </a:bodyPr>
          <a:lstStyle/>
          <a:p>
            <a:pPr marL="176213" lvl="0" indent="-176213">
              <a:spcAft>
                <a:spcPts val="500"/>
              </a:spcAft>
              <a:buSzPct val="130000"/>
              <a:buFont typeface="Arial" pitchFamily="34" charset="0"/>
              <a:buChar char="•"/>
              <a:defRPr/>
            </a:pPr>
            <a:r>
              <a:rPr lang="en-US" altLang="ko-KR" sz="1400" b="1" dirty="0" smtClean="0"/>
              <a:t>WAS</a:t>
            </a:r>
            <a:r>
              <a:rPr lang="ko-KR" altLang="en-US" sz="1400" b="1" dirty="0" smtClean="0"/>
              <a:t> </a:t>
            </a:r>
            <a:r>
              <a:rPr lang="en-US" altLang="ko-KR" sz="1400" b="1" dirty="0"/>
              <a:t>Server HA </a:t>
            </a:r>
            <a:r>
              <a:rPr lang="ko-KR" altLang="en-US" sz="1400" b="1" dirty="0"/>
              <a:t>구성 </a:t>
            </a:r>
            <a:r>
              <a:rPr lang="en-US" altLang="ko-KR" sz="1400" b="1" dirty="0"/>
              <a:t>(Active-Active)</a:t>
            </a:r>
          </a:p>
        </p:txBody>
      </p:sp>
      <p:grpSp>
        <p:nvGrpSpPr>
          <p:cNvPr id="4" name="그룹 3"/>
          <p:cNvGrpSpPr/>
          <p:nvPr/>
        </p:nvGrpSpPr>
        <p:grpSpPr>
          <a:xfrm>
            <a:off x="3166027" y="2884746"/>
            <a:ext cx="872075" cy="830145"/>
            <a:chOff x="3282360" y="2905946"/>
            <a:chExt cx="872075" cy="830145"/>
          </a:xfrm>
        </p:grpSpPr>
        <p:sp>
          <p:nvSpPr>
            <p:cNvPr id="45" name="직사각형 44"/>
            <p:cNvSpPr/>
            <p:nvPr/>
          </p:nvSpPr>
          <p:spPr>
            <a:xfrm>
              <a:off x="3297179" y="2927036"/>
              <a:ext cx="857256" cy="80905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t"/>
            <a:lstStyle/>
            <a:p>
              <a:pPr algn="ctr"/>
              <a:r>
                <a:rPr lang="en-US" altLang="ko-KR" sz="1000" dirty="0" smtClean="0">
                  <a:solidFill>
                    <a:schemeClr val="bg1"/>
                  </a:solidFill>
                </a:rPr>
                <a:t>WEB1</a:t>
              </a:r>
              <a:endParaRPr lang="ko-KR" altLang="en-US" sz="1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3297179" y="3212789"/>
              <a:ext cx="857256" cy="52330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2c / 32G</a:t>
              </a:r>
            </a:p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pitcwb0a</a:t>
              </a:r>
            </a:p>
            <a:p>
              <a:pPr algn="ctr"/>
              <a:r>
                <a:rPr lang="ko-KR" altLang="en-US" sz="900" dirty="0">
                  <a:solidFill>
                    <a:srgbClr val="FF0000"/>
                  </a:solidFill>
                </a:rPr>
                <a:t>공인</a:t>
              </a:r>
              <a:endParaRPr lang="en-US" altLang="ko-KR" sz="900" dirty="0">
                <a:solidFill>
                  <a:srgbClr val="FF0000"/>
                </a:solidFill>
              </a:endParaRPr>
            </a:p>
            <a:p>
              <a:pPr algn="ctr"/>
              <a:r>
                <a:rPr lang="en-US" altLang="ko-KR" sz="700" dirty="0">
                  <a:solidFill>
                    <a:srgbClr val="FF0000"/>
                  </a:solidFill>
                </a:rPr>
                <a:t>40.225.192.40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3282360" y="2905946"/>
              <a:ext cx="180000" cy="180000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endParaRPr lang="ko-KR" altLang="en-US" sz="11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그룹 6"/>
          <p:cNvGrpSpPr/>
          <p:nvPr/>
        </p:nvGrpSpPr>
        <p:grpSpPr>
          <a:xfrm>
            <a:off x="4736976" y="2905836"/>
            <a:ext cx="857257" cy="809055"/>
            <a:chOff x="4297311" y="2927036"/>
            <a:chExt cx="857257" cy="809055"/>
          </a:xfrm>
        </p:grpSpPr>
        <p:sp>
          <p:nvSpPr>
            <p:cNvPr id="49" name="직사각형 48"/>
            <p:cNvSpPr/>
            <p:nvPr/>
          </p:nvSpPr>
          <p:spPr>
            <a:xfrm>
              <a:off x="4297312" y="2927036"/>
              <a:ext cx="857256" cy="80905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t"/>
            <a:lstStyle/>
            <a:p>
              <a:pPr algn="ctr"/>
              <a:r>
                <a:rPr lang="en-US" altLang="ko-KR" sz="1000" dirty="0" smtClean="0">
                  <a:solidFill>
                    <a:schemeClr val="bg1"/>
                  </a:solidFill>
                </a:rPr>
                <a:t>WEB2</a:t>
              </a:r>
              <a:endParaRPr lang="ko-KR" altLang="en-US" sz="1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51" name="직사각형 50"/>
            <p:cNvSpPr/>
            <p:nvPr/>
          </p:nvSpPr>
          <p:spPr>
            <a:xfrm>
              <a:off x="4297312" y="3212789"/>
              <a:ext cx="857256" cy="52330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2c / 32G</a:t>
              </a:r>
            </a:p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pitcwb0b</a:t>
              </a:r>
            </a:p>
            <a:p>
              <a:pPr algn="ctr"/>
              <a:r>
                <a:rPr lang="ko-KR" altLang="en-US" sz="900" dirty="0">
                  <a:solidFill>
                    <a:srgbClr val="FF0000"/>
                  </a:solidFill>
                </a:rPr>
                <a:t>공인</a:t>
              </a:r>
              <a:endParaRPr lang="en-US" altLang="ko-KR" sz="900" dirty="0">
                <a:solidFill>
                  <a:srgbClr val="FF0000"/>
                </a:solidFill>
              </a:endParaRPr>
            </a:p>
            <a:p>
              <a:pPr algn="ctr"/>
              <a:r>
                <a:rPr lang="en-US" altLang="ko-KR" sz="700" dirty="0">
                  <a:solidFill>
                    <a:srgbClr val="FF0000"/>
                  </a:solidFill>
                </a:rPr>
                <a:t>40.225.192.41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52" name="직사각형 51"/>
            <p:cNvSpPr/>
            <p:nvPr/>
          </p:nvSpPr>
          <p:spPr>
            <a:xfrm>
              <a:off x="4297311" y="2927036"/>
              <a:ext cx="180000" cy="180000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endParaRPr lang="ko-KR" altLang="en-US" sz="1100" b="1" dirty="0">
                <a:solidFill>
                  <a:schemeClr val="tx1"/>
                </a:solidFill>
              </a:endParaRPr>
            </a:p>
          </p:txBody>
        </p:sp>
      </p:grpSp>
      <p:pic>
        <p:nvPicPr>
          <p:cNvPr id="61" name="Picture 165" descr="그림1 사본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929" y="1948642"/>
            <a:ext cx="915793" cy="582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165" descr="그림1 사본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060" y="1948642"/>
            <a:ext cx="915793" cy="582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직선 연결선 15"/>
          <p:cNvCxnSpPr>
            <a:stCxn id="61" idx="2"/>
            <a:endCxn id="45" idx="0"/>
          </p:cNvCxnSpPr>
          <p:nvPr/>
        </p:nvCxnSpPr>
        <p:spPr>
          <a:xfrm flipH="1">
            <a:off x="3609474" y="2531063"/>
            <a:ext cx="6352" cy="374773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/>
          <p:cNvCxnSpPr>
            <a:stCxn id="61" idx="2"/>
            <a:endCxn id="49" idx="0"/>
          </p:cNvCxnSpPr>
          <p:nvPr/>
        </p:nvCxnSpPr>
        <p:spPr>
          <a:xfrm>
            <a:off x="3615826" y="2531063"/>
            <a:ext cx="1549779" cy="374773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/>
          <p:cNvCxnSpPr>
            <a:stCxn id="63" idx="2"/>
            <a:endCxn id="45" idx="0"/>
          </p:cNvCxnSpPr>
          <p:nvPr/>
        </p:nvCxnSpPr>
        <p:spPr>
          <a:xfrm flipH="1">
            <a:off x="3609474" y="2531063"/>
            <a:ext cx="1562483" cy="374773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연결선 65"/>
          <p:cNvCxnSpPr>
            <a:stCxn id="63" idx="2"/>
            <a:endCxn id="49" idx="0"/>
          </p:cNvCxnSpPr>
          <p:nvPr/>
        </p:nvCxnSpPr>
        <p:spPr>
          <a:xfrm flipH="1">
            <a:off x="5165605" y="2531063"/>
            <a:ext cx="6352" cy="374773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그룹 74"/>
          <p:cNvGrpSpPr/>
          <p:nvPr/>
        </p:nvGrpSpPr>
        <p:grpSpPr>
          <a:xfrm>
            <a:off x="3166027" y="4781762"/>
            <a:ext cx="872075" cy="735470"/>
            <a:chOff x="3502579" y="4289179"/>
            <a:chExt cx="872075" cy="735470"/>
          </a:xfrm>
        </p:grpSpPr>
        <p:sp>
          <p:nvSpPr>
            <p:cNvPr id="69" name="직사각형 68"/>
            <p:cNvSpPr/>
            <p:nvPr/>
          </p:nvSpPr>
          <p:spPr>
            <a:xfrm>
              <a:off x="3517398" y="4310269"/>
              <a:ext cx="857256" cy="71438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t"/>
            <a:lstStyle/>
            <a:p>
              <a:pPr algn="ctr"/>
              <a:r>
                <a:rPr lang="en-US" altLang="ko-KR" sz="1000" dirty="0" smtClean="0">
                  <a:solidFill>
                    <a:schemeClr val="bg1"/>
                  </a:solidFill>
                </a:rPr>
                <a:t>WAS1</a:t>
              </a:r>
              <a:endParaRPr lang="ko-KR" altLang="en-US" sz="1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70" name="직사각형 69"/>
            <p:cNvSpPr/>
            <p:nvPr/>
          </p:nvSpPr>
          <p:spPr>
            <a:xfrm>
              <a:off x="3517398" y="4596021"/>
              <a:ext cx="857256" cy="42862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2c / 36G</a:t>
              </a:r>
            </a:p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pitcap0a</a:t>
              </a:r>
            </a:p>
            <a:p>
              <a:pPr algn="ctr"/>
              <a:r>
                <a:rPr lang="en-US" altLang="ko-KR" sz="700" dirty="0">
                  <a:solidFill>
                    <a:srgbClr val="FF0000"/>
                  </a:solidFill>
                </a:rPr>
                <a:t>40.226.150.103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71" name="직사각형 70"/>
            <p:cNvSpPr/>
            <p:nvPr/>
          </p:nvSpPr>
          <p:spPr>
            <a:xfrm>
              <a:off x="3502579" y="4289179"/>
              <a:ext cx="180000" cy="180000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endParaRPr lang="ko-KR" altLang="en-US" sz="11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6" name="그룹 75"/>
          <p:cNvGrpSpPr/>
          <p:nvPr/>
        </p:nvGrpSpPr>
        <p:grpSpPr>
          <a:xfrm>
            <a:off x="4736976" y="4802852"/>
            <a:ext cx="857257" cy="714380"/>
            <a:chOff x="4517530" y="4310269"/>
            <a:chExt cx="857257" cy="714380"/>
          </a:xfrm>
        </p:grpSpPr>
        <p:sp>
          <p:nvSpPr>
            <p:cNvPr id="72" name="직사각형 71"/>
            <p:cNvSpPr/>
            <p:nvPr/>
          </p:nvSpPr>
          <p:spPr>
            <a:xfrm>
              <a:off x="4517531" y="4310269"/>
              <a:ext cx="857256" cy="71438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t"/>
            <a:lstStyle/>
            <a:p>
              <a:pPr algn="ctr"/>
              <a:r>
                <a:rPr lang="en-US" altLang="ko-KR" sz="1000" dirty="0" smtClean="0">
                  <a:solidFill>
                    <a:schemeClr val="bg1"/>
                  </a:solidFill>
                </a:rPr>
                <a:t>WAS2</a:t>
              </a:r>
              <a:endParaRPr lang="ko-KR" altLang="en-US" sz="1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73" name="직사각형 72"/>
            <p:cNvSpPr/>
            <p:nvPr/>
          </p:nvSpPr>
          <p:spPr>
            <a:xfrm>
              <a:off x="4517531" y="4596021"/>
              <a:ext cx="857256" cy="42862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2c / 36G</a:t>
              </a:r>
            </a:p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pitcap0b</a:t>
              </a:r>
            </a:p>
            <a:p>
              <a:pPr algn="ctr"/>
              <a:r>
                <a:rPr lang="en-US" altLang="ko-KR" sz="700" dirty="0">
                  <a:solidFill>
                    <a:srgbClr val="FF0000"/>
                  </a:solidFill>
                </a:rPr>
                <a:t>40.226.150.104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74" name="직사각형 73"/>
            <p:cNvSpPr/>
            <p:nvPr/>
          </p:nvSpPr>
          <p:spPr>
            <a:xfrm>
              <a:off x="4517530" y="4310269"/>
              <a:ext cx="180000" cy="180000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endParaRPr lang="ko-KR" altLang="en-US" sz="11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77" name="직선 연결선 76"/>
          <p:cNvCxnSpPr>
            <a:stCxn id="46" idx="2"/>
            <a:endCxn id="69" idx="0"/>
          </p:cNvCxnSpPr>
          <p:nvPr/>
        </p:nvCxnSpPr>
        <p:spPr>
          <a:xfrm>
            <a:off x="3609474" y="3714891"/>
            <a:ext cx="0" cy="1087961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직선 연결선 79"/>
          <p:cNvCxnSpPr>
            <a:stCxn id="49" idx="2"/>
            <a:endCxn id="72" idx="0"/>
          </p:cNvCxnSpPr>
          <p:nvPr/>
        </p:nvCxnSpPr>
        <p:spPr>
          <a:xfrm>
            <a:off x="5165605" y="3714890"/>
            <a:ext cx="0" cy="1087962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직선 연결선 84"/>
          <p:cNvCxnSpPr>
            <a:stCxn id="46" idx="2"/>
            <a:endCxn id="72" idx="0"/>
          </p:cNvCxnSpPr>
          <p:nvPr/>
        </p:nvCxnSpPr>
        <p:spPr>
          <a:xfrm>
            <a:off x="3609474" y="3714891"/>
            <a:ext cx="1556131" cy="1087961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직선 연결선 87"/>
          <p:cNvCxnSpPr>
            <a:stCxn id="49" idx="2"/>
            <a:endCxn id="69" idx="0"/>
          </p:cNvCxnSpPr>
          <p:nvPr/>
        </p:nvCxnSpPr>
        <p:spPr>
          <a:xfrm flipH="1">
            <a:off x="3609474" y="3714890"/>
            <a:ext cx="1556131" cy="1087962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417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텍스트 개체 틀 1"/>
          <p:cNvSpPr>
            <a:spLocks noGrp="1"/>
          </p:cNvSpPr>
          <p:nvPr>
            <p:ph type="body" idx="1"/>
          </p:nvPr>
        </p:nvSpPr>
        <p:spPr>
          <a:xfrm>
            <a:off x="558500" y="751727"/>
            <a:ext cx="8787113" cy="626701"/>
          </a:xfrm>
        </p:spPr>
        <p:txBody>
          <a:bodyPr lIns="36000" tIns="36000" rIns="36000" bIns="36000" anchor="ctr" anchorCtr="0">
            <a:spAutoFit/>
          </a:bodyPr>
          <a:lstStyle/>
          <a:p>
            <a:r>
              <a:rPr lang="ko-KR" altLang="en-US" dirty="0" smtClean="0"/>
              <a:t>운</a:t>
            </a:r>
            <a:r>
              <a:rPr lang="ko-KR" altLang="en-US" dirty="0"/>
              <a:t>영 </a:t>
            </a:r>
            <a:r>
              <a:rPr lang="en-US" altLang="ko-KR" dirty="0" smtClean="0"/>
              <a:t>Web/WAS </a:t>
            </a:r>
            <a:r>
              <a:rPr lang="ko-KR" altLang="en-US" dirty="0" smtClean="0"/>
              <a:t>서버의 접속</a:t>
            </a:r>
            <a:r>
              <a:rPr lang="en-US" altLang="ko-KR" dirty="0" smtClean="0"/>
              <a:t> Port</a:t>
            </a:r>
            <a:r>
              <a:rPr lang="ko-KR" altLang="en-US" dirty="0" smtClean="0"/>
              <a:t>는 아래와 같이 구성함 </a:t>
            </a:r>
            <a:r>
              <a:rPr lang="en-US" altLang="ko-KR" dirty="0" smtClean="0"/>
              <a:t>(</a:t>
            </a:r>
            <a:r>
              <a:rPr lang="ko-KR" altLang="en-US" dirty="0" smtClean="0"/>
              <a:t>상세 내용은</a:t>
            </a:r>
            <a:r>
              <a:rPr lang="en-US" altLang="ko-KR" dirty="0" smtClean="0"/>
              <a:t> </a:t>
            </a:r>
            <a:r>
              <a:rPr lang="ko-KR" altLang="en-US" dirty="0" smtClean="0"/>
              <a:t>별첨 </a:t>
            </a:r>
            <a:r>
              <a:rPr lang="en-US" altLang="ko-KR" dirty="0" smtClean="0"/>
              <a:t>Port </a:t>
            </a:r>
            <a:r>
              <a:rPr lang="ko-KR" altLang="en-US" dirty="0" smtClean="0"/>
              <a:t>구성 현황 참조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9" name="제목 2"/>
          <p:cNvSpPr txBox="1">
            <a:spLocks/>
          </p:cNvSpPr>
          <p:nvPr/>
        </p:nvSpPr>
        <p:spPr>
          <a:xfrm>
            <a:off x="416496" y="222771"/>
            <a:ext cx="8214894" cy="469925"/>
          </a:xfrm>
          <a:prstGeom prst="rect">
            <a:avLst/>
          </a:prstGeom>
        </p:spPr>
        <p:txBody>
          <a:bodyPr vert="horz" wrap="none" lIns="0" tIns="45720" rIns="91440" bIns="45720" rtlCol="0" anchor="ctr" anchorCtr="0">
            <a:no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2000" b="1" kern="1200" cap="none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dirty="0" smtClean="0"/>
              <a:t>IV. </a:t>
            </a:r>
            <a:r>
              <a:rPr lang="en-US" altLang="ko-KR" dirty="0"/>
              <a:t>(</a:t>
            </a:r>
            <a:r>
              <a:rPr lang="ko-KR" altLang="en-US" dirty="0"/>
              <a:t>운영</a:t>
            </a:r>
            <a:r>
              <a:rPr lang="en-US" altLang="ko-KR" dirty="0"/>
              <a:t>)</a:t>
            </a:r>
            <a:r>
              <a:rPr lang="ko-KR" altLang="en-US" dirty="0"/>
              <a:t>인터넷 공통 </a:t>
            </a:r>
            <a:r>
              <a:rPr lang="en-US" altLang="ko-KR" dirty="0" smtClean="0"/>
              <a:t>Web/WAS </a:t>
            </a:r>
            <a:r>
              <a:rPr lang="ko-KR" altLang="en-US" dirty="0" smtClean="0"/>
              <a:t>시스템 </a:t>
            </a:r>
            <a:r>
              <a:rPr lang="en-US" altLang="ko-KR" dirty="0" smtClean="0"/>
              <a:t>Port </a:t>
            </a:r>
            <a:r>
              <a:rPr lang="ko-KR" altLang="en-US" dirty="0" smtClean="0"/>
              <a:t>구성</a:t>
            </a:r>
            <a:endParaRPr lang="ko-KR" altLang="en-US" dirty="0"/>
          </a:p>
        </p:txBody>
      </p:sp>
      <p:sp>
        <p:nvSpPr>
          <p:cNvPr id="34" name="직사각형 33"/>
          <p:cNvSpPr/>
          <p:nvPr/>
        </p:nvSpPr>
        <p:spPr>
          <a:xfrm>
            <a:off x="1928664" y="1916831"/>
            <a:ext cx="1656184" cy="316835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WEB 01,02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1928664" y="2420889"/>
            <a:ext cx="1656184" cy="4320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법인구매</a:t>
            </a:r>
          </a:p>
        </p:txBody>
      </p:sp>
      <p:sp>
        <p:nvSpPr>
          <p:cNvPr id="37" name="직사각형 36"/>
          <p:cNvSpPr/>
          <p:nvPr/>
        </p:nvSpPr>
        <p:spPr>
          <a:xfrm>
            <a:off x="1928664" y="2922667"/>
            <a:ext cx="1656184" cy="4320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알뜰시장</a:t>
            </a:r>
          </a:p>
        </p:txBody>
      </p:sp>
      <p:sp>
        <p:nvSpPr>
          <p:cNvPr id="38" name="직사각형 37"/>
          <p:cNvSpPr/>
          <p:nvPr/>
        </p:nvSpPr>
        <p:spPr>
          <a:xfrm>
            <a:off x="1928664" y="3424282"/>
            <a:ext cx="1656184" cy="4320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총무지원</a:t>
            </a:r>
          </a:p>
        </p:txBody>
      </p:sp>
      <p:sp>
        <p:nvSpPr>
          <p:cNvPr id="2" name="타원 1"/>
          <p:cNvSpPr/>
          <p:nvPr/>
        </p:nvSpPr>
        <p:spPr>
          <a:xfrm>
            <a:off x="1865448" y="2482432"/>
            <a:ext cx="144016" cy="144015"/>
          </a:xfrm>
          <a:prstGeom prst="ellipse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41" name="타원 40"/>
          <p:cNvSpPr/>
          <p:nvPr/>
        </p:nvSpPr>
        <p:spPr>
          <a:xfrm>
            <a:off x="1865448" y="2661208"/>
            <a:ext cx="144016" cy="144015"/>
          </a:xfrm>
          <a:prstGeom prst="ellipse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47920" y="2456056"/>
            <a:ext cx="4144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8211</a:t>
            </a:r>
            <a:endParaRPr lang="ko-KR" altLang="en-US" sz="800" dirty="0" err="1" smtClean="0"/>
          </a:p>
        </p:txBody>
      </p:sp>
      <p:sp>
        <p:nvSpPr>
          <p:cNvPr id="43" name="TextBox 42"/>
          <p:cNvSpPr txBox="1"/>
          <p:nvPr/>
        </p:nvSpPr>
        <p:spPr>
          <a:xfrm>
            <a:off x="1947920" y="2626040"/>
            <a:ext cx="4144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9211</a:t>
            </a:r>
            <a:endParaRPr lang="ko-KR" altLang="en-US" sz="800" dirty="0" err="1" smtClean="0"/>
          </a:p>
        </p:txBody>
      </p:sp>
      <p:sp>
        <p:nvSpPr>
          <p:cNvPr id="44" name="타원 43"/>
          <p:cNvSpPr/>
          <p:nvPr/>
        </p:nvSpPr>
        <p:spPr>
          <a:xfrm>
            <a:off x="1877173" y="2997940"/>
            <a:ext cx="144016" cy="144015"/>
          </a:xfrm>
          <a:prstGeom prst="ellipse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47" name="타원 46"/>
          <p:cNvSpPr/>
          <p:nvPr/>
        </p:nvSpPr>
        <p:spPr>
          <a:xfrm>
            <a:off x="1877173" y="3176716"/>
            <a:ext cx="144016" cy="144015"/>
          </a:xfrm>
          <a:prstGeom prst="ellipse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959645" y="2971564"/>
            <a:ext cx="4144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8221</a:t>
            </a:r>
            <a:endParaRPr lang="ko-KR" altLang="en-US" sz="800" dirty="0" err="1" smtClean="0"/>
          </a:p>
        </p:txBody>
      </p:sp>
      <p:sp>
        <p:nvSpPr>
          <p:cNvPr id="53" name="TextBox 52"/>
          <p:cNvSpPr txBox="1"/>
          <p:nvPr/>
        </p:nvSpPr>
        <p:spPr>
          <a:xfrm>
            <a:off x="1959645" y="3141548"/>
            <a:ext cx="4144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9221</a:t>
            </a:r>
            <a:endParaRPr lang="ko-KR" altLang="en-US" sz="800" dirty="0" err="1" smtClean="0"/>
          </a:p>
        </p:txBody>
      </p:sp>
      <p:sp>
        <p:nvSpPr>
          <p:cNvPr id="54" name="타원 53"/>
          <p:cNvSpPr/>
          <p:nvPr/>
        </p:nvSpPr>
        <p:spPr>
          <a:xfrm>
            <a:off x="1879058" y="3497278"/>
            <a:ext cx="144016" cy="144015"/>
          </a:xfrm>
          <a:prstGeom prst="ellipse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55" name="타원 54"/>
          <p:cNvSpPr/>
          <p:nvPr/>
        </p:nvSpPr>
        <p:spPr>
          <a:xfrm>
            <a:off x="1879058" y="3676054"/>
            <a:ext cx="144016" cy="144015"/>
          </a:xfrm>
          <a:prstGeom prst="ellipse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961530" y="3470902"/>
            <a:ext cx="4144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8241</a:t>
            </a:r>
            <a:endParaRPr lang="ko-KR" altLang="en-US" sz="800" dirty="0" err="1" smtClean="0"/>
          </a:p>
        </p:txBody>
      </p:sp>
      <p:sp>
        <p:nvSpPr>
          <p:cNvPr id="59" name="TextBox 58"/>
          <p:cNvSpPr txBox="1"/>
          <p:nvPr/>
        </p:nvSpPr>
        <p:spPr>
          <a:xfrm>
            <a:off x="1961530" y="3640886"/>
            <a:ext cx="4144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9241</a:t>
            </a:r>
            <a:endParaRPr lang="ko-KR" altLang="en-US" sz="800" dirty="0" err="1" smtClean="0"/>
          </a:p>
        </p:txBody>
      </p:sp>
      <p:grpSp>
        <p:nvGrpSpPr>
          <p:cNvPr id="4" name="그룹 3"/>
          <p:cNvGrpSpPr/>
          <p:nvPr/>
        </p:nvGrpSpPr>
        <p:grpSpPr>
          <a:xfrm>
            <a:off x="1888295" y="3925897"/>
            <a:ext cx="1696553" cy="432048"/>
            <a:chOff x="1888295" y="3925897"/>
            <a:chExt cx="1696553" cy="432048"/>
          </a:xfrm>
        </p:grpSpPr>
        <p:sp>
          <p:nvSpPr>
            <p:cNvPr id="39" name="직사각형 38"/>
            <p:cNvSpPr/>
            <p:nvPr/>
          </p:nvSpPr>
          <p:spPr>
            <a:xfrm>
              <a:off x="1928664" y="3925897"/>
              <a:ext cx="1656184" cy="43204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r>
                <a:rPr lang="ko-KR" altLang="en-US" sz="900" dirty="0" smtClean="0">
                  <a:solidFill>
                    <a:schemeClr val="tx1"/>
                  </a:solidFill>
                </a:rPr>
                <a:t>브랜드관리 외주</a:t>
              </a:r>
            </a:p>
          </p:txBody>
        </p:sp>
        <p:sp>
          <p:nvSpPr>
            <p:cNvPr id="60" name="타원 59"/>
            <p:cNvSpPr/>
            <p:nvPr/>
          </p:nvSpPr>
          <p:spPr>
            <a:xfrm>
              <a:off x="1888295" y="3994811"/>
              <a:ext cx="144016" cy="144015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970767" y="3968435"/>
              <a:ext cx="41446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 smtClean="0"/>
                <a:t>8251</a:t>
              </a:r>
              <a:endParaRPr lang="ko-KR" altLang="en-US" sz="800" dirty="0" err="1" smtClean="0"/>
            </a:p>
          </p:txBody>
        </p:sp>
      </p:grpSp>
      <p:sp>
        <p:nvSpPr>
          <p:cNvPr id="78" name="직사각형 77"/>
          <p:cNvSpPr/>
          <p:nvPr/>
        </p:nvSpPr>
        <p:spPr>
          <a:xfrm>
            <a:off x="4800192" y="1916831"/>
            <a:ext cx="1656184" cy="316835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WAS 01,02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4800192" y="2420889"/>
            <a:ext cx="1656184" cy="4320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법인구매</a:t>
            </a:r>
          </a:p>
        </p:txBody>
      </p:sp>
      <p:sp>
        <p:nvSpPr>
          <p:cNvPr id="81" name="직사각형 80"/>
          <p:cNvSpPr/>
          <p:nvPr/>
        </p:nvSpPr>
        <p:spPr>
          <a:xfrm>
            <a:off x="4800192" y="2922667"/>
            <a:ext cx="1656184" cy="4320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알뜰시장</a:t>
            </a:r>
          </a:p>
        </p:txBody>
      </p:sp>
      <p:sp>
        <p:nvSpPr>
          <p:cNvPr id="82" name="직사각형 81"/>
          <p:cNvSpPr/>
          <p:nvPr/>
        </p:nvSpPr>
        <p:spPr>
          <a:xfrm>
            <a:off x="4800192" y="3424282"/>
            <a:ext cx="1656184" cy="4320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총무지원</a:t>
            </a:r>
          </a:p>
        </p:txBody>
      </p:sp>
      <p:sp>
        <p:nvSpPr>
          <p:cNvPr id="83" name="직사각형 82"/>
          <p:cNvSpPr/>
          <p:nvPr/>
        </p:nvSpPr>
        <p:spPr>
          <a:xfrm>
            <a:off x="4800192" y="3925897"/>
            <a:ext cx="1656184" cy="4320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브랜드관리 외주</a:t>
            </a:r>
          </a:p>
        </p:txBody>
      </p:sp>
      <p:sp>
        <p:nvSpPr>
          <p:cNvPr id="84" name="타원 83"/>
          <p:cNvSpPr/>
          <p:nvPr/>
        </p:nvSpPr>
        <p:spPr>
          <a:xfrm>
            <a:off x="4736976" y="2482432"/>
            <a:ext cx="144016" cy="144015"/>
          </a:xfrm>
          <a:prstGeom prst="ellipse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86" name="타원 85"/>
          <p:cNvSpPr/>
          <p:nvPr/>
        </p:nvSpPr>
        <p:spPr>
          <a:xfrm>
            <a:off x="4736976" y="2661208"/>
            <a:ext cx="144016" cy="144015"/>
          </a:xfrm>
          <a:prstGeom prst="ellipse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819448" y="2456056"/>
            <a:ext cx="48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12111</a:t>
            </a:r>
            <a:endParaRPr lang="ko-KR" altLang="en-US" sz="800" dirty="0" err="1" smtClean="0"/>
          </a:p>
        </p:txBody>
      </p:sp>
      <p:sp>
        <p:nvSpPr>
          <p:cNvPr id="89" name="TextBox 88"/>
          <p:cNvSpPr txBox="1"/>
          <p:nvPr/>
        </p:nvSpPr>
        <p:spPr>
          <a:xfrm>
            <a:off x="4819448" y="2626040"/>
            <a:ext cx="48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12119</a:t>
            </a:r>
            <a:endParaRPr lang="ko-KR" altLang="en-US" sz="800" dirty="0" err="1" smtClean="0"/>
          </a:p>
        </p:txBody>
      </p:sp>
      <p:sp>
        <p:nvSpPr>
          <p:cNvPr id="90" name="타원 89"/>
          <p:cNvSpPr/>
          <p:nvPr/>
        </p:nvSpPr>
        <p:spPr>
          <a:xfrm>
            <a:off x="4748701" y="2997940"/>
            <a:ext cx="144016" cy="144015"/>
          </a:xfrm>
          <a:prstGeom prst="ellipse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91" name="타원 90"/>
          <p:cNvSpPr/>
          <p:nvPr/>
        </p:nvSpPr>
        <p:spPr>
          <a:xfrm>
            <a:off x="4748701" y="3176716"/>
            <a:ext cx="144016" cy="144015"/>
          </a:xfrm>
          <a:prstGeom prst="ellipse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4831172" y="2971564"/>
            <a:ext cx="4730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12211</a:t>
            </a:r>
            <a:endParaRPr lang="ko-KR" altLang="en-US" sz="800" dirty="0" err="1" smtClean="0"/>
          </a:p>
        </p:txBody>
      </p:sp>
      <p:sp>
        <p:nvSpPr>
          <p:cNvPr id="93" name="TextBox 92"/>
          <p:cNvSpPr txBox="1"/>
          <p:nvPr/>
        </p:nvSpPr>
        <p:spPr>
          <a:xfrm>
            <a:off x="4831173" y="3141548"/>
            <a:ext cx="4730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12219</a:t>
            </a:r>
            <a:endParaRPr lang="ko-KR" altLang="en-US" sz="800" dirty="0" err="1" smtClean="0"/>
          </a:p>
        </p:txBody>
      </p:sp>
      <p:sp>
        <p:nvSpPr>
          <p:cNvPr id="94" name="타원 93"/>
          <p:cNvSpPr/>
          <p:nvPr/>
        </p:nvSpPr>
        <p:spPr>
          <a:xfrm>
            <a:off x="4750586" y="3497278"/>
            <a:ext cx="144016" cy="144015"/>
          </a:xfrm>
          <a:prstGeom prst="ellipse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95" name="타원 94"/>
          <p:cNvSpPr/>
          <p:nvPr/>
        </p:nvSpPr>
        <p:spPr>
          <a:xfrm>
            <a:off x="4750586" y="3676054"/>
            <a:ext cx="144016" cy="144015"/>
          </a:xfrm>
          <a:prstGeom prst="ellipse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4833058" y="3470902"/>
            <a:ext cx="4776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12411</a:t>
            </a:r>
            <a:endParaRPr lang="ko-KR" altLang="en-US" sz="800" dirty="0" err="1" smtClean="0"/>
          </a:p>
        </p:txBody>
      </p:sp>
      <p:sp>
        <p:nvSpPr>
          <p:cNvPr id="97" name="TextBox 96"/>
          <p:cNvSpPr txBox="1"/>
          <p:nvPr/>
        </p:nvSpPr>
        <p:spPr>
          <a:xfrm>
            <a:off x="4833057" y="3640886"/>
            <a:ext cx="47118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12419</a:t>
            </a:r>
            <a:endParaRPr lang="ko-KR" altLang="en-US" sz="800" dirty="0" err="1" smtClean="0"/>
          </a:p>
        </p:txBody>
      </p:sp>
      <p:sp>
        <p:nvSpPr>
          <p:cNvPr id="98" name="타원 97"/>
          <p:cNvSpPr/>
          <p:nvPr/>
        </p:nvSpPr>
        <p:spPr>
          <a:xfrm>
            <a:off x="4759823" y="3994811"/>
            <a:ext cx="144016" cy="144015"/>
          </a:xfrm>
          <a:prstGeom prst="ellipse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4842294" y="3968435"/>
            <a:ext cx="4619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12511</a:t>
            </a:r>
            <a:endParaRPr lang="ko-KR" altLang="en-US" sz="800" dirty="0" err="1" smtClean="0"/>
          </a:p>
        </p:txBody>
      </p:sp>
      <p:grpSp>
        <p:nvGrpSpPr>
          <p:cNvPr id="100" name="Group 625"/>
          <p:cNvGrpSpPr>
            <a:grpSpLocks noChangeAspect="1"/>
          </p:cNvGrpSpPr>
          <p:nvPr/>
        </p:nvGrpSpPr>
        <p:grpSpPr bwMode="auto">
          <a:xfrm>
            <a:off x="560512" y="3404427"/>
            <a:ext cx="383509" cy="432000"/>
            <a:chOff x="5411" y="1733"/>
            <a:chExt cx="219" cy="260"/>
          </a:xfrm>
        </p:grpSpPr>
        <p:pic>
          <p:nvPicPr>
            <p:cNvPr id="101" name="Picture 626" descr="사람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00" y="1733"/>
              <a:ext cx="130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" name="Picture 627" descr="enterne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1" y="1857"/>
              <a:ext cx="14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0" name="직선 연결선 9"/>
          <p:cNvCxnSpPr>
            <a:stCxn id="101" idx="3"/>
            <a:endCxn id="2" idx="2"/>
          </p:cNvCxnSpPr>
          <p:nvPr/>
        </p:nvCxnSpPr>
        <p:spPr>
          <a:xfrm flipV="1">
            <a:off x="944021" y="2554440"/>
            <a:ext cx="921427" cy="1029433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직선 연결선 102"/>
          <p:cNvCxnSpPr>
            <a:stCxn id="101" idx="3"/>
            <a:endCxn id="41" idx="2"/>
          </p:cNvCxnSpPr>
          <p:nvPr/>
        </p:nvCxnSpPr>
        <p:spPr>
          <a:xfrm flipV="1">
            <a:off x="944021" y="2733216"/>
            <a:ext cx="921427" cy="850657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/>
          <p:cNvCxnSpPr>
            <a:stCxn id="101" idx="3"/>
            <a:endCxn id="44" idx="2"/>
          </p:cNvCxnSpPr>
          <p:nvPr/>
        </p:nvCxnSpPr>
        <p:spPr>
          <a:xfrm flipV="1">
            <a:off x="944021" y="3069948"/>
            <a:ext cx="933152" cy="513925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/>
          <p:cNvCxnSpPr>
            <a:stCxn id="101" idx="3"/>
            <a:endCxn id="47" idx="2"/>
          </p:cNvCxnSpPr>
          <p:nvPr/>
        </p:nvCxnSpPr>
        <p:spPr>
          <a:xfrm flipV="1">
            <a:off x="944021" y="3248724"/>
            <a:ext cx="933152" cy="335149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/>
          <p:cNvCxnSpPr>
            <a:stCxn id="101" idx="3"/>
            <a:endCxn id="54" idx="2"/>
          </p:cNvCxnSpPr>
          <p:nvPr/>
        </p:nvCxnSpPr>
        <p:spPr>
          <a:xfrm flipV="1">
            <a:off x="944021" y="3569286"/>
            <a:ext cx="935037" cy="14587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직선 연결선 106"/>
          <p:cNvCxnSpPr>
            <a:stCxn id="101" idx="3"/>
            <a:endCxn id="55" idx="2"/>
          </p:cNvCxnSpPr>
          <p:nvPr/>
        </p:nvCxnSpPr>
        <p:spPr>
          <a:xfrm>
            <a:off x="944021" y="3583873"/>
            <a:ext cx="935037" cy="164189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직선 연결선 107"/>
          <p:cNvCxnSpPr>
            <a:stCxn id="101" idx="3"/>
            <a:endCxn id="60" idx="2"/>
          </p:cNvCxnSpPr>
          <p:nvPr/>
        </p:nvCxnSpPr>
        <p:spPr>
          <a:xfrm>
            <a:off x="944021" y="3583873"/>
            <a:ext cx="944274" cy="482946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직선 연결선 109"/>
          <p:cNvCxnSpPr>
            <a:stCxn id="35" idx="3"/>
            <a:endCxn id="84" idx="2"/>
          </p:cNvCxnSpPr>
          <p:nvPr/>
        </p:nvCxnSpPr>
        <p:spPr>
          <a:xfrm flipV="1">
            <a:off x="3584848" y="2554440"/>
            <a:ext cx="1152128" cy="82473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직선 연결선 110"/>
          <p:cNvCxnSpPr>
            <a:stCxn id="35" idx="3"/>
            <a:endCxn id="86" idx="2"/>
          </p:cNvCxnSpPr>
          <p:nvPr/>
        </p:nvCxnSpPr>
        <p:spPr>
          <a:xfrm>
            <a:off x="3584848" y="2636913"/>
            <a:ext cx="1152128" cy="96303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직선 연결선 111"/>
          <p:cNvCxnSpPr>
            <a:stCxn id="37" idx="3"/>
            <a:endCxn id="90" idx="2"/>
          </p:cNvCxnSpPr>
          <p:nvPr/>
        </p:nvCxnSpPr>
        <p:spPr>
          <a:xfrm flipV="1">
            <a:off x="3584848" y="3069948"/>
            <a:ext cx="1163853" cy="68743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직선 연결선 112"/>
          <p:cNvCxnSpPr>
            <a:stCxn id="37" idx="3"/>
            <a:endCxn id="91" idx="2"/>
          </p:cNvCxnSpPr>
          <p:nvPr/>
        </p:nvCxnSpPr>
        <p:spPr>
          <a:xfrm>
            <a:off x="3584848" y="3138691"/>
            <a:ext cx="1163853" cy="110033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직선 연결선 115"/>
          <p:cNvCxnSpPr>
            <a:stCxn id="38" idx="3"/>
            <a:endCxn id="94" idx="2"/>
          </p:cNvCxnSpPr>
          <p:nvPr/>
        </p:nvCxnSpPr>
        <p:spPr>
          <a:xfrm flipV="1">
            <a:off x="3584848" y="3569286"/>
            <a:ext cx="1165738" cy="71020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직선 연결선 118"/>
          <p:cNvCxnSpPr>
            <a:stCxn id="38" idx="3"/>
            <a:endCxn id="95" idx="2"/>
          </p:cNvCxnSpPr>
          <p:nvPr/>
        </p:nvCxnSpPr>
        <p:spPr>
          <a:xfrm>
            <a:off x="3584848" y="3640306"/>
            <a:ext cx="1165738" cy="107756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직선 연결선 121"/>
          <p:cNvCxnSpPr>
            <a:stCxn id="39" idx="3"/>
            <a:endCxn id="98" idx="2"/>
          </p:cNvCxnSpPr>
          <p:nvPr/>
        </p:nvCxnSpPr>
        <p:spPr>
          <a:xfrm flipV="1">
            <a:off x="3584848" y="4066819"/>
            <a:ext cx="1174975" cy="75102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직사각형 131"/>
          <p:cNvSpPr/>
          <p:nvPr/>
        </p:nvSpPr>
        <p:spPr>
          <a:xfrm>
            <a:off x="7329264" y="2773361"/>
            <a:ext cx="1656184" cy="130371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DB 01,02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7329264" y="3059115"/>
            <a:ext cx="1656184" cy="4320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인터넷 공통</a:t>
            </a:r>
          </a:p>
        </p:txBody>
      </p:sp>
      <p:sp>
        <p:nvSpPr>
          <p:cNvPr id="137" name="타원 136"/>
          <p:cNvSpPr/>
          <p:nvPr/>
        </p:nvSpPr>
        <p:spPr>
          <a:xfrm>
            <a:off x="7266048" y="3215018"/>
            <a:ext cx="144016" cy="144015"/>
          </a:xfrm>
          <a:prstGeom prst="ellipse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7348520" y="3188642"/>
            <a:ext cx="48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1578</a:t>
            </a:r>
            <a:endParaRPr lang="ko-KR" altLang="en-US" sz="800" dirty="0" err="1" smtClean="0"/>
          </a:p>
        </p:txBody>
      </p:sp>
      <p:cxnSp>
        <p:nvCxnSpPr>
          <p:cNvPr id="151" name="직선 연결선 150"/>
          <p:cNvCxnSpPr>
            <a:stCxn id="79" idx="3"/>
            <a:endCxn id="137" idx="2"/>
          </p:cNvCxnSpPr>
          <p:nvPr/>
        </p:nvCxnSpPr>
        <p:spPr>
          <a:xfrm>
            <a:off x="6456376" y="2636913"/>
            <a:ext cx="809672" cy="650113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직선 연결선 153"/>
          <p:cNvCxnSpPr>
            <a:stCxn id="81" idx="3"/>
            <a:endCxn id="137" idx="2"/>
          </p:cNvCxnSpPr>
          <p:nvPr/>
        </p:nvCxnSpPr>
        <p:spPr>
          <a:xfrm>
            <a:off x="6456376" y="3138691"/>
            <a:ext cx="809672" cy="148335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직선 연결선 156"/>
          <p:cNvCxnSpPr>
            <a:stCxn id="82" idx="3"/>
            <a:endCxn id="137" idx="2"/>
          </p:cNvCxnSpPr>
          <p:nvPr/>
        </p:nvCxnSpPr>
        <p:spPr>
          <a:xfrm flipV="1">
            <a:off x="6456376" y="3287026"/>
            <a:ext cx="809672" cy="353280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직선 연결선 159"/>
          <p:cNvCxnSpPr>
            <a:stCxn id="83" idx="3"/>
            <a:endCxn id="137" idx="2"/>
          </p:cNvCxnSpPr>
          <p:nvPr/>
        </p:nvCxnSpPr>
        <p:spPr>
          <a:xfrm flipV="1">
            <a:off x="6456376" y="3287026"/>
            <a:ext cx="809672" cy="854895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Box 165"/>
          <p:cNvSpPr txBox="1"/>
          <p:nvPr/>
        </p:nvSpPr>
        <p:spPr>
          <a:xfrm>
            <a:off x="344488" y="3861628"/>
            <a:ext cx="7745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 smtClean="0"/>
              <a:t>일반 사용자</a:t>
            </a:r>
          </a:p>
        </p:txBody>
      </p:sp>
      <p:sp>
        <p:nvSpPr>
          <p:cNvPr id="172" name="직사각형 171"/>
          <p:cNvSpPr/>
          <p:nvPr/>
        </p:nvSpPr>
        <p:spPr>
          <a:xfrm>
            <a:off x="7329264" y="3560502"/>
            <a:ext cx="1656184" cy="4320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ko-KR" altLang="en-US" sz="900" dirty="0" err="1" smtClean="0">
                <a:solidFill>
                  <a:schemeClr val="tx1"/>
                </a:solidFill>
              </a:rPr>
              <a:t>스마트웍플레이스</a:t>
            </a:r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173" name="타원 172"/>
          <p:cNvSpPr/>
          <p:nvPr/>
        </p:nvSpPr>
        <p:spPr>
          <a:xfrm>
            <a:off x="7266048" y="3716405"/>
            <a:ext cx="144016" cy="144015"/>
          </a:xfrm>
          <a:prstGeom prst="ellipse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7348520" y="3690029"/>
            <a:ext cx="48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1579</a:t>
            </a:r>
            <a:endParaRPr lang="ko-KR" altLang="en-US" sz="800" dirty="0" err="1" smtClean="0"/>
          </a:p>
        </p:txBody>
      </p:sp>
      <p:grpSp>
        <p:nvGrpSpPr>
          <p:cNvPr id="72" name="그룹 71"/>
          <p:cNvGrpSpPr/>
          <p:nvPr/>
        </p:nvGrpSpPr>
        <p:grpSpPr>
          <a:xfrm>
            <a:off x="1877173" y="4430991"/>
            <a:ext cx="1696553" cy="432048"/>
            <a:chOff x="1888295" y="3925897"/>
            <a:chExt cx="1696553" cy="432048"/>
          </a:xfrm>
        </p:grpSpPr>
        <p:sp>
          <p:nvSpPr>
            <p:cNvPr id="73" name="직사각형 72"/>
            <p:cNvSpPr/>
            <p:nvPr/>
          </p:nvSpPr>
          <p:spPr>
            <a:xfrm>
              <a:off x="1928664" y="3925897"/>
              <a:ext cx="1656184" cy="43204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r>
                <a:rPr lang="en-US" altLang="ko-KR" sz="900" dirty="0" smtClean="0">
                  <a:solidFill>
                    <a:schemeClr val="tx1"/>
                  </a:solidFill>
                </a:rPr>
                <a:t>E-Market Place</a:t>
              </a:r>
              <a:endParaRPr lang="ko-KR" alt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4" name="타원 73"/>
            <p:cNvSpPr/>
            <p:nvPr/>
          </p:nvSpPr>
          <p:spPr>
            <a:xfrm>
              <a:off x="1888295" y="3994811"/>
              <a:ext cx="144016" cy="144015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1970767" y="3968435"/>
              <a:ext cx="41446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 smtClean="0"/>
                <a:t>8231</a:t>
              </a:r>
              <a:endParaRPr lang="ko-KR" altLang="en-US" sz="800" dirty="0" err="1" smtClean="0"/>
            </a:p>
          </p:txBody>
        </p:sp>
      </p:grpSp>
      <p:grpSp>
        <p:nvGrpSpPr>
          <p:cNvPr id="76" name="그룹 75"/>
          <p:cNvGrpSpPr/>
          <p:nvPr/>
        </p:nvGrpSpPr>
        <p:grpSpPr>
          <a:xfrm>
            <a:off x="4759823" y="4443753"/>
            <a:ext cx="1696553" cy="432048"/>
            <a:chOff x="1888295" y="3925897"/>
            <a:chExt cx="1696553" cy="432048"/>
          </a:xfrm>
        </p:grpSpPr>
        <p:sp>
          <p:nvSpPr>
            <p:cNvPr id="77" name="직사각형 76"/>
            <p:cNvSpPr/>
            <p:nvPr/>
          </p:nvSpPr>
          <p:spPr>
            <a:xfrm>
              <a:off x="1928664" y="3925897"/>
              <a:ext cx="1656184" cy="43204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r>
                <a:rPr lang="en-US" altLang="ko-KR" sz="900" dirty="0" smtClean="0">
                  <a:solidFill>
                    <a:schemeClr val="tx1"/>
                  </a:solidFill>
                </a:rPr>
                <a:t>E-Market Place</a:t>
              </a:r>
              <a:endParaRPr lang="ko-KR" alt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0" name="타원 79"/>
            <p:cNvSpPr/>
            <p:nvPr/>
          </p:nvSpPr>
          <p:spPr>
            <a:xfrm>
              <a:off x="1888295" y="3994811"/>
              <a:ext cx="144016" cy="144015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1970766" y="3968435"/>
              <a:ext cx="46844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 smtClean="0"/>
                <a:t>12311</a:t>
              </a:r>
              <a:endParaRPr lang="ko-KR" altLang="en-US" sz="800" dirty="0" err="1" smtClean="0"/>
            </a:p>
          </p:txBody>
        </p:sp>
      </p:grpSp>
      <p:cxnSp>
        <p:nvCxnSpPr>
          <p:cNvPr id="88" name="직선 연결선 87"/>
          <p:cNvCxnSpPr>
            <a:stCxn id="101" idx="3"/>
            <a:endCxn id="74" idx="2"/>
          </p:cNvCxnSpPr>
          <p:nvPr/>
        </p:nvCxnSpPr>
        <p:spPr>
          <a:xfrm>
            <a:off x="944021" y="3583873"/>
            <a:ext cx="933152" cy="988040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직선 연결선 108"/>
          <p:cNvCxnSpPr>
            <a:stCxn id="73" idx="3"/>
            <a:endCxn id="80" idx="2"/>
          </p:cNvCxnSpPr>
          <p:nvPr/>
        </p:nvCxnSpPr>
        <p:spPr>
          <a:xfrm flipV="1">
            <a:off x="3573726" y="4584675"/>
            <a:ext cx="1186097" cy="62340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306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텍스트 개체 틀 1"/>
          <p:cNvSpPr>
            <a:spLocks noGrp="1"/>
          </p:cNvSpPr>
          <p:nvPr>
            <p:ph type="body" idx="1"/>
          </p:nvPr>
        </p:nvSpPr>
        <p:spPr>
          <a:xfrm>
            <a:off x="558500" y="585528"/>
            <a:ext cx="8787113" cy="959100"/>
          </a:xfrm>
        </p:spPr>
        <p:txBody>
          <a:bodyPr lIns="36000" tIns="36000" rIns="36000" bIns="36000" anchor="ctr" anchorCtr="0">
            <a:spAutoFit/>
          </a:bodyPr>
          <a:lstStyle/>
          <a:p>
            <a:r>
              <a:rPr lang="ko-KR" altLang="en-US" dirty="0" err="1" smtClean="0"/>
              <a:t>운영계</a:t>
            </a:r>
            <a:r>
              <a:rPr lang="ko-KR" altLang="en-US" dirty="0" smtClean="0"/>
              <a:t> </a:t>
            </a:r>
            <a:r>
              <a:rPr lang="en-US" altLang="ko-KR" dirty="0" smtClean="0"/>
              <a:t>AP</a:t>
            </a:r>
            <a:r>
              <a:rPr lang="ko-KR" altLang="en-US" dirty="0" smtClean="0"/>
              <a:t>서버의 인터페이스는 </a:t>
            </a:r>
            <a:r>
              <a:rPr lang="en-US" altLang="ko-KR" dirty="0" smtClean="0"/>
              <a:t>L4 </a:t>
            </a:r>
            <a:r>
              <a:rPr lang="ko-KR" altLang="en-US" dirty="0" smtClean="0"/>
              <a:t>장비를 활용 하여 인터페이</a:t>
            </a:r>
            <a:r>
              <a:rPr lang="ko-KR" altLang="en-US" dirty="0"/>
              <a:t>스 </a:t>
            </a:r>
            <a:r>
              <a:rPr lang="ko-KR" altLang="en-US" dirty="0" smtClean="0"/>
              <a:t>연결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 2017</a:t>
            </a:r>
            <a:r>
              <a:rPr lang="ko-KR" altLang="en-US" dirty="0" smtClean="0">
                <a:sym typeface="Wingdings" panose="05000000000000000000" pitchFamily="2" charset="2"/>
              </a:rPr>
              <a:t>년 </a:t>
            </a:r>
            <a:r>
              <a:rPr lang="en-US" altLang="ko-KR" dirty="0" smtClean="0">
                <a:sym typeface="Wingdings" panose="05000000000000000000" pitchFamily="2" charset="2"/>
              </a:rPr>
              <a:t>3</a:t>
            </a:r>
            <a:r>
              <a:rPr lang="ko-KR" altLang="en-US" dirty="0" smtClean="0">
                <a:sym typeface="Wingdings" panose="05000000000000000000" pitchFamily="2" charset="2"/>
              </a:rPr>
              <a:t>월 </a:t>
            </a:r>
            <a:r>
              <a:rPr lang="en-US" altLang="ko-KR" dirty="0" smtClean="0">
                <a:sym typeface="Wingdings" panose="05000000000000000000" pitchFamily="2" charset="2"/>
              </a:rPr>
              <a:t>31</a:t>
            </a:r>
            <a:r>
              <a:rPr lang="ko-KR" altLang="en-US" dirty="0" smtClean="0">
                <a:sym typeface="Wingdings" panose="05000000000000000000" pitchFamily="2" charset="2"/>
              </a:rPr>
              <a:t>일 회의 결과 인터페이스를 위한 </a:t>
            </a:r>
            <a:r>
              <a:rPr lang="en-US" altLang="ko-KR" dirty="0" smtClean="0">
                <a:sym typeface="Wingdings" panose="05000000000000000000" pitchFamily="2" charset="2"/>
              </a:rPr>
              <a:t>L4 </a:t>
            </a:r>
            <a:r>
              <a:rPr lang="ko-KR" altLang="en-US" dirty="0" smtClean="0">
                <a:sym typeface="Wingdings" panose="05000000000000000000" pitchFamily="2" charset="2"/>
              </a:rPr>
              <a:t>연결은 필요 없는 것으로 결정 </a:t>
            </a:r>
            <a:r>
              <a:rPr lang="en-US" altLang="ko-KR" dirty="0" smtClean="0">
                <a:sym typeface="Wingdings" panose="05000000000000000000" pitchFamily="2" charset="2"/>
              </a:rPr>
              <a:t>. </a:t>
            </a:r>
            <a:r>
              <a:rPr lang="ko-KR" altLang="en-US" dirty="0" smtClean="0">
                <a:sym typeface="Wingdings" panose="05000000000000000000" pitchFamily="2" charset="2"/>
              </a:rPr>
              <a:t>그러므로 본 쪽은 의미 없음</a:t>
            </a:r>
            <a:endParaRPr lang="en-US" altLang="ko-KR" dirty="0"/>
          </a:p>
        </p:txBody>
      </p:sp>
      <p:sp>
        <p:nvSpPr>
          <p:cNvPr id="9" name="제목 2"/>
          <p:cNvSpPr txBox="1">
            <a:spLocks/>
          </p:cNvSpPr>
          <p:nvPr/>
        </p:nvSpPr>
        <p:spPr>
          <a:xfrm>
            <a:off x="416496" y="222771"/>
            <a:ext cx="8214894" cy="469925"/>
          </a:xfrm>
          <a:prstGeom prst="rect">
            <a:avLst/>
          </a:prstGeom>
        </p:spPr>
        <p:txBody>
          <a:bodyPr vert="horz" wrap="none" lIns="0" tIns="45720" rIns="91440" bIns="45720" rtlCol="0" anchor="ctr" anchorCtr="0">
            <a:no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2000" b="1" kern="1200" cap="none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dirty="0"/>
              <a:t>V</a:t>
            </a:r>
            <a:r>
              <a:rPr lang="en-US" altLang="ko-KR" dirty="0" smtClean="0"/>
              <a:t>. </a:t>
            </a:r>
            <a:r>
              <a:rPr lang="en-US" altLang="ko-KR" dirty="0"/>
              <a:t>(</a:t>
            </a:r>
            <a:r>
              <a:rPr lang="ko-KR" altLang="en-US" dirty="0"/>
              <a:t>운영</a:t>
            </a:r>
            <a:r>
              <a:rPr lang="en-US" altLang="ko-KR" dirty="0"/>
              <a:t>)</a:t>
            </a:r>
            <a:r>
              <a:rPr lang="ko-KR" altLang="en-US" dirty="0"/>
              <a:t>인터넷 공통 </a:t>
            </a:r>
            <a:r>
              <a:rPr lang="ko-KR" altLang="en-US" dirty="0" smtClean="0"/>
              <a:t>인터페이스 구성</a:t>
            </a:r>
            <a:endParaRPr lang="ko-KR" altLang="en-US" dirty="0"/>
          </a:p>
        </p:txBody>
      </p:sp>
      <p:grpSp>
        <p:nvGrpSpPr>
          <p:cNvPr id="4" name="그룹 3"/>
          <p:cNvGrpSpPr/>
          <p:nvPr/>
        </p:nvGrpSpPr>
        <p:grpSpPr>
          <a:xfrm>
            <a:off x="3460178" y="2641171"/>
            <a:ext cx="872075" cy="830145"/>
            <a:chOff x="3282360" y="2905946"/>
            <a:chExt cx="872075" cy="830145"/>
          </a:xfrm>
        </p:grpSpPr>
        <p:sp>
          <p:nvSpPr>
            <p:cNvPr id="45" name="직사각형 44"/>
            <p:cNvSpPr/>
            <p:nvPr/>
          </p:nvSpPr>
          <p:spPr>
            <a:xfrm>
              <a:off x="3297179" y="2927036"/>
              <a:ext cx="857256" cy="80905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t"/>
            <a:lstStyle/>
            <a:p>
              <a:pPr algn="ctr"/>
              <a:r>
                <a:rPr lang="en-US" altLang="ko-KR" sz="1000" dirty="0" smtClean="0">
                  <a:solidFill>
                    <a:schemeClr val="bg1"/>
                  </a:solidFill>
                </a:rPr>
                <a:t>WEB1</a:t>
              </a:r>
              <a:endParaRPr lang="ko-KR" altLang="en-US" sz="1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3297179" y="3212789"/>
              <a:ext cx="857256" cy="52330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r>
                <a:rPr lang="en-US" altLang="ko-KR" sz="900" dirty="0" smtClean="0">
                  <a:solidFill>
                    <a:schemeClr val="tx1"/>
                  </a:solidFill>
                </a:rPr>
                <a:t>2c / 32G</a:t>
              </a:r>
            </a:p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p</a:t>
              </a:r>
              <a:r>
                <a:rPr lang="en-US" altLang="ko-KR" sz="900" dirty="0" smtClean="0">
                  <a:solidFill>
                    <a:schemeClr val="tx1"/>
                  </a:solidFill>
                </a:rPr>
                <a:t>icowb01</a:t>
              </a:r>
            </a:p>
            <a:p>
              <a:pPr algn="ctr"/>
              <a:r>
                <a:rPr lang="ko-KR" altLang="en-US" sz="900" dirty="0" smtClean="0">
                  <a:solidFill>
                    <a:srgbClr val="FF0000"/>
                  </a:solidFill>
                </a:rPr>
                <a:t>공인</a:t>
              </a:r>
              <a:endParaRPr lang="en-US" altLang="ko-KR" sz="900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en-US" altLang="ko-KR" sz="900" dirty="0" err="1">
                  <a:solidFill>
                    <a:srgbClr val="FF0000"/>
                  </a:solidFill>
                </a:rPr>
                <a:t>xx.xx.xx.xx</a:t>
              </a:r>
              <a:endParaRPr lang="ko-KR" alt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3282360" y="2905946"/>
              <a:ext cx="180000" cy="180000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endParaRPr lang="ko-KR" altLang="en-US" sz="11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그룹 6"/>
          <p:cNvGrpSpPr/>
          <p:nvPr/>
        </p:nvGrpSpPr>
        <p:grpSpPr>
          <a:xfrm>
            <a:off x="5031127" y="2662261"/>
            <a:ext cx="857257" cy="809055"/>
            <a:chOff x="4297311" y="2927036"/>
            <a:chExt cx="857257" cy="809055"/>
          </a:xfrm>
        </p:grpSpPr>
        <p:sp>
          <p:nvSpPr>
            <p:cNvPr id="49" name="직사각형 48"/>
            <p:cNvSpPr/>
            <p:nvPr/>
          </p:nvSpPr>
          <p:spPr>
            <a:xfrm>
              <a:off x="4297312" y="2927036"/>
              <a:ext cx="857256" cy="80905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t"/>
            <a:lstStyle/>
            <a:p>
              <a:pPr algn="ctr"/>
              <a:r>
                <a:rPr lang="en-US" altLang="ko-KR" sz="1000" dirty="0" smtClean="0">
                  <a:solidFill>
                    <a:schemeClr val="bg1"/>
                  </a:solidFill>
                </a:rPr>
                <a:t>WEB2</a:t>
              </a:r>
              <a:endParaRPr lang="ko-KR" altLang="en-US" sz="1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51" name="직사각형 50"/>
            <p:cNvSpPr/>
            <p:nvPr/>
          </p:nvSpPr>
          <p:spPr>
            <a:xfrm>
              <a:off x="4297312" y="3212789"/>
              <a:ext cx="857256" cy="52330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r>
                <a:rPr lang="en-US" altLang="ko-KR" sz="900" dirty="0" smtClean="0">
                  <a:solidFill>
                    <a:schemeClr val="tx1"/>
                  </a:solidFill>
                </a:rPr>
                <a:t>2c / 32G</a:t>
              </a:r>
            </a:p>
            <a:p>
              <a:pPr algn="ctr"/>
              <a:r>
                <a:rPr lang="en-US" altLang="ko-KR" sz="900" dirty="0" smtClean="0">
                  <a:solidFill>
                    <a:schemeClr val="tx1"/>
                  </a:solidFill>
                </a:rPr>
                <a:t>picowb02</a:t>
              </a:r>
            </a:p>
            <a:p>
              <a:pPr algn="ctr"/>
              <a:r>
                <a:rPr lang="ko-KR" altLang="en-US" sz="900" dirty="0" smtClean="0">
                  <a:solidFill>
                    <a:srgbClr val="FF0000"/>
                  </a:solidFill>
                </a:rPr>
                <a:t>공인</a:t>
              </a:r>
              <a:endParaRPr lang="en-US" altLang="ko-KR" sz="900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en-US" altLang="ko-KR" sz="900" dirty="0" err="1">
                  <a:solidFill>
                    <a:srgbClr val="FF0000"/>
                  </a:solidFill>
                </a:rPr>
                <a:t>xx.xx.xx.xx</a:t>
              </a:r>
              <a:endParaRPr lang="ko-KR" alt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52" name="직사각형 51"/>
            <p:cNvSpPr/>
            <p:nvPr/>
          </p:nvSpPr>
          <p:spPr>
            <a:xfrm>
              <a:off x="4297311" y="2927036"/>
              <a:ext cx="180000" cy="180000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endParaRPr lang="ko-KR" altLang="en-US" sz="1100" b="1" dirty="0">
                <a:solidFill>
                  <a:schemeClr val="tx1"/>
                </a:solidFill>
              </a:endParaRPr>
            </a:p>
          </p:txBody>
        </p:sp>
      </p:grpSp>
      <p:pic>
        <p:nvPicPr>
          <p:cNvPr id="61" name="Picture 165" descr="그림1 사본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2080" y="1556792"/>
            <a:ext cx="915793" cy="582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165" descr="그림1 사본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211" y="1556792"/>
            <a:ext cx="915793" cy="582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직선 연결선 15"/>
          <p:cNvCxnSpPr>
            <a:stCxn id="61" idx="2"/>
            <a:endCxn id="45" idx="0"/>
          </p:cNvCxnSpPr>
          <p:nvPr/>
        </p:nvCxnSpPr>
        <p:spPr>
          <a:xfrm flipH="1">
            <a:off x="3903625" y="2139213"/>
            <a:ext cx="6352" cy="523048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/>
          <p:cNvCxnSpPr>
            <a:stCxn id="61" idx="2"/>
            <a:endCxn id="49" idx="0"/>
          </p:cNvCxnSpPr>
          <p:nvPr/>
        </p:nvCxnSpPr>
        <p:spPr>
          <a:xfrm>
            <a:off x="3909977" y="2139213"/>
            <a:ext cx="1549779" cy="523048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/>
          <p:cNvCxnSpPr>
            <a:stCxn id="63" idx="2"/>
            <a:endCxn id="45" idx="0"/>
          </p:cNvCxnSpPr>
          <p:nvPr/>
        </p:nvCxnSpPr>
        <p:spPr>
          <a:xfrm flipH="1">
            <a:off x="3903625" y="2139213"/>
            <a:ext cx="1562483" cy="523048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연결선 65"/>
          <p:cNvCxnSpPr>
            <a:stCxn id="63" idx="2"/>
            <a:endCxn id="49" idx="0"/>
          </p:cNvCxnSpPr>
          <p:nvPr/>
        </p:nvCxnSpPr>
        <p:spPr>
          <a:xfrm flipH="1">
            <a:off x="5459756" y="2139213"/>
            <a:ext cx="6352" cy="523048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그룹 74"/>
          <p:cNvGrpSpPr/>
          <p:nvPr/>
        </p:nvGrpSpPr>
        <p:grpSpPr>
          <a:xfrm>
            <a:off x="3460178" y="4052392"/>
            <a:ext cx="872075" cy="735470"/>
            <a:chOff x="3502579" y="4289179"/>
            <a:chExt cx="872075" cy="735470"/>
          </a:xfrm>
        </p:grpSpPr>
        <p:sp>
          <p:nvSpPr>
            <p:cNvPr id="69" name="직사각형 68"/>
            <p:cNvSpPr/>
            <p:nvPr/>
          </p:nvSpPr>
          <p:spPr>
            <a:xfrm>
              <a:off x="3517398" y="4310269"/>
              <a:ext cx="857256" cy="71438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t"/>
            <a:lstStyle/>
            <a:p>
              <a:pPr algn="ctr"/>
              <a:r>
                <a:rPr lang="en-US" altLang="ko-KR" sz="1000" dirty="0" smtClean="0">
                  <a:solidFill>
                    <a:schemeClr val="bg1"/>
                  </a:solidFill>
                </a:rPr>
                <a:t>WAS1</a:t>
              </a:r>
              <a:endParaRPr lang="ko-KR" altLang="en-US" sz="1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70" name="직사각형 69"/>
            <p:cNvSpPr/>
            <p:nvPr/>
          </p:nvSpPr>
          <p:spPr>
            <a:xfrm>
              <a:off x="3517398" y="4596021"/>
              <a:ext cx="857256" cy="42862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r>
                <a:rPr lang="en-US" altLang="ko-KR" sz="900" dirty="0" smtClean="0">
                  <a:solidFill>
                    <a:schemeClr val="tx1"/>
                  </a:solidFill>
                </a:rPr>
                <a:t>2c / 36G</a:t>
              </a:r>
            </a:p>
            <a:p>
              <a:pPr algn="ctr"/>
              <a:r>
                <a:rPr lang="en-US" altLang="ko-KR" sz="900" dirty="0" smtClean="0">
                  <a:solidFill>
                    <a:schemeClr val="tx1"/>
                  </a:solidFill>
                </a:rPr>
                <a:t>picoap01</a:t>
              </a:r>
            </a:p>
            <a:p>
              <a:pPr algn="ctr"/>
              <a:r>
                <a:rPr lang="en-US" altLang="ko-KR" sz="900" dirty="0" err="1">
                  <a:solidFill>
                    <a:srgbClr val="FF0000"/>
                  </a:solidFill>
                </a:rPr>
                <a:t>xx.xx.xx.xx</a:t>
              </a:r>
              <a:endParaRPr lang="ko-KR" alt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1" name="직사각형 70"/>
            <p:cNvSpPr/>
            <p:nvPr/>
          </p:nvSpPr>
          <p:spPr>
            <a:xfrm>
              <a:off x="3502579" y="4289179"/>
              <a:ext cx="180000" cy="180000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endParaRPr lang="ko-KR" altLang="en-US" sz="11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6" name="그룹 75"/>
          <p:cNvGrpSpPr/>
          <p:nvPr/>
        </p:nvGrpSpPr>
        <p:grpSpPr>
          <a:xfrm>
            <a:off x="5031127" y="4073482"/>
            <a:ext cx="857257" cy="714380"/>
            <a:chOff x="4517530" y="4310269"/>
            <a:chExt cx="857257" cy="714380"/>
          </a:xfrm>
        </p:grpSpPr>
        <p:sp>
          <p:nvSpPr>
            <p:cNvPr id="72" name="직사각형 71"/>
            <p:cNvSpPr/>
            <p:nvPr/>
          </p:nvSpPr>
          <p:spPr>
            <a:xfrm>
              <a:off x="4517531" y="4310269"/>
              <a:ext cx="857256" cy="71438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t"/>
            <a:lstStyle/>
            <a:p>
              <a:pPr algn="ctr"/>
              <a:r>
                <a:rPr lang="en-US" altLang="ko-KR" sz="1000" dirty="0" smtClean="0">
                  <a:solidFill>
                    <a:schemeClr val="bg1"/>
                  </a:solidFill>
                </a:rPr>
                <a:t>WAS2</a:t>
              </a:r>
              <a:endParaRPr lang="ko-KR" altLang="en-US" sz="1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73" name="직사각형 72"/>
            <p:cNvSpPr/>
            <p:nvPr/>
          </p:nvSpPr>
          <p:spPr>
            <a:xfrm>
              <a:off x="4517531" y="4596021"/>
              <a:ext cx="857256" cy="42862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r>
                <a:rPr lang="en-US" altLang="ko-KR" sz="900" dirty="0" smtClean="0">
                  <a:solidFill>
                    <a:schemeClr val="tx1"/>
                  </a:solidFill>
                </a:rPr>
                <a:t>2c / 36G</a:t>
              </a:r>
            </a:p>
            <a:p>
              <a:pPr algn="ctr"/>
              <a:r>
                <a:rPr lang="en-US" altLang="ko-KR" sz="900" dirty="0" smtClean="0">
                  <a:solidFill>
                    <a:schemeClr val="tx1"/>
                  </a:solidFill>
                </a:rPr>
                <a:t>picoap02</a:t>
              </a:r>
            </a:p>
            <a:p>
              <a:pPr algn="ctr"/>
              <a:r>
                <a:rPr lang="en-US" altLang="ko-KR" sz="900" dirty="0" err="1">
                  <a:solidFill>
                    <a:srgbClr val="FF0000"/>
                  </a:solidFill>
                </a:rPr>
                <a:t>xx.xx.xx.xx</a:t>
              </a:r>
              <a:endParaRPr lang="ko-KR" alt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4" name="직사각형 73"/>
            <p:cNvSpPr/>
            <p:nvPr/>
          </p:nvSpPr>
          <p:spPr>
            <a:xfrm>
              <a:off x="4517530" y="4310269"/>
              <a:ext cx="180000" cy="180000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endParaRPr lang="ko-KR" altLang="en-US" sz="11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77" name="직선 연결선 76"/>
          <p:cNvCxnSpPr>
            <a:stCxn id="46" idx="2"/>
            <a:endCxn id="69" idx="0"/>
          </p:cNvCxnSpPr>
          <p:nvPr/>
        </p:nvCxnSpPr>
        <p:spPr>
          <a:xfrm>
            <a:off x="3903625" y="3471316"/>
            <a:ext cx="0" cy="602166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직선 연결선 79"/>
          <p:cNvCxnSpPr>
            <a:stCxn id="49" idx="2"/>
            <a:endCxn id="72" idx="0"/>
          </p:cNvCxnSpPr>
          <p:nvPr/>
        </p:nvCxnSpPr>
        <p:spPr>
          <a:xfrm>
            <a:off x="5459756" y="3471315"/>
            <a:ext cx="0" cy="602167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직선 연결선 84"/>
          <p:cNvCxnSpPr>
            <a:stCxn id="46" idx="2"/>
            <a:endCxn id="72" idx="0"/>
          </p:cNvCxnSpPr>
          <p:nvPr/>
        </p:nvCxnSpPr>
        <p:spPr>
          <a:xfrm>
            <a:off x="3903625" y="3471316"/>
            <a:ext cx="1556131" cy="602166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직선 연결선 87"/>
          <p:cNvCxnSpPr>
            <a:stCxn id="49" idx="2"/>
            <a:endCxn id="69" idx="0"/>
          </p:cNvCxnSpPr>
          <p:nvPr/>
        </p:nvCxnSpPr>
        <p:spPr>
          <a:xfrm flipH="1">
            <a:off x="3903625" y="3471315"/>
            <a:ext cx="1556131" cy="602167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165" descr="그림1 사본"/>
          <p:cNvPicPr preferRelativeResize="0">
            <a:picLocks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0" t="17489" r="3724" b="8331"/>
          <a:stretch/>
        </p:blipFill>
        <p:spPr bwMode="auto">
          <a:xfrm>
            <a:off x="4316175" y="5085184"/>
            <a:ext cx="864097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1" name="그룹 40"/>
          <p:cNvGrpSpPr/>
          <p:nvPr/>
        </p:nvGrpSpPr>
        <p:grpSpPr>
          <a:xfrm>
            <a:off x="5607912" y="5757834"/>
            <a:ext cx="857256" cy="432048"/>
            <a:chOff x="4297312" y="2927036"/>
            <a:chExt cx="857256" cy="809055"/>
          </a:xfrm>
        </p:grpSpPr>
        <p:sp>
          <p:nvSpPr>
            <p:cNvPr id="42" name="직사각형 41"/>
            <p:cNvSpPr/>
            <p:nvPr/>
          </p:nvSpPr>
          <p:spPr>
            <a:xfrm>
              <a:off x="4297312" y="2927036"/>
              <a:ext cx="857256" cy="80905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t"/>
            <a:lstStyle/>
            <a:p>
              <a:pPr algn="ctr"/>
              <a:r>
                <a:rPr lang="en-US" altLang="ko-KR" sz="1000" dirty="0" smtClean="0">
                  <a:solidFill>
                    <a:schemeClr val="bg1"/>
                  </a:solidFill>
                </a:rPr>
                <a:t>EAI</a:t>
              </a:r>
              <a:endParaRPr lang="ko-KR" altLang="en-US" sz="1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43" name="직사각형 42"/>
            <p:cNvSpPr/>
            <p:nvPr/>
          </p:nvSpPr>
          <p:spPr>
            <a:xfrm>
              <a:off x="4297312" y="3466404"/>
              <a:ext cx="857256" cy="26968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endParaRPr lang="ko-KR" altLang="en-US" sz="9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47" name="그룹 46"/>
          <p:cNvGrpSpPr/>
          <p:nvPr/>
        </p:nvGrpSpPr>
        <p:grpSpPr>
          <a:xfrm>
            <a:off x="4330316" y="5765955"/>
            <a:ext cx="857256" cy="432048"/>
            <a:chOff x="4297312" y="2927036"/>
            <a:chExt cx="857256" cy="809055"/>
          </a:xfrm>
        </p:grpSpPr>
        <p:sp>
          <p:nvSpPr>
            <p:cNvPr id="50" name="직사각형 49"/>
            <p:cNvSpPr/>
            <p:nvPr/>
          </p:nvSpPr>
          <p:spPr>
            <a:xfrm>
              <a:off x="4297312" y="2927036"/>
              <a:ext cx="857256" cy="80905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t"/>
            <a:lstStyle/>
            <a:p>
              <a:pPr algn="ctr"/>
              <a:r>
                <a:rPr lang="en-US" altLang="ko-KR" sz="1000" dirty="0" smtClean="0">
                  <a:solidFill>
                    <a:schemeClr val="bg1"/>
                  </a:solidFill>
                </a:rPr>
                <a:t>MCI</a:t>
              </a:r>
              <a:endParaRPr lang="ko-KR" altLang="en-US" sz="1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53" name="직사각형 52"/>
            <p:cNvSpPr/>
            <p:nvPr/>
          </p:nvSpPr>
          <p:spPr>
            <a:xfrm>
              <a:off x="4297312" y="3466404"/>
              <a:ext cx="857256" cy="26968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endParaRPr lang="ko-KR" altLang="en-US" sz="9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54" name="그룹 53"/>
          <p:cNvGrpSpPr/>
          <p:nvPr/>
        </p:nvGrpSpPr>
        <p:grpSpPr>
          <a:xfrm>
            <a:off x="3052720" y="5805264"/>
            <a:ext cx="857256" cy="432048"/>
            <a:chOff x="4297312" y="2927036"/>
            <a:chExt cx="857256" cy="809055"/>
          </a:xfrm>
        </p:grpSpPr>
        <p:sp>
          <p:nvSpPr>
            <p:cNvPr id="55" name="직사각형 54"/>
            <p:cNvSpPr/>
            <p:nvPr/>
          </p:nvSpPr>
          <p:spPr>
            <a:xfrm>
              <a:off x="4297312" y="2927036"/>
              <a:ext cx="857256" cy="80905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t"/>
            <a:lstStyle/>
            <a:p>
              <a:pPr algn="ctr"/>
              <a:r>
                <a:rPr lang="en-US" altLang="ko-KR" sz="1000" dirty="0" smtClean="0">
                  <a:solidFill>
                    <a:schemeClr val="bg1"/>
                  </a:solidFill>
                </a:rPr>
                <a:t>FEP</a:t>
              </a:r>
              <a:endParaRPr lang="ko-KR" altLang="en-US" sz="1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58" name="직사각형 57"/>
            <p:cNvSpPr/>
            <p:nvPr/>
          </p:nvSpPr>
          <p:spPr>
            <a:xfrm>
              <a:off x="4297312" y="3466404"/>
              <a:ext cx="857256" cy="26968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endParaRPr lang="ko-KR" altLang="en-US" sz="900" dirty="0" smtClean="0">
                <a:solidFill>
                  <a:schemeClr val="tx1"/>
                </a:solidFill>
              </a:endParaRPr>
            </a:p>
          </p:txBody>
        </p:sp>
      </p:grpSp>
      <p:cxnSp>
        <p:nvCxnSpPr>
          <p:cNvPr id="59" name="직선 연결선 58"/>
          <p:cNvCxnSpPr>
            <a:stCxn id="34" idx="2"/>
            <a:endCxn id="42" idx="0"/>
          </p:cNvCxnSpPr>
          <p:nvPr/>
        </p:nvCxnSpPr>
        <p:spPr>
          <a:xfrm>
            <a:off x="4748224" y="5517232"/>
            <a:ext cx="1288316" cy="240602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/>
          <p:cNvCxnSpPr>
            <a:stCxn id="34" idx="2"/>
            <a:endCxn id="50" idx="0"/>
          </p:cNvCxnSpPr>
          <p:nvPr/>
        </p:nvCxnSpPr>
        <p:spPr>
          <a:xfrm>
            <a:off x="4748224" y="5517232"/>
            <a:ext cx="10720" cy="248723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/>
          <p:cNvCxnSpPr>
            <a:stCxn id="34" idx="2"/>
            <a:endCxn id="55" idx="0"/>
          </p:cNvCxnSpPr>
          <p:nvPr/>
        </p:nvCxnSpPr>
        <p:spPr>
          <a:xfrm flipH="1">
            <a:off x="3481348" y="5517232"/>
            <a:ext cx="1266876" cy="288032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/>
          <p:cNvCxnSpPr>
            <a:stCxn id="69" idx="2"/>
            <a:endCxn id="34" idx="0"/>
          </p:cNvCxnSpPr>
          <p:nvPr/>
        </p:nvCxnSpPr>
        <p:spPr>
          <a:xfrm>
            <a:off x="3903625" y="4787862"/>
            <a:ext cx="844599" cy="297322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연결선 67"/>
          <p:cNvCxnSpPr>
            <a:stCxn id="72" idx="2"/>
            <a:endCxn id="34" idx="0"/>
          </p:cNvCxnSpPr>
          <p:nvPr/>
        </p:nvCxnSpPr>
        <p:spPr>
          <a:xfrm flipH="1">
            <a:off x="4748224" y="4787862"/>
            <a:ext cx="711532" cy="297322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 rot="20891794">
            <a:off x="2690202" y="3366524"/>
            <a:ext cx="3982977" cy="83099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 smtClean="0">
                <a:solidFill>
                  <a:srgbClr val="FF0000"/>
                </a:solidFill>
              </a:rPr>
              <a:t>I/F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 회의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결과 연계를 위한 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L4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연결은 필요 없음 </a:t>
            </a:r>
          </a:p>
        </p:txBody>
      </p:sp>
    </p:spTree>
    <p:extLst>
      <p:ext uri="{BB962C8B-B14F-4D97-AF65-F5344CB8AC3E}">
        <p14:creationId xmlns:p14="http://schemas.microsoft.com/office/powerpoint/2010/main" val="41219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별첨</a:t>
            </a:r>
            <a:r>
              <a:rPr lang="en-US" altLang="ko-KR" dirty="0" smtClean="0"/>
              <a:t>1. </a:t>
            </a:r>
            <a:r>
              <a:rPr lang="ko-KR" altLang="en-US" dirty="0" smtClean="0"/>
              <a:t>서비스 가동</a:t>
            </a:r>
            <a:r>
              <a:rPr lang="en-US" altLang="ko-KR" dirty="0" smtClean="0"/>
              <a:t>/</a:t>
            </a:r>
            <a:r>
              <a:rPr lang="ko-KR" altLang="en-US" dirty="0" smtClean="0"/>
              <a:t>중지</a:t>
            </a:r>
            <a:endParaRPr lang="ko-KR" altLang="en-US" dirty="0"/>
          </a:p>
        </p:txBody>
      </p:sp>
      <p:sp>
        <p:nvSpPr>
          <p:cNvPr id="9" name="텍스트 개체 틀 4"/>
          <p:cNvSpPr>
            <a:spLocks noGrp="1"/>
          </p:cNvSpPr>
          <p:nvPr>
            <p:ph type="body" sz="quarter" idx="14"/>
          </p:nvPr>
        </p:nvSpPr>
        <p:spPr>
          <a:xfrm>
            <a:off x="416496" y="980728"/>
            <a:ext cx="8498956" cy="307777"/>
          </a:xfrm>
        </p:spPr>
        <p:txBody>
          <a:bodyPr lIns="72000" rIns="72000" anchor="ctr" anchorCtr="0">
            <a:spAutoFit/>
          </a:bodyPr>
          <a:lstStyle/>
          <a:p>
            <a:pPr marL="176213" lvl="0" indent="-176213"/>
            <a:r>
              <a:rPr lang="ko-KR" altLang="en-US" dirty="0" smtClean="0">
                <a:solidFill>
                  <a:prstClr val="black"/>
                </a:solidFill>
              </a:rPr>
              <a:t>인터넷</a:t>
            </a:r>
            <a:r>
              <a:rPr lang="en-US" altLang="ko-KR" dirty="0" smtClean="0">
                <a:solidFill>
                  <a:prstClr val="black"/>
                </a:solidFill>
              </a:rPr>
              <a:t> </a:t>
            </a:r>
            <a:r>
              <a:rPr lang="ko-KR" altLang="en-US" dirty="0" smtClean="0">
                <a:solidFill>
                  <a:prstClr val="black"/>
                </a:solidFill>
              </a:rPr>
              <a:t>공통 운영 </a:t>
            </a:r>
            <a:r>
              <a:rPr lang="en-US" altLang="ko-KR" dirty="0" smtClean="0">
                <a:solidFill>
                  <a:prstClr val="black"/>
                </a:solidFill>
              </a:rPr>
              <a:t>Web– pitcwb0a,0b (</a:t>
            </a:r>
            <a:r>
              <a:rPr lang="en-US" altLang="ko-KR" dirty="0" smtClean="0">
                <a:solidFill>
                  <a:srgbClr val="FF0000"/>
                </a:solidFill>
              </a:rPr>
              <a:t>40.225.192.40, 40.225.192.41</a:t>
            </a:r>
            <a:r>
              <a:rPr lang="en-US" altLang="ko-KR" dirty="0" smtClean="0">
                <a:solidFill>
                  <a:prstClr val="black"/>
                </a:solidFill>
              </a:rPr>
              <a:t>)</a:t>
            </a:r>
            <a:endParaRPr lang="en-US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557696"/>
              </p:ext>
            </p:extLst>
          </p:nvPr>
        </p:nvGraphicFramePr>
        <p:xfrm>
          <a:off x="483641" y="1308696"/>
          <a:ext cx="8746459" cy="1988162"/>
        </p:xfrm>
        <a:graphic>
          <a:graphicData uri="http://schemas.openxmlformats.org/drawingml/2006/table">
            <a:tbl>
              <a:tblPr/>
              <a:tblGrid>
                <a:gridCol w="1128565"/>
                <a:gridCol w="3808947"/>
                <a:gridCol w="3808947"/>
              </a:tblGrid>
              <a:tr h="2987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Service</a:t>
                      </a:r>
                      <a:endParaRPr lang="en-US" sz="12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Start</a:t>
                      </a:r>
                      <a:endParaRPr lang="en-US" sz="12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Stop</a:t>
                      </a:r>
                      <a:endParaRPr lang="ko-KR" altLang="en-US" sz="12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87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Web</a:t>
                      </a:r>
                      <a:r>
                        <a:rPr lang="ko-KR" altLang="en-US" sz="11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서버</a:t>
                      </a:r>
                      <a:endParaRPr lang="en-US" altLang="ko-KR" sz="1100" b="1" i="0" u="none" strike="noStrike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en-US" sz="11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1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각 도메인 별</a:t>
                      </a:r>
                      <a:r>
                        <a:rPr lang="en-US" altLang="ko-KR" sz="1100" b="1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1100" b="1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개별적으로 모두 수행 필요함</a:t>
                      </a:r>
                      <a:r>
                        <a:rPr lang="en-US" altLang="ko-KR" sz="1100" b="1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US" sz="11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login jws3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 /web/jws3/domains/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각 도메인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/Sub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도메인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/bin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./start.sh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===(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일괄 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Start)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login jws3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 /web/jws3/domains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./jws_startAll.sh   (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작성 예정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login jws3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 /web/jws3/domains/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각 도메인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/Sub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도메인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/bin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./stop.sh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===(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일괄 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Stop)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login jws3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 /web/jws3/domains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./jws_stopAll.sh   (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작성 예정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7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Xecure</a:t>
                      </a:r>
                      <a:r>
                        <a:rPr lang="en-US" sz="1100" b="1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web</a:t>
                      </a:r>
                      <a:endParaRPr lang="en-US" sz="11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 /product/xecureweb_ver7/</a:t>
                      </a:r>
                      <a:r>
                        <a:rPr lang="en-US" sz="1000" b="0" i="0" u="none" strike="noStrike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xgate</a:t>
                      </a:r>
                      <a:endParaRPr lang="en-US" sz="1000" b="0" i="0" u="none" strike="noStrike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  <a:p>
                      <a:pPr algn="l" rtl="0" fontAlgn="ctr"/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./xstart.sh</a:t>
                      </a:r>
                      <a:endParaRPr 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 /product/xecureweb_ver7/</a:t>
                      </a:r>
                      <a:r>
                        <a:rPr lang="en-US" altLang="ko-KR" sz="1000" b="0" i="0" u="none" strike="noStrike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xgate</a:t>
                      </a:r>
                      <a:endParaRPr lang="en-US" altLang="ko-KR" sz="1000" b="0" i="0" u="none" strike="noStrike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  <a:p>
                      <a:pPr algn="l" rtl="0" fontAlgn="ctr"/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./xstop.sh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756">
                <a:tc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텍스트 개체 틀 4"/>
          <p:cNvSpPr>
            <a:spLocks noGrp="1"/>
          </p:cNvSpPr>
          <p:nvPr>
            <p:ph type="body" sz="quarter" idx="14"/>
          </p:nvPr>
        </p:nvSpPr>
        <p:spPr>
          <a:xfrm>
            <a:off x="416496" y="3461072"/>
            <a:ext cx="8498956" cy="307777"/>
          </a:xfrm>
        </p:spPr>
        <p:txBody>
          <a:bodyPr lIns="72000" rIns="72000" anchor="ctr" anchorCtr="0">
            <a:spAutoFit/>
          </a:bodyPr>
          <a:lstStyle/>
          <a:p>
            <a:pPr marL="176213" lvl="0" indent="-176213"/>
            <a:r>
              <a:rPr lang="ko-KR" altLang="en-US" dirty="0" smtClean="0">
                <a:solidFill>
                  <a:prstClr val="black"/>
                </a:solidFill>
              </a:rPr>
              <a:t>인터넷</a:t>
            </a:r>
            <a:r>
              <a:rPr lang="en-US" altLang="ko-KR" dirty="0" smtClean="0">
                <a:solidFill>
                  <a:prstClr val="black"/>
                </a:solidFill>
              </a:rPr>
              <a:t> </a:t>
            </a:r>
            <a:r>
              <a:rPr lang="ko-KR" altLang="en-US" dirty="0" smtClean="0">
                <a:solidFill>
                  <a:prstClr val="black"/>
                </a:solidFill>
              </a:rPr>
              <a:t>공통 운영 </a:t>
            </a:r>
            <a:r>
              <a:rPr lang="en-US" altLang="ko-KR" dirty="0" smtClean="0">
                <a:solidFill>
                  <a:prstClr val="black"/>
                </a:solidFill>
              </a:rPr>
              <a:t>WAS– pitcap0a,0b (</a:t>
            </a:r>
            <a:r>
              <a:rPr lang="en-US" altLang="ko-KR" dirty="0" smtClean="0">
                <a:solidFill>
                  <a:srgbClr val="FF0000"/>
                </a:solidFill>
              </a:rPr>
              <a:t>40.226.150.103, 40.226.150.104</a:t>
            </a:r>
            <a:r>
              <a:rPr lang="en-US" altLang="ko-KR" dirty="0" smtClean="0">
                <a:solidFill>
                  <a:prstClr val="black"/>
                </a:solidFill>
              </a:rPr>
              <a:t>)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085902"/>
              </p:ext>
            </p:extLst>
          </p:nvPr>
        </p:nvGraphicFramePr>
        <p:xfrm>
          <a:off x="483641" y="3789040"/>
          <a:ext cx="8746459" cy="2439318"/>
        </p:xfrm>
        <a:graphic>
          <a:graphicData uri="http://schemas.openxmlformats.org/drawingml/2006/table">
            <a:tbl>
              <a:tblPr/>
              <a:tblGrid>
                <a:gridCol w="1128565"/>
                <a:gridCol w="3808947"/>
                <a:gridCol w="3808947"/>
              </a:tblGrid>
              <a:tr h="2987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Service</a:t>
                      </a:r>
                      <a:endParaRPr lang="en-US" sz="12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Start</a:t>
                      </a:r>
                      <a:endParaRPr lang="en-US" sz="12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Stop</a:t>
                      </a:r>
                      <a:endParaRPr lang="ko-KR" altLang="en-US" sz="12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87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100" b="1" i="0" u="none" strike="noStrike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jboss</a:t>
                      </a:r>
                      <a:endParaRPr lang="en-US" sz="11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login jboss7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 /was/jboss7/domains/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각 도메인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/Sub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도메인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/bin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./start.sh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===(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일괄 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Start)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login jboss7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 /was/jboss7/domains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./jboss_startAll.sh   (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작성 예정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login jboss7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 /was/jboss7/domains/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각 도메인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/Sub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도메인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/bin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./start.sh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===(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일괄 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Stop)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login jboss7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 /was/jboss7/domains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./jboss_stopAll.sh   (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작성 예정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7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Tibco</a:t>
                      </a:r>
                      <a:endParaRPr lang="en-US" sz="11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login </a:t>
                      </a:r>
                      <a:r>
                        <a:rPr lang="en-US" altLang="ko-KR" sz="1000" b="0" i="0" u="none" strike="noStrike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tibco</a:t>
                      </a:r>
                      <a:endParaRPr lang="en-US" altLang="ko-KR" sz="1000" b="0" i="0" u="none" strike="noStrike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 /product/</a:t>
                      </a:r>
                      <a:r>
                        <a:rPr lang="en-US" altLang="ko-KR" sz="1000" b="0" i="0" u="none" strike="noStrike" baseline="0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tibco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en-US" altLang="ko-KR" sz="1000" b="0" i="0" u="none" strike="noStrike" baseline="0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mftps</a:t>
                      </a:r>
                      <a:endParaRPr lang="en-US" altLang="ko-KR" sz="1000" b="0" i="0" u="none" strike="noStrike" baseline="0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</a:t>
                      </a:r>
                      <a:r>
                        <a:rPr lang="en-US" altLang="ko-KR" sz="1000" b="0" i="0" u="none" strike="noStrike" baseline="0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cfstart</a:t>
                      </a:r>
                      <a:endParaRPr lang="en-US" altLang="ko-KR" sz="1000" b="0" i="0" u="none" strike="noStrike" baseline="0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login </a:t>
                      </a:r>
                      <a:r>
                        <a:rPr lang="en-US" altLang="ko-KR" sz="1000" b="0" i="0" u="none" strike="noStrike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tibco</a:t>
                      </a:r>
                      <a:endParaRPr lang="en-US" altLang="ko-KR" sz="1000" b="0" i="0" u="none" strike="noStrike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 /product/</a:t>
                      </a:r>
                      <a:r>
                        <a:rPr lang="en-US" altLang="ko-KR" sz="1000" b="0" i="0" u="none" strike="noStrike" baseline="0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tibco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en-US" altLang="ko-KR" sz="1000" b="0" i="0" u="none" strike="noStrike" baseline="0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mftps</a:t>
                      </a:r>
                      <a:endParaRPr lang="en-US" altLang="ko-KR" sz="1000" b="0" i="0" u="none" strike="noStrike" baseline="0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</a:t>
                      </a:r>
                      <a:r>
                        <a:rPr lang="en-US" altLang="ko-KR" sz="1000" b="0" i="0" u="none" strike="noStrike" baseline="0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cfstop</a:t>
                      </a:r>
                      <a:endParaRPr lang="en-US" altLang="ko-KR" sz="1000" b="0" i="0" u="none" strike="noStrike" baseline="0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756">
                <a:tc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756">
                <a:tc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731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558500" y="861393"/>
            <a:ext cx="8787113" cy="349702"/>
          </a:xfrm>
        </p:spPr>
        <p:txBody>
          <a:bodyPr lIns="36000" tIns="36000" rIns="36000" bIns="36000">
            <a:spAutoFit/>
          </a:bodyPr>
          <a:lstStyle/>
          <a:p>
            <a:r>
              <a:rPr lang="ko-KR" altLang="en-US" dirty="0" err="1" smtClean="0"/>
              <a:t>미들웨어</a:t>
            </a:r>
            <a:r>
              <a:rPr lang="en-US" altLang="ko-KR" dirty="0" smtClean="0"/>
              <a:t> (Apache, </a:t>
            </a:r>
            <a:r>
              <a:rPr lang="en-US" altLang="ko-KR" dirty="0" err="1" smtClean="0"/>
              <a:t>Jboss</a:t>
            </a:r>
            <a:r>
              <a:rPr lang="en-US" altLang="ko-KR" dirty="0" smtClean="0"/>
              <a:t>) </a:t>
            </a:r>
            <a:r>
              <a:rPr lang="ko-KR" altLang="en-US" dirty="0" smtClean="0"/>
              <a:t>부문</a:t>
            </a:r>
            <a:endParaRPr lang="en-US" altLang="ko-KR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별첨</a:t>
            </a:r>
            <a:r>
              <a:rPr lang="en-US" altLang="ko-KR" dirty="0" smtClean="0"/>
              <a:t>2. </a:t>
            </a:r>
            <a:r>
              <a:rPr lang="ko-KR" altLang="en-US" dirty="0" smtClean="0"/>
              <a:t>보안 적용</a:t>
            </a:r>
            <a:r>
              <a:rPr lang="en-US" altLang="ko-KR" dirty="0" smtClean="0"/>
              <a:t> </a:t>
            </a:r>
            <a:r>
              <a:rPr lang="ko-KR" altLang="en-US" dirty="0" smtClean="0"/>
              <a:t>기준</a:t>
            </a:r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4"/>
          </p:nvPr>
        </p:nvSpPr>
        <p:spPr>
          <a:xfrm>
            <a:off x="558500" y="1376772"/>
            <a:ext cx="8498956" cy="576211"/>
          </a:xfrm>
        </p:spPr>
        <p:txBody>
          <a:bodyPr/>
          <a:lstStyle/>
          <a:p>
            <a:pPr marL="176213" indent="-176213"/>
            <a:r>
              <a:rPr lang="ko-KR" altLang="en-US" dirty="0" smtClean="0"/>
              <a:t>기준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삼성카드 </a:t>
            </a:r>
            <a:r>
              <a:rPr lang="en-US" altLang="ko-KR" dirty="0" smtClean="0"/>
              <a:t>PISA</a:t>
            </a:r>
            <a:r>
              <a:rPr lang="en-US" altLang="ko-KR" dirty="0"/>
              <a:t>_</a:t>
            </a:r>
            <a:r>
              <a:rPr lang="ko-KR" altLang="en-US" dirty="0"/>
              <a:t>진단체크리스트</a:t>
            </a:r>
            <a:r>
              <a:rPr lang="en-US" altLang="ko-KR" dirty="0"/>
              <a:t>_</a:t>
            </a:r>
            <a:r>
              <a:rPr lang="ko-KR" altLang="en-US" dirty="0" err="1"/>
              <a:t>미들웨어</a:t>
            </a:r>
            <a:r>
              <a:rPr lang="en-US" altLang="ko-KR" dirty="0"/>
              <a:t>_20170102.xlsx</a:t>
            </a:r>
            <a:endParaRPr lang="en-US" altLang="ko-KR" dirty="0" smtClean="0"/>
          </a:p>
          <a:p>
            <a:pPr marL="176213" indent="-176213">
              <a:buNone/>
            </a:pPr>
            <a:r>
              <a:rPr lang="en-US" altLang="ko-KR" dirty="0" smtClean="0"/>
              <a:t>           (</a:t>
            </a:r>
            <a:r>
              <a:rPr lang="ko-KR" altLang="en-US" dirty="0" smtClean="0"/>
              <a:t>삼성 보</a:t>
            </a:r>
            <a:r>
              <a:rPr lang="ko-KR" altLang="en-US" dirty="0"/>
              <a:t>안 </a:t>
            </a:r>
            <a:r>
              <a:rPr lang="ko-KR" altLang="en-US" dirty="0" smtClean="0"/>
              <a:t>지수</a:t>
            </a:r>
            <a:r>
              <a:rPr lang="en-US" altLang="ko-KR" dirty="0" smtClean="0"/>
              <a:t>) IT </a:t>
            </a:r>
            <a:r>
              <a:rPr lang="ko-KR" altLang="en-US" dirty="0" smtClean="0"/>
              <a:t>부문 체크 리스트</a:t>
            </a:r>
            <a:r>
              <a:rPr lang="en-US" altLang="ko-KR" dirty="0" smtClean="0"/>
              <a:t>.</a:t>
            </a:r>
            <a:r>
              <a:rPr lang="en-US" altLang="ko-KR" dirty="0" err="1" smtClean="0"/>
              <a:t>xlsx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6731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제품별  기술지원 담당자</a:t>
            </a:r>
            <a:endParaRPr lang="en-US" altLang="ko-KR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별첨</a:t>
            </a:r>
            <a:r>
              <a:rPr lang="en-US" altLang="ko-KR" dirty="0" smtClean="0"/>
              <a:t>3. </a:t>
            </a:r>
            <a:r>
              <a:rPr lang="ko-KR" altLang="en-US" dirty="0" smtClean="0"/>
              <a:t>기술지원</a:t>
            </a:r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4"/>
          </p:nvPr>
        </p:nvSpPr>
        <p:spPr>
          <a:xfrm>
            <a:off x="558500" y="1376772"/>
            <a:ext cx="8498956" cy="576211"/>
          </a:xfrm>
        </p:spPr>
        <p:txBody>
          <a:bodyPr/>
          <a:lstStyle/>
          <a:p>
            <a:pPr marL="176213" lvl="0" indent="-176213"/>
            <a:r>
              <a:rPr lang="en-US" altLang="ko-KR" dirty="0" smtClean="0"/>
              <a:t>H/W </a:t>
            </a:r>
            <a:r>
              <a:rPr lang="ko-KR" altLang="en-US" dirty="0" smtClean="0"/>
              <a:t>부문은  인프라센터 담당자가 </a:t>
            </a:r>
            <a:r>
              <a:rPr lang="en-US" altLang="ko-KR" dirty="0" smtClean="0"/>
              <a:t>1</a:t>
            </a:r>
            <a:r>
              <a:rPr lang="ko-KR" altLang="en-US" dirty="0" smtClean="0"/>
              <a:t>차 지원하며</a:t>
            </a:r>
            <a:r>
              <a:rPr lang="en-US" altLang="ko-KR" dirty="0" smtClean="0"/>
              <a:t>,  S/W </a:t>
            </a:r>
            <a:r>
              <a:rPr lang="ko-KR" altLang="en-US" dirty="0" smtClean="0"/>
              <a:t>부문은  각 업체와 기술지원 체결</a:t>
            </a:r>
            <a:r>
              <a:rPr lang="en-US" altLang="ko-KR" dirty="0" smtClean="0"/>
              <a:t>(</a:t>
            </a:r>
            <a:r>
              <a:rPr lang="ko-KR" altLang="en-US" dirty="0" smtClean="0"/>
              <a:t>필요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713869"/>
              </p:ext>
            </p:extLst>
          </p:nvPr>
        </p:nvGraphicFramePr>
        <p:xfrm>
          <a:off x="596516" y="1916835"/>
          <a:ext cx="8712968" cy="3822452"/>
        </p:xfrm>
        <a:graphic>
          <a:graphicData uri="http://schemas.openxmlformats.org/drawingml/2006/table">
            <a:tbl>
              <a:tblPr/>
              <a:tblGrid>
                <a:gridCol w="726125"/>
                <a:gridCol w="1272905"/>
                <a:gridCol w="1571636"/>
                <a:gridCol w="3143272"/>
                <a:gridCol w="1999030"/>
              </a:tblGrid>
              <a:tr h="270030"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부문</a:t>
                      </a:r>
                      <a:endParaRPr lang="en-US" sz="10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제품</a:t>
                      </a:r>
                      <a:endParaRPr lang="en-US" sz="10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담당자</a:t>
                      </a:r>
                      <a:endParaRPr lang="en-US" sz="10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연락처</a:t>
                      </a:r>
                      <a:endParaRPr lang="en-US" sz="10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소속</a:t>
                      </a:r>
                      <a:endParaRPr lang="en-US" sz="10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400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L7</a:t>
                      </a:r>
                      <a:endParaRPr 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장민재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책임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네트워크그룹</a:t>
                      </a:r>
                      <a:endParaRPr lang="en-US" altLang="ko-KR" sz="1000" b="0" i="0" u="none" strike="noStrike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인프라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_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금융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서비스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20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Server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장민재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책임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네트워크그룹</a:t>
                      </a:r>
                      <a:endParaRPr lang="en-US" altLang="ko-KR" sz="1000" b="0" i="0" u="none" strike="noStrike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인프라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_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금융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서비스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20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Jboss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EWS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홍재우 상무</a:t>
                      </a:r>
                      <a:endParaRPr lang="en-US" altLang="ko-KR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ko-KR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손준영 과장</a:t>
                      </a:r>
                      <a:endParaRPr lang="en-US" altLang="ko-KR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ko-KR" altLang="en-US" sz="10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최만웅</a:t>
                      </a:r>
                      <a:r>
                        <a:rPr lang="ko-KR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부장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hlinkClick r:id="rId2"/>
                        </a:rPr>
                        <a:t>jwhong@osci.kr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010-2088-7751</a:t>
                      </a:r>
                    </a:p>
                    <a:p>
                      <a:pPr algn="ctr" rtl="0" fontAlgn="ctr"/>
                      <a:r>
                        <a:rPr lang="en-US" altLang="ko-KR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hlinkClick r:id="rId3"/>
                        </a:rPr>
                        <a:t>jyson@osci.kr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010-7244-8147</a:t>
                      </a:r>
                    </a:p>
                    <a:p>
                      <a:pPr algn="ctr" rtl="0" fontAlgn="ctr"/>
                      <a:r>
                        <a:rPr lang="en-US" altLang="ko-KR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hlinkClick r:id="rId4"/>
                        </a:rPr>
                        <a:t>mwchoi@osci.kr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010-7199-4170</a:t>
                      </a:r>
                      <a:endParaRPr lang="en-US" altLang="ko-KR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Open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Source Consulting(OSC)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0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WAS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Jboss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EAP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상동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상동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0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Oracle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김홍성 부장</a:t>
                      </a:r>
                      <a:endParaRPr lang="en-US" altLang="ko-KR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BiCNS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5"/>
                        </a:rPr>
                        <a:t>hskimgm@bicns.com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010-8898-1193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59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030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 rot="20891794">
            <a:off x="2670488" y="5195734"/>
            <a:ext cx="3982977" cy="83099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smtClean="0">
                <a:solidFill>
                  <a:srgbClr val="FF0000"/>
                </a:solidFill>
              </a:rPr>
              <a:t>상세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내용은 향후 확정 되면 변경 예정</a:t>
            </a:r>
          </a:p>
        </p:txBody>
      </p:sp>
    </p:spTree>
    <p:extLst>
      <p:ext uri="{BB962C8B-B14F-4D97-AF65-F5344CB8AC3E}">
        <p14:creationId xmlns:p14="http://schemas.microsoft.com/office/powerpoint/2010/main" val="266731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730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1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218161"/>
              </p:ext>
            </p:extLst>
          </p:nvPr>
        </p:nvGraphicFramePr>
        <p:xfrm>
          <a:off x="415925" y="477607"/>
          <a:ext cx="9074151" cy="5831713"/>
        </p:xfrm>
        <a:graphic>
          <a:graphicData uri="http://schemas.openxmlformats.org/drawingml/2006/table">
            <a:tbl>
              <a:tblPr/>
              <a:tblGrid>
                <a:gridCol w="1252660"/>
                <a:gridCol w="1277495"/>
                <a:gridCol w="5136478"/>
                <a:gridCol w="1407518"/>
              </a:tblGrid>
              <a:tr h="281491"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문서개정이력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37591"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89274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문서명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아키텍처 정의서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운영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) –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인터넷 공통 통합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Web/WAS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37591"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82452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버전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날 짜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내 용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작성자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</a:tr>
              <a:tr h="33595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1.0</a:t>
                      </a: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2017.03.14</a:t>
                      </a: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최초 개정</a:t>
                      </a: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김 흥 수</a:t>
                      </a: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1.1</a:t>
                      </a: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2017.04.03</a:t>
                      </a: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Host Name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변경 및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IP Address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변경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김 흥 수</a:t>
                      </a: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연계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I/F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용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L4 S/W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연결 정의 삭제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(P. 12)</a:t>
                      </a: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295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altLang="ko-KR" dirty="0" smtClean="0"/>
              <a:t>(</a:t>
            </a:r>
            <a:r>
              <a:rPr lang="ko-KR" altLang="en-US" dirty="0" smtClean="0"/>
              <a:t>운영</a:t>
            </a:r>
            <a:r>
              <a:rPr lang="en-US" altLang="ko-KR" dirty="0" smtClean="0"/>
              <a:t>)</a:t>
            </a:r>
            <a:r>
              <a:rPr lang="ko-KR" altLang="en-US" dirty="0" smtClean="0"/>
              <a:t>인터넷 </a:t>
            </a:r>
            <a:r>
              <a:rPr lang="ko-KR" altLang="en-US" dirty="0"/>
              <a:t>공통 통합 </a:t>
            </a:r>
            <a:r>
              <a:rPr lang="ko-KR" altLang="en-US" dirty="0" smtClean="0"/>
              <a:t>시스템 구성도</a:t>
            </a:r>
            <a:endParaRPr lang="en-US" altLang="ko-KR" dirty="0" smtClean="0"/>
          </a:p>
          <a:p>
            <a:pPr>
              <a:lnSpc>
                <a:spcPct val="100000"/>
              </a:lnSpc>
            </a:pPr>
            <a:r>
              <a:rPr lang="en-US" altLang="ko-KR" dirty="0" smtClean="0"/>
              <a:t>(</a:t>
            </a:r>
            <a:r>
              <a:rPr lang="ko-KR" altLang="en-US" dirty="0" smtClean="0"/>
              <a:t>운영</a:t>
            </a:r>
            <a:r>
              <a:rPr lang="en-US" altLang="ko-KR" dirty="0" smtClean="0"/>
              <a:t>)</a:t>
            </a:r>
            <a:r>
              <a:rPr lang="ko-KR" altLang="en-US" dirty="0"/>
              <a:t>인터넷 공통 통합 </a:t>
            </a:r>
            <a:r>
              <a:rPr lang="en-US" altLang="ko-KR" dirty="0" smtClean="0"/>
              <a:t>O/S  </a:t>
            </a:r>
            <a:r>
              <a:rPr lang="ko-KR" altLang="en-US" dirty="0" smtClean="0"/>
              <a:t>구성</a:t>
            </a:r>
            <a:endParaRPr lang="en-US" altLang="ko-KR" dirty="0" smtClean="0"/>
          </a:p>
          <a:p>
            <a:pPr>
              <a:lnSpc>
                <a:spcPct val="100000"/>
              </a:lnSpc>
            </a:pPr>
            <a:r>
              <a:rPr lang="en-US" altLang="ko-KR" dirty="0" smtClean="0"/>
              <a:t>(</a:t>
            </a:r>
            <a:r>
              <a:rPr lang="ko-KR" altLang="en-US" dirty="0"/>
              <a:t>운영</a:t>
            </a:r>
            <a:r>
              <a:rPr lang="en-US" altLang="ko-KR" dirty="0"/>
              <a:t>)</a:t>
            </a:r>
            <a:r>
              <a:rPr lang="ko-KR" altLang="en-US" dirty="0"/>
              <a:t>인터넷 공통 이중화 운영 구성</a:t>
            </a:r>
          </a:p>
          <a:p>
            <a:pPr>
              <a:lnSpc>
                <a:spcPct val="100000"/>
              </a:lnSpc>
            </a:pPr>
            <a:r>
              <a:rPr lang="en-US" altLang="ko-KR" dirty="0"/>
              <a:t>(</a:t>
            </a:r>
            <a:r>
              <a:rPr lang="ko-KR" altLang="en-US" dirty="0"/>
              <a:t>운영</a:t>
            </a:r>
            <a:r>
              <a:rPr lang="en-US" altLang="ko-KR" dirty="0"/>
              <a:t>)</a:t>
            </a:r>
            <a:r>
              <a:rPr lang="ko-KR" altLang="en-US" dirty="0"/>
              <a:t>인터넷 공통 </a:t>
            </a:r>
            <a:r>
              <a:rPr lang="ko-KR" altLang="en-US" dirty="0" smtClean="0"/>
              <a:t>시스템 </a:t>
            </a:r>
            <a:r>
              <a:rPr lang="en-US" altLang="ko-KR" dirty="0"/>
              <a:t>Port </a:t>
            </a:r>
            <a:r>
              <a:rPr lang="ko-KR" altLang="en-US" dirty="0" smtClean="0"/>
              <a:t>구성</a:t>
            </a:r>
            <a:endParaRPr lang="en-US" altLang="ko-KR" dirty="0" smtClean="0"/>
          </a:p>
          <a:p>
            <a:pPr>
              <a:lnSpc>
                <a:spcPct val="100000"/>
              </a:lnSpc>
            </a:pPr>
            <a:r>
              <a:rPr lang="en-US" altLang="ko-KR" dirty="0" smtClean="0"/>
              <a:t>(</a:t>
            </a:r>
            <a:r>
              <a:rPr lang="ko-KR" altLang="en-US" dirty="0" smtClean="0"/>
              <a:t>운영</a:t>
            </a:r>
            <a:r>
              <a:rPr lang="en-US" altLang="ko-KR" dirty="0" smtClean="0"/>
              <a:t>)</a:t>
            </a:r>
            <a:r>
              <a:rPr lang="ko-KR" altLang="en-US" dirty="0" smtClean="0"/>
              <a:t>인터넷 공통 인터페이스 구성</a:t>
            </a:r>
            <a:endParaRPr lang="en-US" altLang="ko-KR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ko-KR" altLang="en-US" dirty="0" smtClean="0"/>
              <a:t>별첨</a:t>
            </a:r>
            <a:r>
              <a:rPr lang="en-US" altLang="ko-KR" dirty="0" smtClean="0"/>
              <a:t>1. </a:t>
            </a:r>
            <a:r>
              <a:rPr lang="ko-KR" altLang="en-US" dirty="0" smtClean="0"/>
              <a:t>서비스</a:t>
            </a:r>
            <a:r>
              <a:rPr lang="en-US" altLang="ko-KR" dirty="0" smtClean="0"/>
              <a:t> </a:t>
            </a:r>
            <a:r>
              <a:rPr lang="ko-KR" altLang="en-US" dirty="0" smtClean="0"/>
              <a:t>가동</a:t>
            </a:r>
            <a:r>
              <a:rPr lang="en-US" altLang="ko-KR" dirty="0" smtClean="0"/>
              <a:t>/</a:t>
            </a:r>
            <a:r>
              <a:rPr lang="ko-KR" altLang="en-US" dirty="0" smtClean="0"/>
              <a:t>중지</a:t>
            </a:r>
            <a:endParaRPr lang="en-US" altLang="ko-KR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ko-KR" altLang="en-US" dirty="0" smtClean="0"/>
              <a:t>별첨</a:t>
            </a:r>
            <a:r>
              <a:rPr lang="en-US" altLang="ko-KR" dirty="0" smtClean="0"/>
              <a:t>2. </a:t>
            </a:r>
            <a:r>
              <a:rPr lang="ko-KR" altLang="en-US" dirty="0" smtClean="0"/>
              <a:t>보안 적용 기준</a:t>
            </a:r>
            <a:endParaRPr lang="en-US" altLang="ko-KR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ko-KR" altLang="en-US" dirty="0" smtClean="0"/>
              <a:t>별첨</a:t>
            </a:r>
            <a:r>
              <a:rPr lang="en-US" altLang="ko-KR" dirty="0" smtClean="0"/>
              <a:t>3. </a:t>
            </a:r>
            <a:r>
              <a:rPr lang="ko-KR" altLang="en-US" dirty="0" smtClean="0"/>
              <a:t>비상 연락망</a:t>
            </a:r>
            <a:endParaRPr lang="en-US" altLang="ko-KR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ko-KR" altLang="en-US" dirty="0" smtClean="0"/>
              <a:t>별첨</a:t>
            </a:r>
            <a:r>
              <a:rPr lang="en-US" altLang="ko-KR" dirty="0" smtClean="0"/>
              <a:t>4. </a:t>
            </a:r>
            <a:r>
              <a:rPr lang="ko-KR" altLang="en-US" dirty="0" err="1" smtClean="0"/>
              <a:t>미들웨어</a:t>
            </a:r>
            <a:r>
              <a:rPr lang="en-US" altLang="ko-KR" dirty="0" smtClean="0"/>
              <a:t> </a:t>
            </a:r>
            <a:r>
              <a:rPr lang="ko-KR" altLang="en-US" dirty="0" smtClean="0"/>
              <a:t>구성 현황</a:t>
            </a:r>
            <a:r>
              <a:rPr lang="en-US" altLang="ko-KR" dirty="0" smtClean="0"/>
              <a:t>(port </a:t>
            </a:r>
            <a:r>
              <a:rPr lang="ko-KR" altLang="en-US" dirty="0" smtClean="0"/>
              <a:t>정의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8881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I. (</a:t>
            </a:r>
            <a:r>
              <a:rPr lang="ko-KR" altLang="en-US" dirty="0" smtClean="0"/>
              <a:t>운영</a:t>
            </a:r>
            <a:r>
              <a:rPr lang="en-US" altLang="ko-KR" dirty="0" smtClean="0"/>
              <a:t>)</a:t>
            </a:r>
            <a:r>
              <a:rPr lang="ko-KR" altLang="en-US" dirty="0" smtClean="0"/>
              <a:t>인터넷 공통 시스템 구성도 </a:t>
            </a:r>
            <a:r>
              <a:rPr lang="en-US" altLang="ko-KR" dirty="0" smtClean="0"/>
              <a:t>(H/W </a:t>
            </a:r>
            <a:r>
              <a:rPr lang="ko-KR" altLang="en-US" dirty="0" smtClean="0"/>
              <a:t>구성도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8" name="AutoShape 264"/>
          <p:cNvSpPr>
            <a:spLocks noChangeArrowheads="1"/>
          </p:cNvSpPr>
          <p:nvPr/>
        </p:nvSpPr>
        <p:spPr bwMode="auto">
          <a:xfrm>
            <a:off x="7894965" y="5434393"/>
            <a:ext cx="1162491" cy="874927"/>
          </a:xfrm>
          <a:prstGeom prst="roundRect">
            <a:avLst>
              <a:gd name="adj" fmla="val 0"/>
            </a:avLst>
          </a:prstGeom>
          <a:noFill/>
          <a:ln w="25400" cap="flat" cmpd="sng" algn="ctr">
            <a:solidFill>
              <a:sysClr val="window" lastClr="FFFFFF">
                <a:lumMod val="75000"/>
              </a:sysClr>
            </a:solidFill>
            <a:prstDash val="solid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27391" y="5709328"/>
            <a:ext cx="874253" cy="2308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900" u="sng" kern="0" dirty="0" smtClean="0">
                <a:solidFill>
                  <a:prstClr val="black"/>
                </a:solidFill>
              </a:rPr>
              <a:t>Oracle Linux</a:t>
            </a:r>
            <a:endParaRPr kumimoji="0" lang="ko-KR" altLang="en-US" sz="900" i="0" u="sng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8011475" y="5775549"/>
            <a:ext cx="180000" cy="1800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5" name="AutoShape 264"/>
          <p:cNvSpPr>
            <a:spLocks noChangeArrowheads="1"/>
          </p:cNvSpPr>
          <p:nvPr/>
        </p:nvSpPr>
        <p:spPr bwMode="auto">
          <a:xfrm>
            <a:off x="1555235" y="1572170"/>
            <a:ext cx="80962" cy="479587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 cap="flat" cmpd="sng" algn="ctr">
            <a:noFill/>
            <a:prstDash val="solid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8127391" y="5476121"/>
            <a:ext cx="874253" cy="230800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91407" tIns="45704" rIns="91407" bIns="45704" rtlCol="0">
            <a:spAutoFit/>
          </a:bodyPr>
          <a:lstStyle/>
          <a:p>
            <a:pPr algn="ctr" defTabSz="914070" latinLnBrk="0">
              <a:defRPr/>
            </a:pPr>
            <a:r>
              <a:rPr lang="en-US" altLang="ko-KR" sz="900" u="sng" kern="0" dirty="0" smtClean="0">
                <a:solidFill>
                  <a:prstClr val="black"/>
                </a:solidFill>
              </a:rPr>
              <a:t>Win2012 R2</a:t>
            </a:r>
            <a:endParaRPr lang="ko-KR" altLang="en-US" sz="900" u="sng" kern="0" dirty="0" smtClean="0">
              <a:solidFill>
                <a:prstClr val="black"/>
              </a:solidFill>
            </a:endParaRPr>
          </a:p>
        </p:txBody>
      </p:sp>
      <p:sp>
        <p:nvSpPr>
          <p:cNvPr id="103" name="직사각형 102"/>
          <p:cNvSpPr/>
          <p:nvPr/>
        </p:nvSpPr>
        <p:spPr>
          <a:xfrm>
            <a:off x="1352599" y="3356992"/>
            <a:ext cx="857256" cy="7143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WEB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1352599" y="3642745"/>
            <a:ext cx="857256" cy="4286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2c / 64G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ticowb01</a:t>
            </a:r>
          </a:p>
          <a:p>
            <a:pPr algn="ctr"/>
            <a:r>
              <a:rPr lang="en-US" altLang="ko-KR" sz="900" dirty="0" smtClean="0">
                <a:solidFill>
                  <a:srgbClr val="FF0000"/>
                </a:solidFill>
              </a:rPr>
              <a:t>40.10.22.157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  <p:sp>
        <p:nvSpPr>
          <p:cNvPr id="106" name="직사각형 105"/>
          <p:cNvSpPr/>
          <p:nvPr/>
        </p:nvSpPr>
        <p:spPr>
          <a:xfrm>
            <a:off x="1352601" y="3356992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07" name="직사각형 106"/>
          <p:cNvSpPr/>
          <p:nvPr/>
        </p:nvSpPr>
        <p:spPr>
          <a:xfrm>
            <a:off x="1352599" y="4214248"/>
            <a:ext cx="857256" cy="7143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WAS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1352599" y="4500000"/>
            <a:ext cx="857256" cy="4286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3c / 128G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ticoap01</a:t>
            </a:r>
          </a:p>
          <a:p>
            <a:pPr algn="ctr"/>
            <a:r>
              <a:rPr lang="en-US" altLang="ko-KR" sz="900" dirty="0" smtClean="0">
                <a:solidFill>
                  <a:srgbClr val="FF0000"/>
                </a:solidFill>
              </a:rPr>
              <a:t>40.10.22.156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1352601" y="4214248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848544" y="5308048"/>
            <a:ext cx="857256" cy="8572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DB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848544" y="5593800"/>
            <a:ext cx="857256" cy="5715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2c / 64G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ticodb01</a:t>
            </a:r>
          </a:p>
          <a:p>
            <a:pPr algn="ctr"/>
            <a:r>
              <a:rPr lang="en-US" altLang="ko-KR" sz="900" dirty="0" smtClean="0">
                <a:solidFill>
                  <a:srgbClr val="FF0000"/>
                </a:solidFill>
              </a:rPr>
              <a:t>40.10.22.58</a:t>
            </a:r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848546" y="5308048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cxnSp>
        <p:nvCxnSpPr>
          <p:cNvPr id="147" name="직선 화살표 연결선 146"/>
          <p:cNvCxnSpPr>
            <a:stCxn id="105" idx="2"/>
            <a:endCxn id="107" idx="0"/>
          </p:cNvCxnSpPr>
          <p:nvPr/>
        </p:nvCxnSpPr>
        <p:spPr>
          <a:xfrm rot="5400000">
            <a:off x="1709789" y="4142810"/>
            <a:ext cx="142876" cy="1588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직선 화살표 연결선 147"/>
          <p:cNvCxnSpPr>
            <a:stCxn id="108" idx="2"/>
            <a:endCxn id="140" idx="0"/>
          </p:cNvCxnSpPr>
          <p:nvPr/>
        </p:nvCxnSpPr>
        <p:spPr>
          <a:xfrm flipH="1">
            <a:off x="1277172" y="4928628"/>
            <a:ext cx="504055" cy="379420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AutoShape 264"/>
          <p:cNvSpPr>
            <a:spLocks noChangeArrowheads="1"/>
          </p:cNvSpPr>
          <p:nvPr/>
        </p:nvSpPr>
        <p:spPr bwMode="auto">
          <a:xfrm>
            <a:off x="632520" y="1416444"/>
            <a:ext cx="2437966" cy="4892876"/>
          </a:xfrm>
          <a:prstGeom prst="roundRect">
            <a:avLst>
              <a:gd name="adj" fmla="val 0"/>
            </a:avLst>
          </a:prstGeom>
          <a:noFill/>
          <a:ln w="25400" cap="flat" cmpd="sng" algn="ctr">
            <a:solidFill>
              <a:sysClr val="window" lastClr="FFFFFF">
                <a:lumMod val="75000"/>
              </a:sysClr>
            </a:solidFill>
            <a:prstDash val="solid"/>
            <a:headEnd/>
            <a:tailEnd/>
          </a:ln>
          <a:effectLst/>
        </p:spPr>
        <p:txBody>
          <a:bodyPr wrap="none" lIns="91407" tIns="45704" rIns="91407" bIns="45704" anchor="ctr"/>
          <a:lstStyle/>
          <a:p>
            <a:pPr defTabSz="914070" latinLnBrk="0">
              <a:defRPr/>
            </a:pPr>
            <a:endParaRPr lang="ko-KR" altLang="en-US" sz="1000" b="1" kern="0" dirty="0" smtClean="0">
              <a:solidFill>
                <a:srgbClr val="000000"/>
              </a:solidFill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1025547" y="1233659"/>
            <a:ext cx="1369219" cy="323133"/>
          </a:xfrm>
          <a:prstGeom prst="rect">
            <a:avLst/>
          </a:prstGeom>
          <a:solidFill>
            <a:sysClr val="window" lastClr="FFFFFF"/>
          </a:solidFill>
        </p:spPr>
        <p:txBody>
          <a:bodyPr wrap="none" lIns="91407" tIns="45704" rIns="91407" bIns="45704" rtlCol="0">
            <a:spAutoFit/>
          </a:bodyPr>
          <a:lstStyle/>
          <a:p>
            <a:pPr defTabSz="914070" latinLnBrk="0">
              <a:defRPr/>
            </a:pPr>
            <a:r>
              <a:rPr lang="en-US" altLang="ko-KR" sz="1500" b="1" u="sng" kern="0" dirty="0" smtClean="0">
                <a:solidFill>
                  <a:prstClr val="black"/>
                </a:solidFill>
              </a:rPr>
              <a:t>[</a:t>
            </a:r>
            <a:r>
              <a:rPr lang="ko-KR" altLang="en-US" sz="1500" b="1" u="sng" kern="0" dirty="0" smtClean="0">
                <a:solidFill>
                  <a:prstClr val="black"/>
                </a:solidFill>
              </a:rPr>
              <a:t>개발</a:t>
            </a:r>
            <a:r>
              <a:rPr lang="en-US" altLang="ko-KR" sz="1500" b="1" u="sng" kern="0" dirty="0" smtClean="0">
                <a:solidFill>
                  <a:prstClr val="black"/>
                </a:solidFill>
              </a:rPr>
              <a:t>/</a:t>
            </a:r>
            <a:r>
              <a:rPr lang="ko-KR" altLang="en-US" sz="1500" b="1" u="sng" kern="0" dirty="0" smtClean="0">
                <a:solidFill>
                  <a:prstClr val="black"/>
                </a:solidFill>
              </a:rPr>
              <a:t>테스트</a:t>
            </a:r>
            <a:r>
              <a:rPr lang="en-US" altLang="ko-KR" sz="1500" b="1" u="sng" kern="0" dirty="0" smtClean="0">
                <a:solidFill>
                  <a:prstClr val="black"/>
                </a:solidFill>
              </a:rPr>
              <a:t>]</a:t>
            </a:r>
            <a:endParaRPr lang="ko-KR" altLang="en-US" sz="1500" b="1" u="sng" kern="0" dirty="0" smtClean="0">
              <a:solidFill>
                <a:prstClr val="black"/>
              </a:solidFill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3517398" y="3358339"/>
            <a:ext cx="857256" cy="8090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WEB1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3517398" y="3644092"/>
            <a:ext cx="857256" cy="52330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2c / 32G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pitcwb0a</a:t>
            </a:r>
          </a:p>
          <a:p>
            <a:pPr algn="ctr"/>
            <a:r>
              <a:rPr lang="ko-KR" altLang="en-US" sz="900" dirty="0" smtClean="0">
                <a:solidFill>
                  <a:srgbClr val="FF0000"/>
                </a:solidFill>
              </a:rPr>
              <a:t>공인</a:t>
            </a:r>
            <a:endParaRPr lang="en-US" altLang="ko-KR" sz="900" dirty="0" smtClean="0">
              <a:solidFill>
                <a:srgbClr val="FF0000"/>
              </a:solidFill>
            </a:endParaRPr>
          </a:p>
          <a:p>
            <a:pPr algn="ctr"/>
            <a:r>
              <a:rPr lang="en-US" altLang="ko-KR" sz="700" dirty="0" smtClean="0">
                <a:solidFill>
                  <a:srgbClr val="FF0000"/>
                </a:solidFill>
              </a:rPr>
              <a:t>40.225.192.40</a:t>
            </a:r>
            <a:endParaRPr lang="ko-KR" altLang="en-US" sz="700" dirty="0" smtClean="0">
              <a:solidFill>
                <a:schemeClr val="tx1"/>
              </a:solidFill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3502579" y="3337249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4517531" y="3358339"/>
            <a:ext cx="857256" cy="8090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WEB2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4517531" y="3644092"/>
            <a:ext cx="857256" cy="52330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2c / 32G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pitcwb0b</a:t>
            </a:r>
            <a:endParaRPr lang="en-US" altLang="ko-KR" sz="900" dirty="0">
              <a:solidFill>
                <a:schemeClr val="tx1"/>
              </a:solidFill>
            </a:endParaRPr>
          </a:p>
          <a:p>
            <a:pPr algn="ctr"/>
            <a:r>
              <a:rPr lang="ko-KR" altLang="en-US" sz="900" dirty="0">
                <a:solidFill>
                  <a:srgbClr val="FF0000"/>
                </a:solidFill>
              </a:rPr>
              <a:t>공인</a:t>
            </a:r>
            <a:endParaRPr lang="en-US" altLang="ko-KR" sz="900" dirty="0">
              <a:solidFill>
                <a:srgbClr val="FF0000"/>
              </a:solidFill>
            </a:endParaRPr>
          </a:p>
          <a:p>
            <a:pPr algn="ctr"/>
            <a:r>
              <a:rPr lang="en-US" altLang="ko-KR" sz="700" dirty="0" smtClean="0">
                <a:solidFill>
                  <a:srgbClr val="FF0000"/>
                </a:solidFill>
              </a:rPr>
              <a:t>40.225.192.41</a:t>
            </a:r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4517530" y="3358339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3517398" y="4310269"/>
            <a:ext cx="857256" cy="7143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WAS1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3517398" y="4596021"/>
            <a:ext cx="857256" cy="4286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2c / 36G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pitcap0a</a:t>
            </a:r>
          </a:p>
          <a:p>
            <a:pPr algn="ctr"/>
            <a:r>
              <a:rPr lang="en-US" altLang="ko-KR" sz="700" dirty="0" smtClean="0">
                <a:solidFill>
                  <a:srgbClr val="FF0000"/>
                </a:solidFill>
              </a:rPr>
              <a:t>40.226.150.103</a:t>
            </a:r>
            <a:endParaRPr lang="ko-KR" altLang="en-US" sz="700" dirty="0" smtClean="0">
              <a:solidFill>
                <a:schemeClr val="tx1"/>
              </a:solidFill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3502579" y="4289179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4517531" y="4310269"/>
            <a:ext cx="857256" cy="7143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WAS2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4517531" y="4596021"/>
            <a:ext cx="857256" cy="4286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2c / 36G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pitcap0b</a:t>
            </a:r>
            <a:endParaRPr lang="en-US" altLang="ko-KR" sz="900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dirty="0" smtClean="0">
                <a:solidFill>
                  <a:srgbClr val="FF0000"/>
                </a:solidFill>
              </a:rPr>
              <a:t>40.226.150.104</a:t>
            </a:r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4517530" y="4310269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cxnSp>
        <p:nvCxnSpPr>
          <p:cNvPr id="98" name="직선 화살표 연결선 97"/>
          <p:cNvCxnSpPr/>
          <p:nvPr/>
        </p:nvCxnSpPr>
        <p:spPr>
          <a:xfrm rot="5400000">
            <a:off x="3859768" y="4217741"/>
            <a:ext cx="142876" cy="1588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직선 화살표 연결선 98"/>
          <p:cNvCxnSpPr>
            <a:stCxn id="90" idx="2"/>
            <a:endCxn id="95" idx="0"/>
          </p:cNvCxnSpPr>
          <p:nvPr/>
        </p:nvCxnSpPr>
        <p:spPr>
          <a:xfrm rot="5400000">
            <a:off x="4874720" y="4238831"/>
            <a:ext cx="142876" cy="1588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화살표 연결선 99"/>
          <p:cNvCxnSpPr>
            <a:stCxn id="86" idx="2"/>
            <a:endCxn id="95" idx="0"/>
          </p:cNvCxnSpPr>
          <p:nvPr/>
        </p:nvCxnSpPr>
        <p:spPr>
          <a:xfrm rot="16200000" flipH="1">
            <a:off x="4374654" y="3738765"/>
            <a:ext cx="142876" cy="1000132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화살표 연결선 100"/>
          <p:cNvCxnSpPr>
            <a:stCxn id="89" idx="2"/>
            <a:endCxn id="92" idx="0"/>
          </p:cNvCxnSpPr>
          <p:nvPr/>
        </p:nvCxnSpPr>
        <p:spPr>
          <a:xfrm rot="5400000">
            <a:off x="4374654" y="3738765"/>
            <a:ext cx="142876" cy="1000132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AutoShape 264"/>
          <p:cNvSpPr>
            <a:spLocks noChangeArrowheads="1"/>
          </p:cNvSpPr>
          <p:nvPr/>
        </p:nvSpPr>
        <p:spPr bwMode="auto">
          <a:xfrm>
            <a:off x="3368824" y="1416444"/>
            <a:ext cx="4392488" cy="4892876"/>
          </a:xfrm>
          <a:prstGeom prst="roundRect">
            <a:avLst>
              <a:gd name="adj" fmla="val 0"/>
            </a:avLst>
          </a:prstGeom>
          <a:noFill/>
          <a:ln w="25400" cap="flat" cmpd="sng" algn="ctr">
            <a:solidFill>
              <a:sysClr val="window" lastClr="FFFFFF">
                <a:lumMod val="75000"/>
              </a:sysClr>
            </a:solidFill>
            <a:prstDash val="solid"/>
            <a:headEnd/>
            <a:tailEnd/>
          </a:ln>
          <a:effectLst/>
        </p:spPr>
        <p:txBody>
          <a:bodyPr wrap="none" lIns="91407" tIns="45704" rIns="91407" bIns="45704" anchor="ctr"/>
          <a:lstStyle/>
          <a:p>
            <a:pPr defTabSz="914070" latinLnBrk="0">
              <a:defRPr/>
            </a:pPr>
            <a:endParaRPr lang="ko-KR" altLang="en-US" sz="1000" b="1" kern="0" dirty="0" smtClean="0">
              <a:solidFill>
                <a:srgbClr val="000000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3496377" y="1230713"/>
            <a:ext cx="707178" cy="323133"/>
          </a:xfrm>
          <a:prstGeom prst="rect">
            <a:avLst/>
          </a:prstGeom>
          <a:solidFill>
            <a:sysClr val="window" lastClr="FFFFFF"/>
          </a:solidFill>
        </p:spPr>
        <p:txBody>
          <a:bodyPr wrap="none" lIns="91407" tIns="45704" rIns="91407" bIns="45704" rtlCol="0">
            <a:spAutoFit/>
          </a:bodyPr>
          <a:lstStyle/>
          <a:p>
            <a:pPr defTabSz="914070" latinLnBrk="0">
              <a:defRPr/>
            </a:pPr>
            <a:r>
              <a:rPr lang="en-US" altLang="ko-KR" sz="1500" b="1" u="sng" kern="0" dirty="0" smtClean="0">
                <a:solidFill>
                  <a:prstClr val="black"/>
                </a:solidFill>
              </a:rPr>
              <a:t>[</a:t>
            </a:r>
            <a:r>
              <a:rPr lang="ko-KR" altLang="en-US" sz="1500" b="1" u="sng" kern="0" dirty="0" smtClean="0">
                <a:solidFill>
                  <a:prstClr val="black"/>
                </a:solidFill>
              </a:rPr>
              <a:t>운영</a:t>
            </a:r>
            <a:r>
              <a:rPr lang="en-US" altLang="ko-KR" sz="1500" b="1" u="sng" kern="0" dirty="0" smtClean="0">
                <a:solidFill>
                  <a:prstClr val="black"/>
                </a:solidFill>
              </a:rPr>
              <a:t>]</a:t>
            </a:r>
            <a:endParaRPr lang="ko-KR" altLang="en-US" sz="1500" b="1" u="sng" kern="0" dirty="0" smtClean="0">
              <a:solidFill>
                <a:prstClr val="black"/>
              </a:solidFill>
            </a:endParaRPr>
          </a:p>
        </p:txBody>
      </p:sp>
      <p:sp>
        <p:nvSpPr>
          <p:cNvPr id="120" name="직사각형 119"/>
          <p:cNvSpPr/>
          <p:nvPr/>
        </p:nvSpPr>
        <p:spPr>
          <a:xfrm>
            <a:off x="3537467" y="5288305"/>
            <a:ext cx="857256" cy="8572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DB1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21" name="직사각형 120"/>
          <p:cNvSpPr/>
          <p:nvPr/>
        </p:nvSpPr>
        <p:spPr>
          <a:xfrm>
            <a:off x="3537467" y="5574057"/>
            <a:ext cx="857256" cy="5715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4c / 96G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picodb0a</a:t>
            </a:r>
            <a:endParaRPr lang="en-US" altLang="ko-KR" sz="9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dirty="0">
                <a:solidFill>
                  <a:srgbClr val="FF0000"/>
                </a:solidFill>
              </a:rPr>
              <a:t>40.226.150.113</a:t>
            </a:r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3522646" y="5267215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1928664" y="5301208"/>
            <a:ext cx="857256" cy="8572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DB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1928664" y="5586960"/>
            <a:ext cx="857256" cy="5715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2c / 64G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ticodb02</a:t>
            </a:r>
          </a:p>
          <a:p>
            <a:pPr algn="ctr"/>
            <a:r>
              <a:rPr lang="en-US" altLang="ko-KR" sz="900" dirty="0" err="1">
                <a:solidFill>
                  <a:srgbClr val="FF0000"/>
                </a:solidFill>
              </a:rPr>
              <a:t>xx.xx.xx.xx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1928666" y="5301208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cxnSp>
        <p:nvCxnSpPr>
          <p:cNvPr id="128" name="직선 화살표 연결선 127"/>
          <p:cNvCxnSpPr>
            <a:stCxn id="107" idx="2"/>
            <a:endCxn id="123" idx="0"/>
          </p:cNvCxnSpPr>
          <p:nvPr/>
        </p:nvCxnSpPr>
        <p:spPr>
          <a:xfrm>
            <a:off x="1781227" y="4928628"/>
            <a:ext cx="576065" cy="372580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그룹 5"/>
          <p:cNvGrpSpPr/>
          <p:nvPr/>
        </p:nvGrpSpPr>
        <p:grpSpPr>
          <a:xfrm>
            <a:off x="1636197" y="5719575"/>
            <a:ext cx="414824" cy="217719"/>
            <a:chOff x="4009776" y="5143512"/>
            <a:chExt cx="914042" cy="188960"/>
          </a:xfrm>
        </p:grpSpPr>
        <p:sp>
          <p:nvSpPr>
            <p:cNvPr id="5" name="타원 4"/>
            <p:cNvSpPr/>
            <p:nvPr/>
          </p:nvSpPr>
          <p:spPr>
            <a:xfrm>
              <a:off x="4016896" y="5143512"/>
              <a:ext cx="906922" cy="157696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9" name="타원 128"/>
            <p:cNvSpPr/>
            <p:nvPr/>
          </p:nvSpPr>
          <p:spPr>
            <a:xfrm>
              <a:off x="4009776" y="5174776"/>
              <a:ext cx="906922" cy="157696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30" name="AutoShape 264"/>
          <p:cNvSpPr>
            <a:spLocks noChangeArrowheads="1"/>
          </p:cNvSpPr>
          <p:nvPr/>
        </p:nvSpPr>
        <p:spPr bwMode="auto">
          <a:xfrm>
            <a:off x="3430571" y="3259042"/>
            <a:ext cx="2000264" cy="2996347"/>
          </a:xfrm>
          <a:prstGeom prst="roundRect">
            <a:avLst>
              <a:gd name="adj" fmla="val 0"/>
            </a:avLst>
          </a:prstGeom>
          <a:noFill/>
          <a:ln w="6350" cap="flat" cmpd="sng" algn="ctr">
            <a:solidFill>
              <a:sysClr val="window" lastClr="FFFFFF">
                <a:lumMod val="75000"/>
              </a:sysClr>
            </a:solidFill>
            <a:prstDash val="solid"/>
            <a:headEnd/>
            <a:tailEnd/>
          </a:ln>
          <a:effectLst/>
        </p:spPr>
        <p:txBody>
          <a:bodyPr wrap="none" lIns="91407" tIns="45704" rIns="91407" bIns="45704" anchor="ctr"/>
          <a:lstStyle/>
          <a:p>
            <a:pPr defTabSz="914070" latinLnBrk="0">
              <a:defRPr/>
            </a:pPr>
            <a:endParaRPr lang="ko-KR" altLang="en-US" sz="1000" b="1" kern="0" dirty="0" smtClean="0">
              <a:solidFill>
                <a:srgbClr val="000000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3537160" y="3078785"/>
            <a:ext cx="1117547" cy="276967"/>
          </a:xfrm>
          <a:prstGeom prst="rect">
            <a:avLst/>
          </a:prstGeom>
          <a:solidFill>
            <a:sysClr val="window" lastClr="FFFFFF"/>
          </a:solidFill>
        </p:spPr>
        <p:txBody>
          <a:bodyPr wrap="none" lIns="91407" tIns="45704" rIns="91407" bIns="45704" rtlCol="0">
            <a:spAutoFit/>
          </a:bodyPr>
          <a:lstStyle/>
          <a:p>
            <a:pPr defTabSz="914070" latinLnBrk="0">
              <a:defRPr/>
            </a:pPr>
            <a:r>
              <a:rPr lang="en-US" altLang="ko-KR" sz="1200" b="1" u="sng" kern="0" dirty="0" smtClean="0">
                <a:solidFill>
                  <a:prstClr val="black"/>
                </a:solidFill>
              </a:rPr>
              <a:t>[</a:t>
            </a:r>
            <a:r>
              <a:rPr lang="ko-KR" altLang="en-US" sz="1200" b="1" u="sng" kern="0" dirty="0" smtClean="0">
                <a:solidFill>
                  <a:prstClr val="black"/>
                </a:solidFill>
              </a:rPr>
              <a:t>인터넷 공통</a:t>
            </a:r>
            <a:r>
              <a:rPr lang="en-US" altLang="ko-KR" sz="1200" b="1" u="sng" kern="0" dirty="0" smtClean="0">
                <a:solidFill>
                  <a:prstClr val="black"/>
                </a:solidFill>
              </a:rPr>
              <a:t>]</a:t>
            </a:r>
            <a:endParaRPr lang="ko-KR" altLang="en-US" sz="1200" b="1" u="sng" kern="0" dirty="0" smtClean="0">
              <a:solidFill>
                <a:prstClr val="black"/>
              </a:solidFill>
            </a:endParaRPr>
          </a:p>
        </p:txBody>
      </p:sp>
      <p:sp>
        <p:nvSpPr>
          <p:cNvPr id="132" name="직사각형 131"/>
          <p:cNvSpPr/>
          <p:nvPr/>
        </p:nvSpPr>
        <p:spPr>
          <a:xfrm>
            <a:off x="4517531" y="5281465"/>
            <a:ext cx="857256" cy="8572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DB2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4517531" y="5567217"/>
            <a:ext cx="857256" cy="5715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4c / 96G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picodb0b</a:t>
            </a:r>
            <a:endParaRPr lang="en-US" altLang="ko-KR" sz="9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dirty="0" smtClean="0">
                <a:solidFill>
                  <a:srgbClr val="FF0000"/>
                </a:solidFill>
              </a:rPr>
              <a:t>40.226.150.114</a:t>
            </a:r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4510691" y="5281465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grpSp>
        <p:nvGrpSpPr>
          <p:cNvPr id="135" name="그룹 134"/>
          <p:cNvGrpSpPr/>
          <p:nvPr/>
        </p:nvGrpSpPr>
        <p:grpSpPr>
          <a:xfrm>
            <a:off x="4236798" y="5695369"/>
            <a:ext cx="417909" cy="234167"/>
            <a:chOff x="4009776" y="5143512"/>
            <a:chExt cx="914042" cy="188960"/>
          </a:xfrm>
        </p:grpSpPr>
        <p:sp>
          <p:nvSpPr>
            <p:cNvPr id="136" name="타원 135"/>
            <p:cNvSpPr/>
            <p:nvPr/>
          </p:nvSpPr>
          <p:spPr>
            <a:xfrm>
              <a:off x="4016896" y="5143512"/>
              <a:ext cx="906922" cy="157696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7" name="타원 136"/>
            <p:cNvSpPr/>
            <p:nvPr/>
          </p:nvSpPr>
          <p:spPr>
            <a:xfrm>
              <a:off x="4009776" y="5174776"/>
              <a:ext cx="906922" cy="157696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38" name="직사각형 137"/>
          <p:cNvSpPr/>
          <p:nvPr/>
        </p:nvSpPr>
        <p:spPr>
          <a:xfrm>
            <a:off x="5775866" y="3366098"/>
            <a:ext cx="857256" cy="8090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WEB1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51" name="직사각형 150"/>
          <p:cNvSpPr/>
          <p:nvPr/>
        </p:nvSpPr>
        <p:spPr>
          <a:xfrm>
            <a:off x="5775866" y="3651851"/>
            <a:ext cx="857256" cy="52330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3c / 64G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pflbwb01</a:t>
            </a:r>
            <a:endParaRPr lang="en-US" altLang="ko-KR" sz="9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900" dirty="0" smtClean="0">
                <a:solidFill>
                  <a:srgbClr val="FF0000"/>
                </a:solidFill>
              </a:rPr>
              <a:t>공인</a:t>
            </a:r>
            <a:endParaRPr lang="en-US" altLang="ko-KR" sz="900" dirty="0" smtClean="0">
              <a:solidFill>
                <a:srgbClr val="FF0000"/>
              </a:solidFill>
            </a:endParaRPr>
          </a:p>
          <a:p>
            <a:pPr algn="ctr"/>
            <a:r>
              <a:rPr lang="en-US" altLang="ko-KR" sz="900" dirty="0" err="1">
                <a:solidFill>
                  <a:srgbClr val="FF0000"/>
                </a:solidFill>
              </a:rPr>
              <a:t>xx.xx.xx.xx</a:t>
            </a:r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5761047" y="3345008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76" name="직사각형 175"/>
          <p:cNvSpPr/>
          <p:nvPr/>
        </p:nvSpPr>
        <p:spPr>
          <a:xfrm>
            <a:off x="6775999" y="3366098"/>
            <a:ext cx="857256" cy="8090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WEB2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6775999" y="3651851"/>
            <a:ext cx="857256" cy="52330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3c / 64G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pflbwb02</a:t>
            </a:r>
            <a:endParaRPr lang="en-US" altLang="ko-KR" sz="9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900" dirty="0" smtClean="0">
                <a:solidFill>
                  <a:srgbClr val="FF0000"/>
                </a:solidFill>
              </a:rPr>
              <a:t>공인</a:t>
            </a:r>
            <a:endParaRPr lang="en-US" altLang="ko-KR" sz="900" dirty="0" smtClean="0">
              <a:solidFill>
                <a:srgbClr val="FF0000"/>
              </a:solidFill>
            </a:endParaRPr>
          </a:p>
          <a:p>
            <a:pPr algn="ctr"/>
            <a:r>
              <a:rPr lang="en-US" altLang="ko-KR" sz="900" dirty="0" err="1">
                <a:solidFill>
                  <a:srgbClr val="FF0000"/>
                </a:solidFill>
              </a:rPr>
              <a:t>xx.xx.xx.xx</a:t>
            </a:r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178" name="직사각형 177"/>
          <p:cNvSpPr/>
          <p:nvPr/>
        </p:nvSpPr>
        <p:spPr>
          <a:xfrm>
            <a:off x="6775998" y="3366098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79" name="직사각형 178"/>
          <p:cNvSpPr/>
          <p:nvPr/>
        </p:nvSpPr>
        <p:spPr>
          <a:xfrm>
            <a:off x="5775866" y="4318028"/>
            <a:ext cx="857256" cy="7143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WAS1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5775866" y="4603780"/>
            <a:ext cx="857256" cy="4286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5c / 58G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pflbap01</a:t>
            </a:r>
            <a:endParaRPr lang="en-US" altLang="ko-KR" sz="9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900" dirty="0" err="1">
                <a:solidFill>
                  <a:srgbClr val="FF0000"/>
                </a:solidFill>
              </a:rPr>
              <a:t>xx.xx.xx.xx</a:t>
            </a:r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5761047" y="4296938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82" name="직사각형 181"/>
          <p:cNvSpPr/>
          <p:nvPr/>
        </p:nvSpPr>
        <p:spPr>
          <a:xfrm>
            <a:off x="6775999" y="4318028"/>
            <a:ext cx="857256" cy="7143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WAS2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83" name="직사각형 182"/>
          <p:cNvSpPr/>
          <p:nvPr/>
        </p:nvSpPr>
        <p:spPr>
          <a:xfrm>
            <a:off x="6775999" y="4603780"/>
            <a:ext cx="857256" cy="4286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5c / 58G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pflbap02</a:t>
            </a:r>
            <a:endParaRPr lang="en-US" altLang="ko-KR" sz="9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900" dirty="0" err="1">
                <a:solidFill>
                  <a:srgbClr val="FF0000"/>
                </a:solidFill>
              </a:rPr>
              <a:t>xx.xx.xx.xx</a:t>
            </a:r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184" name="직사각형 183"/>
          <p:cNvSpPr/>
          <p:nvPr/>
        </p:nvSpPr>
        <p:spPr>
          <a:xfrm>
            <a:off x="6775998" y="4318028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cxnSp>
        <p:nvCxnSpPr>
          <p:cNvPr id="185" name="직선 화살표 연결선 184"/>
          <p:cNvCxnSpPr/>
          <p:nvPr/>
        </p:nvCxnSpPr>
        <p:spPr>
          <a:xfrm rot="5400000">
            <a:off x="6118236" y="4225500"/>
            <a:ext cx="142876" cy="1588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직선 화살표 연결선 185"/>
          <p:cNvCxnSpPr>
            <a:stCxn id="177" idx="2"/>
            <a:endCxn id="182" idx="0"/>
          </p:cNvCxnSpPr>
          <p:nvPr/>
        </p:nvCxnSpPr>
        <p:spPr>
          <a:xfrm rot="5400000">
            <a:off x="7133188" y="4246590"/>
            <a:ext cx="142876" cy="1588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직선 화살표 연결선 186"/>
          <p:cNvCxnSpPr>
            <a:stCxn id="138" idx="2"/>
            <a:endCxn id="182" idx="0"/>
          </p:cNvCxnSpPr>
          <p:nvPr/>
        </p:nvCxnSpPr>
        <p:spPr>
          <a:xfrm rot="16200000" flipH="1">
            <a:off x="6633122" y="3746524"/>
            <a:ext cx="142876" cy="1000132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직선 화살표 연결선 187"/>
          <p:cNvCxnSpPr>
            <a:stCxn id="176" idx="2"/>
            <a:endCxn id="179" idx="0"/>
          </p:cNvCxnSpPr>
          <p:nvPr/>
        </p:nvCxnSpPr>
        <p:spPr>
          <a:xfrm rot="5400000">
            <a:off x="6633122" y="3746524"/>
            <a:ext cx="142876" cy="1000132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직사각형 188"/>
          <p:cNvSpPr/>
          <p:nvPr/>
        </p:nvSpPr>
        <p:spPr>
          <a:xfrm>
            <a:off x="5795935" y="5296064"/>
            <a:ext cx="857256" cy="8572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DB1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5795935" y="5581816"/>
            <a:ext cx="857256" cy="5715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8c / 128G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pflbdb01</a:t>
            </a:r>
            <a:endParaRPr lang="en-US" altLang="ko-KR" sz="9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900" dirty="0" err="1">
                <a:solidFill>
                  <a:srgbClr val="FF0000"/>
                </a:solidFill>
              </a:rPr>
              <a:t>xx.xx.xx.xx</a:t>
            </a:r>
            <a:endParaRPr lang="en-US" altLang="ko-KR" sz="900" dirty="0" smtClean="0">
              <a:solidFill>
                <a:schemeClr val="tx1"/>
              </a:solidFill>
            </a:endParaRPr>
          </a:p>
          <a:p>
            <a:pPr algn="ctr"/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191" name="직사각형 190"/>
          <p:cNvSpPr/>
          <p:nvPr/>
        </p:nvSpPr>
        <p:spPr>
          <a:xfrm>
            <a:off x="5781114" y="5274974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92" name="AutoShape 264"/>
          <p:cNvSpPr>
            <a:spLocks noChangeArrowheads="1"/>
          </p:cNvSpPr>
          <p:nvPr/>
        </p:nvSpPr>
        <p:spPr bwMode="auto">
          <a:xfrm>
            <a:off x="5689039" y="3266801"/>
            <a:ext cx="2000264" cy="2996347"/>
          </a:xfrm>
          <a:prstGeom prst="roundRect">
            <a:avLst>
              <a:gd name="adj" fmla="val 0"/>
            </a:avLst>
          </a:prstGeom>
          <a:noFill/>
          <a:ln w="6350" cap="flat" cmpd="sng" algn="ctr">
            <a:solidFill>
              <a:sysClr val="window" lastClr="FFFFFF">
                <a:lumMod val="75000"/>
              </a:sysClr>
            </a:solidFill>
            <a:prstDash val="solid"/>
            <a:headEnd/>
            <a:tailEnd/>
          </a:ln>
          <a:effectLst/>
        </p:spPr>
        <p:txBody>
          <a:bodyPr wrap="none" lIns="91407" tIns="45704" rIns="91407" bIns="45704" anchor="ctr"/>
          <a:lstStyle/>
          <a:p>
            <a:pPr defTabSz="914070" latinLnBrk="0">
              <a:defRPr/>
            </a:pPr>
            <a:endParaRPr lang="ko-KR" altLang="en-US" sz="1000" b="1" kern="0" dirty="0" smtClean="0">
              <a:solidFill>
                <a:srgbClr val="000000"/>
              </a:solidFill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5795628" y="3086544"/>
            <a:ext cx="1117547" cy="276967"/>
          </a:xfrm>
          <a:prstGeom prst="rect">
            <a:avLst/>
          </a:prstGeom>
          <a:solidFill>
            <a:sysClr val="window" lastClr="FFFFFF"/>
          </a:solidFill>
        </p:spPr>
        <p:txBody>
          <a:bodyPr wrap="none" lIns="91407" tIns="45704" rIns="91407" bIns="45704" rtlCol="0">
            <a:spAutoFit/>
          </a:bodyPr>
          <a:lstStyle/>
          <a:p>
            <a:pPr defTabSz="914070" latinLnBrk="0">
              <a:defRPr/>
            </a:pPr>
            <a:r>
              <a:rPr lang="en-US" altLang="ko-KR" sz="1200" b="1" u="sng" kern="0" dirty="0" smtClean="0">
                <a:solidFill>
                  <a:prstClr val="black"/>
                </a:solidFill>
              </a:rPr>
              <a:t>[</a:t>
            </a:r>
            <a:r>
              <a:rPr lang="ko-KR" altLang="en-US" sz="1200" b="1" u="sng" kern="0" dirty="0" smtClean="0">
                <a:solidFill>
                  <a:prstClr val="black"/>
                </a:solidFill>
              </a:rPr>
              <a:t>선택적</a:t>
            </a:r>
            <a:r>
              <a:rPr lang="en-US" altLang="ko-KR" sz="1200" b="1" u="sng" kern="0" dirty="0" smtClean="0">
                <a:solidFill>
                  <a:prstClr val="black"/>
                </a:solidFill>
              </a:rPr>
              <a:t> </a:t>
            </a:r>
            <a:r>
              <a:rPr lang="ko-KR" altLang="en-US" sz="1200" b="1" u="sng" kern="0" dirty="0" smtClean="0">
                <a:solidFill>
                  <a:prstClr val="black"/>
                </a:solidFill>
              </a:rPr>
              <a:t>복지</a:t>
            </a:r>
            <a:r>
              <a:rPr lang="en-US" altLang="ko-KR" sz="1200" b="1" u="sng" kern="0" dirty="0" smtClean="0">
                <a:solidFill>
                  <a:prstClr val="black"/>
                </a:solidFill>
              </a:rPr>
              <a:t>]</a:t>
            </a:r>
            <a:endParaRPr lang="ko-KR" altLang="en-US" sz="1200" b="1" u="sng" kern="0" dirty="0" smtClean="0">
              <a:solidFill>
                <a:prstClr val="black"/>
              </a:solidFill>
            </a:endParaRPr>
          </a:p>
        </p:txBody>
      </p:sp>
      <p:sp>
        <p:nvSpPr>
          <p:cNvPr id="194" name="직사각형 193"/>
          <p:cNvSpPr/>
          <p:nvPr/>
        </p:nvSpPr>
        <p:spPr>
          <a:xfrm>
            <a:off x="6775999" y="5289224"/>
            <a:ext cx="857256" cy="8572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DB2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95" name="직사각형 194"/>
          <p:cNvSpPr/>
          <p:nvPr/>
        </p:nvSpPr>
        <p:spPr>
          <a:xfrm>
            <a:off x="6775999" y="5574976"/>
            <a:ext cx="857256" cy="5715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8c / 128G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pflbdb02</a:t>
            </a:r>
            <a:endParaRPr lang="en-US" altLang="ko-KR" sz="9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900" dirty="0" err="1">
                <a:solidFill>
                  <a:srgbClr val="FF0000"/>
                </a:solidFill>
              </a:rPr>
              <a:t>xx.xx.xx.xx</a:t>
            </a:r>
            <a:endParaRPr lang="en-US" altLang="ko-KR" sz="900" dirty="0" smtClean="0">
              <a:solidFill>
                <a:schemeClr val="tx1"/>
              </a:solidFill>
            </a:endParaRPr>
          </a:p>
          <a:p>
            <a:pPr algn="ctr"/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196" name="직사각형 195"/>
          <p:cNvSpPr/>
          <p:nvPr/>
        </p:nvSpPr>
        <p:spPr>
          <a:xfrm>
            <a:off x="6769159" y="5289224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grpSp>
        <p:nvGrpSpPr>
          <p:cNvPr id="197" name="그룹 196"/>
          <p:cNvGrpSpPr/>
          <p:nvPr/>
        </p:nvGrpSpPr>
        <p:grpSpPr>
          <a:xfrm>
            <a:off x="6495266" y="5703128"/>
            <a:ext cx="417909" cy="234167"/>
            <a:chOff x="4009776" y="5143512"/>
            <a:chExt cx="914042" cy="188960"/>
          </a:xfrm>
        </p:grpSpPr>
        <p:sp>
          <p:nvSpPr>
            <p:cNvPr id="198" name="타원 197"/>
            <p:cNvSpPr/>
            <p:nvPr/>
          </p:nvSpPr>
          <p:spPr>
            <a:xfrm>
              <a:off x="4016896" y="5143512"/>
              <a:ext cx="906922" cy="157696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99" name="타원 198"/>
            <p:cNvSpPr/>
            <p:nvPr/>
          </p:nvSpPr>
          <p:spPr>
            <a:xfrm>
              <a:off x="4009776" y="5174776"/>
              <a:ext cx="906922" cy="157696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57" name="직사각형 156"/>
          <p:cNvSpPr/>
          <p:nvPr/>
        </p:nvSpPr>
        <p:spPr>
          <a:xfrm>
            <a:off x="8017969" y="5510887"/>
            <a:ext cx="180000" cy="18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8183203" y="6008041"/>
            <a:ext cx="837705" cy="2308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900" u="sng" kern="0" dirty="0" smtClean="0">
                <a:solidFill>
                  <a:prstClr val="black"/>
                </a:solidFill>
              </a:rPr>
              <a:t>HA/RAC</a:t>
            </a:r>
            <a:r>
              <a:rPr lang="ko-KR" altLang="en-US" sz="900" u="sng" kern="0" dirty="0" smtClean="0">
                <a:solidFill>
                  <a:prstClr val="black"/>
                </a:solidFill>
              </a:rPr>
              <a:t>구성</a:t>
            </a:r>
            <a:endParaRPr kumimoji="0" lang="ko-KR" altLang="en-US" sz="900" i="0" u="sng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pSp>
        <p:nvGrpSpPr>
          <p:cNvPr id="202" name="그룹 201"/>
          <p:cNvGrpSpPr/>
          <p:nvPr/>
        </p:nvGrpSpPr>
        <p:grpSpPr>
          <a:xfrm>
            <a:off x="7942737" y="6046632"/>
            <a:ext cx="335099" cy="183662"/>
            <a:chOff x="4009776" y="5143512"/>
            <a:chExt cx="914042" cy="188960"/>
          </a:xfrm>
        </p:grpSpPr>
        <p:sp>
          <p:nvSpPr>
            <p:cNvPr id="203" name="타원 202"/>
            <p:cNvSpPr/>
            <p:nvPr/>
          </p:nvSpPr>
          <p:spPr>
            <a:xfrm>
              <a:off x="4016896" y="5143512"/>
              <a:ext cx="906922" cy="157696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4" name="타원 203"/>
            <p:cNvSpPr/>
            <p:nvPr/>
          </p:nvSpPr>
          <p:spPr>
            <a:xfrm>
              <a:off x="4009776" y="5174776"/>
              <a:ext cx="906922" cy="157696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206" name="직사각형 205"/>
          <p:cNvSpPr/>
          <p:nvPr/>
        </p:nvSpPr>
        <p:spPr>
          <a:xfrm>
            <a:off x="1369676" y="1954712"/>
            <a:ext cx="857256" cy="7972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WEB/WAS1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369676" y="2240463"/>
            <a:ext cx="857256" cy="5114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2c / 16G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pswpap01w</a:t>
            </a:r>
            <a:endParaRPr lang="en-US" altLang="ko-KR" sz="900" dirty="0" smtClean="0">
              <a:solidFill>
                <a:srgbClr val="FF0000"/>
              </a:solidFill>
            </a:endParaRPr>
          </a:p>
          <a:p>
            <a:pPr algn="ctr"/>
            <a:r>
              <a:rPr lang="en-US" altLang="ko-KR" sz="900" dirty="0" smtClean="0">
                <a:solidFill>
                  <a:srgbClr val="FF0000"/>
                </a:solidFill>
              </a:rPr>
              <a:t>40.10.22.159</a:t>
            </a:r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211" name="AutoShape 264"/>
          <p:cNvSpPr>
            <a:spLocks noChangeArrowheads="1"/>
          </p:cNvSpPr>
          <p:nvPr/>
        </p:nvSpPr>
        <p:spPr bwMode="auto">
          <a:xfrm>
            <a:off x="1172514" y="1809057"/>
            <a:ext cx="1159015" cy="1014311"/>
          </a:xfrm>
          <a:prstGeom prst="roundRect">
            <a:avLst>
              <a:gd name="adj" fmla="val 0"/>
            </a:avLst>
          </a:prstGeom>
          <a:noFill/>
          <a:ln w="6350" cap="flat" cmpd="sng" algn="ctr">
            <a:solidFill>
              <a:sysClr val="window" lastClr="FFFFFF">
                <a:lumMod val="75000"/>
              </a:sysClr>
            </a:solidFill>
            <a:prstDash val="solid"/>
            <a:headEnd/>
            <a:tailEnd/>
          </a:ln>
          <a:effectLst/>
        </p:spPr>
        <p:txBody>
          <a:bodyPr wrap="none" lIns="91407" tIns="45704" rIns="91407" bIns="45704" anchor="ctr"/>
          <a:lstStyle/>
          <a:p>
            <a:pPr defTabSz="914070" latinLnBrk="0">
              <a:defRPr/>
            </a:pPr>
            <a:endParaRPr lang="ko-KR" altLang="en-US" sz="1000" b="1" kern="0" dirty="0" smtClean="0">
              <a:solidFill>
                <a:srgbClr val="000000"/>
              </a:solidFill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1280592" y="1628800"/>
            <a:ext cx="1678598" cy="276967"/>
          </a:xfrm>
          <a:prstGeom prst="rect">
            <a:avLst/>
          </a:prstGeom>
          <a:solidFill>
            <a:sysClr val="window" lastClr="FFFFFF"/>
          </a:solidFill>
        </p:spPr>
        <p:txBody>
          <a:bodyPr wrap="none" lIns="91407" tIns="45704" rIns="91407" bIns="45704" rtlCol="0">
            <a:spAutoFit/>
          </a:bodyPr>
          <a:lstStyle/>
          <a:p>
            <a:pPr defTabSz="914070" latinLnBrk="0">
              <a:defRPr/>
            </a:pPr>
            <a:r>
              <a:rPr lang="en-US" altLang="ko-KR" sz="1200" b="1" u="sng" kern="0" smtClean="0">
                <a:solidFill>
                  <a:prstClr val="black"/>
                </a:solidFill>
              </a:rPr>
              <a:t>[</a:t>
            </a:r>
            <a:r>
              <a:rPr lang="ko-KR" altLang="en-US" sz="1200" b="1" u="sng" kern="0" dirty="0" err="1" smtClean="0">
                <a:solidFill>
                  <a:prstClr val="black"/>
                </a:solidFill>
              </a:rPr>
              <a:t>스마트워크플레이스</a:t>
            </a:r>
            <a:r>
              <a:rPr lang="en-US" altLang="ko-KR" sz="1200" b="1" u="sng" kern="0" dirty="0" smtClean="0">
                <a:solidFill>
                  <a:prstClr val="black"/>
                </a:solidFill>
              </a:rPr>
              <a:t>]</a:t>
            </a:r>
            <a:endParaRPr lang="ko-KR" altLang="en-US" sz="1200" b="1" u="sng" kern="0" dirty="0" smtClean="0">
              <a:solidFill>
                <a:prstClr val="black"/>
              </a:solidFill>
            </a:endParaRPr>
          </a:p>
        </p:txBody>
      </p:sp>
      <p:sp>
        <p:nvSpPr>
          <p:cNvPr id="213" name="직사각형 212"/>
          <p:cNvSpPr/>
          <p:nvPr/>
        </p:nvSpPr>
        <p:spPr>
          <a:xfrm>
            <a:off x="1244607" y="1952856"/>
            <a:ext cx="180000" cy="18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68824" y="6381328"/>
            <a:ext cx="4392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800" dirty="0" smtClean="0"/>
              <a:t>IP Address(</a:t>
            </a:r>
            <a:r>
              <a:rPr lang="en-US" altLang="ko-KR" sz="800" dirty="0" err="1" smtClean="0">
                <a:solidFill>
                  <a:srgbClr val="FF0000"/>
                </a:solidFill>
              </a:rPr>
              <a:t>xx.xx.xx.xx</a:t>
            </a:r>
            <a:r>
              <a:rPr lang="en-US" altLang="ko-KR" sz="800" dirty="0" smtClean="0">
                <a:solidFill>
                  <a:srgbClr val="FF0000"/>
                </a:solidFill>
              </a:rPr>
              <a:t> </a:t>
            </a:r>
            <a:r>
              <a:rPr lang="ko-KR" altLang="en-US" sz="800" dirty="0" smtClean="0">
                <a:solidFill>
                  <a:srgbClr val="FF0000"/>
                </a:solidFill>
              </a:rPr>
              <a:t>표기</a:t>
            </a:r>
            <a:r>
              <a:rPr lang="en-US" altLang="ko-KR" sz="800" dirty="0" smtClean="0"/>
              <a:t>)</a:t>
            </a:r>
            <a:r>
              <a:rPr lang="ko-KR" altLang="en-US" sz="800" dirty="0" smtClean="0"/>
              <a:t>는 아직 확정 되지 않음</a:t>
            </a:r>
            <a:endParaRPr lang="en-US" altLang="ko-KR" sz="8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800" dirty="0" smtClean="0"/>
              <a:t>용</a:t>
            </a:r>
            <a:r>
              <a:rPr lang="ko-KR" altLang="en-US" sz="800" dirty="0"/>
              <a:t>량</a:t>
            </a:r>
            <a:r>
              <a:rPr lang="en-US" altLang="ko-KR" sz="800" dirty="0" smtClean="0"/>
              <a:t>(</a:t>
            </a:r>
            <a:r>
              <a:rPr lang="en-US" altLang="ko-KR" sz="800" dirty="0" smtClean="0">
                <a:solidFill>
                  <a:srgbClr val="FF0000"/>
                </a:solidFill>
              </a:rPr>
              <a:t>?? </a:t>
            </a:r>
            <a:r>
              <a:rPr lang="ko-KR" altLang="en-US" sz="800" dirty="0" smtClean="0">
                <a:solidFill>
                  <a:srgbClr val="FF0000"/>
                </a:solidFill>
              </a:rPr>
              <a:t>표기</a:t>
            </a:r>
            <a:r>
              <a:rPr lang="en-US" altLang="ko-KR" sz="800" dirty="0" smtClean="0"/>
              <a:t>)</a:t>
            </a:r>
            <a:r>
              <a:rPr lang="ko-KR" altLang="en-US" sz="800" dirty="0" smtClean="0"/>
              <a:t>은 아직 확정 되지 않음</a:t>
            </a:r>
          </a:p>
        </p:txBody>
      </p:sp>
      <p:sp>
        <p:nvSpPr>
          <p:cNvPr id="222" name="모서리가 둥근 직사각형 221"/>
          <p:cNvSpPr/>
          <p:nvPr/>
        </p:nvSpPr>
        <p:spPr>
          <a:xfrm>
            <a:off x="3294546" y="3266801"/>
            <a:ext cx="2246014" cy="1841504"/>
          </a:xfrm>
          <a:prstGeom prst="round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cxnSp>
        <p:nvCxnSpPr>
          <p:cNvPr id="146" name="직선 화살표 연결선 145"/>
          <p:cNvCxnSpPr>
            <a:stCxn id="93" idx="2"/>
            <a:endCxn id="120" idx="0"/>
          </p:cNvCxnSpPr>
          <p:nvPr/>
        </p:nvCxnSpPr>
        <p:spPr>
          <a:xfrm>
            <a:off x="3946026" y="5024649"/>
            <a:ext cx="20069" cy="263656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직선 화살표 연결선 151"/>
          <p:cNvCxnSpPr>
            <a:stCxn id="92" idx="2"/>
            <a:endCxn id="132" idx="0"/>
          </p:cNvCxnSpPr>
          <p:nvPr/>
        </p:nvCxnSpPr>
        <p:spPr>
          <a:xfrm>
            <a:off x="3946026" y="5024649"/>
            <a:ext cx="1000133" cy="256816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직선 화살표 연결선 152"/>
          <p:cNvCxnSpPr>
            <a:stCxn id="96" idx="2"/>
            <a:endCxn id="120" idx="0"/>
          </p:cNvCxnSpPr>
          <p:nvPr/>
        </p:nvCxnSpPr>
        <p:spPr>
          <a:xfrm flipH="1">
            <a:off x="3966095" y="5024649"/>
            <a:ext cx="980064" cy="263656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직선 화살표 연결선 153"/>
          <p:cNvCxnSpPr>
            <a:stCxn id="95" idx="2"/>
            <a:endCxn id="132" idx="0"/>
          </p:cNvCxnSpPr>
          <p:nvPr/>
        </p:nvCxnSpPr>
        <p:spPr>
          <a:xfrm>
            <a:off x="4946159" y="5024649"/>
            <a:ext cx="0" cy="256816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직선 화살표 연결선 154"/>
          <p:cNvCxnSpPr>
            <a:stCxn id="183" idx="2"/>
            <a:endCxn id="189" idx="0"/>
          </p:cNvCxnSpPr>
          <p:nvPr/>
        </p:nvCxnSpPr>
        <p:spPr>
          <a:xfrm flipH="1">
            <a:off x="6224563" y="5032408"/>
            <a:ext cx="980064" cy="263656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직선 화살표 연결선 155"/>
          <p:cNvCxnSpPr>
            <a:stCxn id="179" idx="2"/>
            <a:endCxn id="194" idx="0"/>
          </p:cNvCxnSpPr>
          <p:nvPr/>
        </p:nvCxnSpPr>
        <p:spPr>
          <a:xfrm>
            <a:off x="6204494" y="5032408"/>
            <a:ext cx="1000133" cy="256816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직선 화살표 연결선 157"/>
          <p:cNvCxnSpPr>
            <a:stCxn id="180" idx="2"/>
            <a:endCxn id="189" idx="0"/>
          </p:cNvCxnSpPr>
          <p:nvPr/>
        </p:nvCxnSpPr>
        <p:spPr>
          <a:xfrm>
            <a:off x="6204494" y="5032408"/>
            <a:ext cx="20069" cy="263656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화살표 연결선 158"/>
          <p:cNvCxnSpPr>
            <a:stCxn id="183" idx="2"/>
            <a:endCxn id="194" idx="0"/>
          </p:cNvCxnSpPr>
          <p:nvPr/>
        </p:nvCxnSpPr>
        <p:spPr>
          <a:xfrm>
            <a:off x="7204627" y="5032408"/>
            <a:ext cx="0" cy="256816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직사각형 159"/>
          <p:cNvSpPr/>
          <p:nvPr/>
        </p:nvSpPr>
        <p:spPr>
          <a:xfrm>
            <a:off x="3643834" y="1902789"/>
            <a:ext cx="857256" cy="7972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WEB/WAS1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3643834" y="2188540"/>
            <a:ext cx="857256" cy="5114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2c / 16G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psmwmd01</a:t>
            </a:r>
            <a:endParaRPr lang="en-US" altLang="ko-KR" sz="900" dirty="0" smtClean="0">
              <a:solidFill>
                <a:srgbClr val="FF0000"/>
              </a:solidFill>
            </a:endParaRPr>
          </a:p>
          <a:p>
            <a:pPr algn="ctr"/>
            <a:r>
              <a:rPr lang="en-US" altLang="ko-KR" sz="900" dirty="0" err="1">
                <a:solidFill>
                  <a:srgbClr val="FF0000"/>
                </a:solidFill>
              </a:rPr>
              <a:t>xx.xx.xx.xx</a:t>
            </a:r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162" name="직사각형 161"/>
          <p:cNvSpPr/>
          <p:nvPr/>
        </p:nvSpPr>
        <p:spPr>
          <a:xfrm>
            <a:off x="4643967" y="1902789"/>
            <a:ext cx="857256" cy="7972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WEB/WAS2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64" name="직사각형 163"/>
          <p:cNvSpPr/>
          <p:nvPr/>
        </p:nvSpPr>
        <p:spPr>
          <a:xfrm>
            <a:off x="4643967" y="2188540"/>
            <a:ext cx="857256" cy="5114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2c / 16G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psmwmd02</a:t>
            </a:r>
            <a:endParaRPr lang="en-US" altLang="ko-KR" sz="900" dirty="0">
              <a:solidFill>
                <a:srgbClr val="FF0000"/>
              </a:solidFill>
            </a:endParaRPr>
          </a:p>
          <a:p>
            <a:pPr algn="ctr"/>
            <a:r>
              <a:rPr lang="en-US" altLang="ko-KR" sz="900" dirty="0" err="1">
                <a:solidFill>
                  <a:srgbClr val="FF0000"/>
                </a:solidFill>
              </a:rPr>
              <a:t>xx.xx.xx.xx</a:t>
            </a:r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165" name="직사각형 164"/>
          <p:cNvSpPr/>
          <p:nvPr/>
        </p:nvSpPr>
        <p:spPr>
          <a:xfrm>
            <a:off x="4517073" y="1880848"/>
            <a:ext cx="180000" cy="18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66" name="AutoShape 264"/>
          <p:cNvSpPr>
            <a:spLocks noChangeArrowheads="1"/>
          </p:cNvSpPr>
          <p:nvPr/>
        </p:nvSpPr>
        <p:spPr bwMode="auto">
          <a:xfrm>
            <a:off x="3440832" y="1757134"/>
            <a:ext cx="2114181" cy="1014311"/>
          </a:xfrm>
          <a:prstGeom prst="roundRect">
            <a:avLst>
              <a:gd name="adj" fmla="val 0"/>
            </a:avLst>
          </a:prstGeom>
          <a:noFill/>
          <a:ln w="6350" cap="flat" cmpd="sng" algn="ctr">
            <a:solidFill>
              <a:sysClr val="window" lastClr="FFFFFF">
                <a:lumMod val="75000"/>
              </a:sysClr>
            </a:solidFill>
            <a:prstDash val="solid"/>
            <a:headEnd/>
            <a:tailEnd/>
          </a:ln>
          <a:effectLst/>
        </p:spPr>
        <p:txBody>
          <a:bodyPr wrap="none" lIns="91407" tIns="45704" rIns="91407" bIns="45704" anchor="ctr"/>
          <a:lstStyle/>
          <a:p>
            <a:pPr defTabSz="914070" latinLnBrk="0">
              <a:defRPr/>
            </a:pPr>
            <a:endParaRPr lang="ko-KR" altLang="en-US" sz="1000" b="1" kern="0" dirty="0" smtClean="0">
              <a:solidFill>
                <a:srgbClr val="000000"/>
              </a:solidFill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3512840" y="1576877"/>
            <a:ext cx="2002405" cy="276967"/>
          </a:xfrm>
          <a:prstGeom prst="rect">
            <a:avLst/>
          </a:prstGeom>
          <a:solidFill>
            <a:sysClr val="window" lastClr="FFFFFF"/>
          </a:solidFill>
        </p:spPr>
        <p:txBody>
          <a:bodyPr wrap="none" lIns="91407" tIns="45704" rIns="91407" bIns="45704" rtlCol="0">
            <a:spAutoFit/>
          </a:bodyPr>
          <a:lstStyle/>
          <a:p>
            <a:pPr defTabSz="914070" latinLnBrk="0">
              <a:defRPr/>
            </a:pPr>
            <a:r>
              <a:rPr lang="en-US" altLang="ko-KR" sz="1200" b="1" u="sng" kern="0" dirty="0" smtClean="0">
                <a:solidFill>
                  <a:prstClr val="black"/>
                </a:solidFill>
              </a:rPr>
              <a:t>[</a:t>
            </a:r>
            <a:r>
              <a:rPr lang="ko-KR" altLang="en-US" sz="1200" b="1" u="sng" kern="0" dirty="0" err="1" smtClean="0">
                <a:solidFill>
                  <a:prstClr val="black"/>
                </a:solidFill>
              </a:rPr>
              <a:t>스마트웍플레이스</a:t>
            </a:r>
            <a:r>
              <a:rPr lang="en-US" altLang="ko-KR" sz="1200" b="1" u="sng" kern="0" dirty="0" smtClean="0">
                <a:solidFill>
                  <a:prstClr val="black"/>
                </a:solidFill>
              </a:rPr>
              <a:t>-MDM]</a:t>
            </a:r>
            <a:endParaRPr lang="ko-KR" altLang="en-US" sz="1200" b="1" u="sng" kern="0" dirty="0" smtClean="0">
              <a:solidFill>
                <a:prstClr val="black"/>
              </a:solidFill>
            </a:endParaRPr>
          </a:p>
        </p:txBody>
      </p:sp>
      <p:sp>
        <p:nvSpPr>
          <p:cNvPr id="168" name="직사각형 167"/>
          <p:cNvSpPr/>
          <p:nvPr/>
        </p:nvSpPr>
        <p:spPr>
          <a:xfrm>
            <a:off x="3508961" y="1880848"/>
            <a:ext cx="180000" cy="18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69" name="직사각형 168"/>
          <p:cNvSpPr/>
          <p:nvPr/>
        </p:nvSpPr>
        <p:spPr>
          <a:xfrm>
            <a:off x="5799102" y="1897205"/>
            <a:ext cx="857256" cy="7972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WEB1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5799102" y="2182956"/>
            <a:ext cx="857256" cy="5114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rgbClr val="FF0000"/>
                </a:solidFill>
              </a:rPr>
              <a:t>2</a:t>
            </a:r>
            <a:r>
              <a:rPr lang="en-US" altLang="ko-KR" sz="900" dirty="0" smtClean="0">
                <a:solidFill>
                  <a:schemeClr val="tx1"/>
                </a:solidFill>
              </a:rPr>
              <a:t>c / </a:t>
            </a:r>
            <a:r>
              <a:rPr lang="en-US" altLang="ko-KR" sz="900" dirty="0" smtClean="0">
                <a:solidFill>
                  <a:srgbClr val="FF0000"/>
                </a:solidFill>
              </a:rPr>
              <a:t>32</a:t>
            </a:r>
            <a:r>
              <a:rPr lang="en-US" altLang="ko-KR" sz="900" dirty="0" smtClean="0">
                <a:solidFill>
                  <a:schemeClr val="tx1"/>
                </a:solidFill>
              </a:rPr>
              <a:t>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psmwwb01</a:t>
            </a:r>
            <a:endParaRPr lang="en-US" altLang="ko-KR" sz="900" dirty="0" smtClean="0">
              <a:solidFill>
                <a:srgbClr val="FF0000"/>
              </a:solidFill>
            </a:endParaRPr>
          </a:p>
          <a:p>
            <a:pPr algn="ctr"/>
            <a:r>
              <a:rPr lang="en-US" altLang="ko-KR" sz="900" dirty="0" err="1">
                <a:solidFill>
                  <a:srgbClr val="FF0000"/>
                </a:solidFill>
              </a:rPr>
              <a:t>xx.xx.xx.xx</a:t>
            </a:r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6799235" y="1897205"/>
            <a:ext cx="857256" cy="7972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WEB2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72" name="직사각형 171"/>
          <p:cNvSpPr/>
          <p:nvPr/>
        </p:nvSpPr>
        <p:spPr>
          <a:xfrm>
            <a:off x="6799235" y="2182956"/>
            <a:ext cx="857256" cy="5114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rgbClr val="FF0000"/>
                </a:solidFill>
              </a:rPr>
              <a:t>2</a:t>
            </a:r>
            <a:r>
              <a:rPr lang="en-US" altLang="ko-KR" sz="900" dirty="0" smtClean="0">
                <a:solidFill>
                  <a:schemeClr val="tx1"/>
                </a:solidFill>
              </a:rPr>
              <a:t>c </a:t>
            </a:r>
            <a:r>
              <a:rPr lang="en-US" altLang="ko-KR" sz="900" dirty="0">
                <a:solidFill>
                  <a:schemeClr val="tx1"/>
                </a:solidFill>
              </a:rPr>
              <a:t>/ </a:t>
            </a:r>
            <a:r>
              <a:rPr lang="en-US" altLang="ko-KR" sz="900" dirty="0" smtClean="0">
                <a:solidFill>
                  <a:srgbClr val="FF0000"/>
                </a:solidFill>
              </a:rPr>
              <a:t>32</a:t>
            </a:r>
            <a:r>
              <a:rPr lang="en-US" altLang="ko-KR" sz="900" dirty="0" smtClean="0">
                <a:solidFill>
                  <a:schemeClr val="tx1"/>
                </a:solidFill>
              </a:rPr>
              <a:t>G</a:t>
            </a:r>
            <a:endParaRPr lang="en-US" altLang="ko-KR" sz="900" dirty="0">
              <a:solidFill>
                <a:schemeClr val="tx1"/>
              </a:solidFill>
            </a:endParaRP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psmwwb02</a:t>
            </a:r>
            <a:endParaRPr lang="en-US" altLang="ko-KR" sz="900" dirty="0">
              <a:solidFill>
                <a:srgbClr val="FF0000"/>
              </a:solidFill>
            </a:endParaRPr>
          </a:p>
          <a:p>
            <a:pPr algn="ctr"/>
            <a:r>
              <a:rPr lang="en-US" altLang="ko-KR" sz="900" dirty="0" err="1">
                <a:solidFill>
                  <a:srgbClr val="FF0000"/>
                </a:solidFill>
              </a:rPr>
              <a:t>xx.xx.xx.xx</a:t>
            </a:r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174" name="AutoShape 264"/>
          <p:cNvSpPr>
            <a:spLocks noChangeArrowheads="1"/>
          </p:cNvSpPr>
          <p:nvPr/>
        </p:nvSpPr>
        <p:spPr bwMode="auto">
          <a:xfrm>
            <a:off x="5596100" y="1751550"/>
            <a:ext cx="2114181" cy="1014311"/>
          </a:xfrm>
          <a:prstGeom prst="roundRect">
            <a:avLst>
              <a:gd name="adj" fmla="val 0"/>
            </a:avLst>
          </a:prstGeom>
          <a:noFill/>
          <a:ln w="6350" cap="flat" cmpd="sng" algn="ctr">
            <a:solidFill>
              <a:sysClr val="window" lastClr="FFFFFF">
                <a:lumMod val="75000"/>
              </a:sysClr>
            </a:solidFill>
            <a:prstDash val="solid"/>
            <a:headEnd/>
            <a:tailEnd/>
          </a:ln>
          <a:effectLst/>
        </p:spPr>
        <p:txBody>
          <a:bodyPr wrap="none" lIns="91407" tIns="45704" rIns="91407" bIns="45704" anchor="ctr"/>
          <a:lstStyle/>
          <a:p>
            <a:pPr defTabSz="914070" latinLnBrk="0">
              <a:defRPr/>
            </a:pPr>
            <a:endParaRPr lang="ko-KR" altLang="en-US" sz="1000" b="1" kern="0" dirty="0" smtClean="0">
              <a:solidFill>
                <a:srgbClr val="000000"/>
              </a:solidFill>
            </a:endParaRPr>
          </a:p>
        </p:txBody>
      </p:sp>
      <p:sp>
        <p:nvSpPr>
          <p:cNvPr id="200" name="TextBox 199"/>
          <p:cNvSpPr txBox="1"/>
          <p:nvPr/>
        </p:nvSpPr>
        <p:spPr>
          <a:xfrm>
            <a:off x="5880253" y="1571293"/>
            <a:ext cx="1556770" cy="276967"/>
          </a:xfrm>
          <a:prstGeom prst="rect">
            <a:avLst/>
          </a:prstGeom>
          <a:solidFill>
            <a:sysClr val="window" lastClr="FFFFFF"/>
          </a:solidFill>
        </p:spPr>
        <p:txBody>
          <a:bodyPr wrap="none" lIns="91407" tIns="45704" rIns="91407" bIns="45704" rtlCol="0">
            <a:spAutoFit/>
          </a:bodyPr>
          <a:lstStyle/>
          <a:p>
            <a:pPr defTabSz="914070" latinLnBrk="0">
              <a:defRPr/>
            </a:pPr>
            <a:r>
              <a:rPr lang="en-US" altLang="ko-KR" sz="1200" b="1" u="sng" kern="0" dirty="0" smtClean="0">
                <a:solidFill>
                  <a:prstClr val="black"/>
                </a:solidFill>
              </a:rPr>
              <a:t>[SWP &amp; BIM Web]</a:t>
            </a:r>
            <a:endParaRPr lang="ko-KR" altLang="en-US" sz="1200" b="1" u="sng" kern="0" dirty="0" smtClean="0">
              <a:solidFill>
                <a:prstClr val="black"/>
              </a:solidFill>
            </a:endParaRPr>
          </a:p>
        </p:txBody>
      </p:sp>
      <p:sp>
        <p:nvSpPr>
          <p:cNvPr id="209" name="직사각형 208"/>
          <p:cNvSpPr/>
          <p:nvPr/>
        </p:nvSpPr>
        <p:spPr>
          <a:xfrm>
            <a:off x="5789069" y="1896124"/>
            <a:ext cx="180000" cy="1800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210" name="직사각형 209"/>
          <p:cNvSpPr/>
          <p:nvPr/>
        </p:nvSpPr>
        <p:spPr>
          <a:xfrm>
            <a:off x="6772152" y="1896124"/>
            <a:ext cx="180000" cy="1800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26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Group 2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999307"/>
              </p:ext>
            </p:extLst>
          </p:nvPr>
        </p:nvGraphicFramePr>
        <p:xfrm>
          <a:off x="3028137" y="1043251"/>
          <a:ext cx="1550988" cy="1725841"/>
        </p:xfrm>
        <a:graphic>
          <a:graphicData uri="http://schemas.openxmlformats.org/drawingml/2006/table">
            <a:tbl>
              <a:tblPr/>
              <a:tblGrid>
                <a:gridCol w="1550988"/>
              </a:tblGrid>
              <a:tr h="2364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개발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인터넷 공통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1" lang="ko-KR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OEL 7.2*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Oracle Cluster System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88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보안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/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공통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S/W*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Oracle 11g R2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179388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73284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XecureDB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Data Aid</a:t>
                      </a:r>
                      <a:endParaRPr kumimoji="1" lang="ko-KR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Control-M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" name="Group 2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714006"/>
              </p:ext>
            </p:extLst>
          </p:nvPr>
        </p:nvGraphicFramePr>
        <p:xfrm>
          <a:off x="3065694" y="3279825"/>
          <a:ext cx="1550988" cy="2809806"/>
        </p:xfrm>
        <a:graphic>
          <a:graphicData uri="http://schemas.openxmlformats.org/drawingml/2006/table">
            <a:tbl>
              <a:tblPr/>
              <a:tblGrid>
                <a:gridCol w="1550988"/>
              </a:tblGrid>
              <a:tr h="2364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WAS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공통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1" lang="ko-KR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18000" marB="18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OEL 7.2*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88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보안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/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공통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S/W*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jBoss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EAP 7.0.1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KeyCrypt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netizen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D'Amo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한국전자인증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Toolkit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WiseGrid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Tibco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MFT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나모웹에디터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Group 2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879471"/>
              </p:ext>
            </p:extLst>
          </p:nvPr>
        </p:nvGraphicFramePr>
        <p:xfrm>
          <a:off x="930367" y="1319825"/>
          <a:ext cx="1550988" cy="1509048"/>
        </p:xfrm>
        <a:graphic>
          <a:graphicData uri="http://schemas.openxmlformats.org/drawingml/2006/table">
            <a:tbl>
              <a:tblPr/>
              <a:tblGrid>
                <a:gridCol w="1550988"/>
              </a:tblGrid>
              <a:tr h="2364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공통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)</a:t>
                      </a:r>
                      <a:endParaRPr kumimoji="1" lang="ko-KR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OEL 7.2*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88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보안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/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공통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S/W*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EWS 2.4.6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179388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73284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WebCube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ko-KR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Group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189253"/>
              </p:ext>
            </p:extLst>
          </p:nvPr>
        </p:nvGraphicFramePr>
        <p:xfrm>
          <a:off x="7610852" y="1080924"/>
          <a:ext cx="1551069" cy="1930536"/>
        </p:xfrm>
        <a:graphic>
          <a:graphicData uri="http://schemas.openxmlformats.org/drawingml/2006/table">
            <a:tbl>
              <a:tblPr/>
              <a:tblGrid>
                <a:gridCol w="1054371"/>
                <a:gridCol w="496698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3077" marR="83077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대수</a:t>
                      </a:r>
                    </a:p>
                  </a:txBody>
                  <a:tcPr marL="83077" marR="83077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 Server</a:t>
                      </a:r>
                    </a:p>
                  </a:txBody>
                  <a:tcPr marL="0" marR="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83077" marR="83077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WAS Server</a:t>
                      </a:r>
                    </a:p>
                  </a:txBody>
                  <a:tcPr marL="0" marR="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83077" marR="83077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 Server</a:t>
                      </a:r>
                    </a:p>
                  </a:txBody>
                  <a:tcPr marL="0" marR="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83077" marR="83077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스마트웍플레이스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83077" marR="83077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모바일경영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웹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83077" marR="83077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3077" marR="83077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3077" marR="83077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3077" marR="83077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Line 669"/>
          <p:cNvSpPr>
            <a:spLocks noChangeShapeType="1"/>
          </p:cNvSpPr>
          <p:nvPr/>
        </p:nvSpPr>
        <p:spPr bwMode="auto">
          <a:xfrm>
            <a:off x="386921" y="3147812"/>
            <a:ext cx="87750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1" name="Rectangle 678"/>
          <p:cNvSpPr>
            <a:spLocks noChangeArrowheads="1"/>
          </p:cNvSpPr>
          <p:nvPr/>
        </p:nvSpPr>
        <p:spPr bwMode="auto">
          <a:xfrm>
            <a:off x="386922" y="3092439"/>
            <a:ext cx="120650" cy="1079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ko-KR" sz="900">
              <a:solidFill>
                <a:srgbClr val="000000"/>
              </a:solidFill>
            </a:endParaRPr>
          </a:p>
        </p:txBody>
      </p:sp>
      <p:sp>
        <p:nvSpPr>
          <p:cNvPr id="14" name="Line 671"/>
          <p:cNvSpPr>
            <a:spLocks noChangeShapeType="1"/>
          </p:cNvSpPr>
          <p:nvPr/>
        </p:nvSpPr>
        <p:spPr bwMode="auto">
          <a:xfrm>
            <a:off x="1595414" y="2943909"/>
            <a:ext cx="0" cy="21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7" name="Line 671"/>
          <p:cNvSpPr>
            <a:spLocks noChangeShapeType="1"/>
          </p:cNvSpPr>
          <p:nvPr/>
        </p:nvSpPr>
        <p:spPr bwMode="auto">
          <a:xfrm>
            <a:off x="5972305" y="2941652"/>
            <a:ext cx="0" cy="21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6" name="Rectangle 678"/>
          <p:cNvSpPr>
            <a:spLocks noChangeArrowheads="1"/>
          </p:cNvSpPr>
          <p:nvPr/>
        </p:nvSpPr>
        <p:spPr bwMode="auto">
          <a:xfrm>
            <a:off x="9050332" y="3117850"/>
            <a:ext cx="120650" cy="1079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ko-KR" sz="900">
              <a:solidFill>
                <a:srgbClr val="000000"/>
              </a:solidFill>
            </a:endParaRPr>
          </a:p>
        </p:txBody>
      </p:sp>
      <p:sp>
        <p:nvSpPr>
          <p:cNvPr id="48" name="Line 671"/>
          <p:cNvSpPr>
            <a:spLocks noChangeShapeType="1"/>
          </p:cNvSpPr>
          <p:nvPr/>
        </p:nvSpPr>
        <p:spPr bwMode="auto">
          <a:xfrm>
            <a:off x="3728413" y="3171825"/>
            <a:ext cx="0" cy="21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9" name="Line 671"/>
          <p:cNvSpPr>
            <a:spLocks noChangeShapeType="1"/>
          </p:cNvSpPr>
          <p:nvPr/>
        </p:nvSpPr>
        <p:spPr bwMode="auto">
          <a:xfrm>
            <a:off x="6724676" y="3722346"/>
            <a:ext cx="0" cy="21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0" name="직사각형 49"/>
          <p:cNvSpPr/>
          <p:nvPr/>
        </p:nvSpPr>
        <p:spPr bwMode="auto">
          <a:xfrm>
            <a:off x="5177493" y="3608452"/>
            <a:ext cx="1535918" cy="389323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z="1100" dirty="0" smtClean="0">
              <a:solidFill>
                <a:srgbClr val="000000"/>
              </a:solidFill>
              <a:sym typeface="Wingdings" pitchFamily="2" charset="2"/>
            </a:endParaRPr>
          </a:p>
        </p:txBody>
      </p:sp>
      <p:graphicFrame>
        <p:nvGraphicFramePr>
          <p:cNvPr id="51" name="Group 220"/>
          <p:cNvGraphicFramePr>
            <a:graphicFrameLocks noGrp="1"/>
          </p:cNvGraphicFramePr>
          <p:nvPr>
            <p:extLst/>
          </p:nvPr>
        </p:nvGraphicFramePr>
        <p:xfrm>
          <a:off x="5168650" y="3369422"/>
          <a:ext cx="1550988" cy="1019098"/>
        </p:xfrm>
        <a:graphic>
          <a:graphicData uri="http://schemas.openxmlformats.org/drawingml/2006/table">
            <a:tbl>
              <a:tblPr/>
              <a:tblGrid>
                <a:gridCol w="1550988"/>
              </a:tblGrid>
              <a:tr h="2364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스마트웍플레이스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서버</a:t>
                      </a:r>
                      <a:endParaRPr kumimoji="1" lang="ko-KR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18000" marB="18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Windows 2012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공통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SW*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611">
                <a:tc>
                  <a:txBody>
                    <a:bodyPr/>
                    <a:lstStyle/>
                    <a:p>
                      <a:pPr marL="0" marR="0" lvl="0" indent="0" algn="ctr" defTabSz="179388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73284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611">
                <a:tc>
                  <a:txBody>
                    <a:bodyPr/>
                    <a:lstStyle/>
                    <a:p>
                      <a:pPr marL="0" marR="0" lvl="0" indent="0" algn="ctr" defTabSz="179388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73284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" name="Line 671"/>
          <p:cNvSpPr>
            <a:spLocks noChangeShapeType="1"/>
          </p:cNvSpPr>
          <p:nvPr/>
        </p:nvSpPr>
        <p:spPr bwMode="auto">
          <a:xfrm>
            <a:off x="5963879" y="3140968"/>
            <a:ext cx="0" cy="21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167210" y="4986579"/>
            <a:ext cx="400377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>
                <a:solidFill>
                  <a:prstClr val="black"/>
                </a:solidFill>
              </a:rPr>
              <a:t>* OEL : Oracle Enterprise Linux  </a:t>
            </a:r>
            <a:r>
              <a:rPr lang="en-US" sz="800" dirty="0" smtClean="0">
                <a:solidFill>
                  <a:prstClr val="black"/>
                </a:solidFill>
              </a:rPr>
              <a:t>7.2 x86_64</a:t>
            </a:r>
          </a:p>
          <a:p>
            <a:r>
              <a:rPr lang="en-US" altLang="ko-KR" sz="800" dirty="0" smtClean="0">
                <a:solidFill>
                  <a:prstClr val="black"/>
                </a:solidFill>
              </a:rPr>
              <a:t>* </a:t>
            </a:r>
            <a:r>
              <a:rPr lang="ko-KR" altLang="en-US" sz="800" dirty="0" smtClean="0">
                <a:solidFill>
                  <a:prstClr val="black"/>
                </a:solidFill>
              </a:rPr>
              <a:t>보안</a:t>
            </a:r>
            <a:r>
              <a:rPr lang="en-US" altLang="ko-KR" sz="800" dirty="0" smtClean="0">
                <a:solidFill>
                  <a:prstClr val="black"/>
                </a:solidFill>
              </a:rPr>
              <a:t>/</a:t>
            </a:r>
            <a:r>
              <a:rPr lang="ko-KR" altLang="en-US" sz="800" dirty="0" smtClean="0">
                <a:solidFill>
                  <a:prstClr val="black"/>
                </a:solidFill>
              </a:rPr>
              <a:t>공통 </a:t>
            </a:r>
            <a:r>
              <a:rPr lang="en-US" altLang="ko-KR" sz="800" dirty="0" smtClean="0">
                <a:solidFill>
                  <a:prstClr val="black"/>
                </a:solidFill>
              </a:rPr>
              <a:t>S/W : </a:t>
            </a:r>
            <a:r>
              <a:rPr lang="ko-KR" altLang="en-US" sz="800" dirty="0" smtClean="0">
                <a:solidFill>
                  <a:prstClr val="black"/>
                </a:solidFill>
              </a:rPr>
              <a:t>센터에서 직접 설치 하는 보안 </a:t>
            </a:r>
            <a:r>
              <a:rPr lang="en-US" altLang="ko-KR" sz="800" dirty="0" smtClean="0">
                <a:solidFill>
                  <a:prstClr val="black"/>
                </a:solidFill>
              </a:rPr>
              <a:t>S/W</a:t>
            </a:r>
          </a:p>
          <a:p>
            <a:r>
              <a:rPr lang="en-US" altLang="ko-KR" sz="800" dirty="0">
                <a:solidFill>
                  <a:prstClr val="black"/>
                </a:solidFill>
              </a:rPr>
              <a:t>   - </a:t>
            </a:r>
            <a:r>
              <a:rPr lang="en-US" altLang="ko-KR" sz="800" dirty="0" err="1">
                <a:solidFill>
                  <a:prstClr val="black"/>
                </a:solidFill>
              </a:rPr>
              <a:t>ontune</a:t>
            </a:r>
            <a:endParaRPr lang="en-US" altLang="ko-KR" sz="800" dirty="0">
              <a:solidFill>
                <a:prstClr val="black"/>
              </a:solidFill>
            </a:endParaRPr>
          </a:p>
          <a:p>
            <a:r>
              <a:rPr lang="en-US" altLang="ko-KR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 smtClean="0">
                <a:solidFill>
                  <a:prstClr val="black"/>
                </a:solidFill>
              </a:rPr>
              <a:t>  - </a:t>
            </a:r>
            <a:r>
              <a:rPr lang="en-US" altLang="ko-KR" sz="800" dirty="0" err="1" smtClean="0">
                <a:solidFill>
                  <a:prstClr val="black"/>
                </a:solidFill>
              </a:rPr>
              <a:t>etrust</a:t>
            </a:r>
            <a:endParaRPr lang="en-US" altLang="ko-KR" sz="800" dirty="0">
              <a:solidFill>
                <a:prstClr val="black"/>
              </a:solidFill>
            </a:endParaRPr>
          </a:p>
          <a:p>
            <a:r>
              <a:rPr lang="en-US" altLang="ko-KR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 smtClean="0">
                <a:solidFill>
                  <a:prstClr val="black"/>
                </a:solidFill>
              </a:rPr>
              <a:t>  - </a:t>
            </a:r>
            <a:r>
              <a:rPr lang="en-US" altLang="ko-KR" sz="800" dirty="0" err="1" smtClean="0">
                <a:solidFill>
                  <a:prstClr val="black"/>
                </a:solidFill>
              </a:rPr>
              <a:t>Netbackup</a:t>
            </a:r>
            <a:endParaRPr lang="en-US" altLang="ko-KR" sz="800" dirty="0">
              <a:solidFill>
                <a:prstClr val="black"/>
              </a:solidFill>
            </a:endParaRPr>
          </a:p>
          <a:p>
            <a:r>
              <a:rPr lang="en-US" altLang="ko-KR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 smtClean="0">
                <a:solidFill>
                  <a:prstClr val="black"/>
                </a:solidFill>
              </a:rPr>
              <a:t>  - </a:t>
            </a:r>
            <a:r>
              <a:rPr lang="ko-KR" altLang="en-US" sz="800" dirty="0" err="1" smtClean="0">
                <a:solidFill>
                  <a:prstClr val="black"/>
                </a:solidFill>
              </a:rPr>
              <a:t>아크로니스</a:t>
            </a:r>
            <a:endParaRPr lang="ko-KR" altLang="en-US" sz="800" dirty="0">
              <a:solidFill>
                <a:prstClr val="black"/>
              </a:solidFill>
            </a:endParaRPr>
          </a:p>
          <a:p>
            <a:r>
              <a:rPr lang="en-US" altLang="ko-KR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 smtClean="0">
                <a:solidFill>
                  <a:prstClr val="black"/>
                </a:solidFill>
              </a:rPr>
              <a:t>  - HP-SA</a:t>
            </a:r>
            <a:endParaRPr lang="en-US" altLang="ko-KR" sz="800" dirty="0">
              <a:solidFill>
                <a:prstClr val="black"/>
              </a:solidFill>
            </a:endParaRPr>
          </a:p>
          <a:p>
            <a:r>
              <a:rPr lang="en-US" altLang="ko-KR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 smtClean="0">
                <a:solidFill>
                  <a:prstClr val="black"/>
                </a:solidFill>
              </a:rPr>
              <a:t>  - </a:t>
            </a:r>
            <a:r>
              <a:rPr lang="en-US" altLang="ko-KR" sz="800" dirty="0" err="1" smtClean="0">
                <a:solidFill>
                  <a:prstClr val="black"/>
                </a:solidFill>
              </a:rPr>
              <a:t>Maxigent</a:t>
            </a:r>
            <a:endParaRPr lang="en-US" altLang="ko-KR" sz="800" dirty="0">
              <a:solidFill>
                <a:prstClr val="black"/>
              </a:solidFill>
            </a:endParaRPr>
          </a:p>
          <a:p>
            <a:r>
              <a:rPr lang="en-US" altLang="ko-KR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 smtClean="0">
                <a:solidFill>
                  <a:prstClr val="black"/>
                </a:solidFill>
              </a:rPr>
              <a:t>  - Tivoli </a:t>
            </a:r>
            <a:r>
              <a:rPr lang="en-US" altLang="ko-KR" sz="800" dirty="0">
                <a:solidFill>
                  <a:prstClr val="black"/>
                </a:solidFill>
              </a:rPr>
              <a:t>agent</a:t>
            </a:r>
          </a:p>
          <a:p>
            <a:r>
              <a:rPr lang="en-US" altLang="ko-KR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 smtClean="0">
                <a:solidFill>
                  <a:prstClr val="black"/>
                </a:solidFill>
              </a:rPr>
              <a:t>  - server-</a:t>
            </a:r>
            <a:r>
              <a:rPr lang="en-US" altLang="ko-KR" sz="800" dirty="0" err="1" smtClean="0">
                <a:solidFill>
                  <a:prstClr val="black"/>
                </a:solidFill>
              </a:rPr>
              <a:t>i</a:t>
            </a:r>
            <a:endParaRPr lang="en-US" altLang="ko-KR" sz="800" dirty="0">
              <a:solidFill>
                <a:prstClr val="black"/>
              </a:solidFill>
            </a:endParaRPr>
          </a:p>
          <a:p>
            <a:r>
              <a:rPr lang="en-US" altLang="ko-KR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 smtClean="0">
                <a:solidFill>
                  <a:prstClr val="black"/>
                </a:solidFill>
              </a:rPr>
              <a:t>  - </a:t>
            </a:r>
            <a:r>
              <a:rPr lang="en-US" altLang="ko-KR" sz="800" dirty="0" err="1" smtClean="0">
                <a:solidFill>
                  <a:prstClr val="black"/>
                </a:solidFill>
              </a:rPr>
              <a:t>splunk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graphicFrame>
        <p:nvGraphicFramePr>
          <p:cNvPr id="72" name="Group 2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381772"/>
              </p:ext>
            </p:extLst>
          </p:nvPr>
        </p:nvGraphicFramePr>
        <p:xfrm>
          <a:off x="841415" y="1403856"/>
          <a:ext cx="1550988" cy="1509048"/>
        </p:xfrm>
        <a:graphic>
          <a:graphicData uri="http://schemas.openxmlformats.org/drawingml/2006/table">
            <a:tbl>
              <a:tblPr/>
              <a:tblGrid>
                <a:gridCol w="1550988"/>
              </a:tblGrid>
              <a:tr h="2364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공통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)</a:t>
                      </a:r>
                      <a:endParaRPr kumimoji="1" lang="ko-KR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OEL 7.2*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88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보안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/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공통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S/W*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EWS 2.4.6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179388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73284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WebCube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ko-KR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4" name="Group 220"/>
          <p:cNvGraphicFramePr>
            <a:graphicFrameLocks noGrp="1"/>
          </p:cNvGraphicFramePr>
          <p:nvPr>
            <p:extLst/>
          </p:nvPr>
        </p:nvGraphicFramePr>
        <p:xfrm>
          <a:off x="2957078" y="3376248"/>
          <a:ext cx="1550988" cy="2809806"/>
        </p:xfrm>
        <a:graphic>
          <a:graphicData uri="http://schemas.openxmlformats.org/drawingml/2006/table">
            <a:tbl>
              <a:tblPr/>
              <a:tblGrid>
                <a:gridCol w="1550988"/>
              </a:tblGrid>
              <a:tr h="2364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WAS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공통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1" lang="ko-KR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18000" marB="18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OEL 7.2*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88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보안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/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공통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S/W*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jBoss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EAP 7.0.1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KeyCrypt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netizen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D'Amo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한국전자인증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Toolkit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WiseGrid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Tibco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MFT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나모웹에디터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7" name="직사각형 76"/>
          <p:cNvSpPr/>
          <p:nvPr/>
        </p:nvSpPr>
        <p:spPr bwMode="auto">
          <a:xfrm>
            <a:off x="5195979" y="1663653"/>
            <a:ext cx="1535918" cy="431957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z="1100" dirty="0" smtClean="0">
              <a:solidFill>
                <a:srgbClr val="000000"/>
              </a:solidFill>
              <a:sym typeface="Wingdings" pitchFamily="2" charset="2"/>
            </a:endParaRPr>
          </a:p>
        </p:txBody>
      </p:sp>
      <p:graphicFrame>
        <p:nvGraphicFramePr>
          <p:cNvPr id="78" name="Group 220"/>
          <p:cNvGraphicFramePr>
            <a:graphicFrameLocks noGrp="1"/>
          </p:cNvGraphicFramePr>
          <p:nvPr>
            <p:extLst/>
          </p:nvPr>
        </p:nvGraphicFramePr>
        <p:xfrm>
          <a:off x="5187962" y="1428745"/>
          <a:ext cx="1550988" cy="1509048"/>
        </p:xfrm>
        <a:graphic>
          <a:graphicData uri="http://schemas.openxmlformats.org/drawingml/2006/table">
            <a:tbl>
              <a:tblPr/>
              <a:tblGrid>
                <a:gridCol w="1550988"/>
              </a:tblGrid>
              <a:tr h="2364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인트라넷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1" lang="ko-KR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OEL 7.2*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88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PPAS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179388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73284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ko-KR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ko-KR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7" name="제목 2"/>
          <p:cNvSpPr>
            <a:spLocks noGrp="1"/>
          </p:cNvSpPr>
          <p:nvPr>
            <p:ph type="title"/>
          </p:nvPr>
        </p:nvSpPr>
        <p:spPr>
          <a:xfrm>
            <a:off x="554530" y="205737"/>
            <a:ext cx="8214894" cy="469925"/>
          </a:xfrm>
        </p:spPr>
        <p:txBody>
          <a:bodyPr/>
          <a:lstStyle/>
          <a:p>
            <a:r>
              <a:rPr lang="en-US" altLang="ko-KR" dirty="0" smtClean="0"/>
              <a:t>I. </a:t>
            </a:r>
            <a:r>
              <a:rPr lang="en-US" altLang="ko-KR" dirty="0"/>
              <a:t>(</a:t>
            </a:r>
            <a:r>
              <a:rPr lang="ko-KR" altLang="en-US" dirty="0"/>
              <a:t>운영</a:t>
            </a:r>
            <a:r>
              <a:rPr lang="en-US" altLang="ko-KR" dirty="0"/>
              <a:t>)</a:t>
            </a:r>
            <a:r>
              <a:rPr lang="ko-KR" altLang="en-US" dirty="0"/>
              <a:t>인터넷 공통 시스템 </a:t>
            </a:r>
            <a:r>
              <a:rPr lang="ko-KR" altLang="en-US" dirty="0" smtClean="0"/>
              <a:t>구성도 </a:t>
            </a:r>
            <a:r>
              <a:rPr lang="en-US" altLang="ko-KR" dirty="0" smtClean="0"/>
              <a:t>(S/W </a:t>
            </a:r>
            <a:r>
              <a:rPr lang="ko-KR" altLang="en-US" dirty="0" smtClean="0"/>
              <a:t>구성도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68650" y="4437112"/>
            <a:ext cx="17012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 smtClean="0">
                <a:solidFill>
                  <a:prstClr val="black"/>
                </a:solidFill>
              </a:rPr>
              <a:t>스마트</a:t>
            </a:r>
            <a:r>
              <a:rPr lang="en-US" altLang="ko-KR" sz="800" dirty="0" smtClean="0">
                <a:solidFill>
                  <a:prstClr val="black"/>
                </a:solidFill>
              </a:rPr>
              <a:t> </a:t>
            </a:r>
            <a:r>
              <a:rPr lang="ko-KR" altLang="en-US" sz="800" dirty="0" err="1" smtClean="0">
                <a:solidFill>
                  <a:prstClr val="black"/>
                </a:solidFill>
              </a:rPr>
              <a:t>웍플레이스는</a:t>
            </a:r>
            <a:r>
              <a:rPr lang="ko-KR" altLang="en-US" sz="800" dirty="0" smtClean="0">
                <a:solidFill>
                  <a:prstClr val="black"/>
                </a:solidFill>
              </a:rPr>
              <a:t> </a:t>
            </a:r>
            <a:r>
              <a:rPr lang="en-US" altLang="ko-KR" sz="800" dirty="0" smtClean="0">
                <a:solidFill>
                  <a:prstClr val="black"/>
                </a:solidFill>
              </a:rPr>
              <a:t>5</a:t>
            </a:r>
            <a:r>
              <a:rPr lang="ko-KR" altLang="en-US" sz="800" dirty="0" smtClean="0">
                <a:solidFill>
                  <a:prstClr val="black"/>
                </a:solidFill>
              </a:rPr>
              <a:t>월 이후로 </a:t>
            </a:r>
            <a:r>
              <a:rPr lang="ko-KR" altLang="en-US" sz="800" dirty="0" err="1" smtClean="0">
                <a:solidFill>
                  <a:prstClr val="black"/>
                </a:solidFill>
              </a:rPr>
              <a:t>개발계</a:t>
            </a:r>
            <a:r>
              <a:rPr lang="ko-KR" altLang="en-US" sz="800" dirty="0" smtClean="0">
                <a:solidFill>
                  <a:prstClr val="black"/>
                </a:solidFill>
              </a:rPr>
              <a:t> </a:t>
            </a:r>
            <a:r>
              <a:rPr lang="en-US" altLang="ko-KR" sz="800" dirty="0" smtClean="0">
                <a:solidFill>
                  <a:prstClr val="black"/>
                </a:solidFill>
              </a:rPr>
              <a:t>S/W </a:t>
            </a:r>
            <a:r>
              <a:rPr lang="ko-KR" altLang="en-US" sz="800" dirty="0" smtClean="0">
                <a:solidFill>
                  <a:prstClr val="black"/>
                </a:solidFill>
              </a:rPr>
              <a:t>설치 예정</a:t>
            </a:r>
          </a:p>
        </p:txBody>
      </p:sp>
      <p:sp>
        <p:nvSpPr>
          <p:cNvPr id="40" name="Line 671"/>
          <p:cNvSpPr>
            <a:spLocks noChangeShapeType="1"/>
          </p:cNvSpPr>
          <p:nvPr/>
        </p:nvSpPr>
        <p:spPr bwMode="auto">
          <a:xfrm>
            <a:off x="3724111" y="2916763"/>
            <a:ext cx="0" cy="21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2947785" y="1364045"/>
            <a:ext cx="1535918" cy="431957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z="1100" dirty="0" smtClean="0">
              <a:solidFill>
                <a:srgbClr val="000000"/>
              </a:solidFill>
              <a:sym typeface="Wingdings" pitchFamily="2" charset="2"/>
            </a:endParaRPr>
          </a:p>
        </p:txBody>
      </p:sp>
      <p:graphicFrame>
        <p:nvGraphicFramePr>
          <p:cNvPr id="42" name="Group 2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931704"/>
              </p:ext>
            </p:extLst>
          </p:nvPr>
        </p:nvGraphicFramePr>
        <p:xfrm>
          <a:off x="2939768" y="1129137"/>
          <a:ext cx="1550988" cy="1725841"/>
        </p:xfrm>
        <a:graphic>
          <a:graphicData uri="http://schemas.openxmlformats.org/drawingml/2006/table">
            <a:tbl>
              <a:tblPr/>
              <a:tblGrid>
                <a:gridCol w="1550988"/>
              </a:tblGrid>
              <a:tr h="2364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개발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인터넷 공통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1" lang="ko-KR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OEL 7.2*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Oracle Cluster System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88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보안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/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공통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S/W*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Oracle 11g R2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179388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73284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XecureDB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Data Aid</a:t>
                      </a:r>
                      <a:endParaRPr kumimoji="1" lang="ko-KR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Control-M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2939768" y="6227229"/>
            <a:ext cx="17012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>
                <a:solidFill>
                  <a:prstClr val="black"/>
                </a:solidFill>
              </a:rPr>
              <a:t>1</a:t>
            </a:r>
            <a:r>
              <a:rPr lang="ko-KR" altLang="en-US" sz="800" dirty="0" smtClean="0">
                <a:solidFill>
                  <a:prstClr val="black"/>
                </a:solidFill>
              </a:rPr>
              <a:t>차 개발 대상 업무 위주 </a:t>
            </a:r>
            <a:r>
              <a:rPr lang="en-US" altLang="ko-KR" sz="800" dirty="0" smtClean="0">
                <a:solidFill>
                  <a:prstClr val="black"/>
                </a:solidFill>
              </a:rPr>
              <a:t>S/W </a:t>
            </a:r>
            <a:r>
              <a:rPr lang="ko-KR" altLang="en-US" sz="800" dirty="0" smtClean="0">
                <a:solidFill>
                  <a:prstClr val="black"/>
                </a:solidFill>
              </a:rPr>
              <a:t>설치</a:t>
            </a:r>
            <a:r>
              <a:rPr lang="en-US" altLang="ko-KR" sz="800" dirty="0">
                <a:solidFill>
                  <a:prstClr val="black"/>
                </a:solidFill>
              </a:rPr>
              <a:t>(e-Marketplace, </a:t>
            </a:r>
            <a:r>
              <a:rPr lang="ko-KR" altLang="en-US" sz="800" dirty="0">
                <a:solidFill>
                  <a:prstClr val="black"/>
                </a:solidFill>
              </a:rPr>
              <a:t>법인구매</a:t>
            </a:r>
            <a:r>
              <a:rPr lang="en-US" altLang="ko-KR" sz="800" dirty="0">
                <a:solidFill>
                  <a:prstClr val="black"/>
                </a:solidFill>
              </a:rPr>
              <a:t>, </a:t>
            </a:r>
            <a:r>
              <a:rPr lang="ko-KR" altLang="en-US" sz="800" dirty="0">
                <a:solidFill>
                  <a:prstClr val="black"/>
                </a:solidFill>
              </a:rPr>
              <a:t>임직원 알뜰시장</a:t>
            </a:r>
            <a:r>
              <a:rPr lang="en-US" altLang="ko-KR" sz="800" dirty="0">
                <a:solidFill>
                  <a:prstClr val="black"/>
                </a:solidFill>
              </a:rPr>
              <a:t>, </a:t>
            </a:r>
            <a:r>
              <a:rPr lang="ko-KR" altLang="en-US" sz="800" dirty="0" smtClean="0">
                <a:solidFill>
                  <a:prstClr val="black"/>
                </a:solidFill>
              </a:rPr>
              <a:t>브랜드관리</a:t>
            </a:r>
            <a:r>
              <a:rPr lang="en-US" altLang="ko-KR" sz="800" dirty="0">
                <a:solidFill>
                  <a:prstClr val="black"/>
                </a:solidFill>
              </a:rPr>
              <a:t>, </a:t>
            </a:r>
            <a:r>
              <a:rPr lang="ko-KR" altLang="en-US" sz="800" dirty="0" smtClean="0">
                <a:solidFill>
                  <a:prstClr val="black"/>
                </a:solidFill>
              </a:rPr>
              <a:t>총무지원</a:t>
            </a:r>
            <a:r>
              <a:rPr lang="en-US" altLang="ko-KR" sz="800" dirty="0">
                <a:solidFill>
                  <a:prstClr val="black"/>
                </a:solidFill>
              </a:rPr>
              <a:t> </a:t>
            </a:r>
            <a:r>
              <a:rPr lang="ko-KR" altLang="en-US" sz="800" dirty="0" smtClean="0">
                <a:solidFill>
                  <a:prstClr val="black"/>
                </a:solidFill>
              </a:rPr>
              <a:t>등</a:t>
            </a:r>
            <a:r>
              <a:rPr lang="en-US" altLang="ko-KR" sz="800" dirty="0" smtClean="0">
                <a:solidFill>
                  <a:prstClr val="black"/>
                </a:solidFill>
              </a:rPr>
              <a:t>)</a:t>
            </a:r>
            <a:endParaRPr lang="ko-KR" altLang="en-US" sz="800" dirty="0" smtClean="0">
              <a:solidFill>
                <a:prstClr val="black"/>
              </a:solidFill>
            </a:endParaRPr>
          </a:p>
        </p:txBody>
      </p:sp>
      <p:sp>
        <p:nvSpPr>
          <p:cNvPr id="29" name="모서리가 둥근 직사각형 28"/>
          <p:cNvSpPr/>
          <p:nvPr/>
        </p:nvSpPr>
        <p:spPr>
          <a:xfrm>
            <a:off x="2827919" y="3204681"/>
            <a:ext cx="1907350" cy="3022548"/>
          </a:xfrm>
          <a:prstGeom prst="round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31" name="모서리가 둥근 직사각형 30"/>
          <p:cNvSpPr/>
          <p:nvPr/>
        </p:nvSpPr>
        <p:spPr>
          <a:xfrm>
            <a:off x="717067" y="1208265"/>
            <a:ext cx="1907350" cy="1803195"/>
          </a:xfrm>
          <a:prstGeom prst="round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65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558500" y="916487"/>
            <a:ext cx="8787113" cy="626701"/>
          </a:xfrm>
        </p:spPr>
        <p:txBody>
          <a:bodyPr lIns="36000" tIns="36000" rIns="36000" bIns="36000" anchor="ctr" anchorCtr="0">
            <a:spAutoFit/>
          </a:bodyPr>
          <a:lstStyle/>
          <a:p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운영용  인터넷 공통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Web/WAS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시스템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O/S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는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OEL 7.2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구성되며 최신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버전의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Java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사용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아래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>
                <a:latin typeface="맑은 고딕" pitchFamily="50" charset="-127"/>
              </a:rPr>
              <a:t>내용은 개발서버 기준 이며</a:t>
            </a:r>
            <a:r>
              <a:rPr lang="en-US" altLang="ko-KR" dirty="0">
                <a:latin typeface="맑은 고딕" pitchFamily="50" charset="-127"/>
              </a:rPr>
              <a:t>, </a:t>
            </a:r>
            <a:r>
              <a:rPr lang="ko-KR" altLang="en-US" dirty="0">
                <a:latin typeface="맑은 고딕" pitchFamily="50" charset="-127"/>
              </a:rPr>
              <a:t>운영도 동일하게 설치 예정</a:t>
            </a:r>
            <a:r>
              <a:rPr lang="en-US" altLang="ko-KR" dirty="0">
                <a:latin typeface="맑은 고딕" pitchFamily="50" charset="-127"/>
              </a:rPr>
              <a:t>)</a:t>
            </a:r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II. (</a:t>
            </a:r>
            <a:r>
              <a:rPr lang="ko-KR" altLang="en-US" dirty="0"/>
              <a:t>운영</a:t>
            </a:r>
            <a:r>
              <a:rPr lang="en-US" altLang="ko-KR" dirty="0"/>
              <a:t>)</a:t>
            </a:r>
            <a:r>
              <a:rPr lang="ko-KR" altLang="en-US" dirty="0"/>
              <a:t>인터넷 공통 통합 </a:t>
            </a:r>
            <a:r>
              <a:rPr lang="en-US" altLang="ko-KR" dirty="0"/>
              <a:t>O/S  </a:t>
            </a:r>
            <a:r>
              <a:rPr lang="ko-KR" altLang="en-US" dirty="0" smtClean="0"/>
              <a:t>구성 </a:t>
            </a:r>
            <a:r>
              <a:rPr lang="en-US" altLang="ko-KR" dirty="0" smtClean="0"/>
              <a:t>(O/S </a:t>
            </a:r>
            <a:r>
              <a:rPr lang="ko-KR" altLang="en-US" dirty="0" smtClean="0"/>
              <a:t>및 </a:t>
            </a:r>
            <a:r>
              <a:rPr lang="en-US" altLang="ko-KR" dirty="0" smtClean="0"/>
              <a:t>Java </a:t>
            </a:r>
            <a:r>
              <a:rPr lang="ko-KR" altLang="en-US" dirty="0" smtClean="0"/>
              <a:t>구성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9" name="텍스트 개체 틀 4"/>
          <p:cNvSpPr txBox="1">
            <a:spLocks/>
          </p:cNvSpPr>
          <p:nvPr/>
        </p:nvSpPr>
        <p:spPr>
          <a:xfrm>
            <a:off x="558500" y="1693257"/>
            <a:ext cx="7823524" cy="307777"/>
          </a:xfrm>
          <a:prstGeom prst="rect">
            <a:avLst/>
          </a:prstGeom>
        </p:spPr>
        <p:txBody>
          <a:bodyPr vert="horz" wrap="square" lIns="36000" tIns="45720" rIns="36000" bIns="45720" rtlCol="0" anchor="ctr" anchorCtr="0">
            <a:spAutoFit/>
          </a:bodyPr>
          <a:lstStyle/>
          <a:p>
            <a:pPr marL="176213" marR="0" lvl="0" indent="-176213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Pct val="130000"/>
              <a:buFont typeface="Arial" pitchFamily="34" charset="0"/>
              <a:buChar char="•"/>
              <a:tabLst/>
              <a:defRPr/>
            </a:pPr>
            <a:r>
              <a:rPr lang="en-US" altLang="ko-KR" sz="1400" b="1" dirty="0" smtClean="0"/>
              <a:t>O/S </a:t>
            </a:r>
            <a:r>
              <a:rPr lang="ko-KR" altLang="en-US" sz="1400" b="1" dirty="0" smtClean="0"/>
              <a:t>버전</a:t>
            </a:r>
            <a:endParaRPr kumimoji="0" lang="en-US" altLang="ko-KR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666720" y="2013574"/>
            <a:ext cx="7715304" cy="1477328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36000" rIns="36000" rtlCol="0" anchor="t" anchorCtr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000" dirty="0" smtClean="0">
                <a:solidFill>
                  <a:srgbClr val="000000"/>
                </a:solidFill>
              </a:rPr>
              <a:t># </a:t>
            </a:r>
            <a:r>
              <a:rPr lang="en-US" altLang="ko-KR" sz="1000" dirty="0" err="1" smtClean="0">
                <a:solidFill>
                  <a:srgbClr val="000000"/>
                </a:solidFill>
              </a:rPr>
              <a:t>uname</a:t>
            </a:r>
            <a:r>
              <a:rPr lang="en-US" altLang="ko-KR" sz="1000" dirty="0" smtClean="0">
                <a:solidFill>
                  <a:srgbClr val="000000"/>
                </a:solidFill>
              </a:rPr>
              <a:t> -a</a:t>
            </a:r>
          </a:p>
          <a:p>
            <a:r>
              <a:rPr lang="en-US" altLang="ko-KR" sz="1000" dirty="0">
                <a:solidFill>
                  <a:srgbClr val="000000"/>
                </a:solidFill>
              </a:rPr>
              <a:t>Linux ticoap01 3.8.13-98.7.1.el7uek.x86_64 #2 SMP Wed Nov 25 13:51:41 PST 2015 x86_64 </a:t>
            </a:r>
            <a:r>
              <a:rPr lang="en-US" altLang="ko-KR" sz="1000" dirty="0" err="1">
                <a:solidFill>
                  <a:srgbClr val="000000"/>
                </a:solidFill>
              </a:rPr>
              <a:t>x86_64</a:t>
            </a:r>
            <a:r>
              <a:rPr lang="en-US" altLang="ko-KR" sz="1000" dirty="0">
                <a:solidFill>
                  <a:srgbClr val="000000"/>
                </a:solidFill>
              </a:rPr>
              <a:t> </a:t>
            </a:r>
            <a:r>
              <a:rPr lang="en-US" altLang="ko-KR" sz="1000" dirty="0" err="1">
                <a:solidFill>
                  <a:srgbClr val="000000"/>
                </a:solidFill>
              </a:rPr>
              <a:t>x86_64</a:t>
            </a:r>
            <a:r>
              <a:rPr lang="en-US" altLang="ko-KR" sz="1000" dirty="0">
                <a:solidFill>
                  <a:srgbClr val="000000"/>
                </a:solidFill>
              </a:rPr>
              <a:t> </a:t>
            </a:r>
            <a:r>
              <a:rPr lang="en-US" altLang="ko-KR" sz="1000" dirty="0" smtClean="0">
                <a:solidFill>
                  <a:srgbClr val="000000"/>
                </a:solidFill>
              </a:rPr>
              <a:t>GNU/Linux</a:t>
            </a:r>
          </a:p>
          <a:p>
            <a:endParaRPr lang="en-US" altLang="ko-KR" sz="1000" dirty="0" smtClean="0">
              <a:solidFill>
                <a:srgbClr val="000000"/>
              </a:solidFill>
            </a:endParaRPr>
          </a:p>
          <a:p>
            <a:r>
              <a:rPr lang="en-US" altLang="ko-KR" sz="1000" dirty="0" smtClean="0">
                <a:solidFill>
                  <a:srgbClr val="000000"/>
                </a:solidFill>
              </a:rPr>
              <a:t># cat /proc/version</a:t>
            </a:r>
          </a:p>
          <a:p>
            <a:r>
              <a:rPr lang="en-US" altLang="ko-KR" sz="1000" dirty="0">
                <a:solidFill>
                  <a:srgbClr val="000000"/>
                </a:solidFill>
              </a:rPr>
              <a:t>Linux version 3.8.13-98.7.1.el7uek.x86_64 (mockbuild@x86-ol7-builder-01) (</a:t>
            </a:r>
            <a:r>
              <a:rPr lang="en-US" altLang="ko-KR" sz="1000" dirty="0" err="1">
                <a:solidFill>
                  <a:srgbClr val="000000"/>
                </a:solidFill>
              </a:rPr>
              <a:t>gcc</a:t>
            </a:r>
            <a:r>
              <a:rPr lang="en-US" altLang="ko-KR" sz="1000" dirty="0">
                <a:solidFill>
                  <a:srgbClr val="000000"/>
                </a:solidFill>
              </a:rPr>
              <a:t> version 4.8.3 20140911 (Red Hat 4.8.3-9) (GCC) ) #2 SMP Wed Nov 25 13:51:41 PST </a:t>
            </a:r>
            <a:r>
              <a:rPr lang="en-US" altLang="ko-KR" sz="1000" dirty="0" smtClean="0">
                <a:solidFill>
                  <a:srgbClr val="000000"/>
                </a:solidFill>
              </a:rPr>
              <a:t>2015</a:t>
            </a:r>
          </a:p>
          <a:p>
            <a:endParaRPr lang="en-US" altLang="ko-KR" sz="1000" dirty="0">
              <a:solidFill>
                <a:srgbClr val="000000"/>
              </a:solidFill>
            </a:endParaRPr>
          </a:p>
          <a:p>
            <a:r>
              <a:rPr lang="en-US" altLang="ko-KR" sz="1000" dirty="0" smtClean="0">
                <a:solidFill>
                  <a:srgbClr val="000000"/>
                </a:solidFill>
              </a:rPr>
              <a:t># rpm </a:t>
            </a:r>
            <a:r>
              <a:rPr lang="en-US" altLang="ko-KR" sz="1000" dirty="0">
                <a:solidFill>
                  <a:srgbClr val="000000"/>
                </a:solidFill>
              </a:rPr>
              <a:t>-</a:t>
            </a:r>
            <a:r>
              <a:rPr lang="en-US" altLang="ko-KR" sz="1000" dirty="0" err="1">
                <a:solidFill>
                  <a:srgbClr val="000000"/>
                </a:solidFill>
              </a:rPr>
              <a:t>qa</a:t>
            </a:r>
            <a:r>
              <a:rPr lang="en-US" altLang="ko-KR" sz="1000" dirty="0">
                <a:solidFill>
                  <a:srgbClr val="000000"/>
                </a:solidFill>
              </a:rPr>
              <a:t> | </a:t>
            </a:r>
            <a:r>
              <a:rPr lang="en-US" altLang="ko-KR" sz="1000" dirty="0" err="1">
                <a:solidFill>
                  <a:srgbClr val="000000"/>
                </a:solidFill>
              </a:rPr>
              <a:t>grep</a:t>
            </a:r>
            <a:r>
              <a:rPr lang="en-US" altLang="ko-KR" sz="1000" dirty="0">
                <a:solidFill>
                  <a:srgbClr val="000000"/>
                </a:solidFill>
              </a:rPr>
              <a:t> </a:t>
            </a:r>
            <a:r>
              <a:rPr lang="en-US" altLang="ko-KR" sz="1000" dirty="0" err="1">
                <a:solidFill>
                  <a:srgbClr val="000000"/>
                </a:solidFill>
              </a:rPr>
              <a:t>oraclelinux</a:t>
            </a:r>
            <a:endParaRPr lang="en-US" altLang="ko-KR" sz="1000" dirty="0">
              <a:solidFill>
                <a:srgbClr val="000000"/>
              </a:solidFill>
            </a:endParaRPr>
          </a:p>
          <a:p>
            <a:r>
              <a:rPr lang="en-US" altLang="ko-KR" sz="1000" dirty="0">
                <a:solidFill>
                  <a:srgbClr val="000000"/>
                </a:solidFill>
              </a:rPr>
              <a:t>oraclelinux-release-7.2-1.0.5.el7.x86_64</a:t>
            </a:r>
            <a:endParaRPr lang="en-US" altLang="ko-KR" sz="1000" dirty="0" smtClean="0">
              <a:solidFill>
                <a:srgbClr val="000000"/>
              </a:solidFill>
            </a:endParaRPr>
          </a:p>
        </p:txBody>
      </p:sp>
      <p:sp>
        <p:nvSpPr>
          <p:cNvPr id="17" name="텍스트 개체 틀 4"/>
          <p:cNvSpPr txBox="1">
            <a:spLocks/>
          </p:cNvSpPr>
          <p:nvPr/>
        </p:nvSpPr>
        <p:spPr>
          <a:xfrm>
            <a:off x="558500" y="4128989"/>
            <a:ext cx="7823524" cy="307777"/>
          </a:xfrm>
          <a:prstGeom prst="rect">
            <a:avLst/>
          </a:prstGeom>
        </p:spPr>
        <p:txBody>
          <a:bodyPr vert="horz" wrap="square" lIns="36000" tIns="45720" rIns="36000" bIns="45720" rtlCol="0" anchor="ctr" anchorCtr="0">
            <a:spAutoFit/>
          </a:bodyPr>
          <a:lstStyle/>
          <a:p>
            <a:pPr marL="176213" marR="0" lvl="0" indent="-176213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Pct val="130000"/>
              <a:buFont typeface="Arial" pitchFamily="34" charset="0"/>
              <a:buChar char="•"/>
              <a:tabLst/>
              <a:defRPr/>
            </a:pPr>
            <a:r>
              <a:rPr lang="en-US" altLang="ko-KR" sz="1400" b="1" dirty="0" smtClean="0"/>
              <a:t>Java </a:t>
            </a:r>
            <a:r>
              <a:rPr lang="ko-KR" altLang="en-US" sz="1400" b="1" dirty="0" smtClean="0"/>
              <a:t>버전</a:t>
            </a:r>
            <a:endParaRPr kumimoji="0" lang="en-US" altLang="ko-KR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666720" y="4449306"/>
            <a:ext cx="7715304" cy="707886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36000" rIns="36000" rtlCol="0" anchor="t" anchorCtr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000" dirty="0" smtClean="0">
                <a:solidFill>
                  <a:srgbClr val="000000"/>
                </a:solidFill>
              </a:rPr>
              <a:t># java </a:t>
            </a:r>
            <a:r>
              <a:rPr lang="en-US" altLang="ko-KR" sz="1000" dirty="0">
                <a:solidFill>
                  <a:srgbClr val="000000"/>
                </a:solidFill>
              </a:rPr>
              <a:t>-version</a:t>
            </a:r>
          </a:p>
          <a:p>
            <a:r>
              <a:rPr lang="en-US" altLang="ko-KR" sz="1000" dirty="0">
                <a:solidFill>
                  <a:srgbClr val="000000"/>
                </a:solidFill>
              </a:rPr>
              <a:t>java version "1.8.0_121"</a:t>
            </a:r>
          </a:p>
          <a:p>
            <a:r>
              <a:rPr lang="en-US" altLang="ko-KR" sz="1000" dirty="0">
                <a:solidFill>
                  <a:srgbClr val="000000"/>
                </a:solidFill>
              </a:rPr>
              <a:t>Java(TM) SE Runtime Environment (build 1.8.0_121-b13)</a:t>
            </a:r>
          </a:p>
          <a:p>
            <a:r>
              <a:rPr lang="en-US" altLang="ko-KR" sz="1000" dirty="0">
                <a:solidFill>
                  <a:srgbClr val="000000"/>
                </a:solidFill>
              </a:rPr>
              <a:t>Java </a:t>
            </a:r>
            <a:r>
              <a:rPr lang="en-US" altLang="ko-KR" sz="1000" dirty="0" err="1">
                <a:solidFill>
                  <a:srgbClr val="000000"/>
                </a:solidFill>
              </a:rPr>
              <a:t>HotSpot</a:t>
            </a:r>
            <a:r>
              <a:rPr lang="en-US" altLang="ko-KR" sz="1000" dirty="0">
                <a:solidFill>
                  <a:srgbClr val="000000"/>
                </a:solidFill>
              </a:rPr>
              <a:t>(TM) 64-Bit Server VM (build 25.121-b13, mixed mode)</a:t>
            </a:r>
            <a:endParaRPr lang="en-US" altLang="ko-KR" sz="10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0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558500" y="861393"/>
            <a:ext cx="8787113" cy="424467"/>
          </a:xfrm>
        </p:spPr>
        <p:txBody>
          <a:bodyPr/>
          <a:lstStyle/>
          <a:p>
            <a:r>
              <a:rPr lang="ko-KR" altLang="en-US" dirty="0" smtClean="0">
                <a:latin typeface="맑은 고딕" pitchFamily="50" charset="-127"/>
              </a:rPr>
              <a:t>운영용 인터넷 </a:t>
            </a:r>
            <a:r>
              <a:rPr lang="ko-KR" altLang="en-US" dirty="0">
                <a:latin typeface="맑은 고딕" pitchFamily="50" charset="-127"/>
              </a:rPr>
              <a:t>공통 </a:t>
            </a:r>
            <a:r>
              <a:rPr lang="en-US" altLang="ko-KR" dirty="0" smtClean="0">
                <a:latin typeface="맑은 고딕" pitchFamily="50" charset="-127"/>
              </a:rPr>
              <a:t>Web Server </a:t>
            </a:r>
            <a:r>
              <a:rPr lang="ko-KR" altLang="en-US" dirty="0">
                <a:latin typeface="맑은 고딕" pitchFamily="50" charset="-127"/>
              </a:rPr>
              <a:t>시스템 </a:t>
            </a:r>
            <a:r>
              <a:rPr lang="en-US" altLang="ko-KR" dirty="0">
                <a:latin typeface="맑은 고딕" pitchFamily="50" charset="-127"/>
              </a:rPr>
              <a:t>O/S</a:t>
            </a:r>
            <a:r>
              <a:rPr lang="ko-KR" altLang="en-US" dirty="0">
                <a:latin typeface="맑은 고딕" pitchFamily="50" charset="-127"/>
              </a:rPr>
              <a:t>는 </a:t>
            </a:r>
            <a:r>
              <a:rPr lang="en-US" altLang="ko-KR" dirty="0" smtClean="0">
                <a:latin typeface="맑은 고딕" pitchFamily="50" charset="-127"/>
              </a:rPr>
              <a:t>Oracle Ent’ Linux </a:t>
            </a:r>
            <a:r>
              <a:rPr lang="en-US" altLang="ko-KR" dirty="0">
                <a:latin typeface="맑은 고딕" pitchFamily="50" charset="-127"/>
              </a:rPr>
              <a:t>7.2</a:t>
            </a:r>
            <a:r>
              <a:rPr lang="ko-KR" altLang="en-US" dirty="0">
                <a:latin typeface="맑은 고딕" pitchFamily="50" charset="-127"/>
              </a:rPr>
              <a:t> </a:t>
            </a:r>
            <a:r>
              <a:rPr lang="ko-KR" altLang="en-US" dirty="0" smtClean="0">
                <a:latin typeface="맑은 고딕" pitchFamily="50" charset="-127"/>
              </a:rPr>
              <a:t>구성</a:t>
            </a:r>
            <a:endParaRPr lang="en-US" altLang="ko-KR" dirty="0">
              <a:latin typeface="맑은 고딕" pitchFamily="50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II. O/S </a:t>
            </a:r>
            <a:r>
              <a:rPr lang="ko-KR" altLang="en-US" dirty="0" smtClean="0"/>
              <a:t>시스템 구성 </a:t>
            </a:r>
            <a:r>
              <a:rPr lang="en-US" altLang="ko-KR" dirty="0"/>
              <a:t>(</a:t>
            </a:r>
            <a:r>
              <a:rPr lang="ko-KR" altLang="en-US" dirty="0" err="1"/>
              <a:t>운영계</a:t>
            </a:r>
            <a:r>
              <a:rPr lang="ko-KR" altLang="en-US" dirty="0"/>
              <a:t> </a:t>
            </a:r>
            <a:r>
              <a:rPr lang="en-US" altLang="ko-KR" dirty="0"/>
              <a:t>Web Server) </a:t>
            </a:r>
            <a:endParaRPr lang="ko-KR" altLang="en-US" dirty="0"/>
          </a:p>
        </p:txBody>
      </p:sp>
      <p:sp>
        <p:nvSpPr>
          <p:cNvPr id="9" name="텍스트 개체 틀 4"/>
          <p:cNvSpPr txBox="1">
            <a:spLocks/>
          </p:cNvSpPr>
          <p:nvPr/>
        </p:nvSpPr>
        <p:spPr>
          <a:xfrm>
            <a:off x="554530" y="1232163"/>
            <a:ext cx="4254454" cy="433553"/>
          </a:xfrm>
          <a:prstGeom prst="rect">
            <a:avLst/>
          </a:prstGeom>
        </p:spPr>
        <p:txBody>
          <a:bodyPr vert="horz" wrap="square" lIns="72000" tIns="108000" rIns="72000" bIns="108000" rtlCol="0" anchor="ctr" anchorCtr="0">
            <a:spAutoFit/>
          </a:bodyPr>
          <a:lstStyle/>
          <a:p>
            <a:pPr marL="176213" lvl="0" indent="-176213">
              <a:spcAft>
                <a:spcPts val="500"/>
              </a:spcAft>
              <a:buSzPct val="130000"/>
              <a:buFont typeface="Arial" pitchFamily="34" charset="0"/>
              <a:buChar char="•"/>
              <a:defRPr/>
            </a:pPr>
            <a:r>
              <a:rPr lang="ko-KR" altLang="en-US" sz="1400" b="1" dirty="0" smtClean="0"/>
              <a:t>파일시스템  </a:t>
            </a:r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운</a:t>
            </a:r>
            <a:r>
              <a:rPr lang="ko-KR" altLang="en-US" sz="1400" b="1" dirty="0"/>
              <a:t>영 </a:t>
            </a:r>
            <a:r>
              <a:rPr lang="en-US" altLang="ko-KR" sz="1400" b="1" dirty="0" smtClean="0"/>
              <a:t>Web) </a:t>
            </a:r>
            <a:r>
              <a:rPr lang="en-US" altLang="ko-KR" sz="1400" b="1" dirty="0"/>
              <a:t>- </a:t>
            </a:r>
            <a:r>
              <a:rPr lang="en-US" altLang="ko-KR" sz="1400" b="1" dirty="0" smtClean="0"/>
              <a:t>pitcwb0a,pitcwb0b</a:t>
            </a:r>
            <a:endParaRPr kumimoji="0" lang="en-US" altLang="ko-KR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818384"/>
              </p:ext>
            </p:extLst>
          </p:nvPr>
        </p:nvGraphicFramePr>
        <p:xfrm>
          <a:off x="579429" y="1828042"/>
          <a:ext cx="8838067" cy="3842008"/>
        </p:xfrm>
        <a:graphic>
          <a:graphicData uri="http://schemas.openxmlformats.org/drawingml/2006/table">
            <a:tbl>
              <a:tblPr/>
              <a:tblGrid>
                <a:gridCol w="1019701"/>
                <a:gridCol w="1710796"/>
                <a:gridCol w="785818"/>
                <a:gridCol w="785818"/>
                <a:gridCol w="4535934"/>
              </a:tblGrid>
              <a:tr h="29443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구분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파일시스템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공유 여부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용량 </a:t>
                      </a:r>
                      <a:r>
                        <a:rPr lang="en-US" altLang="ko-KR" sz="1100" b="1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(</a:t>
                      </a:r>
                      <a:r>
                        <a:rPr lang="en-US" altLang="ko-KR" sz="11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GB)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용도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15340"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Ext'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Storage</a:t>
                      </a:r>
                    </a:p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 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(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DAS/SAN)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Web Server </a:t>
                      </a: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엔진 설치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/sp1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법인구매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App.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6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/pq1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150</a:t>
                      </a:r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임직원 알뜰시장 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App.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/be1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e-Marketplace App.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/ge2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총무지원 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App.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/ms7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브랜드관리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-</a:t>
                      </a: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외주 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App.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/compile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어플리케이션 컴파일 영역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/product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3rd vendor S/W </a:t>
                      </a: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설치 영역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/log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50</a:t>
                      </a:r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로그 저장영역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app_log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20</a:t>
                      </a:r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로그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저장 영역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/home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센터</a:t>
                      </a:r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일반사용자 </a:t>
                      </a:r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홈디렉토리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NetBackup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센터</a:t>
                      </a:r>
                      <a:endParaRPr lang="en-US" altLang="ko-KR" sz="1200" b="0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넷백업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syswork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센터</a:t>
                      </a:r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시스템 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file</a:t>
                      </a:r>
                      <a:r>
                        <a:rPr lang="en-US" altLang="ko-KR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 system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/CRASH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센터</a:t>
                      </a:r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DUMP </a:t>
                      </a: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공간</a:t>
                      </a:r>
                      <a:endParaRPr lang="en-US" altLang="ko-KR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/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센터</a:t>
                      </a:r>
                      <a:endParaRPr lang="en-US" altLang="ko-KR" sz="1200" b="0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Root </a:t>
                      </a: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영역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90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II. O/S </a:t>
            </a:r>
            <a:r>
              <a:rPr lang="ko-KR" altLang="en-US" dirty="0"/>
              <a:t>시스템 구성 </a:t>
            </a:r>
            <a:r>
              <a:rPr lang="en-US" altLang="ko-KR" dirty="0"/>
              <a:t>(</a:t>
            </a:r>
            <a:r>
              <a:rPr lang="ko-KR" altLang="en-US" dirty="0" err="1"/>
              <a:t>운영계</a:t>
            </a:r>
            <a:r>
              <a:rPr lang="ko-KR" altLang="en-US" dirty="0"/>
              <a:t> </a:t>
            </a:r>
            <a:r>
              <a:rPr lang="en-US" altLang="ko-KR" dirty="0"/>
              <a:t>Web Server)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48544" y="3933056"/>
            <a:ext cx="6768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800" dirty="0" smtClean="0"/>
              <a:t>Web </a:t>
            </a:r>
            <a:r>
              <a:rPr lang="ko-KR" altLang="en-US" sz="800" dirty="0" smtClean="0"/>
              <a:t>엔진 및 </a:t>
            </a:r>
            <a:r>
              <a:rPr lang="en-US" altLang="ko-KR" sz="800" dirty="0" smtClean="0"/>
              <a:t>App. </a:t>
            </a:r>
            <a:r>
              <a:rPr lang="ko-KR" altLang="en-US" sz="800" dirty="0" smtClean="0"/>
              <a:t>사용자를 제외한 </a:t>
            </a:r>
            <a:r>
              <a:rPr lang="en-US" altLang="ko-KR" sz="800" dirty="0" smtClean="0"/>
              <a:t>User </a:t>
            </a:r>
            <a:r>
              <a:rPr lang="ko-KR" altLang="en-US" sz="800" dirty="0" smtClean="0"/>
              <a:t>그룹은 </a:t>
            </a:r>
            <a:r>
              <a:rPr lang="en-US" altLang="ko-KR" sz="800" dirty="0" smtClean="0"/>
              <a:t>(</a:t>
            </a:r>
            <a:r>
              <a:rPr lang="ko-KR" altLang="en-US" sz="800" dirty="0" err="1" smtClean="0"/>
              <a:t>필요시</a:t>
            </a:r>
            <a:r>
              <a:rPr lang="en-US" altLang="ko-KR" sz="800" dirty="0" smtClean="0"/>
              <a:t>)</a:t>
            </a:r>
            <a:r>
              <a:rPr lang="ko-KR" altLang="en-US" sz="800" dirty="0" smtClean="0"/>
              <a:t> 추후 협의하여 확정함</a:t>
            </a:r>
            <a:endParaRPr lang="en-US" altLang="ko-KR" sz="8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800" dirty="0" smtClean="0"/>
              <a:t>UID,GID</a:t>
            </a:r>
            <a:r>
              <a:rPr lang="ko-KR" altLang="en-US" sz="800" dirty="0" smtClean="0"/>
              <a:t>는 기존 개발 서버의 정보를 참조함 </a:t>
            </a:r>
          </a:p>
        </p:txBody>
      </p:sp>
      <p:sp>
        <p:nvSpPr>
          <p:cNvPr id="12" name="텍스트 개체 틀 4"/>
          <p:cNvSpPr txBox="1">
            <a:spLocks/>
          </p:cNvSpPr>
          <p:nvPr/>
        </p:nvSpPr>
        <p:spPr>
          <a:xfrm>
            <a:off x="554530" y="1232163"/>
            <a:ext cx="4435310" cy="433553"/>
          </a:xfrm>
          <a:prstGeom prst="rect">
            <a:avLst/>
          </a:prstGeom>
        </p:spPr>
        <p:txBody>
          <a:bodyPr vert="horz" wrap="square" lIns="72000" tIns="108000" rIns="72000" bIns="108000" rtlCol="0" anchor="ctr" anchorCtr="0">
            <a:spAutoFit/>
          </a:bodyPr>
          <a:lstStyle/>
          <a:p>
            <a:pPr marL="176213" lvl="0" indent="-176213">
              <a:spcAft>
                <a:spcPts val="500"/>
              </a:spcAft>
              <a:buSzPct val="130000"/>
              <a:buFont typeface="Arial" pitchFamily="34" charset="0"/>
              <a:buChar char="•"/>
              <a:defRPr/>
            </a:pPr>
            <a:r>
              <a:rPr lang="en-US" altLang="ko-KR" sz="1400" b="1" dirty="0" smtClean="0"/>
              <a:t>User group</a:t>
            </a:r>
            <a:r>
              <a:rPr lang="ko-KR" altLang="en-US" sz="1400" b="1" dirty="0" smtClean="0"/>
              <a:t>  </a:t>
            </a:r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운</a:t>
            </a:r>
            <a:r>
              <a:rPr lang="ko-KR" altLang="en-US" sz="1400" b="1" dirty="0"/>
              <a:t>영 </a:t>
            </a:r>
            <a:r>
              <a:rPr lang="en-US" altLang="ko-KR" sz="1400" b="1" dirty="0" smtClean="0"/>
              <a:t>Web) </a:t>
            </a:r>
            <a:r>
              <a:rPr lang="en-US" altLang="ko-KR" sz="1400" b="1" dirty="0"/>
              <a:t>- </a:t>
            </a:r>
            <a:r>
              <a:rPr lang="en-US" altLang="ko-KR" sz="1400" b="1" dirty="0" smtClean="0"/>
              <a:t>pitcwb0a, pitcwb0b</a:t>
            </a:r>
            <a:endParaRPr kumimoji="0" lang="en-US" altLang="ko-KR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678171"/>
              </p:ext>
            </p:extLst>
          </p:nvPr>
        </p:nvGraphicFramePr>
        <p:xfrm>
          <a:off x="848544" y="1699551"/>
          <a:ext cx="7920880" cy="2080641"/>
        </p:xfrm>
        <a:graphic>
          <a:graphicData uri="http://schemas.openxmlformats.org/drawingml/2006/table">
            <a:tbl>
              <a:tblPr/>
              <a:tblGrid>
                <a:gridCol w="658494"/>
                <a:gridCol w="493634"/>
                <a:gridCol w="576064"/>
                <a:gridCol w="576064"/>
                <a:gridCol w="1224136"/>
                <a:gridCol w="864096"/>
                <a:gridCol w="1152128"/>
                <a:gridCol w="2376264"/>
              </a:tblGrid>
              <a:tr h="27782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계정명</a:t>
                      </a:r>
                      <a:endParaRPr lang="ko-KR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uid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gid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group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home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shell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용도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기타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</a:tr>
              <a:tr h="1180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jws3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401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400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mwa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/web/jws3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usr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/bin/bash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JWS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엔진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user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dirty="0" smtClean="0"/>
                        <a:t>ms7usr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10001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101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usr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/home/ms7usr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usr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/bin/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bash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App.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사용자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dirty="0" smtClean="0"/>
                        <a:t>ge2usr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10002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101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usr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dirty="0" smtClean="0"/>
                        <a:t>/home/ge2usr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</a:t>
                      </a:r>
                      <a:r>
                        <a:rPr lang="en-US" altLang="ko-KR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usr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/bin/bash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App.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사용자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dirty="0" smtClean="0"/>
                        <a:t>be1usr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10003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101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usr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dirty="0" smtClean="0"/>
                        <a:t>/home/be1usr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</a:t>
                      </a:r>
                      <a:r>
                        <a:rPr lang="en-US" altLang="ko-KR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usr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/bin/bash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App.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사용자</a:t>
                      </a:r>
                      <a:endParaRPr lang="en-US" altLang="ko-KR" sz="1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dirty="0" smtClean="0"/>
                        <a:t>pq1usr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10004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101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usr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dirty="0" smtClean="0"/>
                        <a:t>/home/pq1usr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</a:t>
                      </a:r>
                      <a:r>
                        <a:rPr lang="en-US" altLang="ko-KR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usr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/bin/bash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App.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사용자</a:t>
                      </a:r>
                      <a:endParaRPr lang="en-US" altLang="ko-KR" sz="1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dirty="0" smtClean="0"/>
                        <a:t>sp1usr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10005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101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usr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dirty="0" smtClean="0"/>
                        <a:t>/home/sp1usr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</a:t>
                      </a:r>
                      <a:r>
                        <a:rPr lang="en-US" altLang="ko-KR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usr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/bin/bash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App.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사용자</a:t>
                      </a:r>
                      <a:endParaRPr lang="en-US" altLang="ko-KR" sz="1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deploy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402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400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mwa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dirty="0" smtClean="0"/>
                        <a:t>/deploy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</a:t>
                      </a:r>
                      <a:r>
                        <a:rPr lang="en-US" altLang="ko-KR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usr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/bin/bash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deploy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284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558500" y="861393"/>
            <a:ext cx="8787113" cy="424467"/>
          </a:xfrm>
        </p:spPr>
        <p:txBody>
          <a:bodyPr/>
          <a:lstStyle/>
          <a:p>
            <a:r>
              <a:rPr lang="ko-KR" altLang="en-US" dirty="0" smtClean="0">
                <a:latin typeface="맑은 고딕" pitchFamily="50" charset="-127"/>
              </a:rPr>
              <a:t>운영용 인터넷 </a:t>
            </a:r>
            <a:r>
              <a:rPr lang="ko-KR" altLang="en-US" dirty="0">
                <a:latin typeface="맑은 고딕" pitchFamily="50" charset="-127"/>
              </a:rPr>
              <a:t>공통 </a:t>
            </a:r>
            <a:r>
              <a:rPr lang="en-US" altLang="ko-KR" dirty="0" smtClean="0">
                <a:latin typeface="맑은 고딕" pitchFamily="50" charset="-127"/>
              </a:rPr>
              <a:t>WAS </a:t>
            </a:r>
            <a:r>
              <a:rPr lang="ko-KR" altLang="en-US" dirty="0">
                <a:latin typeface="맑은 고딕" pitchFamily="50" charset="-127"/>
              </a:rPr>
              <a:t>시스템 </a:t>
            </a:r>
            <a:r>
              <a:rPr lang="en-US" altLang="ko-KR" dirty="0">
                <a:latin typeface="맑은 고딕" pitchFamily="50" charset="-127"/>
              </a:rPr>
              <a:t>O/S</a:t>
            </a:r>
            <a:r>
              <a:rPr lang="ko-KR" altLang="en-US" dirty="0">
                <a:latin typeface="맑은 고딕" pitchFamily="50" charset="-127"/>
              </a:rPr>
              <a:t>는 </a:t>
            </a:r>
            <a:r>
              <a:rPr lang="en-US" altLang="ko-KR" dirty="0" smtClean="0">
                <a:latin typeface="맑은 고딕" pitchFamily="50" charset="-127"/>
              </a:rPr>
              <a:t>Oracle Ent’ Linux </a:t>
            </a:r>
            <a:r>
              <a:rPr lang="en-US" altLang="ko-KR" dirty="0">
                <a:latin typeface="맑은 고딕" pitchFamily="50" charset="-127"/>
              </a:rPr>
              <a:t>7.2</a:t>
            </a:r>
            <a:r>
              <a:rPr lang="ko-KR" altLang="en-US" dirty="0">
                <a:latin typeface="맑은 고딕" pitchFamily="50" charset="-127"/>
              </a:rPr>
              <a:t> </a:t>
            </a:r>
            <a:r>
              <a:rPr lang="ko-KR" altLang="en-US" dirty="0" smtClean="0">
                <a:latin typeface="맑은 고딕" pitchFamily="50" charset="-127"/>
              </a:rPr>
              <a:t>구성</a:t>
            </a:r>
            <a:endParaRPr lang="en-US" altLang="ko-KR" dirty="0">
              <a:latin typeface="맑은 고딕" pitchFamily="50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II. </a:t>
            </a:r>
            <a:r>
              <a:rPr lang="en-US" altLang="ko-KR" dirty="0"/>
              <a:t>O/S </a:t>
            </a:r>
            <a:r>
              <a:rPr lang="ko-KR" altLang="en-US" dirty="0"/>
              <a:t>시스템 구성 </a:t>
            </a:r>
            <a:r>
              <a:rPr lang="en-US" altLang="ko-KR" dirty="0"/>
              <a:t>(</a:t>
            </a:r>
            <a:r>
              <a:rPr lang="ko-KR" altLang="en-US" dirty="0" err="1"/>
              <a:t>운영계</a:t>
            </a:r>
            <a:r>
              <a:rPr lang="ko-KR" altLang="en-US" dirty="0"/>
              <a:t> </a:t>
            </a:r>
            <a:r>
              <a:rPr lang="en-US" altLang="ko-KR" dirty="0" smtClean="0"/>
              <a:t>WAS </a:t>
            </a:r>
            <a:r>
              <a:rPr lang="en-US" altLang="ko-KR" dirty="0"/>
              <a:t>Server) </a:t>
            </a:r>
            <a:endParaRPr lang="ko-KR" altLang="en-US" dirty="0"/>
          </a:p>
        </p:txBody>
      </p:sp>
      <p:sp>
        <p:nvSpPr>
          <p:cNvPr id="9" name="텍스트 개체 틀 4"/>
          <p:cNvSpPr txBox="1">
            <a:spLocks/>
          </p:cNvSpPr>
          <p:nvPr/>
        </p:nvSpPr>
        <p:spPr>
          <a:xfrm>
            <a:off x="554530" y="1232163"/>
            <a:ext cx="4470478" cy="433553"/>
          </a:xfrm>
          <a:prstGeom prst="rect">
            <a:avLst/>
          </a:prstGeom>
        </p:spPr>
        <p:txBody>
          <a:bodyPr vert="horz" wrap="square" lIns="72000" tIns="108000" rIns="72000" bIns="108000" rtlCol="0" anchor="ctr" anchorCtr="0">
            <a:spAutoFit/>
          </a:bodyPr>
          <a:lstStyle/>
          <a:p>
            <a:pPr marL="176213" lvl="0" indent="-176213">
              <a:spcAft>
                <a:spcPts val="500"/>
              </a:spcAft>
              <a:buSzPct val="130000"/>
              <a:buFont typeface="Arial" pitchFamily="34" charset="0"/>
              <a:buChar char="•"/>
              <a:defRPr/>
            </a:pPr>
            <a:r>
              <a:rPr lang="ko-KR" altLang="en-US" sz="1400" b="1" dirty="0" smtClean="0"/>
              <a:t>파일시스템  </a:t>
            </a:r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운</a:t>
            </a:r>
            <a:r>
              <a:rPr lang="ko-KR" altLang="en-US" sz="1400" b="1" dirty="0"/>
              <a:t>영 </a:t>
            </a:r>
            <a:r>
              <a:rPr lang="en-US" altLang="ko-KR" sz="1400" b="1" dirty="0" smtClean="0"/>
              <a:t>WAS) – pitcap0a, pitcap0b</a:t>
            </a:r>
            <a:endParaRPr kumimoji="0" lang="en-US" altLang="ko-KR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991628"/>
              </p:ext>
            </p:extLst>
          </p:nvPr>
        </p:nvGraphicFramePr>
        <p:xfrm>
          <a:off x="579429" y="1828042"/>
          <a:ext cx="8838067" cy="4737016"/>
        </p:xfrm>
        <a:graphic>
          <a:graphicData uri="http://schemas.openxmlformats.org/drawingml/2006/table">
            <a:tbl>
              <a:tblPr/>
              <a:tblGrid>
                <a:gridCol w="1019701"/>
                <a:gridCol w="1710796"/>
                <a:gridCol w="785818"/>
                <a:gridCol w="785818"/>
                <a:gridCol w="4535934"/>
              </a:tblGrid>
              <a:tr h="29443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구분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파일시스템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공유 여부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용량 </a:t>
                      </a:r>
                      <a:r>
                        <a:rPr lang="en-US" altLang="ko-KR" sz="1100" b="1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(</a:t>
                      </a:r>
                      <a:r>
                        <a:rPr lang="en-US" altLang="ko-KR" sz="1100" b="1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GB)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용도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15340">
                <a:tc rowSpan="20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Ext'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Storage</a:t>
                      </a:r>
                    </a:p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 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(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DAS/SAN)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was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WAS Server </a:t>
                      </a: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엔진 설치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/sp1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법인구매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App.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6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/pq1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임직원 알뜰시장 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App.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/pq1_attach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O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150</a:t>
                      </a:r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임직원 알뜰시장 첨부파일용 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NAS </a:t>
                      </a: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공간</a:t>
                      </a:r>
                      <a:endParaRPr lang="en-US" altLang="ko-KR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/be1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e-Marketplace App.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/ge2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총무지원 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App.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/ge2_attach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50</a:t>
                      </a:r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총무지원 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App. NAS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/wo1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30</a:t>
                      </a:r>
                      <a:endParaRPr lang="en-US" altLang="ko-KR" sz="1200" b="0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스마트워크 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App. 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(SWP</a:t>
                      </a:r>
                      <a:r>
                        <a:rPr lang="ko-KR" alt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용 파일시스템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)</a:t>
                      </a:r>
                      <a:endParaRPr lang="ko-KR" alt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11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bim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20</a:t>
                      </a:r>
                      <a:endParaRPr lang="en-US" altLang="ko-KR" sz="1200" b="0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모바일</a:t>
                      </a:r>
                      <a:r>
                        <a:rPr lang="ko-KR" alt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 경영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Dashboard App. 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sym typeface="Wingdings" panose="05000000000000000000" pitchFamily="2" charset="2"/>
                        </a:rPr>
                        <a:t>(BIM</a:t>
                      </a:r>
                      <a:r>
                        <a:rPr lang="ko-KR" alt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sym typeface="Wingdings" panose="05000000000000000000" pitchFamily="2" charset="2"/>
                        </a:rPr>
                        <a:t>용 파일시스템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sym typeface="Wingdings" panose="05000000000000000000" pitchFamily="2" charset="2"/>
                        </a:rPr>
                        <a:t>)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 </a:t>
                      </a:r>
                      <a:endParaRPr lang="ko-KR" alt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/ms7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브랜드관리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-</a:t>
                      </a: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외주 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App.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/ms7_attatch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300</a:t>
                      </a:r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브랜드관리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-</a:t>
                      </a: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외주 첨부파일 저장 영역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/compile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어플리케이션 컴파일 영역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/product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3rd vendor S/W </a:t>
                      </a: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설치 영역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/log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50</a:t>
                      </a:r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Log </a:t>
                      </a: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저장 영역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app_log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50</a:t>
                      </a:r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Log </a:t>
                      </a: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저장 영역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/home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센터</a:t>
                      </a:r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일반사용자 </a:t>
                      </a:r>
                      <a:r>
                        <a:rPr lang="ko-KR" alt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홈디렉토리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NetBackup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센터</a:t>
                      </a:r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넷백업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syswork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센터</a:t>
                      </a:r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Root </a:t>
                      </a:r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영역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/CRASH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센터</a:t>
                      </a:r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DUMP </a:t>
                      </a: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공간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56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/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센터</a:t>
                      </a:r>
                      <a:endParaRPr lang="en-US" altLang="ko-K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485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Samsung smart">
      <a:dk1>
        <a:sysClr val="windowText" lastClr="000000"/>
      </a:dk1>
      <a:lt1>
        <a:sysClr val="window" lastClr="FFFFFF"/>
      </a:lt1>
      <a:dk2>
        <a:srgbClr val="006270"/>
      </a:dk2>
      <a:lt2>
        <a:srgbClr val="FBFEC6"/>
      </a:lt2>
      <a:accent1>
        <a:srgbClr val="9DC815"/>
      </a:accent1>
      <a:accent2>
        <a:srgbClr val="F5A200"/>
      </a:accent2>
      <a:accent3>
        <a:srgbClr val="009CE1"/>
      </a:accent3>
      <a:accent4>
        <a:srgbClr val="EA609E"/>
      </a:accent4>
      <a:accent5>
        <a:srgbClr val="1428A0"/>
      </a:accent5>
      <a:accent6>
        <a:srgbClr val="009592"/>
      </a:accent6>
      <a:hlink>
        <a:srgbClr val="A17345"/>
      </a:hlink>
      <a:folHlink>
        <a:srgbClr val="9A9A9A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6350">
          <a:solidFill>
            <a:schemeClr val="tx1"/>
          </a:solidFill>
        </a:ln>
      </a:spPr>
      <a:bodyPr rtlCol="0" anchor="ctr"/>
      <a:lstStyle>
        <a:defPPr algn="ctr">
          <a:defRPr sz="14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2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3F0D996D5B674C4386830A6AB0E50984" ma:contentTypeVersion="0" ma:contentTypeDescription="새 문서를 만듭니다." ma:contentTypeScope="" ma:versionID="a166825e3373d96581aa46038a4cd79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d8f6c9257034a6ffde9c3b3e5e5b89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BE0361-027B-406E-83BB-1163485A1BF7}">
  <ds:schemaRefs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5EDA2A2-53B6-420B-B2FA-DC10B44C63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923532C-9BB5-4175-B159-427E6043525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8698</TotalTime>
  <Words>1978</Words>
  <Application>Microsoft Office PowerPoint</Application>
  <PresentationFormat>A4 용지(210x297mm)</PresentationFormat>
  <Paragraphs>749</Paragraphs>
  <Slides>17</Slides>
  <Notes>9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2" baseType="lpstr">
      <vt:lpstr>맑은 고딕</vt:lpstr>
      <vt:lpstr>Arial</vt:lpstr>
      <vt:lpstr>Verdana</vt:lpstr>
      <vt:lpstr>Wingdings</vt:lpstr>
      <vt:lpstr>blank</vt:lpstr>
      <vt:lpstr>PowerPoint 프레젠테이션</vt:lpstr>
      <vt:lpstr>PowerPoint 프레젠테이션</vt:lpstr>
      <vt:lpstr>PowerPoint 프레젠테이션</vt:lpstr>
      <vt:lpstr>I. (운영)인터넷 공통 시스템 구성도 (H/W 구성도)</vt:lpstr>
      <vt:lpstr>I. (운영)인터넷 공통 시스템 구성도 (S/W 구성도)</vt:lpstr>
      <vt:lpstr>II. (운영)인터넷 공통 통합 O/S  구성 (O/S 및 Java 구성)</vt:lpstr>
      <vt:lpstr>II. O/S 시스템 구성 (운영계 Web Server) </vt:lpstr>
      <vt:lpstr>II. O/S 시스템 구성 (운영계 Web Server)</vt:lpstr>
      <vt:lpstr>II. O/S 시스템 구성 (운영계 WAS Server) </vt:lpstr>
      <vt:lpstr>II. O/S 시스템 구성 (운영계 WAS Server) </vt:lpstr>
      <vt:lpstr>PowerPoint 프레젠테이션</vt:lpstr>
      <vt:lpstr>PowerPoint 프레젠테이션</vt:lpstr>
      <vt:lpstr>PowerPoint 프레젠테이션</vt:lpstr>
      <vt:lpstr>별첨1. 서비스 가동/중지</vt:lpstr>
      <vt:lpstr>별첨2. 보안 적용 기준</vt:lpstr>
      <vt:lpstr>별첨3. 기술지원</vt:lpstr>
      <vt:lpstr>PowerPoint 프레젠테이션</vt:lpstr>
    </vt:vector>
  </TitlesOfParts>
  <Company>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prof</dc:creator>
  <cp:lastModifiedBy>김종성</cp:lastModifiedBy>
  <cp:revision>480</cp:revision>
  <cp:lastPrinted>2013-12-04T23:43:25Z</cp:lastPrinted>
  <dcterms:created xsi:type="dcterms:W3CDTF">2013-11-13T01:08:07Z</dcterms:created>
  <dcterms:modified xsi:type="dcterms:W3CDTF">2017-05-01T05:07:34Z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0x0101003F0D996D5B674C4386830A6AB0E50984</vt:lpwstr>
  </property>
  <property fmtid="{D5CDD505-2E9C-101B-9397-08002B2CF9AE}" pid="3" name="DeliveryID">
    <vt:lpwstr>244b6fc4-4b4e-4117-b7bb-efd330097824</vt:lpwstr>
  </property>
</Properties>
</file>