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1" r:id="rId2"/>
    <p:sldId id="412" r:id="rId3"/>
    <p:sldId id="413" r:id="rId4"/>
    <p:sldId id="414" r:id="rId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8CCB"/>
    <a:srgbClr val="0061AF"/>
    <a:srgbClr val="5A96C8"/>
    <a:srgbClr val="8C7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75" autoAdjust="0"/>
    <p:restoredTop sz="92878" autoAdjust="0"/>
  </p:normalViewPr>
  <p:slideViewPr>
    <p:cSldViewPr>
      <p:cViewPr varScale="1">
        <p:scale>
          <a:sx n="105" d="100"/>
          <a:sy n="105" d="100"/>
        </p:scale>
        <p:origin x="49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E6EB4567-B52B-4CC5-8304-206D5F6EAD63}" type="datetimeFigureOut">
              <a:rPr lang="ko-KR" altLang="en-US" smtClean="0"/>
              <a:t>2017-05-26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955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F65C923-5F97-4056-A8AC-E2F73CEBF0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191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55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C3D138D4-2814-4810-B7C8-BECF61EFB67A}" type="datetimeFigureOut">
              <a:rPr lang="ko-KR" altLang="en-US" smtClean="0"/>
              <a:t>2017-05-26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777027"/>
            <a:ext cx="5437188" cy="390818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D5FCD98F-505A-426A-9EE9-66E52C2177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31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7803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8582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3338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68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82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24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793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072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62" r:id="rId3"/>
    <p:sldLayoutId id="2147483661" r:id="rId4"/>
    <p:sldLayoutId id="214748366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err="1" smtClean="0"/>
              <a:t>i</a:t>
            </a:r>
            <a:r>
              <a:rPr kumimoji="1" lang="en-US" altLang="ko-KR" sz="2031" kern="0" dirty="0" smtClean="0"/>
              <a:t>. </a:t>
            </a:r>
            <a:r>
              <a:rPr kumimoji="1" lang="ko-KR" altLang="en-US" sz="2031" kern="0" dirty="0" smtClean="0"/>
              <a:t>시스템구성 </a:t>
            </a:r>
            <a:r>
              <a:rPr kumimoji="1" lang="en-US" altLang="ko-KR" sz="2031" kern="0" dirty="0" smtClean="0"/>
              <a:t>| </a:t>
            </a:r>
            <a:r>
              <a:rPr kumimoji="1" lang="ko-KR" altLang="en-US" sz="2031" kern="0" dirty="0" smtClean="0">
                <a:solidFill>
                  <a:schemeClr val="accent6"/>
                </a:solidFill>
              </a:rPr>
              <a:t>서버구성</a:t>
            </a:r>
            <a:r>
              <a:rPr kumimoji="1" lang="en-US" altLang="ko-KR" sz="2031" kern="0" dirty="0" smtClean="0"/>
              <a:t> </a:t>
            </a:r>
            <a:endParaRPr kumimoji="1" lang="ko-KR" altLang="en-US" sz="1477" kern="0" dirty="0"/>
          </a:p>
        </p:txBody>
      </p:sp>
      <p:sp>
        <p:nvSpPr>
          <p:cNvPr id="9" name="직사각형 8"/>
          <p:cNvSpPr/>
          <p:nvPr/>
        </p:nvSpPr>
        <p:spPr>
          <a:xfrm>
            <a:off x="323528" y="1083060"/>
            <a:ext cx="8496943" cy="2601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endParaRPr lang="ko-KR" altLang="en-US" sz="929" b="1">
              <a:solidFill>
                <a:srgbClr val="749FF4"/>
              </a:solidFill>
            </a:endParaRPr>
          </a:p>
        </p:txBody>
      </p:sp>
      <p:sp>
        <p:nvSpPr>
          <p:cNvPr id="10" name="모서리가 둥근 직사각형 227"/>
          <p:cNvSpPr>
            <a:spLocks noChangeArrowheads="1"/>
          </p:cNvSpPr>
          <p:nvPr/>
        </p:nvSpPr>
        <p:spPr bwMode="auto">
          <a:xfrm>
            <a:off x="748874" y="1014423"/>
            <a:ext cx="1362857" cy="129723"/>
          </a:xfrm>
          <a:prstGeom prst="roundRect">
            <a:avLst>
              <a:gd name="adj" fmla="val 0"/>
            </a:avLst>
          </a:prstGeom>
          <a:solidFill>
            <a:srgbClr val="000066"/>
          </a:solidFill>
          <a:ln w="15875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ko-KR" altLang="en-US" sz="857" b="1" dirty="0" smtClean="0">
                <a:solidFill>
                  <a:prstClr val="white"/>
                </a:solidFill>
              </a:rPr>
              <a:t>운</a:t>
            </a:r>
            <a:r>
              <a:rPr lang="ko-KR" altLang="en-US" sz="857" b="1" dirty="0">
                <a:solidFill>
                  <a:prstClr val="white"/>
                </a:solidFill>
              </a:rPr>
              <a:t>영 </a:t>
            </a:r>
            <a:r>
              <a:rPr lang="en-US" altLang="ko-KR" sz="857" b="1" dirty="0" smtClean="0">
                <a:solidFill>
                  <a:prstClr val="white"/>
                </a:solidFill>
              </a:rPr>
              <a:t>[</a:t>
            </a:r>
            <a:r>
              <a:rPr lang="ko-KR" altLang="en-US" sz="800" b="1" dirty="0" smtClean="0">
                <a:solidFill>
                  <a:prstClr val="white"/>
                </a:solidFill>
              </a:rPr>
              <a:t>수원센터</a:t>
            </a:r>
            <a:r>
              <a:rPr lang="en-US" altLang="ko-KR" sz="857" b="1" dirty="0" smtClean="0">
                <a:solidFill>
                  <a:prstClr val="white"/>
                </a:solidFill>
              </a:rPr>
              <a:t>]</a:t>
            </a:r>
            <a:endParaRPr lang="en-US" altLang="ko-KR" sz="857" b="1" dirty="0">
              <a:solidFill>
                <a:prstClr val="white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23529" y="3786654"/>
            <a:ext cx="6912768" cy="217154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endParaRPr lang="ko-KR" altLang="en-US" sz="929" b="1">
              <a:solidFill>
                <a:srgbClr val="749FF4"/>
              </a:solidFill>
            </a:endParaRPr>
          </a:p>
        </p:txBody>
      </p:sp>
      <p:sp>
        <p:nvSpPr>
          <p:cNvPr id="12" name="모서리가 둥근 직사각형 227"/>
          <p:cNvSpPr>
            <a:spLocks noChangeArrowheads="1"/>
          </p:cNvSpPr>
          <p:nvPr/>
        </p:nvSpPr>
        <p:spPr bwMode="auto">
          <a:xfrm>
            <a:off x="748874" y="3718016"/>
            <a:ext cx="1362857" cy="129723"/>
          </a:xfrm>
          <a:prstGeom prst="roundRect">
            <a:avLst>
              <a:gd name="adj" fmla="val 0"/>
            </a:avLst>
          </a:prstGeom>
          <a:solidFill>
            <a:srgbClr val="000066"/>
          </a:solidFill>
          <a:ln w="15875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ko-KR" sz="857" b="1" dirty="0" smtClean="0">
                <a:solidFill>
                  <a:prstClr val="white"/>
                </a:solidFill>
              </a:rPr>
              <a:t>DR/</a:t>
            </a:r>
            <a:r>
              <a:rPr lang="ko-KR" altLang="en-US" sz="857" b="1" dirty="0" smtClean="0">
                <a:solidFill>
                  <a:prstClr val="white"/>
                </a:solidFill>
              </a:rPr>
              <a:t>개발 </a:t>
            </a:r>
            <a:r>
              <a:rPr lang="en-US" altLang="ko-KR" sz="857" b="1" dirty="0" smtClean="0">
                <a:solidFill>
                  <a:prstClr val="white"/>
                </a:solidFill>
              </a:rPr>
              <a:t>[</a:t>
            </a:r>
            <a:r>
              <a:rPr lang="ko-KR" altLang="en-US" sz="857" b="1" dirty="0" smtClean="0">
                <a:solidFill>
                  <a:prstClr val="white"/>
                </a:solidFill>
              </a:rPr>
              <a:t>과천센터</a:t>
            </a:r>
            <a:r>
              <a:rPr lang="en-US" altLang="ko-KR" sz="857" b="1" dirty="0" smtClean="0">
                <a:solidFill>
                  <a:prstClr val="white"/>
                </a:solidFill>
              </a:rPr>
              <a:t>]</a:t>
            </a:r>
            <a:endParaRPr lang="en-US" altLang="ko-KR" sz="857" b="1" dirty="0">
              <a:solidFill>
                <a:prstClr val="white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7490675" y="1650634"/>
            <a:ext cx="1094723" cy="6471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6335134" y="1644465"/>
            <a:ext cx="1094723" cy="6532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973097" y="2706397"/>
            <a:ext cx="1094723" cy="4029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817556" y="2706276"/>
            <a:ext cx="1094723" cy="4029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4973172" y="1621167"/>
            <a:ext cx="1094723" cy="4029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2449081" y="1606248"/>
            <a:ext cx="1094723" cy="15033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3817630" y="1621046"/>
            <a:ext cx="1094723" cy="4029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1293540" y="1601852"/>
            <a:ext cx="1094723" cy="15033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1335386" y="1397844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직사각형 21"/>
          <p:cNvSpPr/>
          <p:nvPr/>
        </p:nvSpPr>
        <p:spPr>
          <a:xfrm>
            <a:off x="1347737" y="1616688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800" dirty="0" smtClean="0"/>
              <a:t>WEB/WAS </a:t>
            </a:r>
            <a:r>
              <a:rPr lang="ko-KR" altLang="en-US" sz="800" dirty="0" smtClean="0"/>
              <a:t>통합</a:t>
            </a:r>
            <a:r>
              <a:rPr lang="en-US" altLang="ko-KR" sz="800" dirty="0" smtClean="0"/>
              <a:t>#1</a:t>
            </a:r>
            <a:endParaRPr lang="ko-KR" altLang="en-US" sz="800" dirty="0"/>
          </a:p>
        </p:txBody>
      </p:sp>
      <p:sp>
        <p:nvSpPr>
          <p:cNvPr id="23" name="직사각형 22"/>
          <p:cNvSpPr/>
          <p:nvPr/>
        </p:nvSpPr>
        <p:spPr>
          <a:xfrm>
            <a:off x="1347737" y="1824447"/>
            <a:ext cx="999495" cy="945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0" rIns="3600" bIns="36000" rtlCol="0" anchor="ctr"/>
          <a:lstStyle/>
          <a:p>
            <a:pPr algn="ctr"/>
            <a:r>
              <a:rPr lang="en-US" altLang="ko-KR" sz="700" dirty="0" smtClean="0">
                <a:solidFill>
                  <a:schemeClr val="tx1"/>
                </a:solidFill>
              </a:rPr>
              <a:t>VM WARE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4" name="AutoShape 47" descr="엠보싱 작은상자(Gray_Ver)"/>
          <p:cNvSpPr>
            <a:spLocks noChangeArrowheads="1"/>
          </p:cNvSpPr>
          <p:nvPr/>
        </p:nvSpPr>
        <p:spPr bwMode="auto">
          <a:xfrm>
            <a:off x="1345394" y="193026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 복지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WEB#1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25" name="AutoShape 47" descr="엠보싱 작은상자(Gray_Ver)"/>
          <p:cNvSpPr>
            <a:spLocks noChangeArrowheads="1"/>
          </p:cNvSpPr>
          <p:nvPr/>
        </p:nvSpPr>
        <p:spPr bwMode="auto">
          <a:xfrm>
            <a:off x="1345394" y="252309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 복지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AP#1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26" name="AutoShape 47" descr="엠보싱 작은상자(Gray_Ver)"/>
          <p:cNvSpPr>
            <a:spLocks noChangeArrowheads="1"/>
          </p:cNvSpPr>
          <p:nvPr/>
        </p:nvSpPr>
        <p:spPr bwMode="auto">
          <a:xfrm>
            <a:off x="1345394" y="2073656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</a:t>
            </a:r>
            <a:r>
              <a:rPr lang="ko-KR" altLang="en-US" sz="700" b="1" dirty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넷 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WEB#1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27" name="AutoShape 47" descr="엠보싱 작은상자(Gray_Ver)"/>
          <p:cNvSpPr>
            <a:spLocks noChangeArrowheads="1"/>
          </p:cNvSpPr>
          <p:nvPr/>
        </p:nvSpPr>
        <p:spPr bwMode="auto">
          <a:xfrm>
            <a:off x="1345394" y="2660861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 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AP#1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28" name="AutoShape 47" descr="엠보싱 작은상자(Gray_Ver)"/>
          <p:cNvSpPr>
            <a:spLocks noChangeArrowheads="1"/>
          </p:cNvSpPr>
          <p:nvPr/>
        </p:nvSpPr>
        <p:spPr bwMode="auto">
          <a:xfrm>
            <a:off x="1345394" y="221776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WEB#1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29" name="AutoShape 47" descr="엠보싱 작은상자(Gray_Ver)"/>
          <p:cNvSpPr>
            <a:spLocks noChangeArrowheads="1"/>
          </p:cNvSpPr>
          <p:nvPr/>
        </p:nvSpPr>
        <p:spPr bwMode="auto">
          <a:xfrm>
            <a:off x="1345394" y="2800938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AP#1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30" name="AutoShape 47" descr="엠보싱 작은상자(Gray_Ver)"/>
          <p:cNvSpPr>
            <a:spLocks noChangeArrowheads="1"/>
          </p:cNvSpPr>
          <p:nvPr/>
        </p:nvSpPr>
        <p:spPr bwMode="auto">
          <a:xfrm>
            <a:off x="1345394" y="2940307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스마트워크 </a:t>
            </a:r>
            <a:r>
              <a:rPr lang="ko-KR" altLang="en-US" sz="700" b="1" dirty="0" err="1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플레이스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498413" y="1621975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800" dirty="0" smtClean="0"/>
              <a:t>WEB/WAS </a:t>
            </a:r>
            <a:r>
              <a:rPr lang="ko-KR" altLang="en-US" sz="800" dirty="0" smtClean="0"/>
              <a:t>통합</a:t>
            </a:r>
            <a:r>
              <a:rPr lang="en-US" altLang="ko-KR" sz="800" dirty="0" smtClean="0"/>
              <a:t>#2</a:t>
            </a:r>
            <a:endParaRPr lang="ko-KR" altLang="en-US" sz="800" dirty="0"/>
          </a:p>
        </p:txBody>
      </p:sp>
      <p:sp>
        <p:nvSpPr>
          <p:cNvPr id="32" name="직사각형 31"/>
          <p:cNvSpPr/>
          <p:nvPr/>
        </p:nvSpPr>
        <p:spPr>
          <a:xfrm>
            <a:off x="2498413" y="1829733"/>
            <a:ext cx="999495" cy="945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0" rIns="3600" bIns="36000" rtlCol="0" anchor="ctr"/>
          <a:lstStyle/>
          <a:p>
            <a:pPr algn="ctr"/>
            <a:r>
              <a:rPr lang="en-US" altLang="ko-KR" sz="700" dirty="0" smtClean="0">
                <a:solidFill>
                  <a:schemeClr val="tx1"/>
                </a:solidFill>
              </a:rPr>
              <a:t>VM WARE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AutoShape 47" descr="엠보싱 작은상자(Gray_Ver)"/>
          <p:cNvSpPr>
            <a:spLocks noChangeArrowheads="1"/>
          </p:cNvSpPr>
          <p:nvPr/>
        </p:nvSpPr>
        <p:spPr bwMode="auto">
          <a:xfrm>
            <a:off x="2496070" y="1935550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 복지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WEB#2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35" name="AutoShape 47" descr="엠보싱 작은상자(Gray_Ver)"/>
          <p:cNvSpPr>
            <a:spLocks noChangeArrowheads="1"/>
          </p:cNvSpPr>
          <p:nvPr/>
        </p:nvSpPr>
        <p:spPr bwMode="auto">
          <a:xfrm>
            <a:off x="2496070" y="252837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 복지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AP#2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36" name="AutoShape 47" descr="엠보싱 작은상자(Gray_Ver)"/>
          <p:cNvSpPr>
            <a:spLocks noChangeArrowheads="1"/>
          </p:cNvSpPr>
          <p:nvPr/>
        </p:nvSpPr>
        <p:spPr bwMode="auto">
          <a:xfrm>
            <a:off x="2496070" y="207894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</a:t>
            </a:r>
            <a:r>
              <a:rPr lang="ko-KR" altLang="en-US" sz="700" b="1" dirty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넷 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WEB#2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37" name="AutoShape 47" descr="엠보싱 작은상자(Gray_Ver)"/>
          <p:cNvSpPr>
            <a:spLocks noChangeArrowheads="1"/>
          </p:cNvSpPr>
          <p:nvPr/>
        </p:nvSpPr>
        <p:spPr bwMode="auto">
          <a:xfrm>
            <a:off x="2496070" y="2666147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 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AP#2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38" name="AutoShape 47" descr="엠보싱 작은상자(Gray_Ver)"/>
          <p:cNvSpPr>
            <a:spLocks noChangeArrowheads="1"/>
          </p:cNvSpPr>
          <p:nvPr/>
        </p:nvSpPr>
        <p:spPr bwMode="auto">
          <a:xfrm>
            <a:off x="2496070" y="2223051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WEB#2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39" name="AutoShape 47" descr="엠보싱 작은상자(Gray_Ver)"/>
          <p:cNvSpPr>
            <a:spLocks noChangeArrowheads="1"/>
          </p:cNvSpPr>
          <p:nvPr/>
        </p:nvSpPr>
        <p:spPr bwMode="auto">
          <a:xfrm>
            <a:off x="2496070" y="280622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AP#2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40" name="AutoShape 47" descr="엠보싱 작은상자(Gray_Ver)"/>
          <p:cNvSpPr>
            <a:spLocks noChangeArrowheads="1"/>
          </p:cNvSpPr>
          <p:nvPr/>
        </p:nvSpPr>
        <p:spPr bwMode="auto">
          <a:xfrm>
            <a:off x="2496070" y="294559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스마트워크 </a:t>
            </a:r>
            <a:r>
              <a:rPr lang="ko-KR" altLang="en-US" sz="700" b="1" dirty="0" err="1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플레이스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pic>
        <p:nvPicPr>
          <p:cNvPr id="41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2480231" y="1405486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3859476" y="1411694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직사각형 42"/>
          <p:cNvSpPr/>
          <p:nvPr/>
        </p:nvSpPr>
        <p:spPr>
          <a:xfrm>
            <a:off x="3871828" y="1654177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ko-KR" altLang="en-US" sz="800" dirty="0" smtClean="0"/>
              <a:t>선택적 복지 </a:t>
            </a:r>
            <a:r>
              <a:rPr lang="en-US" altLang="ko-KR" sz="800" dirty="0" smtClean="0"/>
              <a:t>DB #1</a:t>
            </a:r>
            <a:endParaRPr lang="ko-KR" altLang="en-US" sz="800" dirty="0"/>
          </a:p>
        </p:txBody>
      </p:sp>
      <p:sp>
        <p:nvSpPr>
          <p:cNvPr id="44" name="AutoShape 47" descr="엠보싱 작은상자(Gray_Ver)"/>
          <p:cNvSpPr>
            <a:spLocks noChangeArrowheads="1"/>
          </p:cNvSpPr>
          <p:nvPr/>
        </p:nvSpPr>
        <p:spPr bwMode="auto">
          <a:xfrm>
            <a:off x="3869485" y="1859642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 복지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5022504" y="1659463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ko-KR" altLang="en-US" sz="800" dirty="0" smtClean="0"/>
              <a:t>선택</a:t>
            </a:r>
            <a:r>
              <a:rPr lang="ko-KR" altLang="en-US" sz="800" dirty="0"/>
              <a:t>적 </a:t>
            </a:r>
            <a:r>
              <a:rPr lang="ko-KR" altLang="en-US" sz="800" dirty="0" smtClean="0"/>
              <a:t>복지 </a:t>
            </a:r>
            <a:r>
              <a:rPr lang="en-US" altLang="ko-KR" sz="800" dirty="0" smtClean="0"/>
              <a:t>DB #2</a:t>
            </a:r>
            <a:endParaRPr lang="ko-KR" altLang="en-US" sz="800" dirty="0"/>
          </a:p>
        </p:txBody>
      </p:sp>
      <p:sp>
        <p:nvSpPr>
          <p:cNvPr id="46" name="AutoShape 47" descr="엠보싱 작은상자(Gray_Ver)"/>
          <p:cNvSpPr>
            <a:spLocks noChangeArrowheads="1"/>
          </p:cNvSpPr>
          <p:nvPr/>
        </p:nvSpPr>
        <p:spPr bwMode="auto">
          <a:xfrm>
            <a:off x="5020161" y="186492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 복지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pic>
        <p:nvPicPr>
          <p:cNvPr id="47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004321" y="1419336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AutoShape 47" descr="엠보싱 작은상자(Gray_Ver)"/>
          <p:cNvSpPr>
            <a:spLocks noChangeArrowheads="1"/>
          </p:cNvSpPr>
          <p:nvPr/>
        </p:nvSpPr>
        <p:spPr bwMode="auto">
          <a:xfrm>
            <a:off x="4836539" y="1882859"/>
            <a:ext cx="243245" cy="7686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>
              <a:tabLst>
                <a:tab pos="682625" algn="l"/>
                <a:tab pos="5472113" algn="r"/>
              </a:tabLst>
            </a:pPr>
            <a:r>
              <a:rPr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pic>
        <p:nvPicPr>
          <p:cNvPr id="49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3859476" y="2483705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직사각형 49"/>
          <p:cNvSpPr/>
          <p:nvPr/>
        </p:nvSpPr>
        <p:spPr>
          <a:xfrm>
            <a:off x="3871828" y="2726187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ko-KR" altLang="en-US" sz="800" dirty="0" smtClean="0"/>
              <a:t>인터</a:t>
            </a:r>
            <a:r>
              <a:rPr lang="ko-KR" altLang="en-US" sz="800" dirty="0"/>
              <a:t>넷 </a:t>
            </a:r>
            <a:r>
              <a:rPr lang="ko-KR" altLang="en-US" sz="800" dirty="0" smtClean="0"/>
              <a:t>공통 </a:t>
            </a:r>
            <a:r>
              <a:rPr lang="en-US" altLang="ko-KR" sz="800" dirty="0" smtClean="0"/>
              <a:t>DB #1</a:t>
            </a:r>
            <a:endParaRPr lang="ko-KR" altLang="en-US" sz="800" dirty="0"/>
          </a:p>
        </p:txBody>
      </p:sp>
      <p:sp>
        <p:nvSpPr>
          <p:cNvPr id="51" name="AutoShape 47" descr="엠보싱 작은상자(Gray_Ver)"/>
          <p:cNvSpPr>
            <a:spLocks noChangeArrowheads="1"/>
          </p:cNvSpPr>
          <p:nvPr/>
        </p:nvSpPr>
        <p:spPr bwMode="auto">
          <a:xfrm>
            <a:off x="3869485" y="293165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 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5022504" y="2731473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ko-KR" altLang="en-US" sz="800" dirty="0" smtClean="0"/>
              <a:t>인터넷 공통 </a:t>
            </a:r>
            <a:r>
              <a:rPr lang="en-US" altLang="ko-KR" sz="800" dirty="0" smtClean="0"/>
              <a:t>DB #2</a:t>
            </a:r>
            <a:endParaRPr lang="ko-KR" altLang="en-US" sz="800" dirty="0"/>
          </a:p>
        </p:txBody>
      </p:sp>
      <p:sp>
        <p:nvSpPr>
          <p:cNvPr id="53" name="AutoShape 47" descr="엠보싱 작은상자(Gray_Ver)"/>
          <p:cNvSpPr>
            <a:spLocks noChangeArrowheads="1"/>
          </p:cNvSpPr>
          <p:nvPr/>
        </p:nvSpPr>
        <p:spPr bwMode="auto">
          <a:xfrm>
            <a:off x="5020161" y="293693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 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pic>
        <p:nvPicPr>
          <p:cNvPr id="54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004321" y="2491347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6377054" y="1424460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직사각형 55"/>
          <p:cNvSpPr/>
          <p:nvPr/>
        </p:nvSpPr>
        <p:spPr>
          <a:xfrm>
            <a:off x="6387062" y="1666943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800" dirty="0" smtClean="0"/>
              <a:t>PPAS DB </a:t>
            </a:r>
            <a:r>
              <a:rPr lang="ko-KR" altLang="en-US" sz="800" dirty="0" smtClean="0"/>
              <a:t>통합</a:t>
            </a:r>
            <a:r>
              <a:rPr lang="en-US" altLang="ko-KR" sz="800" dirty="0" smtClean="0"/>
              <a:t> #1</a:t>
            </a:r>
            <a:endParaRPr lang="ko-KR" altLang="en-US" sz="800" dirty="0"/>
          </a:p>
        </p:txBody>
      </p:sp>
      <p:sp>
        <p:nvSpPr>
          <p:cNvPr id="57" name="직사각형 56"/>
          <p:cNvSpPr/>
          <p:nvPr/>
        </p:nvSpPr>
        <p:spPr>
          <a:xfrm>
            <a:off x="7537738" y="1672229"/>
            <a:ext cx="999495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800" dirty="0" smtClean="0"/>
              <a:t>PPAS DB </a:t>
            </a:r>
            <a:r>
              <a:rPr lang="ko-KR" altLang="en-US" sz="800" dirty="0" smtClean="0"/>
              <a:t>통합</a:t>
            </a:r>
            <a:r>
              <a:rPr lang="en-US" altLang="ko-KR" sz="800" dirty="0" smtClean="0"/>
              <a:t> #2</a:t>
            </a:r>
            <a:endParaRPr lang="ko-KR" altLang="en-US" sz="800" dirty="0"/>
          </a:p>
        </p:txBody>
      </p:sp>
      <p:pic>
        <p:nvPicPr>
          <p:cNvPr id="58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7521899" y="1432102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직사각형 58"/>
          <p:cNvSpPr/>
          <p:nvPr/>
        </p:nvSpPr>
        <p:spPr>
          <a:xfrm>
            <a:off x="6387062" y="1889759"/>
            <a:ext cx="999495" cy="945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0" rIns="3600" bIns="36000" rtlCol="0" anchor="ctr"/>
          <a:lstStyle/>
          <a:p>
            <a:pPr algn="ctr"/>
            <a:r>
              <a:rPr lang="en-US" altLang="ko-KR" sz="700" dirty="0" smtClean="0">
                <a:solidFill>
                  <a:schemeClr val="tx1"/>
                </a:solidFill>
              </a:rPr>
              <a:t>VM WARE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7537738" y="1896322"/>
            <a:ext cx="999495" cy="945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0" rIns="3600" bIns="36000" rtlCol="0" anchor="ctr"/>
          <a:lstStyle/>
          <a:p>
            <a:pPr algn="ctr"/>
            <a:r>
              <a:rPr lang="en-US" altLang="ko-KR" sz="700" dirty="0" smtClean="0">
                <a:solidFill>
                  <a:schemeClr val="tx1"/>
                </a:solidFill>
              </a:rPr>
              <a:t>VM WARE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61" name="AutoShape 47" descr="엠보싱 작은상자(Gray_Ver)"/>
          <p:cNvSpPr>
            <a:spLocks noChangeArrowheads="1"/>
          </p:cNvSpPr>
          <p:nvPr/>
        </p:nvSpPr>
        <p:spPr bwMode="auto">
          <a:xfrm>
            <a:off x="4851488" y="2956449"/>
            <a:ext cx="243245" cy="7686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>
              <a:tabLst>
                <a:tab pos="682625" algn="l"/>
                <a:tab pos="5472113" algn="r"/>
              </a:tabLst>
            </a:pPr>
            <a:r>
              <a:rPr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238746" y="4221402"/>
            <a:ext cx="1269248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직사각형 62"/>
          <p:cNvSpPr/>
          <p:nvPr/>
        </p:nvSpPr>
        <p:spPr>
          <a:xfrm>
            <a:off x="1293801" y="4261636"/>
            <a:ext cx="1158839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800" dirty="0" smtClean="0"/>
              <a:t>DR/</a:t>
            </a:r>
            <a:r>
              <a:rPr lang="ko-KR" altLang="en-US" sz="800" dirty="0" smtClean="0"/>
              <a:t>개발 </a:t>
            </a:r>
            <a:r>
              <a:rPr lang="en-US" altLang="ko-KR" sz="800" dirty="0" smtClean="0"/>
              <a:t>WEB/WAS </a:t>
            </a:r>
            <a:r>
              <a:rPr lang="ko-KR" altLang="en-US" sz="800" dirty="0" smtClean="0"/>
              <a:t>통합</a:t>
            </a:r>
            <a:endParaRPr lang="ko-KR" altLang="en-US" sz="800" dirty="0"/>
          </a:p>
        </p:txBody>
      </p:sp>
      <p:sp>
        <p:nvSpPr>
          <p:cNvPr id="64" name="AutoShape 47" descr="엠보싱 작은상자(Gray_Ver)"/>
          <p:cNvSpPr>
            <a:spLocks noChangeArrowheads="1"/>
          </p:cNvSpPr>
          <p:nvPr/>
        </p:nvSpPr>
        <p:spPr bwMode="auto">
          <a:xfrm>
            <a:off x="1286686" y="4613014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err="1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선택적복지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DR WEB 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pic>
        <p:nvPicPr>
          <p:cNvPr id="65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1272720" y="4021509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AutoShape 47" descr="엠보싱 작은상자(Gray_Ver)"/>
          <p:cNvSpPr>
            <a:spLocks noChangeArrowheads="1"/>
          </p:cNvSpPr>
          <p:nvPr/>
        </p:nvSpPr>
        <p:spPr bwMode="auto">
          <a:xfrm>
            <a:off x="1286686" y="4756536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err="1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선택적복</a:t>
            </a:r>
            <a:r>
              <a:rPr lang="ko-KR" altLang="en-US" sz="700" b="1" dirty="0" err="1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지</a:t>
            </a:r>
            <a:r>
              <a:rPr lang="ko-KR" altLang="en-US" sz="700" b="1" dirty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DR WEB 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67" name="AutoShape 47" descr="엠보싱 작은상자(Gray_Ver)"/>
          <p:cNvSpPr>
            <a:spLocks noChangeArrowheads="1"/>
          </p:cNvSpPr>
          <p:nvPr/>
        </p:nvSpPr>
        <p:spPr bwMode="auto">
          <a:xfrm>
            <a:off x="1286686" y="4911820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err="1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선택적복지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DR AP 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68" name="AutoShape 47" descr="엠보싱 작은상자(Gray_Ver)"/>
          <p:cNvSpPr>
            <a:spLocks noChangeArrowheads="1"/>
          </p:cNvSpPr>
          <p:nvPr/>
        </p:nvSpPr>
        <p:spPr bwMode="auto">
          <a:xfrm>
            <a:off x="1286686" y="5055342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err="1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선택적복</a:t>
            </a:r>
            <a:r>
              <a:rPr lang="ko-KR" altLang="en-US" sz="700" b="1" dirty="0" err="1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지</a:t>
            </a:r>
            <a:r>
              <a:rPr lang="ko-KR" altLang="en-US" sz="700" b="1" dirty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DR AP 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69" name="AutoShape 47" descr="엠보싱 작은상자(Gray_Ver)"/>
          <p:cNvSpPr>
            <a:spLocks noChangeArrowheads="1"/>
          </p:cNvSpPr>
          <p:nvPr/>
        </p:nvSpPr>
        <p:spPr bwMode="auto">
          <a:xfrm>
            <a:off x="1286686" y="5204124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인터넷공통 개발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WEB 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70" name="AutoShape 47" descr="엠보싱 작은상자(Gray_Ver)"/>
          <p:cNvSpPr>
            <a:spLocks noChangeArrowheads="1"/>
          </p:cNvSpPr>
          <p:nvPr/>
        </p:nvSpPr>
        <p:spPr bwMode="auto">
          <a:xfrm>
            <a:off x="1286686" y="5347646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인터넷공통 개발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AP 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71" name="AutoShape 47" descr="엠보싱 작은상자(Gray_Ver)"/>
          <p:cNvSpPr>
            <a:spLocks noChangeArrowheads="1"/>
          </p:cNvSpPr>
          <p:nvPr/>
        </p:nvSpPr>
        <p:spPr bwMode="auto">
          <a:xfrm>
            <a:off x="1286686" y="5492156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err="1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스마트워크플레이</a:t>
            </a:r>
            <a:r>
              <a:rPr lang="ko-KR" altLang="en-US" sz="700" b="1" dirty="0" err="1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스</a:t>
            </a:r>
            <a:r>
              <a:rPr lang="ko-KR" altLang="en-US" sz="700" b="1" dirty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 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개발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304194" y="4490826"/>
            <a:ext cx="1158838" cy="945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0" rIns="3600" bIns="36000" rtlCol="0" anchor="ctr"/>
          <a:lstStyle/>
          <a:p>
            <a:pPr algn="ctr"/>
            <a:r>
              <a:rPr lang="en-US" altLang="ko-KR" sz="700" dirty="0" smtClean="0">
                <a:solidFill>
                  <a:schemeClr val="tx1"/>
                </a:solidFill>
              </a:rPr>
              <a:t>VM WARE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062263" y="4974399"/>
            <a:ext cx="1269248" cy="68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직사각형 73"/>
          <p:cNvSpPr/>
          <p:nvPr/>
        </p:nvSpPr>
        <p:spPr>
          <a:xfrm>
            <a:off x="4117319" y="5005755"/>
            <a:ext cx="1158839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800" dirty="0" smtClean="0"/>
              <a:t>PPAS DB </a:t>
            </a:r>
            <a:r>
              <a:rPr lang="ko-KR" altLang="en-US" sz="800" dirty="0" smtClean="0"/>
              <a:t>통합 개발</a:t>
            </a:r>
            <a:endParaRPr lang="ko-KR" altLang="en-US" sz="800" dirty="0"/>
          </a:p>
        </p:txBody>
      </p:sp>
      <p:sp>
        <p:nvSpPr>
          <p:cNvPr id="75" name="AutoShape 47" descr="엠보싱 작은상자(Gray_Ver)"/>
          <p:cNvSpPr>
            <a:spLocks noChangeArrowheads="1"/>
          </p:cNvSpPr>
          <p:nvPr/>
        </p:nvSpPr>
        <p:spPr bwMode="auto">
          <a:xfrm>
            <a:off x="4114602" y="5357133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pic>
        <p:nvPicPr>
          <p:cNvPr id="76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096237" y="4765628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AutoShape 47" descr="엠보싱 작은상자(Gray_Ver)"/>
          <p:cNvSpPr>
            <a:spLocks noChangeArrowheads="1"/>
          </p:cNvSpPr>
          <p:nvPr/>
        </p:nvSpPr>
        <p:spPr bwMode="auto">
          <a:xfrm>
            <a:off x="4116542" y="5500655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127711" y="5234945"/>
            <a:ext cx="1158838" cy="945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0" rIns="3600" bIns="36000" rtlCol="0" anchor="ctr"/>
          <a:lstStyle/>
          <a:p>
            <a:pPr algn="ctr"/>
            <a:r>
              <a:rPr lang="en-US" altLang="ko-KR" sz="700" dirty="0" smtClean="0">
                <a:solidFill>
                  <a:schemeClr val="tx1"/>
                </a:solidFill>
              </a:rPr>
              <a:t>VM WARE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407706" y="4255442"/>
            <a:ext cx="1269248" cy="4029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4067944" y="4255321"/>
            <a:ext cx="1269248" cy="4029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1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116547" y="4032750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직사각형 81"/>
          <p:cNvSpPr/>
          <p:nvPr/>
        </p:nvSpPr>
        <p:spPr>
          <a:xfrm>
            <a:off x="4130868" y="4275232"/>
            <a:ext cx="1158839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ko-KR" altLang="en-US" sz="800" dirty="0" smtClean="0"/>
              <a:t>인터</a:t>
            </a:r>
            <a:r>
              <a:rPr lang="ko-KR" altLang="en-US" sz="800" dirty="0"/>
              <a:t>넷 </a:t>
            </a:r>
            <a:r>
              <a:rPr lang="ko-KR" altLang="en-US" sz="800" dirty="0" smtClean="0"/>
              <a:t>공통 개발</a:t>
            </a:r>
            <a:r>
              <a:rPr lang="en-US" altLang="ko-KR" sz="800" dirty="0" smtClean="0"/>
              <a:t>DB #1</a:t>
            </a:r>
            <a:endParaRPr lang="ko-KR" altLang="en-US" sz="800" dirty="0"/>
          </a:p>
        </p:txBody>
      </p:sp>
      <p:sp>
        <p:nvSpPr>
          <p:cNvPr id="83" name="AutoShape 47" descr="엠보싱 작은상자(Gray_Ver)"/>
          <p:cNvSpPr>
            <a:spLocks noChangeArrowheads="1"/>
          </p:cNvSpPr>
          <p:nvPr/>
        </p:nvSpPr>
        <p:spPr bwMode="auto">
          <a:xfrm>
            <a:off x="4128151" y="4480698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 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5464989" y="4280518"/>
            <a:ext cx="1158839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ko-KR" altLang="en-US" sz="800" dirty="0" smtClean="0"/>
              <a:t>인터넷 </a:t>
            </a:r>
            <a:r>
              <a:rPr lang="ko-KR" altLang="en-US" sz="800" smtClean="0"/>
              <a:t>공통 개발</a:t>
            </a:r>
            <a:r>
              <a:rPr lang="en-US" altLang="ko-KR" sz="800" dirty="0" smtClean="0"/>
              <a:t>DB #2</a:t>
            </a:r>
            <a:endParaRPr lang="ko-KR" altLang="en-US" sz="800" dirty="0"/>
          </a:p>
        </p:txBody>
      </p:sp>
      <p:pic>
        <p:nvPicPr>
          <p:cNvPr id="85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443908" y="4040392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직사각형 85"/>
          <p:cNvSpPr/>
          <p:nvPr/>
        </p:nvSpPr>
        <p:spPr>
          <a:xfrm>
            <a:off x="2600428" y="4226485"/>
            <a:ext cx="1206643" cy="40501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직사각형 86"/>
          <p:cNvSpPr/>
          <p:nvPr/>
        </p:nvSpPr>
        <p:spPr>
          <a:xfrm>
            <a:off x="2657712" y="4259184"/>
            <a:ext cx="1101680" cy="183162"/>
          </a:xfrm>
          <a:prstGeom prst="rect">
            <a:avLst/>
          </a:prstGeom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800" dirty="0" smtClean="0"/>
              <a:t>DR </a:t>
            </a:r>
            <a:r>
              <a:rPr lang="ko-KR" altLang="en-US" sz="800" dirty="0" smtClean="0"/>
              <a:t>선택적 복지 </a:t>
            </a:r>
            <a:r>
              <a:rPr lang="en-US" altLang="ko-KR" sz="800" dirty="0" smtClean="0"/>
              <a:t>DB</a:t>
            </a:r>
            <a:endParaRPr lang="ko-KR" altLang="en-US" sz="800" dirty="0"/>
          </a:p>
        </p:txBody>
      </p:sp>
      <p:sp>
        <p:nvSpPr>
          <p:cNvPr id="88" name="AutoShape 47" descr="엠보싱 작은상자(Gray_Ver)"/>
          <p:cNvSpPr>
            <a:spLocks noChangeArrowheads="1"/>
          </p:cNvSpPr>
          <p:nvPr/>
        </p:nvSpPr>
        <p:spPr bwMode="auto">
          <a:xfrm>
            <a:off x="2654994" y="4464650"/>
            <a:ext cx="1101679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선택</a:t>
            </a:r>
            <a:r>
              <a:rPr lang="ko-KR" altLang="en-US" sz="700" b="1" dirty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적 </a:t>
            </a: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복지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DR DB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pic>
        <p:nvPicPr>
          <p:cNvPr id="89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2636629" y="4019057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0" name="직선 연결선 89"/>
          <p:cNvCxnSpPr/>
          <p:nvPr/>
        </p:nvCxnSpPr>
        <p:spPr>
          <a:xfrm>
            <a:off x="732775" y="1282204"/>
            <a:ext cx="7848000" cy="0"/>
          </a:xfrm>
          <a:prstGeom prst="line">
            <a:avLst/>
          </a:prstGeom>
          <a:ln w="12700"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자유형 90"/>
          <p:cNvSpPr/>
          <p:nvPr/>
        </p:nvSpPr>
        <p:spPr>
          <a:xfrm>
            <a:off x="1176022" y="1280488"/>
            <a:ext cx="169372" cy="70163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pic>
        <p:nvPicPr>
          <p:cNvPr id="92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83" y="119675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29" y="119675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4" name="직선 연결선 93"/>
          <p:cNvCxnSpPr/>
          <p:nvPr/>
        </p:nvCxnSpPr>
        <p:spPr>
          <a:xfrm>
            <a:off x="871608" y="1373753"/>
            <a:ext cx="0" cy="308571"/>
          </a:xfrm>
          <a:prstGeom prst="line">
            <a:avLst/>
          </a:pr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자유형 94"/>
          <p:cNvSpPr/>
          <p:nvPr/>
        </p:nvSpPr>
        <p:spPr>
          <a:xfrm>
            <a:off x="458669" y="1501079"/>
            <a:ext cx="264836" cy="18907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pic>
        <p:nvPicPr>
          <p:cNvPr id="96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693967" y="1569304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814897" y="1569304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Rectangle 119"/>
          <p:cNvSpPr>
            <a:spLocks noChangeArrowheads="1"/>
          </p:cNvSpPr>
          <p:nvPr/>
        </p:nvSpPr>
        <p:spPr bwMode="auto">
          <a:xfrm>
            <a:off x="624603" y="1780732"/>
            <a:ext cx="385683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43" b="1" spc="-36">
                <a:solidFill>
                  <a:srgbClr val="254471"/>
                </a:solidFill>
                <a:latin typeface="+mn-ea"/>
              </a:rPr>
              <a:t>백본스위치</a:t>
            </a:r>
            <a:endParaRPr lang="en-US" altLang="ko-KR" sz="643" b="1" spc="-36" dirty="0">
              <a:solidFill>
                <a:srgbClr val="254471"/>
              </a:solidFill>
              <a:latin typeface="+mn-ea"/>
            </a:endParaRPr>
          </a:p>
        </p:txBody>
      </p:sp>
      <p:sp>
        <p:nvSpPr>
          <p:cNvPr id="99" name="Rectangle 119"/>
          <p:cNvSpPr>
            <a:spLocks noChangeArrowheads="1"/>
          </p:cNvSpPr>
          <p:nvPr/>
        </p:nvSpPr>
        <p:spPr bwMode="auto">
          <a:xfrm>
            <a:off x="368354" y="1340768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00" b="1" spc="-36" dirty="0">
                <a:solidFill>
                  <a:srgbClr val="254471"/>
                </a:solidFill>
                <a:latin typeface="+mn-ea"/>
              </a:rPr>
              <a:t>전단방화벽</a:t>
            </a:r>
            <a:endParaRPr lang="en-US" altLang="ko-KR" sz="600" b="1" spc="-36" dirty="0">
              <a:solidFill>
                <a:srgbClr val="254471"/>
              </a:solidFill>
              <a:latin typeface="+mn-ea"/>
            </a:endParaRPr>
          </a:p>
        </p:txBody>
      </p:sp>
      <p:sp>
        <p:nvSpPr>
          <p:cNvPr id="100" name="자유형 99"/>
          <p:cNvSpPr/>
          <p:nvPr/>
        </p:nvSpPr>
        <p:spPr>
          <a:xfrm flipH="1">
            <a:off x="3493678" y="1282204"/>
            <a:ext cx="131398" cy="72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1" name="자유형 100"/>
          <p:cNvSpPr/>
          <p:nvPr/>
        </p:nvSpPr>
        <p:spPr>
          <a:xfrm>
            <a:off x="1176021" y="1275428"/>
            <a:ext cx="169373" cy="8590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2" name="자유형 101"/>
          <p:cNvSpPr/>
          <p:nvPr/>
        </p:nvSpPr>
        <p:spPr>
          <a:xfrm>
            <a:off x="1168400" y="1288981"/>
            <a:ext cx="172766" cy="976825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3" name="자유형 102"/>
          <p:cNvSpPr/>
          <p:nvPr/>
        </p:nvSpPr>
        <p:spPr>
          <a:xfrm flipV="1">
            <a:off x="1172044" y="2576488"/>
            <a:ext cx="169405" cy="612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4" name="자유형 103"/>
          <p:cNvSpPr/>
          <p:nvPr/>
        </p:nvSpPr>
        <p:spPr>
          <a:xfrm flipV="1">
            <a:off x="1176020" y="2728886"/>
            <a:ext cx="165430" cy="432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5" name="자유형 104"/>
          <p:cNvSpPr/>
          <p:nvPr/>
        </p:nvSpPr>
        <p:spPr>
          <a:xfrm flipV="1">
            <a:off x="1175988" y="2881288"/>
            <a:ext cx="165462" cy="288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6" name="자유형 105"/>
          <p:cNvSpPr/>
          <p:nvPr/>
        </p:nvSpPr>
        <p:spPr>
          <a:xfrm flipH="1">
            <a:off x="3491880" y="1275428"/>
            <a:ext cx="131398" cy="87917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7" name="자유형 106"/>
          <p:cNvSpPr/>
          <p:nvPr/>
        </p:nvSpPr>
        <p:spPr>
          <a:xfrm flipH="1">
            <a:off x="3491880" y="1275427"/>
            <a:ext cx="131398" cy="1031577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8" name="자유형 107"/>
          <p:cNvSpPr/>
          <p:nvPr/>
        </p:nvSpPr>
        <p:spPr>
          <a:xfrm flipH="1" flipV="1">
            <a:off x="3491880" y="2607426"/>
            <a:ext cx="131398" cy="576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09" name="자유형 108"/>
          <p:cNvSpPr/>
          <p:nvPr/>
        </p:nvSpPr>
        <p:spPr>
          <a:xfrm flipH="1" flipV="1">
            <a:off x="3491880" y="2726188"/>
            <a:ext cx="131398" cy="45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10" name="자유형 109"/>
          <p:cNvSpPr/>
          <p:nvPr/>
        </p:nvSpPr>
        <p:spPr>
          <a:xfrm flipH="1" flipV="1">
            <a:off x="3491880" y="2881288"/>
            <a:ext cx="131398" cy="2952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11" name="자유형 110"/>
          <p:cNvSpPr/>
          <p:nvPr/>
        </p:nvSpPr>
        <p:spPr>
          <a:xfrm flipH="1" flipV="1">
            <a:off x="3491880" y="3003426"/>
            <a:ext cx="131398" cy="18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12" name="자유형 111"/>
          <p:cNvSpPr/>
          <p:nvPr/>
        </p:nvSpPr>
        <p:spPr>
          <a:xfrm flipV="1">
            <a:off x="1173678" y="3003426"/>
            <a:ext cx="167488" cy="18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cxnSp>
        <p:nvCxnSpPr>
          <p:cNvPr id="113" name="직선 연결선 112"/>
          <p:cNvCxnSpPr/>
          <p:nvPr/>
        </p:nvCxnSpPr>
        <p:spPr>
          <a:xfrm>
            <a:off x="713159" y="3188464"/>
            <a:ext cx="2988000" cy="0"/>
          </a:xfrm>
          <a:prstGeom prst="line">
            <a:avLst/>
          </a:prstGeom>
          <a:ln w="12700"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10" y="1386488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11" y="1386488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6" name="직선 연결선 167"/>
          <p:cNvCxnSpPr>
            <a:stCxn id="146" idx="2"/>
            <a:endCxn id="152" idx="1"/>
          </p:cNvCxnSpPr>
          <p:nvPr/>
        </p:nvCxnSpPr>
        <p:spPr>
          <a:xfrm rot="16200000" flipH="1">
            <a:off x="256319" y="3048157"/>
            <a:ext cx="619826" cy="229383"/>
          </a:xfrm>
          <a:prstGeom prst="bentConnector2">
            <a:avLst/>
          </a:pr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/>
          <p:nvPr/>
        </p:nvCxnSpPr>
        <p:spPr>
          <a:xfrm>
            <a:off x="899592" y="3523868"/>
            <a:ext cx="7812000" cy="0"/>
          </a:xfrm>
          <a:prstGeom prst="line">
            <a:avLst/>
          </a:prstGeom>
          <a:ln w="12700"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자유형 117"/>
          <p:cNvSpPr/>
          <p:nvPr/>
        </p:nvSpPr>
        <p:spPr>
          <a:xfrm flipV="1">
            <a:off x="3769392" y="3003426"/>
            <a:ext cx="100092" cy="52044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19" name="자유형 118"/>
          <p:cNvSpPr/>
          <p:nvPr/>
        </p:nvSpPr>
        <p:spPr>
          <a:xfrm flipH="1" flipV="1">
            <a:off x="6021999" y="3003426"/>
            <a:ext cx="127199" cy="52044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20" name="자유형 119"/>
          <p:cNvSpPr/>
          <p:nvPr/>
        </p:nvSpPr>
        <p:spPr>
          <a:xfrm flipV="1">
            <a:off x="3769306" y="1905976"/>
            <a:ext cx="110698" cy="161789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21" name="자유형 120"/>
          <p:cNvSpPr/>
          <p:nvPr/>
        </p:nvSpPr>
        <p:spPr>
          <a:xfrm flipH="1" flipV="1">
            <a:off x="6021998" y="1905976"/>
            <a:ext cx="127168" cy="161789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22" name="자유형 121"/>
          <p:cNvSpPr/>
          <p:nvPr/>
        </p:nvSpPr>
        <p:spPr>
          <a:xfrm flipV="1">
            <a:off x="6247752" y="2073656"/>
            <a:ext cx="149865" cy="1443738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23" name="자유형 122"/>
          <p:cNvSpPr/>
          <p:nvPr/>
        </p:nvSpPr>
        <p:spPr>
          <a:xfrm flipV="1">
            <a:off x="6247233" y="2216222"/>
            <a:ext cx="150383" cy="1305994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24" name="자유형 123"/>
          <p:cNvSpPr/>
          <p:nvPr/>
        </p:nvSpPr>
        <p:spPr>
          <a:xfrm flipH="1" flipV="1">
            <a:off x="8531402" y="2073656"/>
            <a:ext cx="114814" cy="145275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25" name="AutoShape 47" descr="엠보싱 작은상자(Gray_Ver)"/>
          <p:cNvSpPr>
            <a:spLocks noChangeArrowheads="1"/>
          </p:cNvSpPr>
          <p:nvPr/>
        </p:nvSpPr>
        <p:spPr bwMode="auto">
          <a:xfrm>
            <a:off x="6387062" y="2010490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</a:t>
            </a:r>
            <a:r>
              <a:rPr lang="ko-KR" altLang="en-US" sz="700" b="1" dirty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DB#1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126" name="AutoShape 47" descr="엠보싱 작은상자(Gray_Ver)"/>
          <p:cNvSpPr>
            <a:spLocks noChangeArrowheads="1"/>
          </p:cNvSpPr>
          <p:nvPr/>
        </p:nvSpPr>
        <p:spPr bwMode="auto">
          <a:xfrm>
            <a:off x="6387062" y="215703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모니터링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127" name="AutoShape 47" descr="엠보싱 작은상자(Gray_Ver)"/>
          <p:cNvSpPr>
            <a:spLocks noChangeArrowheads="1"/>
          </p:cNvSpPr>
          <p:nvPr/>
        </p:nvSpPr>
        <p:spPr bwMode="auto">
          <a:xfrm>
            <a:off x="7537738" y="2015776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인트라넷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128" name="자유형 127"/>
          <p:cNvSpPr/>
          <p:nvPr/>
        </p:nvSpPr>
        <p:spPr>
          <a:xfrm flipV="1">
            <a:off x="458669" y="1735359"/>
            <a:ext cx="233500" cy="1015419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29" name="자유형 128"/>
          <p:cNvSpPr/>
          <p:nvPr/>
        </p:nvSpPr>
        <p:spPr>
          <a:xfrm>
            <a:off x="462945" y="5518215"/>
            <a:ext cx="203033" cy="377111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cxnSp>
        <p:nvCxnSpPr>
          <p:cNvPr id="130" name="직선 연결선 129"/>
          <p:cNvCxnSpPr/>
          <p:nvPr/>
        </p:nvCxnSpPr>
        <p:spPr>
          <a:xfrm flipH="1">
            <a:off x="738764" y="5553256"/>
            <a:ext cx="3846" cy="180000"/>
          </a:xfrm>
          <a:prstGeom prst="line">
            <a:avLst/>
          </a:pr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19"/>
          <p:cNvSpPr>
            <a:spLocks noChangeArrowheads="1"/>
          </p:cNvSpPr>
          <p:nvPr/>
        </p:nvSpPr>
        <p:spPr bwMode="auto">
          <a:xfrm>
            <a:off x="467544" y="5928955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00" b="1" spc="-36" dirty="0" err="1">
                <a:solidFill>
                  <a:srgbClr val="254471"/>
                </a:solidFill>
                <a:latin typeface="+mn-ea"/>
              </a:rPr>
              <a:t>백본스위치</a:t>
            </a:r>
            <a:endParaRPr lang="en-US" altLang="ko-KR" sz="600" b="1" spc="-36" dirty="0">
              <a:solidFill>
                <a:srgbClr val="254471"/>
              </a:solidFill>
              <a:latin typeface="+mn-ea"/>
            </a:endParaRPr>
          </a:p>
        </p:txBody>
      </p:sp>
      <p:sp>
        <p:nvSpPr>
          <p:cNvPr id="132" name="자유형 131"/>
          <p:cNvSpPr/>
          <p:nvPr/>
        </p:nvSpPr>
        <p:spPr>
          <a:xfrm flipV="1">
            <a:off x="461965" y="4376844"/>
            <a:ext cx="233500" cy="1259851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pic>
        <p:nvPicPr>
          <p:cNvPr id="133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58" y="5147196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" name="Rectangle 119"/>
          <p:cNvSpPr>
            <a:spLocks noChangeArrowheads="1"/>
          </p:cNvSpPr>
          <p:nvPr/>
        </p:nvSpPr>
        <p:spPr bwMode="auto">
          <a:xfrm>
            <a:off x="358900" y="5086322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00" b="1" spc="-36" dirty="0">
                <a:solidFill>
                  <a:srgbClr val="254471"/>
                </a:solidFill>
                <a:latin typeface="+mn-ea"/>
              </a:rPr>
              <a:t>후단방화벽</a:t>
            </a:r>
            <a:endParaRPr lang="en-US" altLang="ko-KR" sz="600" b="1" spc="-36" dirty="0">
              <a:solidFill>
                <a:srgbClr val="254471"/>
              </a:solidFill>
              <a:latin typeface="+mn-ea"/>
            </a:endParaRPr>
          </a:p>
        </p:txBody>
      </p:sp>
      <p:cxnSp>
        <p:nvCxnSpPr>
          <p:cNvPr id="135" name="직선 연결선 134"/>
          <p:cNvCxnSpPr/>
          <p:nvPr/>
        </p:nvCxnSpPr>
        <p:spPr>
          <a:xfrm>
            <a:off x="737820" y="3933210"/>
            <a:ext cx="6372000" cy="0"/>
          </a:xfrm>
          <a:prstGeom prst="line">
            <a:avLst/>
          </a:prstGeom>
          <a:ln w="12700"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78" y="3825536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7" name="직선 연결선 136"/>
          <p:cNvCxnSpPr/>
          <p:nvPr/>
        </p:nvCxnSpPr>
        <p:spPr>
          <a:xfrm>
            <a:off x="786557" y="4015237"/>
            <a:ext cx="0" cy="308571"/>
          </a:xfrm>
          <a:prstGeom prst="line">
            <a:avLst/>
          </a:pr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자유형 137"/>
          <p:cNvSpPr/>
          <p:nvPr/>
        </p:nvSpPr>
        <p:spPr>
          <a:xfrm>
            <a:off x="461965" y="4142563"/>
            <a:ext cx="264836" cy="18907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pic>
        <p:nvPicPr>
          <p:cNvPr id="139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683568" y="4210788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" name="Rectangle 119"/>
          <p:cNvSpPr>
            <a:spLocks noChangeArrowheads="1"/>
          </p:cNvSpPr>
          <p:nvPr/>
        </p:nvSpPr>
        <p:spPr bwMode="auto">
          <a:xfrm>
            <a:off x="539552" y="4422216"/>
            <a:ext cx="385683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43" b="1" spc="-36">
                <a:solidFill>
                  <a:srgbClr val="254471"/>
                </a:solidFill>
                <a:latin typeface="+mn-ea"/>
              </a:rPr>
              <a:t>백본스위치</a:t>
            </a:r>
            <a:endParaRPr lang="en-US" altLang="ko-KR" sz="643" b="1" spc="-36" dirty="0">
              <a:solidFill>
                <a:srgbClr val="254471"/>
              </a:solidFill>
              <a:latin typeface="+mn-ea"/>
            </a:endParaRPr>
          </a:p>
        </p:txBody>
      </p:sp>
      <p:sp>
        <p:nvSpPr>
          <p:cNvPr id="141" name="Rectangle 119"/>
          <p:cNvSpPr>
            <a:spLocks noChangeArrowheads="1"/>
          </p:cNvSpPr>
          <p:nvPr/>
        </p:nvSpPr>
        <p:spPr bwMode="auto">
          <a:xfrm>
            <a:off x="371650" y="3982252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00" b="1" spc="-36" dirty="0">
                <a:solidFill>
                  <a:srgbClr val="254471"/>
                </a:solidFill>
                <a:latin typeface="+mn-ea"/>
              </a:rPr>
              <a:t>전단방화벽</a:t>
            </a:r>
            <a:endParaRPr lang="en-US" altLang="ko-KR" sz="600" b="1" spc="-36" dirty="0">
              <a:solidFill>
                <a:srgbClr val="254471"/>
              </a:solidFill>
              <a:latin typeface="+mn-ea"/>
            </a:endParaRPr>
          </a:p>
        </p:txBody>
      </p:sp>
      <p:pic>
        <p:nvPicPr>
          <p:cNvPr id="142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6" y="4027972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자유형 142"/>
          <p:cNvSpPr/>
          <p:nvPr/>
        </p:nvSpPr>
        <p:spPr>
          <a:xfrm>
            <a:off x="1168232" y="3942776"/>
            <a:ext cx="124891" cy="74228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44" name="자유형 143"/>
          <p:cNvSpPr/>
          <p:nvPr/>
        </p:nvSpPr>
        <p:spPr>
          <a:xfrm>
            <a:off x="1165390" y="3925514"/>
            <a:ext cx="125917" cy="911944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45" name="자유형 144"/>
          <p:cNvSpPr/>
          <p:nvPr/>
        </p:nvSpPr>
        <p:spPr>
          <a:xfrm>
            <a:off x="1165390" y="3949469"/>
            <a:ext cx="125917" cy="132551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pic>
        <p:nvPicPr>
          <p:cNvPr id="146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62" y="2623687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63" y="2623687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" name="Rectangle 119"/>
          <p:cNvSpPr>
            <a:spLocks noChangeArrowheads="1"/>
          </p:cNvSpPr>
          <p:nvPr/>
        </p:nvSpPr>
        <p:spPr bwMode="auto">
          <a:xfrm>
            <a:off x="355604" y="2562813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00" b="1" spc="-36" dirty="0">
                <a:solidFill>
                  <a:srgbClr val="254471"/>
                </a:solidFill>
                <a:latin typeface="+mn-ea"/>
              </a:rPr>
              <a:t>후단방화벽</a:t>
            </a:r>
            <a:endParaRPr lang="en-US" altLang="ko-KR" sz="600" b="1" spc="-36" dirty="0">
              <a:solidFill>
                <a:srgbClr val="254471"/>
              </a:solidFill>
              <a:latin typeface="+mn-ea"/>
            </a:endParaRPr>
          </a:p>
        </p:txBody>
      </p:sp>
      <p:cxnSp>
        <p:nvCxnSpPr>
          <p:cNvPr id="149" name="직선 연결선 148"/>
          <p:cNvCxnSpPr/>
          <p:nvPr/>
        </p:nvCxnSpPr>
        <p:spPr>
          <a:xfrm>
            <a:off x="871974" y="3147063"/>
            <a:ext cx="0" cy="308571"/>
          </a:xfrm>
          <a:prstGeom prst="line">
            <a:avLst/>
          </a:pr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0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09" y="303748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63" y="303748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680924" y="3361042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801854" y="3361042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Rectangle 119"/>
          <p:cNvSpPr>
            <a:spLocks noChangeArrowheads="1"/>
          </p:cNvSpPr>
          <p:nvPr/>
        </p:nvSpPr>
        <p:spPr bwMode="auto">
          <a:xfrm>
            <a:off x="611560" y="3572470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00" b="1" spc="-36">
                <a:solidFill>
                  <a:srgbClr val="254471"/>
                </a:solidFill>
                <a:latin typeface="+mn-ea"/>
              </a:rPr>
              <a:t>백본스위치</a:t>
            </a:r>
            <a:endParaRPr lang="en-US" altLang="ko-KR" sz="600" b="1" spc="-36" dirty="0">
              <a:solidFill>
                <a:srgbClr val="254471"/>
              </a:solidFill>
              <a:latin typeface="+mn-ea"/>
            </a:endParaRPr>
          </a:p>
        </p:txBody>
      </p:sp>
      <p:cxnSp>
        <p:nvCxnSpPr>
          <p:cNvPr id="155" name="직선 연결선 154"/>
          <p:cNvCxnSpPr/>
          <p:nvPr/>
        </p:nvCxnSpPr>
        <p:spPr>
          <a:xfrm>
            <a:off x="755576" y="5886150"/>
            <a:ext cx="6336000" cy="0"/>
          </a:xfrm>
          <a:prstGeom prst="line">
            <a:avLst/>
          </a:prstGeom>
          <a:ln w="12700"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자유형 155"/>
          <p:cNvSpPr/>
          <p:nvPr/>
        </p:nvSpPr>
        <p:spPr>
          <a:xfrm flipH="1" flipV="1">
            <a:off x="6614349" y="4535754"/>
            <a:ext cx="129341" cy="13503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57" name="AutoShape 47" descr="엠보싱 작은상자(Gray_Ver)"/>
          <p:cNvSpPr>
            <a:spLocks noChangeArrowheads="1"/>
          </p:cNvSpPr>
          <p:nvPr/>
        </p:nvSpPr>
        <p:spPr bwMode="auto">
          <a:xfrm>
            <a:off x="5462273" y="4485984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682625" algn="l"/>
                <a:tab pos="5472113" algn="r"/>
              </a:tabLst>
            </a:pPr>
            <a:r>
              <a:rPr lang="ko-KR" altLang="en-US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인터넷 공통 </a:t>
            </a:r>
            <a:r>
              <a:rPr lang="en-US" altLang="ko-KR" sz="700" b="1" dirty="0" smtClean="0">
                <a:solidFill>
                  <a:prstClr val="black"/>
                </a:solidFill>
                <a:latin typeface="맑은 고딕"/>
                <a:ea typeface="맑은 고딕" pitchFamily="50" charset="-127"/>
              </a:rPr>
              <a:t>DB#2</a:t>
            </a:r>
            <a:endParaRPr lang="ko-KR" altLang="en-US" sz="700" b="1" dirty="0">
              <a:solidFill>
                <a:prstClr val="black"/>
              </a:solidFill>
              <a:latin typeface="맑은 고딕"/>
              <a:ea typeface="맑은 고딕" pitchFamily="50" charset="-127"/>
            </a:endParaRPr>
          </a:p>
        </p:txBody>
      </p:sp>
      <p:sp>
        <p:nvSpPr>
          <p:cNvPr id="158" name="AutoShape 47" descr="엠보싱 작은상자(Gray_Ver)"/>
          <p:cNvSpPr>
            <a:spLocks noChangeArrowheads="1"/>
          </p:cNvSpPr>
          <p:nvPr/>
        </p:nvSpPr>
        <p:spPr bwMode="auto">
          <a:xfrm>
            <a:off x="5266679" y="4507652"/>
            <a:ext cx="282024" cy="7686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>
              <a:tabLst>
                <a:tab pos="682625" algn="l"/>
                <a:tab pos="5472113" algn="r"/>
              </a:tabLst>
            </a:pPr>
            <a:r>
              <a:rPr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sp>
        <p:nvSpPr>
          <p:cNvPr id="159" name="자유형 158"/>
          <p:cNvSpPr/>
          <p:nvPr/>
        </p:nvSpPr>
        <p:spPr>
          <a:xfrm flipH="1" flipV="1">
            <a:off x="5278928" y="5431672"/>
            <a:ext cx="134559" cy="454478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60" name="자유형 159"/>
          <p:cNvSpPr/>
          <p:nvPr/>
        </p:nvSpPr>
        <p:spPr>
          <a:xfrm flipH="1" flipV="1">
            <a:off x="5273411" y="5566781"/>
            <a:ext cx="134294" cy="31636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pic>
        <p:nvPicPr>
          <p:cNvPr id="161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649943" y="5724378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" name="자유형 161"/>
          <p:cNvSpPr/>
          <p:nvPr/>
        </p:nvSpPr>
        <p:spPr>
          <a:xfrm flipH="1" flipV="1">
            <a:off x="3828495" y="4524360"/>
            <a:ext cx="129341" cy="13503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cxnSp>
        <p:nvCxnSpPr>
          <p:cNvPr id="163" name="직선 연결선 210"/>
          <p:cNvCxnSpPr>
            <a:stCxn id="164" idx="3"/>
          </p:cNvCxnSpPr>
          <p:nvPr/>
        </p:nvCxnSpPr>
        <p:spPr>
          <a:xfrm>
            <a:off x="873658" y="5491060"/>
            <a:ext cx="2772000" cy="252000"/>
          </a:xfrm>
          <a:prstGeom prst="bentConnector3">
            <a:avLst>
              <a:gd name="adj1" fmla="val 5608"/>
            </a:avLst>
          </a:prstGeom>
          <a:ln w="12700" cap="flat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73216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" name="자유형 164"/>
          <p:cNvSpPr/>
          <p:nvPr/>
        </p:nvSpPr>
        <p:spPr>
          <a:xfrm flipH="1" flipV="1">
            <a:off x="2453286" y="4958924"/>
            <a:ext cx="147141" cy="78413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66" name="자유형 165"/>
          <p:cNvSpPr/>
          <p:nvPr/>
        </p:nvSpPr>
        <p:spPr>
          <a:xfrm flipH="1" flipV="1">
            <a:off x="2450161" y="5111804"/>
            <a:ext cx="150265" cy="62145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67" name="자유형 166"/>
          <p:cNvSpPr/>
          <p:nvPr/>
        </p:nvSpPr>
        <p:spPr>
          <a:xfrm flipH="1" flipV="1">
            <a:off x="2453288" y="5411648"/>
            <a:ext cx="147138" cy="33141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68" name="자유형 167"/>
          <p:cNvSpPr/>
          <p:nvPr/>
        </p:nvSpPr>
        <p:spPr>
          <a:xfrm flipH="1" flipV="1">
            <a:off x="2449859" y="5559091"/>
            <a:ext cx="147733" cy="324055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ln w="9525" cap="flat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86"/>
          </a:p>
        </p:txBody>
      </p:sp>
      <p:sp>
        <p:nvSpPr>
          <p:cNvPr id="169" name="Rectangle 434"/>
          <p:cNvSpPr>
            <a:spLocks noChangeArrowheads="1"/>
          </p:cNvSpPr>
          <p:nvPr/>
        </p:nvSpPr>
        <p:spPr bwMode="auto">
          <a:xfrm>
            <a:off x="7884368" y="4113946"/>
            <a:ext cx="865201" cy="1835334"/>
          </a:xfrm>
          <a:prstGeom prst="rect">
            <a:avLst/>
          </a:prstGeom>
          <a:noFill/>
          <a:ln w="15875">
            <a:solidFill>
              <a:srgbClr val="749FF4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endParaRPr lang="en-US" altLang="ko-KR" sz="929" b="1">
              <a:solidFill>
                <a:srgbClr val="749FF4"/>
              </a:solidFill>
            </a:endParaRPr>
          </a:p>
        </p:txBody>
      </p:sp>
      <p:sp>
        <p:nvSpPr>
          <p:cNvPr id="170" name="Rectangle 434"/>
          <p:cNvSpPr>
            <a:spLocks noChangeArrowheads="1"/>
          </p:cNvSpPr>
          <p:nvPr/>
        </p:nvSpPr>
        <p:spPr bwMode="auto">
          <a:xfrm>
            <a:off x="7884369" y="3924318"/>
            <a:ext cx="862248" cy="180297"/>
          </a:xfrm>
          <a:prstGeom prst="rect">
            <a:avLst/>
          </a:prstGeom>
          <a:solidFill>
            <a:srgbClr val="000066"/>
          </a:solidFill>
          <a:ln w="15875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ko-KR" altLang="en-US" sz="800" b="1" dirty="0">
                <a:solidFill>
                  <a:prstClr val="white"/>
                </a:solidFill>
              </a:rPr>
              <a:t>범례</a:t>
            </a:r>
            <a:endParaRPr lang="en-US" altLang="ko-KR" sz="800" b="1" dirty="0">
              <a:solidFill>
                <a:prstClr val="white"/>
              </a:solidFill>
            </a:endParaRPr>
          </a:p>
        </p:txBody>
      </p:sp>
      <p:sp>
        <p:nvSpPr>
          <p:cNvPr id="171" name="Rectangle 119"/>
          <p:cNvSpPr>
            <a:spLocks noChangeArrowheads="1"/>
          </p:cNvSpPr>
          <p:nvPr/>
        </p:nvSpPr>
        <p:spPr bwMode="auto">
          <a:xfrm>
            <a:off x="7938383" y="4240963"/>
            <a:ext cx="231410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43" b="1" spc="-36" dirty="0" smtClean="0">
                <a:solidFill>
                  <a:srgbClr val="254471"/>
                </a:solidFill>
                <a:latin typeface="+mn-ea"/>
              </a:rPr>
              <a:t>가상화</a:t>
            </a:r>
            <a:endParaRPr lang="en-US" altLang="ko-KR" sz="643" b="1" spc="-36" dirty="0">
              <a:solidFill>
                <a:srgbClr val="254471"/>
              </a:solidFill>
              <a:latin typeface="+mn-ea"/>
            </a:endParaRPr>
          </a:p>
        </p:txBody>
      </p:sp>
      <p:pic>
        <p:nvPicPr>
          <p:cNvPr id="173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8312472" y="4227618"/>
            <a:ext cx="391141" cy="1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" name="Rectangle 119"/>
          <p:cNvSpPr>
            <a:spLocks noChangeArrowheads="1"/>
          </p:cNvSpPr>
          <p:nvPr/>
        </p:nvSpPr>
        <p:spPr bwMode="auto">
          <a:xfrm>
            <a:off x="7938383" y="4475164"/>
            <a:ext cx="308546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43" b="1" spc="-36" dirty="0" err="1" smtClean="0">
                <a:solidFill>
                  <a:srgbClr val="254471"/>
                </a:solidFill>
                <a:latin typeface="+mn-ea"/>
              </a:rPr>
              <a:t>베어메탈</a:t>
            </a:r>
            <a:endParaRPr lang="en-US" altLang="ko-KR" sz="643" b="1" spc="-36" dirty="0">
              <a:solidFill>
                <a:srgbClr val="254471"/>
              </a:solidFill>
              <a:latin typeface="+mn-ea"/>
            </a:endParaRPr>
          </a:p>
        </p:txBody>
      </p:sp>
      <p:grpSp>
        <p:nvGrpSpPr>
          <p:cNvPr id="178" name="그룹 177"/>
          <p:cNvGrpSpPr/>
          <p:nvPr/>
        </p:nvGrpSpPr>
        <p:grpSpPr>
          <a:xfrm>
            <a:off x="7938383" y="4725144"/>
            <a:ext cx="747280" cy="102857"/>
            <a:chOff x="11369352" y="2569194"/>
            <a:chExt cx="1046192" cy="144000"/>
          </a:xfrm>
        </p:grpSpPr>
        <p:sp>
          <p:nvSpPr>
            <p:cNvPr id="179" name="Rectangle 119"/>
            <p:cNvSpPr>
              <a:spLocks noChangeArrowheads="1"/>
            </p:cNvSpPr>
            <p:nvPr/>
          </p:nvSpPr>
          <p:spPr bwMode="auto">
            <a:xfrm>
              <a:off x="11369352" y="2571945"/>
              <a:ext cx="461947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643" b="1" spc="-36" dirty="0">
                  <a:solidFill>
                    <a:srgbClr val="254471"/>
                  </a:solidFill>
                  <a:latin typeface="+mn-ea"/>
                </a:rPr>
                <a:t>Windows</a:t>
              </a:r>
            </a:p>
          </p:txBody>
        </p:sp>
        <p:sp>
          <p:nvSpPr>
            <p:cNvPr id="180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2569194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rgbClr val="CCECFF"/>
            </a:solidFill>
            <a:ln w="9525">
              <a:solidFill>
                <a:srgbClr val="0C419A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tabLst>
                  <a:tab pos="487599" algn="l"/>
                  <a:tab pos="3908730" algn="r"/>
                </a:tabLst>
              </a:pPr>
              <a:r>
                <a:rPr lang="ko-KR" altLang="en-US" sz="500" b="1">
                  <a:solidFill>
                    <a:prstClr val="black"/>
                  </a:solidFill>
                  <a:latin typeface="맑은 고딕"/>
                  <a:ea typeface="맑은 고딕" pitchFamily="50" charset="-127"/>
                </a:rPr>
                <a:t>점선</a:t>
              </a:r>
              <a:endParaRPr lang="ko-KR" altLang="en-US" sz="500" b="1" dirty="0">
                <a:solidFill>
                  <a:prstClr val="black"/>
                </a:solidFill>
                <a:latin typeface="맑은 고딕"/>
                <a:ea typeface="맑은 고딕" pitchFamily="50" charset="-127"/>
              </a:endParaRPr>
            </a:p>
          </p:txBody>
        </p:sp>
      </p:grpSp>
      <p:grpSp>
        <p:nvGrpSpPr>
          <p:cNvPr id="181" name="그룹 180"/>
          <p:cNvGrpSpPr/>
          <p:nvPr/>
        </p:nvGrpSpPr>
        <p:grpSpPr>
          <a:xfrm>
            <a:off x="7938383" y="4941168"/>
            <a:ext cx="747280" cy="102857"/>
            <a:chOff x="11369352" y="2770371"/>
            <a:chExt cx="1046192" cy="144000"/>
          </a:xfrm>
        </p:grpSpPr>
        <p:sp>
          <p:nvSpPr>
            <p:cNvPr id="182" name="Rectangle 119"/>
            <p:cNvSpPr>
              <a:spLocks noChangeArrowheads="1"/>
            </p:cNvSpPr>
            <p:nvPr/>
          </p:nvSpPr>
          <p:spPr bwMode="auto">
            <a:xfrm>
              <a:off x="11369352" y="2773122"/>
              <a:ext cx="431964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ko-KR" altLang="en-US" sz="643" b="1" spc="-36" dirty="0">
                  <a:solidFill>
                    <a:srgbClr val="254471"/>
                  </a:solidFill>
                  <a:latin typeface="+mn-ea"/>
                </a:rPr>
                <a:t>운영서버</a:t>
              </a:r>
              <a:endParaRPr lang="en-US" altLang="ko-KR" sz="643" b="1" spc="-36" dirty="0">
                <a:solidFill>
                  <a:srgbClr val="254471"/>
                </a:solidFill>
                <a:latin typeface="+mn-ea"/>
              </a:endParaRPr>
            </a:p>
          </p:txBody>
        </p:sp>
        <p:sp>
          <p:nvSpPr>
            <p:cNvPr id="183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2770371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C419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tabLst>
                  <a:tab pos="487599" algn="l"/>
                  <a:tab pos="3908730" algn="r"/>
                </a:tabLst>
              </a:pPr>
              <a:r>
                <a:rPr lang="ko-KR" altLang="en-US" sz="500" b="1">
                  <a:solidFill>
                    <a:schemeClr val="bg1"/>
                  </a:solidFill>
                  <a:latin typeface="맑은 고딕"/>
                  <a:ea typeface="맑은 고딕" pitchFamily="50" charset="-127"/>
                </a:rPr>
                <a:t>청색</a:t>
              </a:r>
              <a:endParaRPr lang="ko-KR" altLang="en-US" sz="500" b="1" dirty="0">
                <a:solidFill>
                  <a:schemeClr val="bg1"/>
                </a:solidFill>
                <a:latin typeface="맑은 고딕"/>
                <a:ea typeface="맑은 고딕" pitchFamily="50" charset="-127"/>
              </a:endParaRPr>
            </a:p>
          </p:txBody>
        </p:sp>
      </p:grpSp>
      <p:sp>
        <p:nvSpPr>
          <p:cNvPr id="184" name="Rectangle 119"/>
          <p:cNvSpPr>
            <a:spLocks noChangeArrowheads="1"/>
          </p:cNvSpPr>
          <p:nvPr/>
        </p:nvSpPr>
        <p:spPr bwMode="auto">
          <a:xfrm>
            <a:off x="7938383" y="5191518"/>
            <a:ext cx="308546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ko-KR" altLang="en-US" sz="643" b="1" spc="-36" dirty="0">
                <a:solidFill>
                  <a:srgbClr val="254471"/>
                </a:solidFill>
                <a:latin typeface="+mn-ea"/>
              </a:rPr>
              <a:t>개발서버</a:t>
            </a:r>
            <a:endParaRPr lang="en-US" altLang="ko-KR" sz="643" b="1" spc="-36" dirty="0">
              <a:solidFill>
                <a:srgbClr val="254471"/>
              </a:solidFill>
              <a:latin typeface="+mn-ea"/>
            </a:endParaRPr>
          </a:p>
        </p:txBody>
      </p:sp>
      <p:sp>
        <p:nvSpPr>
          <p:cNvPr id="185" name="AutoShape 47" descr="엠보싱 작은상자(Gray_Ver)"/>
          <p:cNvSpPr>
            <a:spLocks noChangeArrowheads="1"/>
          </p:cNvSpPr>
          <p:nvPr/>
        </p:nvSpPr>
        <p:spPr bwMode="auto">
          <a:xfrm>
            <a:off x="8330420" y="5189553"/>
            <a:ext cx="355243" cy="10285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87599" algn="l"/>
                <a:tab pos="3908730" algn="r"/>
              </a:tabLst>
            </a:pPr>
            <a:r>
              <a:rPr lang="ko-KR" altLang="en-US" sz="500" b="1" dirty="0">
                <a:solidFill>
                  <a:schemeClr val="bg1"/>
                </a:solidFill>
                <a:latin typeface="맑은 고딕"/>
                <a:ea typeface="맑은 고딕" pitchFamily="50" charset="-127"/>
              </a:rPr>
              <a:t>자색</a:t>
            </a:r>
          </a:p>
        </p:txBody>
      </p:sp>
      <p:grpSp>
        <p:nvGrpSpPr>
          <p:cNvPr id="186" name="그룹 185"/>
          <p:cNvGrpSpPr/>
          <p:nvPr/>
        </p:nvGrpSpPr>
        <p:grpSpPr>
          <a:xfrm>
            <a:off x="7938383" y="5437937"/>
            <a:ext cx="747280" cy="102857"/>
            <a:chOff x="11369352" y="3278873"/>
            <a:chExt cx="1046192" cy="144000"/>
          </a:xfrm>
        </p:grpSpPr>
        <p:sp>
          <p:nvSpPr>
            <p:cNvPr id="187" name="Rectangle 119"/>
            <p:cNvSpPr>
              <a:spLocks noChangeArrowheads="1"/>
            </p:cNvSpPr>
            <p:nvPr/>
          </p:nvSpPr>
          <p:spPr bwMode="auto">
            <a:xfrm>
              <a:off x="11369352" y="3281624"/>
              <a:ext cx="364638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643" b="1" spc="-36" dirty="0">
                  <a:solidFill>
                    <a:srgbClr val="254471"/>
                  </a:solidFill>
                  <a:latin typeface="+mn-ea"/>
                </a:rPr>
                <a:t>DR</a:t>
              </a:r>
              <a:r>
                <a:rPr lang="ko-KR" altLang="en-US" sz="643" b="1" spc="-36" dirty="0">
                  <a:solidFill>
                    <a:srgbClr val="254471"/>
                  </a:solidFill>
                  <a:latin typeface="+mn-ea"/>
                </a:rPr>
                <a:t>서버</a:t>
              </a:r>
              <a:endParaRPr lang="en-US" altLang="ko-KR" sz="643" b="1" spc="-36" dirty="0">
                <a:solidFill>
                  <a:srgbClr val="254471"/>
                </a:solidFill>
                <a:latin typeface="+mn-ea"/>
              </a:endParaRPr>
            </a:p>
          </p:txBody>
        </p:sp>
        <p:sp>
          <p:nvSpPr>
            <p:cNvPr id="188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3278873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C419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tabLst>
                  <a:tab pos="487599" algn="l"/>
                  <a:tab pos="3908730" algn="r"/>
                </a:tabLst>
              </a:pPr>
              <a:r>
                <a:rPr lang="ko-KR" altLang="en-US" sz="500" b="1" dirty="0">
                  <a:solidFill>
                    <a:schemeClr val="bg1"/>
                  </a:solidFill>
                  <a:latin typeface="맑은 고딕"/>
                  <a:ea typeface="맑은 고딕" pitchFamily="50" charset="-127"/>
                </a:rPr>
                <a:t>녹색</a:t>
              </a:r>
            </a:p>
          </p:txBody>
        </p:sp>
      </p:grpSp>
      <p:grpSp>
        <p:nvGrpSpPr>
          <p:cNvPr id="189" name="그룹 188"/>
          <p:cNvGrpSpPr/>
          <p:nvPr/>
        </p:nvGrpSpPr>
        <p:grpSpPr>
          <a:xfrm>
            <a:off x="7938383" y="5661248"/>
            <a:ext cx="633944" cy="99154"/>
            <a:chOff x="11369352" y="4733793"/>
            <a:chExt cx="887522" cy="138815"/>
          </a:xfrm>
        </p:grpSpPr>
        <p:grpSp>
          <p:nvGrpSpPr>
            <p:cNvPr id="190" name="그룹 189"/>
            <p:cNvGrpSpPr/>
            <p:nvPr/>
          </p:nvGrpSpPr>
          <p:grpSpPr>
            <a:xfrm>
              <a:off x="12076874" y="4733793"/>
              <a:ext cx="180000" cy="138815"/>
              <a:chOff x="12128639" y="5183549"/>
              <a:chExt cx="180000" cy="138815"/>
            </a:xfrm>
          </p:grpSpPr>
          <p:sp>
            <p:nvSpPr>
              <p:cNvPr id="192" name="AutoShape 47" descr="엠보싱 작은상자(Gray_Ver)"/>
              <p:cNvSpPr>
                <a:spLocks noChangeArrowheads="1"/>
              </p:cNvSpPr>
              <p:nvPr/>
            </p:nvSpPr>
            <p:spPr bwMode="auto">
              <a:xfrm>
                <a:off x="12128639" y="5250364"/>
                <a:ext cx="180000" cy="72000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 w="9525">
                <a:solidFill>
                  <a:srgbClr val="5082BE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5pPr>
                <a:lvl6pPr marL="22860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6pPr>
                <a:lvl7pPr marL="27432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7pPr>
                <a:lvl8pPr marL="32004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8pPr>
                <a:lvl9pPr marL="36576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9pPr>
              </a:lstStyle>
              <a:p>
                <a:pPr algn="ctr">
                  <a:tabLst>
                    <a:tab pos="487599" algn="l"/>
                    <a:tab pos="3908730" algn="r"/>
                  </a:tabLst>
                </a:pPr>
                <a:r>
                  <a:rPr lang="en-US" altLang="ko-KR" sz="500" dirty="0">
                    <a:solidFill>
                      <a:prstClr val="white"/>
                    </a:solidFill>
                    <a:latin typeface="맑은 고딕"/>
                    <a:ea typeface="견고딕" pitchFamily="18" charset="-127"/>
                  </a:rPr>
                  <a:t>RAC</a:t>
                </a:r>
                <a:endParaRPr lang="ko-KR" altLang="en-US" sz="500" dirty="0">
                  <a:solidFill>
                    <a:prstClr val="white"/>
                  </a:solidFill>
                  <a:latin typeface="맑은 고딕"/>
                  <a:ea typeface="견고딕" pitchFamily="18" charset="-127"/>
                </a:endParaRPr>
              </a:p>
            </p:txBody>
          </p:sp>
          <p:sp>
            <p:nvSpPr>
              <p:cNvPr id="193" name="AutoShape 47" descr="엠보싱 작은상자(Gray_Ver)"/>
              <p:cNvSpPr>
                <a:spLocks noChangeArrowheads="1"/>
              </p:cNvSpPr>
              <p:nvPr/>
            </p:nvSpPr>
            <p:spPr bwMode="auto">
              <a:xfrm>
                <a:off x="12128639" y="5183549"/>
                <a:ext cx="180000" cy="72000"/>
              </a:xfrm>
              <a:prstGeom prst="roundRect">
                <a:avLst>
                  <a:gd name="adj" fmla="val 0"/>
                </a:avLst>
              </a:prstGeom>
              <a:solidFill>
                <a:srgbClr val="F57F2F"/>
              </a:solidFill>
              <a:ln w="9525">
                <a:solidFill>
                  <a:srgbClr val="5082BE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5pPr>
                <a:lvl6pPr marL="22860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6pPr>
                <a:lvl7pPr marL="27432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7pPr>
                <a:lvl8pPr marL="32004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8pPr>
                <a:lvl9pPr marL="36576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9pPr>
              </a:lstStyle>
              <a:p>
                <a:pPr algn="ctr">
                  <a:tabLst>
                    <a:tab pos="487599" algn="l"/>
                    <a:tab pos="3908730" algn="r"/>
                  </a:tabLst>
                </a:pPr>
                <a:r>
                  <a:rPr lang="en-US" altLang="ko-KR" sz="500" dirty="0">
                    <a:solidFill>
                      <a:prstClr val="white"/>
                    </a:solidFill>
                    <a:latin typeface="맑은 고딕"/>
                    <a:ea typeface="견고딕" pitchFamily="18" charset="-127"/>
                  </a:rPr>
                  <a:t>HA</a:t>
                </a:r>
                <a:endParaRPr lang="ko-KR" altLang="en-US" sz="500" dirty="0">
                  <a:solidFill>
                    <a:prstClr val="white"/>
                  </a:solidFill>
                  <a:latin typeface="맑은 고딕"/>
                  <a:ea typeface="견고딕" pitchFamily="18" charset="-127"/>
                </a:endParaRPr>
              </a:p>
            </p:txBody>
          </p:sp>
        </p:grpSp>
        <p:sp>
          <p:nvSpPr>
            <p:cNvPr id="191" name="Rectangle 119"/>
            <p:cNvSpPr>
              <a:spLocks noChangeArrowheads="1"/>
            </p:cNvSpPr>
            <p:nvPr/>
          </p:nvSpPr>
          <p:spPr bwMode="auto">
            <a:xfrm>
              <a:off x="11369352" y="4733951"/>
              <a:ext cx="211764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643" b="1" spc="-36" dirty="0">
                  <a:solidFill>
                    <a:srgbClr val="254471"/>
                  </a:solidFill>
                  <a:latin typeface="+mn-ea"/>
                </a:rPr>
                <a:t>RAC</a:t>
              </a:r>
            </a:p>
          </p:txBody>
        </p:sp>
      </p:grpSp>
      <p:sp>
        <p:nvSpPr>
          <p:cNvPr id="194" name="Rectangle 74"/>
          <p:cNvSpPr>
            <a:spLocks noChangeArrowheads="1"/>
          </p:cNvSpPr>
          <p:nvPr/>
        </p:nvSpPr>
        <p:spPr bwMode="auto">
          <a:xfrm>
            <a:off x="6365850" y="1406538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96" name="Rectangle 74"/>
          <p:cNvSpPr>
            <a:spLocks noChangeArrowheads="1"/>
          </p:cNvSpPr>
          <p:nvPr/>
        </p:nvSpPr>
        <p:spPr bwMode="auto">
          <a:xfrm>
            <a:off x="3848780" y="1393938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97" name="Rectangle 74"/>
          <p:cNvSpPr>
            <a:spLocks noChangeArrowheads="1"/>
          </p:cNvSpPr>
          <p:nvPr/>
        </p:nvSpPr>
        <p:spPr bwMode="auto">
          <a:xfrm>
            <a:off x="7524328" y="1412776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98" name="Rectangle 74"/>
          <p:cNvSpPr>
            <a:spLocks noChangeArrowheads="1"/>
          </p:cNvSpPr>
          <p:nvPr/>
        </p:nvSpPr>
        <p:spPr bwMode="auto">
          <a:xfrm>
            <a:off x="2483768" y="1386142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99" name="Rectangle 74"/>
          <p:cNvSpPr>
            <a:spLocks noChangeArrowheads="1"/>
          </p:cNvSpPr>
          <p:nvPr/>
        </p:nvSpPr>
        <p:spPr bwMode="auto">
          <a:xfrm>
            <a:off x="1331640" y="1386142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0" name="Rectangle 74"/>
          <p:cNvSpPr>
            <a:spLocks noChangeArrowheads="1"/>
          </p:cNvSpPr>
          <p:nvPr/>
        </p:nvSpPr>
        <p:spPr bwMode="auto">
          <a:xfrm>
            <a:off x="5004048" y="1408879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1" name="Rectangle 74"/>
          <p:cNvSpPr>
            <a:spLocks noChangeArrowheads="1"/>
          </p:cNvSpPr>
          <p:nvPr/>
        </p:nvSpPr>
        <p:spPr bwMode="auto">
          <a:xfrm>
            <a:off x="3851920" y="2464893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2" name="Rectangle 74"/>
          <p:cNvSpPr>
            <a:spLocks noChangeArrowheads="1"/>
          </p:cNvSpPr>
          <p:nvPr/>
        </p:nvSpPr>
        <p:spPr bwMode="auto">
          <a:xfrm>
            <a:off x="5006625" y="2464893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3" name="Rectangle 74"/>
          <p:cNvSpPr>
            <a:spLocks noChangeArrowheads="1"/>
          </p:cNvSpPr>
          <p:nvPr/>
        </p:nvSpPr>
        <p:spPr bwMode="auto">
          <a:xfrm>
            <a:off x="2627784" y="4013867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4" name="Rectangle 74"/>
          <p:cNvSpPr>
            <a:spLocks noChangeArrowheads="1"/>
          </p:cNvSpPr>
          <p:nvPr/>
        </p:nvSpPr>
        <p:spPr bwMode="auto">
          <a:xfrm>
            <a:off x="4133196" y="4005064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5" name="Rectangle 74"/>
          <p:cNvSpPr>
            <a:spLocks noChangeArrowheads="1"/>
          </p:cNvSpPr>
          <p:nvPr/>
        </p:nvSpPr>
        <p:spPr bwMode="auto">
          <a:xfrm>
            <a:off x="5448390" y="4005064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6" name="Rectangle 74"/>
          <p:cNvSpPr>
            <a:spLocks noChangeArrowheads="1"/>
          </p:cNvSpPr>
          <p:nvPr/>
        </p:nvSpPr>
        <p:spPr bwMode="auto">
          <a:xfrm>
            <a:off x="1295921" y="4003691"/>
            <a:ext cx="1139519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7" name="Rectangle 74"/>
          <p:cNvSpPr>
            <a:spLocks noChangeArrowheads="1"/>
          </p:cNvSpPr>
          <p:nvPr/>
        </p:nvSpPr>
        <p:spPr bwMode="auto">
          <a:xfrm>
            <a:off x="4127711" y="4735496"/>
            <a:ext cx="1092361" cy="200695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8" name="Rectangle 74"/>
          <p:cNvSpPr>
            <a:spLocks noChangeArrowheads="1"/>
          </p:cNvSpPr>
          <p:nvPr/>
        </p:nvSpPr>
        <p:spPr bwMode="auto">
          <a:xfrm>
            <a:off x="8312472" y="4190643"/>
            <a:ext cx="381217" cy="177323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209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8327465" y="4465209"/>
            <a:ext cx="391141" cy="1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" name="Rectangle 74"/>
          <p:cNvSpPr>
            <a:spLocks noChangeArrowheads="1"/>
          </p:cNvSpPr>
          <p:nvPr/>
        </p:nvSpPr>
        <p:spPr bwMode="auto">
          <a:xfrm>
            <a:off x="8327465" y="4437112"/>
            <a:ext cx="381217" cy="177323"/>
          </a:xfrm>
          <a:prstGeom prst="rect">
            <a:avLst/>
          </a:prstGeom>
          <a:noFill/>
          <a:ln w="25400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latinLnBrk="0">
              <a:spcBef>
                <a:spcPct val="50000"/>
              </a:spcBef>
              <a:defRPr/>
            </a:pPr>
            <a:endParaRPr kumimoji="0" lang="en-US" altLang="ko-KR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01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직사각형 79"/>
          <p:cNvSpPr/>
          <p:nvPr/>
        </p:nvSpPr>
        <p:spPr>
          <a:xfrm>
            <a:off x="323528" y="1062478"/>
            <a:ext cx="3644290" cy="48147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US" altLang="ko-KR" sz="12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4246419" y="1061614"/>
            <a:ext cx="4646061" cy="48147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US" altLang="ko-KR" sz="12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I. </a:t>
            </a:r>
            <a:r>
              <a:rPr kumimoji="1" lang="ko-KR" altLang="en-US" sz="2031" kern="0" dirty="0" smtClean="0"/>
              <a:t>시스템구성 </a:t>
            </a:r>
            <a:r>
              <a:rPr kumimoji="1" lang="en-US" altLang="ko-KR" sz="2031" kern="0" dirty="0" smtClean="0"/>
              <a:t>| </a:t>
            </a:r>
            <a:r>
              <a:rPr kumimoji="1" lang="ko-KR" altLang="en-US" sz="2031" kern="0" dirty="0" smtClean="0">
                <a:solidFill>
                  <a:schemeClr val="accent6"/>
                </a:solidFill>
              </a:rPr>
              <a:t>가용성 테스트 환경</a:t>
            </a:r>
            <a:r>
              <a:rPr kumimoji="1" lang="en-US" altLang="ko-KR" sz="2031" kern="0" dirty="0" smtClean="0"/>
              <a:t> </a:t>
            </a:r>
            <a:endParaRPr kumimoji="1" lang="ko-KR" altLang="en-US" sz="1477" kern="0" dirty="0"/>
          </a:p>
        </p:txBody>
      </p:sp>
      <p:sp>
        <p:nvSpPr>
          <p:cNvPr id="217" name="직사각형 216"/>
          <p:cNvSpPr/>
          <p:nvPr/>
        </p:nvSpPr>
        <p:spPr>
          <a:xfrm>
            <a:off x="2051720" y="1772816"/>
            <a:ext cx="1652911" cy="33123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</a:t>
            </a:r>
            <a:r>
              <a:rPr lang="ko-KR" altLang="en-US" sz="1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넷 </a:t>
            </a:r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공통 </a:t>
            </a:r>
            <a:r>
              <a:rPr lang="en-US" altLang="ko-KR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WEB #1/2</a:t>
            </a:r>
          </a:p>
        </p:txBody>
      </p:sp>
      <p:sp>
        <p:nvSpPr>
          <p:cNvPr id="218" name="직사각형 217"/>
          <p:cNvSpPr/>
          <p:nvPr/>
        </p:nvSpPr>
        <p:spPr>
          <a:xfrm>
            <a:off x="2123538" y="2041437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브랜드관</a:t>
            </a:r>
            <a:r>
              <a:rPr lang="ko-KR" altLang="en-US" sz="10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리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MS7</a:t>
            </a:r>
          </a:p>
        </p:txBody>
      </p:sp>
      <p:sp>
        <p:nvSpPr>
          <p:cNvPr id="219" name="직사각형 218"/>
          <p:cNvSpPr/>
          <p:nvPr/>
        </p:nvSpPr>
        <p:spPr>
          <a:xfrm>
            <a:off x="2188356" y="2289571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P-MS71-O-F11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P-MS71-O-F21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2123728" y="2833526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임직원알뜰시장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PQ1</a:t>
            </a:r>
          </a:p>
        </p:txBody>
      </p:sp>
      <p:sp>
        <p:nvSpPr>
          <p:cNvPr id="221" name="직사각형 220"/>
          <p:cNvSpPr/>
          <p:nvPr/>
        </p:nvSpPr>
        <p:spPr>
          <a:xfrm>
            <a:off x="2188546" y="3081660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P-PQ11-O-F11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P-PQ11-O-F21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2" name="직사각형 221"/>
          <p:cNvSpPr/>
          <p:nvPr/>
        </p:nvSpPr>
        <p:spPr>
          <a:xfrm>
            <a:off x="2123728" y="3607858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법인구매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SP1</a:t>
            </a:r>
          </a:p>
        </p:txBody>
      </p:sp>
      <p:sp>
        <p:nvSpPr>
          <p:cNvPr id="223" name="직사각형 222"/>
          <p:cNvSpPr/>
          <p:nvPr/>
        </p:nvSpPr>
        <p:spPr>
          <a:xfrm>
            <a:off x="2188546" y="3855992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P-SP11-O-F11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P-SP11-O-F21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2123728" y="4365104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e-</a:t>
            </a:r>
            <a:r>
              <a:rPr lang="en-US" altLang="ko-KR" sz="1000" b="1" dirty="0" err="1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Markplace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BE1</a:t>
            </a:r>
          </a:p>
        </p:txBody>
      </p:sp>
      <p:sp>
        <p:nvSpPr>
          <p:cNvPr id="225" name="직사각형 224"/>
          <p:cNvSpPr/>
          <p:nvPr/>
        </p:nvSpPr>
        <p:spPr>
          <a:xfrm>
            <a:off x="2188546" y="4613238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P-BE11-O-F11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P-BE11-O-F21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4499992" y="1772816"/>
            <a:ext cx="1652911" cy="33123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</a:t>
            </a:r>
            <a:r>
              <a:rPr lang="ko-KR" altLang="en-US" sz="1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넷 </a:t>
            </a:r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공통 </a:t>
            </a:r>
            <a:r>
              <a:rPr lang="en-US" altLang="ko-KR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WAS #1/2</a:t>
            </a:r>
          </a:p>
        </p:txBody>
      </p:sp>
      <p:sp>
        <p:nvSpPr>
          <p:cNvPr id="227" name="직사각형 226"/>
          <p:cNvSpPr/>
          <p:nvPr/>
        </p:nvSpPr>
        <p:spPr>
          <a:xfrm>
            <a:off x="4571810" y="2041437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브랜드관</a:t>
            </a:r>
            <a:r>
              <a:rPr lang="ko-KR" altLang="en-US" sz="10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리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MS7</a:t>
            </a:r>
          </a:p>
        </p:txBody>
      </p:sp>
      <p:sp>
        <p:nvSpPr>
          <p:cNvPr id="228" name="직사각형 227"/>
          <p:cNvSpPr/>
          <p:nvPr/>
        </p:nvSpPr>
        <p:spPr>
          <a:xfrm>
            <a:off x="4636628" y="2289571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P-MS71-O-F11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P-MS71-O-F21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4572000" y="2833526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임직원알뜰시장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PQ1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636818" y="3081660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P-PQ11-O-F11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P-PQ11-O-F21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4572000" y="3607858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법인구매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SP1</a:t>
            </a:r>
          </a:p>
        </p:txBody>
      </p:sp>
      <p:sp>
        <p:nvSpPr>
          <p:cNvPr id="232" name="직사각형 231"/>
          <p:cNvSpPr/>
          <p:nvPr/>
        </p:nvSpPr>
        <p:spPr>
          <a:xfrm>
            <a:off x="4636818" y="3855992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P-SP11-O-F11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P-SP11-O-F21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4572000" y="4365104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e-</a:t>
            </a:r>
            <a:r>
              <a:rPr lang="en-US" altLang="ko-KR" sz="1000" b="1" dirty="0" err="1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Markplace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BE1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636818" y="4613238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P-BE11-O-F11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P-BE11-O-F21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7" name="모서리가 둥근 직사각형 236"/>
          <p:cNvSpPr/>
          <p:nvPr/>
        </p:nvSpPr>
        <p:spPr>
          <a:xfrm>
            <a:off x="319697" y="1076842"/>
            <a:ext cx="867927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white"/>
                </a:solidFill>
              </a:rPr>
              <a:t>DMZ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238" name="모서리가 둥근 직사각형 237"/>
          <p:cNvSpPr/>
          <p:nvPr/>
        </p:nvSpPr>
        <p:spPr>
          <a:xfrm>
            <a:off x="4250429" y="1070492"/>
            <a:ext cx="936000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white"/>
                </a:solidFill>
              </a:rPr>
              <a:t>WAS/DB</a:t>
            </a:r>
            <a:r>
              <a:rPr lang="ko-KR" altLang="en-US" sz="1100" b="1" dirty="0" smtClean="0">
                <a:solidFill>
                  <a:prstClr val="white"/>
                </a:solidFill>
              </a:rPr>
              <a:t>존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255" name="모서리가 둥근 직사각형 254"/>
          <p:cNvSpPr/>
          <p:nvPr/>
        </p:nvSpPr>
        <p:spPr>
          <a:xfrm>
            <a:off x="6879529" y="4006974"/>
            <a:ext cx="1792263" cy="1582266"/>
          </a:xfrm>
          <a:prstGeom prst="roundRect">
            <a:avLst>
              <a:gd name="adj" fmla="val 6315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ko-KR" altLang="en-US" sz="10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cxnSp>
        <p:nvCxnSpPr>
          <p:cNvPr id="258" name="직선 화살표 연결선 257"/>
          <p:cNvCxnSpPr>
            <a:stCxn id="270" idx="2"/>
            <a:endCxn id="256" idx="0"/>
          </p:cNvCxnSpPr>
          <p:nvPr/>
        </p:nvCxnSpPr>
        <p:spPr>
          <a:xfrm>
            <a:off x="684680" y="2680687"/>
            <a:ext cx="0" cy="17649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4" name="Rectangle 298"/>
          <p:cNvSpPr>
            <a:spLocks noChangeArrowheads="1"/>
          </p:cNvSpPr>
          <p:nvPr/>
        </p:nvSpPr>
        <p:spPr bwMode="auto">
          <a:xfrm>
            <a:off x="1187624" y="3140968"/>
            <a:ext cx="504056" cy="334247"/>
          </a:xfrm>
          <a:prstGeom prst="rect">
            <a:avLst/>
          </a:prstGeom>
          <a:solidFill>
            <a:srgbClr val="EAEAEA"/>
          </a:solidFill>
          <a:ln w="19050" algn="ctr">
            <a:solidFill>
              <a:srgbClr val="99999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DMZ</a:t>
            </a:r>
          </a:p>
          <a:p>
            <a:pPr algn="ctr"/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L4 #1, #2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323528" y="3717612"/>
            <a:ext cx="880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부하</a:t>
            </a:r>
            <a:r>
              <a:rPr lang="en-US" altLang="ko-KR" sz="8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Agent PC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467544" y="2857177"/>
            <a:ext cx="434726" cy="860435"/>
            <a:chOff x="539552" y="3145209"/>
            <a:chExt cx="434726" cy="860435"/>
          </a:xfrm>
        </p:grpSpPr>
        <p:pic>
          <p:nvPicPr>
            <p:cNvPr id="256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9552" y="31452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7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2976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8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4500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9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602409"/>
              <a:ext cx="434272" cy="403235"/>
            </a:xfrm>
            <a:prstGeom prst="rect">
              <a:avLst/>
            </a:prstGeom>
            <a:noFill/>
          </p:spPr>
        </p:pic>
      </p:grpSp>
      <p:pic>
        <p:nvPicPr>
          <p:cNvPr id="270" name="Picture 174" descr="MCj042895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2277452"/>
            <a:ext cx="434272" cy="403235"/>
          </a:xfrm>
          <a:prstGeom prst="rect">
            <a:avLst/>
          </a:prstGeom>
          <a:noFill/>
        </p:spPr>
      </p:pic>
      <p:sp>
        <p:nvSpPr>
          <p:cNvPr id="271" name="TextBox 270"/>
          <p:cNvSpPr txBox="1"/>
          <p:nvPr/>
        </p:nvSpPr>
        <p:spPr>
          <a:xfrm>
            <a:off x="378211" y="1989420"/>
            <a:ext cx="880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LoadRunner</a:t>
            </a:r>
            <a:endParaRPr lang="en-US" altLang="ko-KR" sz="8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Controller PC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6879529" y="1772816"/>
            <a:ext cx="1652911" cy="10607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</a:t>
            </a:r>
            <a:r>
              <a:rPr lang="ko-KR" altLang="en-US" sz="1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넷 </a:t>
            </a:r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공통 </a:t>
            </a:r>
            <a:r>
              <a:rPr lang="en-US" altLang="ko-KR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DB #1/2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51347" y="2041437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인터넷 공통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ITC</a:t>
            </a:r>
          </a:p>
        </p:txBody>
      </p:sp>
      <p:sp>
        <p:nvSpPr>
          <p:cNvPr id="274" name="직사각형 273"/>
          <p:cNvSpPr/>
          <p:nvPr/>
        </p:nvSpPr>
        <p:spPr>
          <a:xfrm>
            <a:off x="7016165" y="2289571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PITC1</a:t>
            </a: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PITC2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81" name="모서리가 둥근 직사각형 280"/>
          <p:cNvSpPr/>
          <p:nvPr/>
        </p:nvSpPr>
        <p:spPr>
          <a:xfrm>
            <a:off x="6879529" y="5589240"/>
            <a:ext cx="1792263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white"/>
                </a:solidFill>
              </a:rPr>
              <a:t>EAI/MCI </a:t>
            </a:r>
            <a:r>
              <a:rPr lang="ko-KR" altLang="en-US" sz="1100" b="1" dirty="0" smtClean="0">
                <a:solidFill>
                  <a:prstClr val="white"/>
                </a:solidFill>
              </a:rPr>
              <a:t>개발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cxnSp>
        <p:nvCxnSpPr>
          <p:cNvPr id="282" name="직선 화살표 연결선 281"/>
          <p:cNvCxnSpPr>
            <a:endCxn id="264" idx="1"/>
          </p:cNvCxnSpPr>
          <p:nvPr/>
        </p:nvCxnSpPr>
        <p:spPr>
          <a:xfrm>
            <a:off x="901816" y="3308092"/>
            <a:ext cx="28580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4" name="직선 화살표 연결선 283"/>
          <p:cNvCxnSpPr>
            <a:stCxn id="264" idx="3"/>
            <a:endCxn id="219" idx="1"/>
          </p:cNvCxnSpPr>
          <p:nvPr/>
        </p:nvCxnSpPr>
        <p:spPr>
          <a:xfrm flipV="1">
            <a:off x="1691680" y="2451571"/>
            <a:ext cx="496676" cy="85652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7" name="직선 화살표 연결선 286"/>
          <p:cNvCxnSpPr>
            <a:stCxn id="264" idx="3"/>
            <a:endCxn id="221" idx="1"/>
          </p:cNvCxnSpPr>
          <p:nvPr/>
        </p:nvCxnSpPr>
        <p:spPr>
          <a:xfrm flipV="1">
            <a:off x="1691680" y="3243660"/>
            <a:ext cx="496866" cy="64432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8" name="직선 화살표 연결선 287"/>
          <p:cNvCxnSpPr>
            <a:stCxn id="264" idx="3"/>
            <a:endCxn id="223" idx="1"/>
          </p:cNvCxnSpPr>
          <p:nvPr/>
        </p:nvCxnSpPr>
        <p:spPr>
          <a:xfrm>
            <a:off x="1691680" y="3308092"/>
            <a:ext cx="496866" cy="70990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9" name="직선 화살표 연결선 288"/>
          <p:cNvCxnSpPr>
            <a:stCxn id="264" idx="3"/>
            <a:endCxn id="225" idx="1"/>
          </p:cNvCxnSpPr>
          <p:nvPr/>
        </p:nvCxnSpPr>
        <p:spPr>
          <a:xfrm>
            <a:off x="1691680" y="3308092"/>
            <a:ext cx="496866" cy="1467146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2" name="직선 화살표 연결선 291"/>
          <p:cNvCxnSpPr>
            <a:stCxn id="219" idx="3"/>
            <a:endCxn id="228" idx="1"/>
          </p:cNvCxnSpPr>
          <p:nvPr/>
        </p:nvCxnSpPr>
        <p:spPr>
          <a:xfrm>
            <a:off x="3567995" y="2451571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5" name="직선 화살표 연결선 294"/>
          <p:cNvCxnSpPr>
            <a:stCxn id="221" idx="3"/>
            <a:endCxn id="230" idx="1"/>
          </p:cNvCxnSpPr>
          <p:nvPr/>
        </p:nvCxnSpPr>
        <p:spPr>
          <a:xfrm>
            <a:off x="3568185" y="3243660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8" name="직선 화살표 연결선 297"/>
          <p:cNvCxnSpPr>
            <a:stCxn id="223" idx="3"/>
            <a:endCxn id="232" idx="1"/>
          </p:cNvCxnSpPr>
          <p:nvPr/>
        </p:nvCxnSpPr>
        <p:spPr>
          <a:xfrm>
            <a:off x="3568185" y="4017992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1" name="직선 화살표 연결선 300"/>
          <p:cNvCxnSpPr>
            <a:stCxn id="225" idx="3"/>
            <a:endCxn id="234" idx="1"/>
          </p:cNvCxnSpPr>
          <p:nvPr/>
        </p:nvCxnSpPr>
        <p:spPr>
          <a:xfrm>
            <a:off x="3568185" y="4775238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4" name="직선 화살표 연결선 303"/>
          <p:cNvCxnSpPr>
            <a:stCxn id="230" idx="3"/>
            <a:endCxn id="274" idx="1"/>
          </p:cNvCxnSpPr>
          <p:nvPr/>
        </p:nvCxnSpPr>
        <p:spPr>
          <a:xfrm flipV="1">
            <a:off x="6016457" y="2451571"/>
            <a:ext cx="999708" cy="792089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7" name="직선 화살표 연결선 306"/>
          <p:cNvCxnSpPr>
            <a:stCxn id="232" idx="3"/>
            <a:endCxn id="274" idx="1"/>
          </p:cNvCxnSpPr>
          <p:nvPr/>
        </p:nvCxnSpPr>
        <p:spPr>
          <a:xfrm flipV="1">
            <a:off x="6016457" y="2451571"/>
            <a:ext cx="999708" cy="156642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0" name="직선 화살표 연결선 309"/>
          <p:cNvCxnSpPr>
            <a:stCxn id="234" idx="3"/>
            <a:endCxn id="274" idx="1"/>
          </p:cNvCxnSpPr>
          <p:nvPr/>
        </p:nvCxnSpPr>
        <p:spPr>
          <a:xfrm flipV="1">
            <a:off x="6016457" y="2451571"/>
            <a:ext cx="999708" cy="2323667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4" name="직사각형 323"/>
          <p:cNvSpPr/>
          <p:nvPr/>
        </p:nvSpPr>
        <p:spPr>
          <a:xfrm>
            <a:off x="7149918" y="4130197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en-US" altLang="ko-KR" sz="1000" b="1" u="sng" kern="0" dirty="0">
                <a:solidFill>
                  <a:sysClr val="windowText" lastClr="000000"/>
                </a:solidFill>
              </a:rPr>
              <a:t>MCI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325" name="Text Box 148"/>
          <p:cNvSpPr txBox="1">
            <a:spLocks noChangeArrowheads="1"/>
          </p:cNvSpPr>
          <p:nvPr/>
        </p:nvSpPr>
        <p:spPr bwMode="auto">
          <a:xfrm>
            <a:off x="7214850" y="4656590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326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9764" y="435732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888" y="435732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" name="직사각형 327"/>
          <p:cNvSpPr/>
          <p:nvPr/>
        </p:nvSpPr>
        <p:spPr>
          <a:xfrm>
            <a:off x="8023028" y="4130196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ko-KR" altLang="en-US" sz="1000" b="1" u="sng" kern="0" smtClean="0">
                <a:solidFill>
                  <a:sysClr val="windowText" lastClr="000000"/>
                </a:solidFill>
              </a:rPr>
              <a:t>기간계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329" name="Text Box 148"/>
          <p:cNvSpPr txBox="1">
            <a:spLocks noChangeArrowheads="1"/>
          </p:cNvSpPr>
          <p:nvPr/>
        </p:nvSpPr>
        <p:spPr bwMode="auto">
          <a:xfrm>
            <a:off x="8087960" y="4656589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330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2874" y="4357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1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4998" y="4357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" name="그룹 347"/>
          <p:cNvGrpSpPr/>
          <p:nvPr/>
        </p:nvGrpSpPr>
        <p:grpSpPr>
          <a:xfrm>
            <a:off x="7158932" y="4913407"/>
            <a:ext cx="581420" cy="597452"/>
            <a:chOff x="7038028" y="4747476"/>
            <a:chExt cx="581420" cy="719089"/>
          </a:xfrm>
        </p:grpSpPr>
        <p:sp>
          <p:nvSpPr>
            <p:cNvPr id="341" name="직사각형 340"/>
            <p:cNvSpPr/>
            <p:nvPr/>
          </p:nvSpPr>
          <p:spPr>
            <a:xfrm>
              <a:off x="7038028" y="4747476"/>
              <a:ext cx="563949" cy="7190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t"/>
            <a:lstStyle/>
            <a:p>
              <a:pPr algn="ctr" defTabSz="914400" latinLnBrk="0"/>
              <a:r>
                <a:rPr lang="en-US" altLang="ko-KR" sz="1000" b="1" u="sng" kern="0" dirty="0" smtClean="0">
                  <a:solidFill>
                    <a:sysClr val="windowText" lastClr="000000"/>
                  </a:solidFill>
                </a:rPr>
                <a:t>IILS</a:t>
              </a:r>
              <a:endParaRPr lang="ko-KR" altLang="en-US" sz="1000" b="1" u="sng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2" name="Text Box 148"/>
            <p:cNvSpPr txBox="1">
              <a:spLocks noChangeArrowheads="1"/>
            </p:cNvSpPr>
            <p:nvPr/>
          </p:nvSpPr>
          <p:spPr bwMode="auto">
            <a:xfrm>
              <a:off x="7102960" y="5273869"/>
              <a:ext cx="516488" cy="19269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55600" marR="0" lvl="0" indent="-35560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 2" pitchFamily="18" charset="2"/>
                </a:rPr>
                <a:t>AP</a:t>
              </a:r>
              <a:r>
                <a:rPr kumimoji="0" lang="en-US" altLang="ko-KR" sz="90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 2" pitchFamily="18" charset="2"/>
                </a:rPr>
                <a:t> DB</a:t>
              </a:r>
              <a:endParaRPr kumimoji="0" lang="en-US" altLang="ko-KR" sz="9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endParaRPr>
            </a:p>
          </p:txBody>
        </p:sp>
        <p:pic>
          <p:nvPicPr>
            <p:cNvPr id="343" name="Picture 99" descr="Picture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77874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4" name="Picture 99" descr="Picture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79998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65" name="직선 화살표 연결선 64"/>
          <p:cNvCxnSpPr>
            <a:stCxn id="228" idx="3"/>
            <a:endCxn id="324" idx="1"/>
          </p:cNvCxnSpPr>
          <p:nvPr/>
        </p:nvCxnSpPr>
        <p:spPr>
          <a:xfrm>
            <a:off x="6016267" y="2451571"/>
            <a:ext cx="1133651" cy="203817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직선 연결선 67"/>
          <p:cNvCxnSpPr>
            <a:stCxn id="324" idx="3"/>
            <a:endCxn id="328" idx="1"/>
          </p:cNvCxnSpPr>
          <p:nvPr/>
        </p:nvCxnSpPr>
        <p:spPr>
          <a:xfrm flipV="1">
            <a:off x="7713867" y="4489741"/>
            <a:ext cx="309161" cy="1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화살표 연결선 70"/>
          <p:cNvCxnSpPr>
            <a:stCxn id="228" idx="3"/>
            <a:endCxn id="341" idx="1"/>
          </p:cNvCxnSpPr>
          <p:nvPr/>
        </p:nvCxnSpPr>
        <p:spPr>
          <a:xfrm>
            <a:off x="6016267" y="2451571"/>
            <a:ext cx="1142665" cy="2760562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모서리가 둥근 직사각형 74"/>
          <p:cNvSpPr/>
          <p:nvPr/>
        </p:nvSpPr>
        <p:spPr>
          <a:xfrm>
            <a:off x="6896893" y="3112115"/>
            <a:ext cx="1792263" cy="842312"/>
          </a:xfrm>
          <a:prstGeom prst="roundRect">
            <a:avLst>
              <a:gd name="adj" fmla="val 6315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ko-KR" altLang="en-US" sz="10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7167282" y="3191585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en-US" altLang="ko-KR" sz="1000" b="1" u="sng" kern="0" dirty="0" smtClean="0">
                <a:solidFill>
                  <a:sysClr val="windowText" lastClr="000000"/>
                </a:solidFill>
              </a:rPr>
              <a:t>EAI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77" name="Text Box 148"/>
          <p:cNvSpPr txBox="1">
            <a:spLocks noChangeArrowheads="1"/>
          </p:cNvSpPr>
          <p:nvPr/>
        </p:nvSpPr>
        <p:spPr bwMode="auto">
          <a:xfrm>
            <a:off x="7232214" y="3717978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78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7128" y="3418714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9252" y="3418714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0" name="직선 화살표 연결선 89"/>
          <p:cNvCxnSpPr>
            <a:stCxn id="228" idx="3"/>
            <a:endCxn id="76" idx="1"/>
          </p:cNvCxnSpPr>
          <p:nvPr/>
        </p:nvCxnSpPr>
        <p:spPr>
          <a:xfrm>
            <a:off x="6016267" y="2451571"/>
            <a:ext cx="1151015" cy="1099559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7" name="직선 화살표 연결선 96"/>
          <p:cNvCxnSpPr>
            <a:stCxn id="234" idx="3"/>
            <a:endCxn id="76" idx="1"/>
          </p:cNvCxnSpPr>
          <p:nvPr/>
        </p:nvCxnSpPr>
        <p:spPr>
          <a:xfrm flipV="1">
            <a:off x="6016457" y="3551130"/>
            <a:ext cx="1150825" cy="122410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직선 화살표 연결선 99"/>
          <p:cNvCxnSpPr>
            <a:stCxn id="232" idx="3"/>
            <a:endCxn id="324" idx="1"/>
          </p:cNvCxnSpPr>
          <p:nvPr/>
        </p:nvCxnSpPr>
        <p:spPr>
          <a:xfrm>
            <a:off x="6016457" y="4017992"/>
            <a:ext cx="1133461" cy="47175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8554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I. </a:t>
            </a:r>
            <a:r>
              <a:rPr kumimoji="1" lang="ko-KR" altLang="en-US" sz="2031" kern="0" dirty="0" smtClean="0"/>
              <a:t>시스템구성 </a:t>
            </a:r>
            <a:r>
              <a:rPr kumimoji="1" lang="en-US" altLang="ko-KR" sz="2031" kern="0" dirty="0" smtClean="0"/>
              <a:t>| </a:t>
            </a:r>
            <a:r>
              <a:rPr kumimoji="1" lang="ko-KR" altLang="en-US" sz="2031" kern="0" dirty="0" smtClean="0">
                <a:solidFill>
                  <a:schemeClr val="accent6"/>
                </a:solidFill>
              </a:rPr>
              <a:t>가용성 테스트 환경</a:t>
            </a:r>
            <a:r>
              <a:rPr kumimoji="1" lang="en-US" altLang="ko-KR" sz="2031" kern="0" dirty="0" smtClean="0"/>
              <a:t> </a:t>
            </a:r>
            <a:endParaRPr kumimoji="1" lang="ko-KR" altLang="en-US" sz="1477" kern="0" dirty="0"/>
          </a:p>
        </p:txBody>
      </p:sp>
      <p:grpSp>
        <p:nvGrpSpPr>
          <p:cNvPr id="11" name="그룹 10"/>
          <p:cNvGrpSpPr/>
          <p:nvPr/>
        </p:nvGrpSpPr>
        <p:grpSpPr>
          <a:xfrm>
            <a:off x="2051720" y="1268760"/>
            <a:ext cx="1652911" cy="2234158"/>
            <a:chOff x="2051720" y="1772816"/>
            <a:chExt cx="1652911" cy="2592288"/>
          </a:xfrm>
        </p:grpSpPr>
        <p:sp>
          <p:nvSpPr>
            <p:cNvPr id="217" name="직사각형 216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WEB #1</a:t>
              </a:r>
            </a:p>
          </p:txBody>
        </p:sp>
        <p:sp>
          <p:nvSpPr>
            <p:cNvPr id="218" name="직사각형 217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219" name="직사각형 218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0" name="직사각형 219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221" name="직사각형 220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2" name="직사각형 221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4" name="직사각형 223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225" name="직사각형 224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237" name="모서리가 둥근 직사각형 236"/>
          <p:cNvSpPr/>
          <p:nvPr/>
        </p:nvSpPr>
        <p:spPr>
          <a:xfrm>
            <a:off x="319697" y="1076842"/>
            <a:ext cx="867927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white"/>
                </a:solidFill>
              </a:rPr>
              <a:t>DMZ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238" name="모서리가 둥근 직사각형 237"/>
          <p:cNvSpPr/>
          <p:nvPr/>
        </p:nvSpPr>
        <p:spPr>
          <a:xfrm>
            <a:off x="7740456" y="1070492"/>
            <a:ext cx="936000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white"/>
                </a:solidFill>
              </a:rPr>
              <a:t>WAS/DB</a:t>
            </a:r>
            <a:r>
              <a:rPr lang="ko-KR" altLang="en-US" sz="1100" b="1" dirty="0" smtClean="0">
                <a:solidFill>
                  <a:prstClr val="white"/>
                </a:solidFill>
              </a:rPr>
              <a:t>존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255" name="모서리가 둥근 직사각형 254"/>
          <p:cNvSpPr/>
          <p:nvPr/>
        </p:nvSpPr>
        <p:spPr>
          <a:xfrm>
            <a:off x="6879529" y="4006974"/>
            <a:ext cx="1792263" cy="1582266"/>
          </a:xfrm>
          <a:prstGeom prst="roundRect">
            <a:avLst>
              <a:gd name="adj" fmla="val 6315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ko-KR" altLang="en-US" sz="10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cxnSp>
        <p:nvCxnSpPr>
          <p:cNvPr id="258" name="직선 화살표 연결선 257"/>
          <p:cNvCxnSpPr>
            <a:stCxn id="270" idx="2"/>
            <a:endCxn id="256" idx="0"/>
          </p:cNvCxnSpPr>
          <p:nvPr/>
        </p:nvCxnSpPr>
        <p:spPr>
          <a:xfrm>
            <a:off x="684680" y="2680687"/>
            <a:ext cx="0" cy="17649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4" name="Rectangle 298"/>
          <p:cNvSpPr>
            <a:spLocks noChangeArrowheads="1"/>
          </p:cNvSpPr>
          <p:nvPr/>
        </p:nvSpPr>
        <p:spPr bwMode="auto">
          <a:xfrm>
            <a:off x="1187624" y="3140968"/>
            <a:ext cx="504056" cy="334247"/>
          </a:xfrm>
          <a:prstGeom prst="rect">
            <a:avLst/>
          </a:prstGeom>
          <a:solidFill>
            <a:srgbClr val="EAEAEA"/>
          </a:solidFill>
          <a:ln w="19050" algn="ctr">
            <a:solidFill>
              <a:srgbClr val="99999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DMZ</a:t>
            </a:r>
          </a:p>
          <a:p>
            <a:pPr algn="ctr"/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L4 #1, #2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323528" y="3717612"/>
            <a:ext cx="880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부하</a:t>
            </a:r>
            <a:r>
              <a:rPr lang="en-US" altLang="ko-KR" sz="8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Agent PC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467544" y="2857177"/>
            <a:ext cx="434726" cy="860435"/>
            <a:chOff x="539552" y="3145209"/>
            <a:chExt cx="434726" cy="860435"/>
          </a:xfrm>
        </p:grpSpPr>
        <p:pic>
          <p:nvPicPr>
            <p:cNvPr id="256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9552" y="31452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7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2976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8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4500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9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602409"/>
              <a:ext cx="434272" cy="403235"/>
            </a:xfrm>
            <a:prstGeom prst="rect">
              <a:avLst/>
            </a:prstGeom>
            <a:noFill/>
          </p:spPr>
        </p:pic>
      </p:grpSp>
      <p:pic>
        <p:nvPicPr>
          <p:cNvPr id="270" name="Picture 174" descr="MCj042895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2277452"/>
            <a:ext cx="434272" cy="403235"/>
          </a:xfrm>
          <a:prstGeom prst="rect">
            <a:avLst/>
          </a:prstGeom>
          <a:noFill/>
        </p:spPr>
      </p:pic>
      <p:sp>
        <p:nvSpPr>
          <p:cNvPr id="271" name="TextBox 270"/>
          <p:cNvSpPr txBox="1"/>
          <p:nvPr/>
        </p:nvSpPr>
        <p:spPr>
          <a:xfrm>
            <a:off x="458113" y="1989420"/>
            <a:ext cx="880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LoadRunner</a:t>
            </a:r>
            <a:endParaRPr lang="en-US" altLang="ko-KR" sz="8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Controller PC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6879529" y="1484784"/>
            <a:ext cx="1652911" cy="10607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</a:t>
            </a:r>
            <a:r>
              <a:rPr lang="ko-KR" altLang="en-US" sz="1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넷 </a:t>
            </a:r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공통 </a:t>
            </a:r>
            <a:r>
              <a:rPr lang="en-US" altLang="ko-KR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DB #1/2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51347" y="1753405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인터넷 공통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ITC</a:t>
            </a:r>
          </a:p>
        </p:txBody>
      </p:sp>
      <p:sp>
        <p:nvSpPr>
          <p:cNvPr id="274" name="직사각형 273"/>
          <p:cNvSpPr/>
          <p:nvPr/>
        </p:nvSpPr>
        <p:spPr>
          <a:xfrm>
            <a:off x="7016165" y="2001539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PITC1</a:t>
            </a: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PITC2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81" name="모서리가 둥근 직사각형 280"/>
          <p:cNvSpPr/>
          <p:nvPr/>
        </p:nvSpPr>
        <p:spPr>
          <a:xfrm>
            <a:off x="6879529" y="5589240"/>
            <a:ext cx="1792263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err="1" smtClean="0">
                <a:solidFill>
                  <a:prstClr val="white"/>
                </a:solidFill>
              </a:rPr>
              <a:t>검증계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cxnSp>
        <p:nvCxnSpPr>
          <p:cNvPr id="282" name="직선 화살표 연결선 281"/>
          <p:cNvCxnSpPr>
            <a:endCxn id="264" idx="1"/>
          </p:cNvCxnSpPr>
          <p:nvPr/>
        </p:nvCxnSpPr>
        <p:spPr>
          <a:xfrm>
            <a:off x="901816" y="3308092"/>
            <a:ext cx="28580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4" name="직선 화살표 연결선 283"/>
          <p:cNvCxnSpPr>
            <a:stCxn id="264" idx="3"/>
            <a:endCxn id="217" idx="1"/>
          </p:cNvCxnSpPr>
          <p:nvPr/>
        </p:nvCxnSpPr>
        <p:spPr>
          <a:xfrm flipV="1">
            <a:off x="1691680" y="2385839"/>
            <a:ext cx="360040" cy="922253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4" name="직사각형 323"/>
          <p:cNvSpPr/>
          <p:nvPr/>
        </p:nvSpPr>
        <p:spPr>
          <a:xfrm>
            <a:off x="7149918" y="4130197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en-US" altLang="ko-KR" sz="1000" b="1" u="sng" kern="0" dirty="0">
                <a:solidFill>
                  <a:sysClr val="windowText" lastClr="000000"/>
                </a:solidFill>
              </a:rPr>
              <a:t>MCI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325" name="Text Box 148"/>
          <p:cNvSpPr txBox="1">
            <a:spLocks noChangeArrowheads="1"/>
          </p:cNvSpPr>
          <p:nvPr/>
        </p:nvSpPr>
        <p:spPr bwMode="auto">
          <a:xfrm>
            <a:off x="7214850" y="4656590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326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9764" y="435732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888" y="435732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" name="직사각형 327"/>
          <p:cNvSpPr/>
          <p:nvPr/>
        </p:nvSpPr>
        <p:spPr>
          <a:xfrm>
            <a:off x="8023028" y="4130196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ko-KR" altLang="en-US" sz="1000" b="1" u="sng" kern="0" smtClean="0">
                <a:solidFill>
                  <a:sysClr val="windowText" lastClr="000000"/>
                </a:solidFill>
              </a:rPr>
              <a:t>기간계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329" name="Text Box 148"/>
          <p:cNvSpPr txBox="1">
            <a:spLocks noChangeArrowheads="1"/>
          </p:cNvSpPr>
          <p:nvPr/>
        </p:nvSpPr>
        <p:spPr bwMode="auto">
          <a:xfrm>
            <a:off x="8087960" y="4656589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330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2874" y="4357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1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4998" y="4357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" name="그룹 347"/>
          <p:cNvGrpSpPr/>
          <p:nvPr/>
        </p:nvGrpSpPr>
        <p:grpSpPr>
          <a:xfrm>
            <a:off x="7158932" y="4913407"/>
            <a:ext cx="581420" cy="597452"/>
            <a:chOff x="7038028" y="4747476"/>
            <a:chExt cx="581420" cy="719089"/>
          </a:xfrm>
        </p:grpSpPr>
        <p:sp>
          <p:nvSpPr>
            <p:cNvPr id="341" name="직사각형 340"/>
            <p:cNvSpPr/>
            <p:nvPr/>
          </p:nvSpPr>
          <p:spPr>
            <a:xfrm>
              <a:off x="7038028" y="4747476"/>
              <a:ext cx="563949" cy="7190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t"/>
            <a:lstStyle/>
            <a:p>
              <a:pPr algn="ctr" defTabSz="914400" latinLnBrk="0"/>
              <a:r>
                <a:rPr lang="en-US" altLang="ko-KR" sz="1000" b="1" u="sng" kern="0" dirty="0" smtClean="0">
                  <a:solidFill>
                    <a:sysClr val="windowText" lastClr="000000"/>
                  </a:solidFill>
                </a:rPr>
                <a:t>IILS</a:t>
              </a:r>
              <a:endParaRPr lang="ko-KR" altLang="en-US" sz="1000" b="1" u="sng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2" name="Text Box 148"/>
            <p:cNvSpPr txBox="1">
              <a:spLocks noChangeArrowheads="1"/>
            </p:cNvSpPr>
            <p:nvPr/>
          </p:nvSpPr>
          <p:spPr bwMode="auto">
            <a:xfrm>
              <a:off x="7102960" y="5273869"/>
              <a:ext cx="516488" cy="19269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55600" marR="0" lvl="0" indent="-35560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 2" pitchFamily="18" charset="2"/>
                </a:rPr>
                <a:t>AP</a:t>
              </a:r>
              <a:r>
                <a:rPr kumimoji="0" lang="en-US" altLang="ko-KR" sz="90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 2" pitchFamily="18" charset="2"/>
                </a:rPr>
                <a:t> DB</a:t>
              </a:r>
              <a:endParaRPr kumimoji="0" lang="en-US" altLang="ko-KR" sz="9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endParaRPr>
            </a:p>
          </p:txBody>
        </p:sp>
        <p:pic>
          <p:nvPicPr>
            <p:cNvPr id="343" name="Picture 99" descr="Picture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77874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4" name="Picture 99" descr="Picture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79998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68" name="직선 연결선 67"/>
          <p:cNvCxnSpPr>
            <a:stCxn id="324" idx="3"/>
            <a:endCxn id="328" idx="1"/>
          </p:cNvCxnSpPr>
          <p:nvPr/>
        </p:nvCxnSpPr>
        <p:spPr>
          <a:xfrm flipV="1">
            <a:off x="7713867" y="4489741"/>
            <a:ext cx="309161" cy="1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모서리가 둥근 직사각형 74"/>
          <p:cNvSpPr/>
          <p:nvPr/>
        </p:nvSpPr>
        <p:spPr>
          <a:xfrm>
            <a:off x="6896893" y="3112115"/>
            <a:ext cx="1792263" cy="842312"/>
          </a:xfrm>
          <a:prstGeom prst="roundRect">
            <a:avLst>
              <a:gd name="adj" fmla="val 6315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ko-KR" altLang="en-US" sz="10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7167282" y="3191585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en-US" altLang="ko-KR" sz="1000" b="1" u="sng" kern="0" dirty="0" smtClean="0">
                <a:solidFill>
                  <a:sysClr val="windowText" lastClr="000000"/>
                </a:solidFill>
              </a:rPr>
              <a:t>EAI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77" name="Text Box 148"/>
          <p:cNvSpPr txBox="1">
            <a:spLocks noChangeArrowheads="1"/>
          </p:cNvSpPr>
          <p:nvPr/>
        </p:nvSpPr>
        <p:spPr bwMode="auto">
          <a:xfrm>
            <a:off x="7232214" y="3717978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78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7128" y="3418714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9252" y="3418714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5" name="그룹 94"/>
          <p:cNvGrpSpPr/>
          <p:nvPr/>
        </p:nvGrpSpPr>
        <p:grpSpPr>
          <a:xfrm>
            <a:off x="2051720" y="3643114"/>
            <a:ext cx="1652911" cy="2234158"/>
            <a:chOff x="2051720" y="1772816"/>
            <a:chExt cx="1652911" cy="2592288"/>
          </a:xfrm>
        </p:grpSpPr>
        <p:sp>
          <p:nvSpPr>
            <p:cNvPr id="96" name="직사각형 95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WEB #2</a:t>
              </a: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106" name="직사각형 105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07" name="그룹 106"/>
          <p:cNvGrpSpPr/>
          <p:nvPr/>
        </p:nvGrpSpPr>
        <p:grpSpPr>
          <a:xfrm>
            <a:off x="4431257" y="1268760"/>
            <a:ext cx="1652911" cy="2234158"/>
            <a:chOff x="2051720" y="1772816"/>
            <a:chExt cx="1652911" cy="2592288"/>
          </a:xfrm>
        </p:grpSpPr>
        <p:sp>
          <p:nvSpPr>
            <p:cNvPr id="108" name="직사각형 107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WAS#1</a:t>
              </a: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1" name="직사각형 110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112" name="직사각형 111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114" name="직사각형 113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5" name="직사각형 114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116" name="직사각형 115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17" name="그룹 116"/>
          <p:cNvGrpSpPr/>
          <p:nvPr/>
        </p:nvGrpSpPr>
        <p:grpSpPr>
          <a:xfrm>
            <a:off x="4431257" y="3643114"/>
            <a:ext cx="1652911" cy="2234158"/>
            <a:chOff x="2051720" y="1772816"/>
            <a:chExt cx="1652911" cy="2592288"/>
          </a:xfrm>
        </p:grpSpPr>
        <p:sp>
          <p:nvSpPr>
            <p:cNvPr id="118" name="직사각형 117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WAS #2</a:t>
              </a:r>
            </a:p>
          </p:txBody>
        </p:sp>
        <p:sp>
          <p:nvSpPr>
            <p:cNvPr id="119" name="직사각형 118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120" name="직사각형 119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122" name="직사각형 121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27" name="직선 화살표 연결선 126"/>
          <p:cNvCxnSpPr>
            <a:stCxn id="219" idx="3"/>
            <a:endCxn id="110" idx="1"/>
          </p:cNvCxnSpPr>
          <p:nvPr/>
        </p:nvCxnSpPr>
        <p:spPr>
          <a:xfrm>
            <a:off x="3567995" y="1783934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8" name="직선 화살표 연결선 127"/>
          <p:cNvCxnSpPr>
            <a:stCxn id="219" idx="3"/>
            <a:endCxn id="120" idx="1"/>
          </p:cNvCxnSpPr>
          <p:nvPr/>
        </p:nvCxnSpPr>
        <p:spPr>
          <a:xfrm>
            <a:off x="3567995" y="1783934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32" name="직선 화살표 연결선 131"/>
          <p:cNvCxnSpPr>
            <a:stCxn id="264" idx="3"/>
            <a:endCxn id="96" idx="1"/>
          </p:cNvCxnSpPr>
          <p:nvPr/>
        </p:nvCxnSpPr>
        <p:spPr>
          <a:xfrm>
            <a:off x="1691680" y="3308092"/>
            <a:ext cx="360040" cy="145210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5" name="직선 화살표 연결선 134"/>
          <p:cNvCxnSpPr>
            <a:stCxn id="221" idx="3"/>
            <a:endCxn id="112" idx="1"/>
          </p:cNvCxnSpPr>
          <p:nvPr/>
        </p:nvCxnSpPr>
        <p:spPr>
          <a:xfrm>
            <a:off x="3568185" y="2297143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직선 화살표 연결선 137"/>
          <p:cNvCxnSpPr>
            <a:stCxn id="223" idx="3"/>
            <a:endCxn id="114" idx="1"/>
          </p:cNvCxnSpPr>
          <p:nvPr/>
        </p:nvCxnSpPr>
        <p:spPr>
          <a:xfrm>
            <a:off x="3568185" y="2793623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1" name="직선 화살표 연결선 140"/>
          <p:cNvCxnSpPr>
            <a:stCxn id="225" idx="3"/>
            <a:endCxn id="116" idx="1"/>
          </p:cNvCxnSpPr>
          <p:nvPr/>
        </p:nvCxnSpPr>
        <p:spPr>
          <a:xfrm>
            <a:off x="3568185" y="3290102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4" name="직선 화살표 연결선 143"/>
          <p:cNvCxnSpPr>
            <a:stCxn id="99" idx="3"/>
            <a:endCxn id="120" idx="1"/>
          </p:cNvCxnSpPr>
          <p:nvPr/>
        </p:nvCxnSpPr>
        <p:spPr>
          <a:xfrm>
            <a:off x="3567995" y="4158288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직선 화살표 연결선 146"/>
          <p:cNvCxnSpPr>
            <a:stCxn id="102" idx="3"/>
            <a:endCxn id="122" idx="1"/>
          </p:cNvCxnSpPr>
          <p:nvPr/>
        </p:nvCxnSpPr>
        <p:spPr>
          <a:xfrm>
            <a:off x="3568185" y="4671497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직선 화살표 연결선 150"/>
          <p:cNvCxnSpPr>
            <a:stCxn id="104" idx="3"/>
            <a:endCxn id="124" idx="1"/>
          </p:cNvCxnSpPr>
          <p:nvPr/>
        </p:nvCxnSpPr>
        <p:spPr>
          <a:xfrm>
            <a:off x="3568185" y="5167977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직선 화살표 연결선 153"/>
          <p:cNvCxnSpPr>
            <a:stCxn id="106" idx="3"/>
            <a:endCxn id="126" idx="1"/>
          </p:cNvCxnSpPr>
          <p:nvPr/>
        </p:nvCxnSpPr>
        <p:spPr>
          <a:xfrm>
            <a:off x="3568185" y="5664456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7" name="직선 화살표 연결선 156"/>
          <p:cNvCxnSpPr>
            <a:stCxn id="220" idx="3"/>
            <a:endCxn id="122" idx="1"/>
          </p:cNvCxnSpPr>
          <p:nvPr/>
        </p:nvCxnSpPr>
        <p:spPr>
          <a:xfrm>
            <a:off x="3633002" y="2238567"/>
            <a:ext cx="935081" cy="243293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0" name="직선 화살표 연결선 159"/>
          <p:cNvCxnSpPr>
            <a:stCxn id="223" idx="3"/>
            <a:endCxn id="124" idx="1"/>
          </p:cNvCxnSpPr>
          <p:nvPr/>
        </p:nvCxnSpPr>
        <p:spPr>
          <a:xfrm>
            <a:off x="3568185" y="2793623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3" name="직선 화살표 연결선 162"/>
          <p:cNvCxnSpPr>
            <a:stCxn id="225" idx="3"/>
            <a:endCxn id="126" idx="1"/>
          </p:cNvCxnSpPr>
          <p:nvPr/>
        </p:nvCxnSpPr>
        <p:spPr>
          <a:xfrm>
            <a:off x="3568185" y="3290102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6" name="직선 화살표 연결선 165"/>
          <p:cNvCxnSpPr>
            <a:stCxn id="99" idx="3"/>
            <a:endCxn id="110" idx="1"/>
          </p:cNvCxnSpPr>
          <p:nvPr/>
        </p:nvCxnSpPr>
        <p:spPr>
          <a:xfrm flipV="1">
            <a:off x="3567995" y="1783934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9" name="직선 화살표 연결선 168"/>
          <p:cNvCxnSpPr>
            <a:stCxn id="102" idx="3"/>
            <a:endCxn id="112" idx="1"/>
          </p:cNvCxnSpPr>
          <p:nvPr/>
        </p:nvCxnSpPr>
        <p:spPr>
          <a:xfrm flipV="1">
            <a:off x="3568185" y="2297143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2" name="직선 화살표 연결선 171"/>
          <p:cNvCxnSpPr>
            <a:stCxn id="104" idx="3"/>
            <a:endCxn id="114" idx="1"/>
          </p:cNvCxnSpPr>
          <p:nvPr/>
        </p:nvCxnSpPr>
        <p:spPr>
          <a:xfrm flipV="1">
            <a:off x="3568185" y="2793623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5" name="직선 화살표 연결선 174"/>
          <p:cNvCxnSpPr>
            <a:stCxn id="106" idx="3"/>
            <a:endCxn id="116" idx="1"/>
          </p:cNvCxnSpPr>
          <p:nvPr/>
        </p:nvCxnSpPr>
        <p:spPr>
          <a:xfrm flipV="1">
            <a:off x="3568185" y="3290102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83" name="직선 화살표 연결선 182"/>
          <p:cNvCxnSpPr>
            <a:stCxn id="112" idx="3"/>
            <a:endCxn id="274" idx="1"/>
          </p:cNvCxnSpPr>
          <p:nvPr/>
        </p:nvCxnSpPr>
        <p:spPr>
          <a:xfrm flipV="1">
            <a:off x="5947722" y="2163539"/>
            <a:ext cx="1068443" cy="13360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6" name="직선 화살표 연결선 185"/>
          <p:cNvCxnSpPr>
            <a:stCxn id="114" idx="3"/>
            <a:endCxn id="274" idx="1"/>
          </p:cNvCxnSpPr>
          <p:nvPr/>
        </p:nvCxnSpPr>
        <p:spPr>
          <a:xfrm flipV="1">
            <a:off x="5947722" y="2163539"/>
            <a:ext cx="1068443" cy="63008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9" name="직선 화살표 연결선 188"/>
          <p:cNvCxnSpPr>
            <a:stCxn id="116" idx="3"/>
            <a:endCxn id="274" idx="1"/>
          </p:cNvCxnSpPr>
          <p:nvPr/>
        </p:nvCxnSpPr>
        <p:spPr>
          <a:xfrm flipV="1">
            <a:off x="5947722" y="2163539"/>
            <a:ext cx="1068443" cy="1126563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5" name="직선 화살표 연결선 194"/>
          <p:cNvCxnSpPr>
            <a:stCxn id="122" idx="3"/>
            <a:endCxn id="274" idx="1"/>
          </p:cNvCxnSpPr>
          <p:nvPr/>
        </p:nvCxnSpPr>
        <p:spPr>
          <a:xfrm flipV="1">
            <a:off x="5947722" y="2163539"/>
            <a:ext cx="1068443" cy="250795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8" name="직선 화살표 연결선 197"/>
          <p:cNvCxnSpPr>
            <a:stCxn id="124" idx="3"/>
            <a:endCxn id="274" idx="1"/>
          </p:cNvCxnSpPr>
          <p:nvPr/>
        </p:nvCxnSpPr>
        <p:spPr>
          <a:xfrm flipV="1">
            <a:off x="5947722" y="2163539"/>
            <a:ext cx="1068443" cy="300443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직선 화살표 연결선 201"/>
          <p:cNvCxnSpPr>
            <a:stCxn id="126" idx="3"/>
            <a:endCxn id="274" idx="1"/>
          </p:cNvCxnSpPr>
          <p:nvPr/>
        </p:nvCxnSpPr>
        <p:spPr>
          <a:xfrm flipV="1">
            <a:off x="5947722" y="2163539"/>
            <a:ext cx="1068443" cy="3500917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705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I. </a:t>
            </a:r>
            <a:r>
              <a:rPr kumimoji="1" lang="ko-KR" altLang="en-US" sz="2031" kern="0" dirty="0" smtClean="0"/>
              <a:t>시스템구성 </a:t>
            </a:r>
            <a:r>
              <a:rPr kumimoji="1" lang="en-US" altLang="ko-KR" sz="2031" kern="0" dirty="0" smtClean="0"/>
              <a:t>| </a:t>
            </a:r>
            <a:r>
              <a:rPr kumimoji="1" lang="ko-KR" altLang="en-US" sz="2031" kern="0" dirty="0" smtClean="0">
                <a:solidFill>
                  <a:schemeClr val="accent6"/>
                </a:solidFill>
              </a:rPr>
              <a:t>가용성 테스트 환경</a:t>
            </a:r>
            <a:r>
              <a:rPr kumimoji="1" lang="en-US" altLang="ko-KR" sz="2031" kern="0" dirty="0" smtClean="0"/>
              <a:t> </a:t>
            </a:r>
            <a:endParaRPr kumimoji="1" lang="ko-KR" altLang="en-US" sz="1477" kern="0" dirty="0"/>
          </a:p>
        </p:txBody>
      </p:sp>
      <p:grpSp>
        <p:nvGrpSpPr>
          <p:cNvPr id="11" name="그룹 10"/>
          <p:cNvGrpSpPr/>
          <p:nvPr/>
        </p:nvGrpSpPr>
        <p:grpSpPr>
          <a:xfrm>
            <a:off x="2051720" y="1268760"/>
            <a:ext cx="1652911" cy="2234158"/>
            <a:chOff x="2051720" y="1772816"/>
            <a:chExt cx="1652911" cy="2592288"/>
          </a:xfrm>
        </p:grpSpPr>
        <p:sp>
          <p:nvSpPr>
            <p:cNvPr id="217" name="직사각형 216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WEB #1</a:t>
              </a:r>
            </a:p>
          </p:txBody>
        </p:sp>
        <p:sp>
          <p:nvSpPr>
            <p:cNvPr id="218" name="직사각형 217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219" name="직사각형 218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0" name="직사각형 219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221" name="직사각형 220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2" name="직사각형 221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4" name="직사각형 223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225" name="직사각형 224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237" name="모서리가 둥근 직사각형 236"/>
          <p:cNvSpPr/>
          <p:nvPr/>
        </p:nvSpPr>
        <p:spPr>
          <a:xfrm>
            <a:off x="319697" y="1076842"/>
            <a:ext cx="867927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white"/>
                </a:solidFill>
              </a:rPr>
              <a:t>DMZ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238" name="모서리가 둥근 직사각형 237"/>
          <p:cNvSpPr/>
          <p:nvPr/>
        </p:nvSpPr>
        <p:spPr>
          <a:xfrm>
            <a:off x="7740456" y="1070492"/>
            <a:ext cx="936000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white"/>
                </a:solidFill>
              </a:rPr>
              <a:t>WAS/DB</a:t>
            </a:r>
            <a:r>
              <a:rPr lang="ko-KR" altLang="en-US" sz="1100" b="1" dirty="0" smtClean="0">
                <a:solidFill>
                  <a:prstClr val="white"/>
                </a:solidFill>
              </a:rPr>
              <a:t>존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255" name="모서리가 둥근 직사각형 254"/>
          <p:cNvSpPr/>
          <p:nvPr/>
        </p:nvSpPr>
        <p:spPr>
          <a:xfrm>
            <a:off x="6879529" y="4006974"/>
            <a:ext cx="1792263" cy="1582266"/>
          </a:xfrm>
          <a:prstGeom prst="roundRect">
            <a:avLst>
              <a:gd name="adj" fmla="val 6315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ko-KR" altLang="en-US" sz="10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cxnSp>
        <p:nvCxnSpPr>
          <p:cNvPr id="258" name="직선 화살표 연결선 257"/>
          <p:cNvCxnSpPr>
            <a:stCxn id="270" idx="2"/>
            <a:endCxn id="256" idx="0"/>
          </p:cNvCxnSpPr>
          <p:nvPr/>
        </p:nvCxnSpPr>
        <p:spPr>
          <a:xfrm>
            <a:off x="684680" y="2680687"/>
            <a:ext cx="0" cy="17649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4" name="Rectangle 298"/>
          <p:cNvSpPr>
            <a:spLocks noChangeArrowheads="1"/>
          </p:cNvSpPr>
          <p:nvPr/>
        </p:nvSpPr>
        <p:spPr bwMode="auto">
          <a:xfrm>
            <a:off x="1187624" y="3140968"/>
            <a:ext cx="504056" cy="334247"/>
          </a:xfrm>
          <a:prstGeom prst="rect">
            <a:avLst/>
          </a:prstGeom>
          <a:solidFill>
            <a:srgbClr val="EAEAEA"/>
          </a:solidFill>
          <a:ln w="19050" algn="ctr">
            <a:solidFill>
              <a:srgbClr val="99999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DMZ</a:t>
            </a:r>
          </a:p>
          <a:p>
            <a:pPr algn="ctr"/>
            <a:r>
              <a:rPr lang="en-US" altLang="ko-KR" sz="800" b="1" dirty="0" smtClean="0">
                <a:latin typeface="맑은 고딕" pitchFamily="50" charset="-127"/>
                <a:ea typeface="맑은 고딕" pitchFamily="50" charset="-127"/>
              </a:rPr>
              <a:t>L4 #1, #2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323528" y="3717612"/>
            <a:ext cx="880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부하</a:t>
            </a:r>
            <a:r>
              <a:rPr lang="en-US" altLang="ko-KR" sz="8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Agent PC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467544" y="2857177"/>
            <a:ext cx="434726" cy="860435"/>
            <a:chOff x="539552" y="3145209"/>
            <a:chExt cx="434726" cy="860435"/>
          </a:xfrm>
        </p:grpSpPr>
        <p:pic>
          <p:nvPicPr>
            <p:cNvPr id="256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9552" y="31452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7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2976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8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4500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269" name="Picture 174" descr="MCj0428957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0006" y="3602409"/>
              <a:ext cx="434272" cy="403235"/>
            </a:xfrm>
            <a:prstGeom prst="rect">
              <a:avLst/>
            </a:prstGeom>
            <a:noFill/>
          </p:spPr>
        </p:pic>
      </p:grpSp>
      <p:pic>
        <p:nvPicPr>
          <p:cNvPr id="270" name="Picture 174" descr="MCj042895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2277452"/>
            <a:ext cx="434272" cy="403235"/>
          </a:xfrm>
          <a:prstGeom prst="rect">
            <a:avLst/>
          </a:prstGeom>
          <a:noFill/>
        </p:spPr>
      </p:pic>
      <p:sp>
        <p:nvSpPr>
          <p:cNvPr id="271" name="TextBox 270"/>
          <p:cNvSpPr txBox="1"/>
          <p:nvPr/>
        </p:nvSpPr>
        <p:spPr>
          <a:xfrm>
            <a:off x="458113" y="1989420"/>
            <a:ext cx="880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LoadRunner</a:t>
            </a:r>
            <a:endParaRPr lang="en-US" altLang="ko-KR" sz="8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Controller PC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6879529" y="1484784"/>
            <a:ext cx="1652911" cy="10607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</a:t>
            </a:r>
            <a:r>
              <a:rPr lang="ko-KR" altLang="en-US" sz="1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넷 </a:t>
            </a:r>
            <a:r>
              <a:rPr lang="ko-KR" altLang="en-US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공통 </a:t>
            </a:r>
            <a:r>
              <a:rPr lang="en-US" altLang="ko-KR" sz="1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DB #1/2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51347" y="1753405"/>
            <a:ext cx="1509274" cy="66748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인터넷 공통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ITC</a:t>
            </a:r>
          </a:p>
        </p:txBody>
      </p:sp>
      <p:sp>
        <p:nvSpPr>
          <p:cNvPr id="274" name="직사각형 273"/>
          <p:cNvSpPr/>
          <p:nvPr/>
        </p:nvSpPr>
        <p:spPr>
          <a:xfrm>
            <a:off x="7016165" y="2001539"/>
            <a:ext cx="1379639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PITC1</a:t>
            </a:r>
          </a:p>
          <a:p>
            <a:pPr algn="ctr"/>
            <a:r>
              <a:rPr lang="en-US" altLang="ko-KR" sz="9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PITC2</a:t>
            </a:r>
            <a:endParaRPr lang="en-US" altLang="ko-KR" sz="9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81" name="모서리가 둥근 직사각형 280"/>
          <p:cNvSpPr/>
          <p:nvPr/>
        </p:nvSpPr>
        <p:spPr>
          <a:xfrm>
            <a:off x="6879529" y="5589240"/>
            <a:ext cx="1792263" cy="233216"/>
          </a:xfrm>
          <a:prstGeom prst="roundRect">
            <a:avLst/>
          </a:prstGeom>
          <a:solidFill>
            <a:srgbClr val="25406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err="1" smtClean="0">
                <a:solidFill>
                  <a:prstClr val="white"/>
                </a:solidFill>
              </a:rPr>
              <a:t>검증계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cxnSp>
        <p:nvCxnSpPr>
          <p:cNvPr id="282" name="직선 화살표 연결선 281"/>
          <p:cNvCxnSpPr>
            <a:endCxn id="264" idx="1"/>
          </p:cNvCxnSpPr>
          <p:nvPr/>
        </p:nvCxnSpPr>
        <p:spPr>
          <a:xfrm>
            <a:off x="901816" y="3308092"/>
            <a:ext cx="28580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4" name="직선 화살표 연결선 283"/>
          <p:cNvCxnSpPr>
            <a:stCxn id="264" idx="3"/>
            <a:endCxn id="217" idx="1"/>
          </p:cNvCxnSpPr>
          <p:nvPr/>
        </p:nvCxnSpPr>
        <p:spPr>
          <a:xfrm flipV="1">
            <a:off x="1691680" y="2385839"/>
            <a:ext cx="360040" cy="922253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4" name="직사각형 323"/>
          <p:cNvSpPr/>
          <p:nvPr/>
        </p:nvSpPr>
        <p:spPr>
          <a:xfrm>
            <a:off x="7149918" y="4130197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en-US" altLang="ko-KR" sz="1000" b="1" u="sng" kern="0" dirty="0">
                <a:solidFill>
                  <a:sysClr val="windowText" lastClr="000000"/>
                </a:solidFill>
              </a:rPr>
              <a:t>MCI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325" name="Text Box 148"/>
          <p:cNvSpPr txBox="1">
            <a:spLocks noChangeArrowheads="1"/>
          </p:cNvSpPr>
          <p:nvPr/>
        </p:nvSpPr>
        <p:spPr bwMode="auto">
          <a:xfrm>
            <a:off x="7214850" y="4656590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326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9764" y="435732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888" y="435732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" name="직사각형 327"/>
          <p:cNvSpPr/>
          <p:nvPr/>
        </p:nvSpPr>
        <p:spPr>
          <a:xfrm>
            <a:off x="8023028" y="4130196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ko-KR" altLang="en-US" sz="1000" b="1" u="sng" kern="0" smtClean="0">
                <a:solidFill>
                  <a:sysClr val="windowText" lastClr="000000"/>
                </a:solidFill>
              </a:rPr>
              <a:t>기간계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329" name="Text Box 148"/>
          <p:cNvSpPr txBox="1">
            <a:spLocks noChangeArrowheads="1"/>
          </p:cNvSpPr>
          <p:nvPr/>
        </p:nvSpPr>
        <p:spPr bwMode="auto">
          <a:xfrm>
            <a:off x="8087960" y="4656589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330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2874" y="4357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1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4998" y="4357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" name="그룹 347"/>
          <p:cNvGrpSpPr/>
          <p:nvPr/>
        </p:nvGrpSpPr>
        <p:grpSpPr>
          <a:xfrm>
            <a:off x="7158932" y="4913407"/>
            <a:ext cx="581420" cy="597452"/>
            <a:chOff x="7038028" y="4747476"/>
            <a:chExt cx="581420" cy="719089"/>
          </a:xfrm>
        </p:grpSpPr>
        <p:sp>
          <p:nvSpPr>
            <p:cNvPr id="341" name="직사각형 340"/>
            <p:cNvSpPr/>
            <p:nvPr/>
          </p:nvSpPr>
          <p:spPr>
            <a:xfrm>
              <a:off x="7038028" y="4747476"/>
              <a:ext cx="563949" cy="7190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t"/>
            <a:lstStyle/>
            <a:p>
              <a:pPr algn="ctr" defTabSz="914400" latinLnBrk="0"/>
              <a:r>
                <a:rPr lang="en-US" altLang="ko-KR" sz="1000" b="1" u="sng" kern="0" dirty="0" smtClean="0">
                  <a:solidFill>
                    <a:sysClr val="windowText" lastClr="000000"/>
                  </a:solidFill>
                </a:rPr>
                <a:t>IILS</a:t>
              </a:r>
              <a:endParaRPr lang="ko-KR" altLang="en-US" sz="1000" b="1" u="sng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2" name="Text Box 148"/>
            <p:cNvSpPr txBox="1">
              <a:spLocks noChangeArrowheads="1"/>
            </p:cNvSpPr>
            <p:nvPr/>
          </p:nvSpPr>
          <p:spPr bwMode="auto">
            <a:xfrm>
              <a:off x="7102960" y="5273869"/>
              <a:ext cx="516488" cy="19269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55600" marR="0" lvl="0" indent="-35560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 2" pitchFamily="18" charset="2"/>
                </a:rPr>
                <a:t>AP</a:t>
              </a:r>
              <a:r>
                <a:rPr kumimoji="0" lang="en-US" altLang="ko-KR" sz="90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 2" pitchFamily="18" charset="2"/>
                </a:rPr>
                <a:t> DB</a:t>
              </a:r>
              <a:endParaRPr kumimoji="0" lang="en-US" altLang="ko-KR" sz="9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endParaRPr>
            </a:p>
          </p:txBody>
        </p:sp>
        <p:pic>
          <p:nvPicPr>
            <p:cNvPr id="343" name="Picture 99" descr="Picture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77874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4" name="Picture 99" descr="Picture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79998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68" name="직선 연결선 67"/>
          <p:cNvCxnSpPr>
            <a:stCxn id="324" idx="3"/>
            <a:endCxn id="328" idx="1"/>
          </p:cNvCxnSpPr>
          <p:nvPr/>
        </p:nvCxnSpPr>
        <p:spPr>
          <a:xfrm flipV="1">
            <a:off x="7713867" y="4489741"/>
            <a:ext cx="309161" cy="1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모서리가 둥근 직사각형 74"/>
          <p:cNvSpPr/>
          <p:nvPr/>
        </p:nvSpPr>
        <p:spPr>
          <a:xfrm>
            <a:off x="6896893" y="3112115"/>
            <a:ext cx="1792263" cy="842312"/>
          </a:xfrm>
          <a:prstGeom prst="roundRect">
            <a:avLst>
              <a:gd name="adj" fmla="val 6315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ko-KR" altLang="en-US" sz="10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7167282" y="3191585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latinLnBrk="0"/>
            <a:r>
              <a:rPr lang="en-US" altLang="ko-KR" sz="1000" b="1" u="sng" kern="0" dirty="0" smtClean="0">
                <a:solidFill>
                  <a:sysClr val="windowText" lastClr="000000"/>
                </a:solidFill>
              </a:rPr>
              <a:t>EAI</a:t>
            </a:r>
            <a:endParaRPr lang="ko-KR" altLang="en-US" sz="1000" b="1" u="sng" kern="0" dirty="0">
              <a:solidFill>
                <a:sysClr val="windowText" lastClr="000000"/>
              </a:solidFill>
            </a:endParaRPr>
          </a:p>
        </p:txBody>
      </p:sp>
      <p:sp>
        <p:nvSpPr>
          <p:cNvPr id="77" name="Text Box 148"/>
          <p:cNvSpPr txBox="1">
            <a:spLocks noChangeArrowheads="1"/>
          </p:cNvSpPr>
          <p:nvPr/>
        </p:nvSpPr>
        <p:spPr bwMode="auto">
          <a:xfrm>
            <a:off x="7232214" y="3717978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marR="0" lvl="0" indent="-3556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AP</a:t>
            </a:r>
            <a:r>
              <a:rPr kumimoji="0" lang="en-US" altLang="ko-KR" sz="9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 2" pitchFamily="18" charset="2"/>
              </a:rPr>
              <a:t> DB</a:t>
            </a:r>
            <a:endParaRPr kumimoji="0" lang="en-US" altLang="ko-KR" sz="9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Wingdings 2" pitchFamily="18" charset="2"/>
            </a:endParaRPr>
          </a:p>
        </p:txBody>
      </p:sp>
      <p:pic>
        <p:nvPicPr>
          <p:cNvPr id="78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7128" y="3418714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99" descr="Picture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9252" y="3418714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5" name="그룹 94"/>
          <p:cNvGrpSpPr/>
          <p:nvPr/>
        </p:nvGrpSpPr>
        <p:grpSpPr>
          <a:xfrm>
            <a:off x="2051720" y="3643114"/>
            <a:ext cx="1652911" cy="2234158"/>
            <a:chOff x="2051720" y="1772816"/>
            <a:chExt cx="1652911" cy="2592288"/>
          </a:xfrm>
        </p:grpSpPr>
        <p:sp>
          <p:nvSpPr>
            <p:cNvPr id="96" name="직사각형 95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WEB #2</a:t>
              </a: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106" name="직사각형 105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07" name="그룹 106"/>
          <p:cNvGrpSpPr/>
          <p:nvPr/>
        </p:nvGrpSpPr>
        <p:grpSpPr>
          <a:xfrm>
            <a:off x="4431257" y="1268760"/>
            <a:ext cx="1652911" cy="2234158"/>
            <a:chOff x="2051720" y="1772816"/>
            <a:chExt cx="1652911" cy="2592288"/>
          </a:xfrm>
        </p:grpSpPr>
        <p:sp>
          <p:nvSpPr>
            <p:cNvPr id="108" name="직사각형 107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WAS#1</a:t>
              </a: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1" name="직사각형 110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112" name="직사각형 111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114" name="직사각형 113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5" name="직사각형 114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116" name="직사각형 115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P-BE11-O-F11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17" name="그룹 116"/>
          <p:cNvGrpSpPr/>
          <p:nvPr/>
        </p:nvGrpSpPr>
        <p:grpSpPr>
          <a:xfrm>
            <a:off x="4431257" y="3643114"/>
            <a:ext cx="1652911" cy="2234158"/>
            <a:chOff x="2051720" y="1772816"/>
            <a:chExt cx="1652911" cy="2592288"/>
          </a:xfrm>
        </p:grpSpPr>
        <p:sp>
          <p:nvSpPr>
            <p:cNvPr id="118" name="직사각형 117"/>
            <p:cNvSpPr/>
            <p:nvPr/>
          </p:nvSpPr>
          <p:spPr>
            <a:xfrm>
              <a:off x="2051720" y="1772816"/>
              <a:ext cx="1652911" cy="2592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인터</a:t>
              </a:r>
              <a:r>
                <a:rPr lang="ko-KR" altLang="en-US" sz="10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 </a:t>
              </a:r>
              <a:r>
                <a:rPr lang="ko-KR" altLang="en-US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공통 </a:t>
              </a:r>
              <a:r>
                <a:rPr lang="en-US" altLang="ko-KR" sz="10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WAS #2</a:t>
              </a:r>
            </a:p>
          </p:txBody>
        </p:sp>
        <p:sp>
          <p:nvSpPr>
            <p:cNvPr id="119" name="직사각형 118"/>
            <p:cNvSpPr/>
            <p:nvPr/>
          </p:nvSpPr>
          <p:spPr>
            <a:xfrm>
              <a:off x="2123538" y="2041437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브랜드관</a:t>
              </a:r>
              <a:r>
                <a:rPr lang="ko-KR" altLang="en-US" sz="9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리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MS7</a:t>
              </a:r>
            </a:p>
          </p:txBody>
        </p:sp>
        <p:sp>
          <p:nvSpPr>
            <p:cNvPr id="120" name="직사각형 119"/>
            <p:cNvSpPr/>
            <p:nvPr/>
          </p:nvSpPr>
          <p:spPr>
            <a:xfrm>
              <a:off x="2188356" y="2289571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P-MS71-O-F21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2123728" y="2636912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임직원알뜰시장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PQ1</a:t>
              </a:r>
            </a:p>
          </p:txBody>
        </p:sp>
        <p:sp>
          <p:nvSpPr>
            <p:cNvPr id="122" name="직사각형 121"/>
            <p:cNvSpPr/>
            <p:nvPr/>
          </p:nvSpPr>
          <p:spPr>
            <a:xfrm>
              <a:off x="2188546" y="2885046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P-PQ11-O-F21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2123728" y="3212976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ko-KR" altLang="en-US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법인구매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SP1</a:t>
              </a:r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2188546" y="3461110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P-SP11-O-F21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2123728" y="3789040"/>
              <a:ext cx="1509274" cy="522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e-</a:t>
              </a:r>
              <a:r>
                <a:rPr lang="en-US" altLang="ko-KR" sz="9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Markplace</a:t>
              </a:r>
              <a:r>
                <a:rPr lang="en-US" altLang="ko-KR" sz="9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: BE1</a:t>
              </a: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2188546" y="4037174"/>
              <a:ext cx="1379639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ko-KR" sz="9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P-BE11-O-F21</a:t>
              </a:r>
              <a:endParaRPr lang="en-US" altLang="ko-KR" sz="9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27" name="직선 화살표 연결선 126"/>
          <p:cNvCxnSpPr>
            <a:stCxn id="219" idx="3"/>
            <a:endCxn id="110" idx="1"/>
          </p:cNvCxnSpPr>
          <p:nvPr/>
        </p:nvCxnSpPr>
        <p:spPr>
          <a:xfrm>
            <a:off x="3567995" y="1783934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8" name="직선 화살표 연결선 127"/>
          <p:cNvCxnSpPr>
            <a:stCxn id="219" idx="3"/>
            <a:endCxn id="120" idx="1"/>
          </p:cNvCxnSpPr>
          <p:nvPr/>
        </p:nvCxnSpPr>
        <p:spPr>
          <a:xfrm>
            <a:off x="3567995" y="1783934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32" name="직선 화살표 연결선 131"/>
          <p:cNvCxnSpPr>
            <a:stCxn id="264" idx="3"/>
            <a:endCxn id="96" idx="1"/>
          </p:cNvCxnSpPr>
          <p:nvPr/>
        </p:nvCxnSpPr>
        <p:spPr>
          <a:xfrm>
            <a:off x="1691680" y="3308092"/>
            <a:ext cx="360040" cy="145210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5" name="직선 화살표 연결선 134"/>
          <p:cNvCxnSpPr>
            <a:stCxn id="221" idx="3"/>
            <a:endCxn id="112" idx="1"/>
          </p:cNvCxnSpPr>
          <p:nvPr/>
        </p:nvCxnSpPr>
        <p:spPr>
          <a:xfrm>
            <a:off x="3568185" y="2297143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직선 화살표 연결선 137"/>
          <p:cNvCxnSpPr>
            <a:stCxn id="223" idx="3"/>
            <a:endCxn id="114" idx="1"/>
          </p:cNvCxnSpPr>
          <p:nvPr/>
        </p:nvCxnSpPr>
        <p:spPr>
          <a:xfrm>
            <a:off x="3568185" y="2793623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1" name="직선 화살표 연결선 140"/>
          <p:cNvCxnSpPr>
            <a:stCxn id="225" idx="3"/>
            <a:endCxn id="116" idx="1"/>
          </p:cNvCxnSpPr>
          <p:nvPr/>
        </p:nvCxnSpPr>
        <p:spPr>
          <a:xfrm>
            <a:off x="3568185" y="3290102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4" name="직선 화살표 연결선 143"/>
          <p:cNvCxnSpPr>
            <a:stCxn id="99" idx="3"/>
            <a:endCxn id="120" idx="1"/>
          </p:cNvCxnSpPr>
          <p:nvPr/>
        </p:nvCxnSpPr>
        <p:spPr>
          <a:xfrm>
            <a:off x="3567995" y="4158288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직선 화살표 연결선 146"/>
          <p:cNvCxnSpPr>
            <a:stCxn id="102" idx="3"/>
            <a:endCxn id="122" idx="1"/>
          </p:cNvCxnSpPr>
          <p:nvPr/>
        </p:nvCxnSpPr>
        <p:spPr>
          <a:xfrm>
            <a:off x="3568185" y="4671497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직선 화살표 연결선 150"/>
          <p:cNvCxnSpPr>
            <a:stCxn id="104" idx="3"/>
            <a:endCxn id="124" idx="1"/>
          </p:cNvCxnSpPr>
          <p:nvPr/>
        </p:nvCxnSpPr>
        <p:spPr>
          <a:xfrm>
            <a:off x="3568185" y="5167977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직선 화살표 연결선 153"/>
          <p:cNvCxnSpPr>
            <a:stCxn id="106" idx="3"/>
            <a:endCxn id="126" idx="1"/>
          </p:cNvCxnSpPr>
          <p:nvPr/>
        </p:nvCxnSpPr>
        <p:spPr>
          <a:xfrm>
            <a:off x="3568185" y="5664456"/>
            <a:ext cx="99989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7" name="직선 화살표 연결선 156"/>
          <p:cNvCxnSpPr>
            <a:stCxn id="220" idx="3"/>
            <a:endCxn id="122" idx="1"/>
          </p:cNvCxnSpPr>
          <p:nvPr/>
        </p:nvCxnSpPr>
        <p:spPr>
          <a:xfrm>
            <a:off x="3633002" y="2238567"/>
            <a:ext cx="935081" cy="243293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0" name="직선 화살표 연결선 159"/>
          <p:cNvCxnSpPr>
            <a:stCxn id="223" idx="3"/>
            <a:endCxn id="124" idx="1"/>
          </p:cNvCxnSpPr>
          <p:nvPr/>
        </p:nvCxnSpPr>
        <p:spPr>
          <a:xfrm>
            <a:off x="3568185" y="2793623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3" name="직선 화살표 연결선 162"/>
          <p:cNvCxnSpPr>
            <a:stCxn id="225" idx="3"/>
            <a:endCxn id="126" idx="1"/>
          </p:cNvCxnSpPr>
          <p:nvPr/>
        </p:nvCxnSpPr>
        <p:spPr>
          <a:xfrm>
            <a:off x="3568185" y="3290102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6" name="직선 화살표 연결선 165"/>
          <p:cNvCxnSpPr>
            <a:stCxn id="99" idx="3"/>
            <a:endCxn id="110" idx="1"/>
          </p:cNvCxnSpPr>
          <p:nvPr/>
        </p:nvCxnSpPr>
        <p:spPr>
          <a:xfrm flipV="1">
            <a:off x="3567995" y="1783934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69" name="직선 화살표 연결선 168"/>
          <p:cNvCxnSpPr>
            <a:stCxn id="102" idx="3"/>
            <a:endCxn id="112" idx="1"/>
          </p:cNvCxnSpPr>
          <p:nvPr/>
        </p:nvCxnSpPr>
        <p:spPr>
          <a:xfrm flipV="1">
            <a:off x="3568185" y="2297143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2" name="직선 화살표 연결선 171"/>
          <p:cNvCxnSpPr>
            <a:stCxn id="104" idx="3"/>
            <a:endCxn id="114" idx="1"/>
          </p:cNvCxnSpPr>
          <p:nvPr/>
        </p:nvCxnSpPr>
        <p:spPr>
          <a:xfrm flipV="1">
            <a:off x="3568185" y="2793623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5" name="직선 화살표 연결선 174"/>
          <p:cNvCxnSpPr>
            <a:stCxn id="106" idx="3"/>
            <a:endCxn id="116" idx="1"/>
          </p:cNvCxnSpPr>
          <p:nvPr/>
        </p:nvCxnSpPr>
        <p:spPr>
          <a:xfrm flipV="1">
            <a:off x="3568185" y="3290102"/>
            <a:ext cx="999898" cy="237435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83" name="직선 화살표 연결선 182"/>
          <p:cNvCxnSpPr>
            <a:stCxn id="112" idx="3"/>
            <a:endCxn id="274" idx="1"/>
          </p:cNvCxnSpPr>
          <p:nvPr/>
        </p:nvCxnSpPr>
        <p:spPr>
          <a:xfrm flipV="1">
            <a:off x="5947722" y="2163539"/>
            <a:ext cx="1068443" cy="13360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6" name="직선 화살표 연결선 185"/>
          <p:cNvCxnSpPr>
            <a:stCxn id="114" idx="3"/>
            <a:endCxn id="274" idx="1"/>
          </p:cNvCxnSpPr>
          <p:nvPr/>
        </p:nvCxnSpPr>
        <p:spPr>
          <a:xfrm flipV="1">
            <a:off x="5947722" y="2163539"/>
            <a:ext cx="1068443" cy="63008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9" name="직선 화살표 연결선 188"/>
          <p:cNvCxnSpPr>
            <a:stCxn id="116" idx="3"/>
            <a:endCxn id="274" idx="1"/>
          </p:cNvCxnSpPr>
          <p:nvPr/>
        </p:nvCxnSpPr>
        <p:spPr>
          <a:xfrm flipV="1">
            <a:off x="5947722" y="2163539"/>
            <a:ext cx="1068443" cy="1126563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5" name="직선 화살표 연결선 194"/>
          <p:cNvCxnSpPr>
            <a:stCxn id="122" idx="3"/>
            <a:endCxn id="274" idx="1"/>
          </p:cNvCxnSpPr>
          <p:nvPr/>
        </p:nvCxnSpPr>
        <p:spPr>
          <a:xfrm flipV="1">
            <a:off x="5947722" y="2163539"/>
            <a:ext cx="1068443" cy="250795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8" name="직선 화살표 연결선 197"/>
          <p:cNvCxnSpPr>
            <a:stCxn id="124" idx="3"/>
            <a:endCxn id="274" idx="1"/>
          </p:cNvCxnSpPr>
          <p:nvPr/>
        </p:nvCxnSpPr>
        <p:spPr>
          <a:xfrm flipV="1">
            <a:off x="5947722" y="2163539"/>
            <a:ext cx="1068443" cy="300443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직선 화살표 연결선 201"/>
          <p:cNvCxnSpPr>
            <a:stCxn id="126" idx="3"/>
            <a:endCxn id="274" idx="1"/>
          </p:cNvCxnSpPr>
          <p:nvPr/>
        </p:nvCxnSpPr>
        <p:spPr>
          <a:xfrm flipV="1">
            <a:off x="5947722" y="2163539"/>
            <a:ext cx="1068443" cy="3500917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5024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9744</TotalTime>
  <Words>582</Words>
  <Application>Microsoft Office PowerPoint</Application>
  <PresentationFormat>화면 슬라이드 쇼(4:3)</PresentationFormat>
  <Paragraphs>245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견고딕</vt:lpstr>
      <vt:lpstr>맑은 고딕</vt:lpstr>
      <vt:lpstr>Arial</vt:lpstr>
      <vt:lpstr>Wingdings 2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김아림</dc:creator>
  <cp:lastModifiedBy>황성수</cp:lastModifiedBy>
  <cp:revision>687</cp:revision>
  <cp:lastPrinted>2017-01-03T00:08:40Z</cp:lastPrinted>
  <dcterms:created xsi:type="dcterms:W3CDTF">2011-11-10T05:56:23Z</dcterms:created>
  <dcterms:modified xsi:type="dcterms:W3CDTF">2017-05-26T06:40:01Z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Y:\16년노후서버교체\011-아키텍쳐 설계\01. 서버 구성도\[노후서버교체] 시스템구성도.pptx</vt:lpwstr>
  </property>
</Properties>
</file>