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0" r:id="rId2"/>
    <p:sldId id="346" r:id="rId3"/>
    <p:sldId id="347" r:id="rId4"/>
    <p:sldId id="348" r:id="rId5"/>
    <p:sldId id="392" r:id="rId6"/>
    <p:sldId id="425" r:id="rId7"/>
    <p:sldId id="396" r:id="rId8"/>
    <p:sldId id="397" r:id="rId9"/>
    <p:sldId id="423" r:id="rId10"/>
    <p:sldId id="426" r:id="rId11"/>
    <p:sldId id="358" r:id="rId12"/>
    <p:sldId id="399" r:id="rId13"/>
    <p:sldId id="398" r:id="rId14"/>
    <p:sldId id="402" r:id="rId15"/>
    <p:sldId id="400" r:id="rId16"/>
    <p:sldId id="403" r:id="rId17"/>
    <p:sldId id="401" r:id="rId18"/>
    <p:sldId id="404" r:id="rId19"/>
    <p:sldId id="428" r:id="rId20"/>
    <p:sldId id="427" r:id="rId21"/>
    <p:sldId id="429" r:id="rId22"/>
    <p:sldId id="430" r:id="rId23"/>
    <p:sldId id="431" r:id="rId24"/>
    <p:sldId id="432" r:id="rId25"/>
    <p:sldId id="434" r:id="rId26"/>
    <p:sldId id="342" r:id="rId27"/>
    <p:sldId id="419" r:id="rId28"/>
    <p:sldId id="420" r:id="rId29"/>
    <p:sldId id="421" r:id="rId30"/>
    <p:sldId id="422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7" r:id="rId40"/>
    <p:sldId id="418" r:id="rId41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CCB"/>
    <a:srgbClr val="5A96C8"/>
    <a:srgbClr val="8C7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6" autoAdjust="0"/>
    <p:restoredTop sz="68713" autoAdjust="0"/>
  </p:normalViewPr>
  <p:slideViewPr>
    <p:cSldViewPr>
      <p:cViewPr varScale="1">
        <p:scale>
          <a:sx n="118" d="100"/>
          <a:sy n="118" d="100"/>
        </p:scale>
        <p:origin x="11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4567-B52B-4CC5-8304-206D5F6EAD63}" type="datetimeFigureOut">
              <a:rPr lang="ko-KR" altLang="en-US" smtClean="0"/>
              <a:pPr/>
              <a:t>2016-06-03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5C923-5F97-4056-A8AC-E2F73CEBF0F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9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138D4-2814-4810-B7C8-BECF61EFB67A}" type="datetimeFigureOut">
              <a:rPr lang="ko-KR" altLang="en-US" smtClean="0"/>
              <a:pPr/>
              <a:t>2016-06-03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CD98F-505A-426A-9EE9-66E52C2177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31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5719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62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92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5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456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55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390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074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089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105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94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36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45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78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23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349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64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08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08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25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76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D98F-505A-426A-9EE9-66E52C2177E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57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8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2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793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072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samsung\바탕 화면\문서형식_d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9898" y="0"/>
            <a:ext cx="9173633" cy="6880224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5849" y="1454887"/>
            <a:ext cx="8170755" cy="60369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ko-KR" altLang="en-US" sz="3323" b="1" kern="1200" dirty="0" smtClean="0">
                <a:solidFill>
                  <a:srgbClr val="358CCB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5849" y="2204865"/>
            <a:ext cx="8170755" cy="4331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15" b="1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34301" y="123825"/>
            <a:ext cx="97594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29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5875" y="0"/>
            <a:ext cx="8952252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141178" y="6523039"/>
            <a:ext cx="860181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108" dirty="0" smtClean="0">
                <a:latin typeface="+mn-ea"/>
                <a:ea typeface="+mn-ea"/>
              </a:rPr>
              <a:t>-</a:t>
            </a:r>
            <a:fld id="{C0A83E98-5584-4627-9ACA-A42FC36195F9}" type="slidenum">
              <a:rPr lang="en-US" altLang="ko-KR" sz="1108" smtClean="0">
                <a:latin typeface="+mn-ea"/>
                <a:ea typeface="+mn-ea"/>
              </a:rPr>
              <a:pPr algn="ctr">
                <a:defRPr/>
              </a:pPr>
              <a:t>‹#›</a:t>
            </a:fld>
            <a:r>
              <a:rPr lang="en-US" altLang="ko-KR" sz="1108" dirty="0" smtClean="0">
                <a:latin typeface="+mn-ea"/>
                <a:ea typeface="+mn-ea"/>
              </a:rPr>
              <a:t>-</a:t>
            </a:r>
            <a:endParaRPr lang="en-US" altLang="ko-KR" sz="1108" dirty="0">
              <a:latin typeface="+mn-ea"/>
              <a:ea typeface="+mn-ea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54051" y="869287"/>
            <a:ext cx="8207812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884141" rtl="0" eaLnBrk="1" latinLnBrk="0" hangingPunct="1">
              <a:spcBef>
                <a:spcPct val="0"/>
              </a:spcBef>
              <a:buNone/>
              <a:defRPr lang="en-GB" sz="1569" b="1" i="0" kern="1200" noProof="0" dirty="0">
                <a:solidFill>
                  <a:schemeClr val="tx1"/>
                </a:solidFill>
                <a:latin typeface="+mj-lt"/>
                <a:ea typeface="+mn-ea"/>
                <a:cs typeface="+mj-cs"/>
              </a:defRPr>
            </a:lvl1pPr>
          </a:lstStyle>
          <a:p>
            <a:pPr marL="0" marR="0" lvl="0" indent="0" defTabSz="844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69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569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54052" y="455183"/>
            <a:ext cx="6728574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385" b="1" kern="1200" dirty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>
              <a:defRPr sz="1200">
                <a:latin typeface="HY헤드라인M" pitchFamily="18" charset="-127"/>
                <a:ea typeface="HY헤드라인M" pitchFamily="18" charset="-127"/>
              </a:defRPr>
            </a:lvl2pPr>
            <a:lvl3pPr>
              <a:defRPr sz="1200">
                <a:latin typeface="HY헤드라인M" pitchFamily="18" charset="-127"/>
                <a:ea typeface="HY헤드라인M" pitchFamily="18" charset="-127"/>
              </a:defRPr>
            </a:lvl3pPr>
            <a:lvl4pPr>
              <a:defRPr sz="1200">
                <a:latin typeface="HY헤드라인M" pitchFamily="18" charset="-127"/>
                <a:ea typeface="HY헤드라인M" pitchFamily="18" charset="-127"/>
              </a:defRPr>
            </a:lvl4pPr>
            <a:lvl5pPr>
              <a:defRPr sz="12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88444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38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38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9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SamsungC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72" y="6588172"/>
            <a:ext cx="931985" cy="200025"/>
          </a:xfrm>
          <a:prstGeom prst="rect">
            <a:avLst/>
          </a:prstGeom>
        </p:spPr>
      </p:pic>
      <p:sp>
        <p:nvSpPr>
          <p:cNvPr id="3" name="AutoShape 15"/>
          <p:cNvSpPr>
            <a:spLocks noChangeArrowheads="1"/>
          </p:cNvSpPr>
          <p:nvPr userDrawn="1"/>
        </p:nvSpPr>
        <p:spPr bwMode="auto">
          <a:xfrm>
            <a:off x="4396154" y="6627813"/>
            <a:ext cx="351692" cy="125412"/>
          </a:xfrm>
          <a:prstGeom prst="roundRect">
            <a:avLst>
              <a:gd name="adj" fmla="val 24029"/>
            </a:avLst>
          </a:prstGeom>
          <a:solidFill>
            <a:schemeClr val="bg1">
              <a:lumMod val="75000"/>
            </a:schemeClr>
          </a:solidFill>
          <a:ln w="12700" cap="rnd">
            <a:noFill/>
            <a:prstDash val="sysDot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fld id="{BF11B5D5-9322-4B99-AB09-867329A30A40}" type="slidenum">
              <a:rPr kumimoji="0" lang="en-US" altLang="ko-KR" sz="80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endParaRPr kumimoji="0" lang="en-US" altLang="ko-KR" sz="800" dirty="0">
              <a:solidFill>
                <a:srgbClr val="333333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7651" y="116633"/>
            <a:ext cx="5606324" cy="504081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82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2" r:id="rId3"/>
    <p:sldLayoutId id="2147483661" r:id="rId4"/>
    <p:sldLayoutId id="2147483663" r:id="rId5"/>
    <p:sldLayoutId id="2147483664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노후 서버 </a:t>
            </a:r>
            <a:r>
              <a:rPr lang="en-US" altLang="ko-KR" dirty="0" smtClean="0"/>
              <a:t>U2L</a:t>
            </a:r>
            <a:r>
              <a:rPr lang="ko-KR" altLang="en-US" smtClean="0"/>
              <a:t> </a:t>
            </a:r>
            <a:r>
              <a:rPr lang="ko-KR" altLang="en-US" dirty="0" smtClean="0"/>
              <a:t>프로젝트 인프라 구성도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521151"/>
            <a:ext cx="165618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spcAft>
                <a:spcPts val="300"/>
              </a:spcAft>
            </a:pP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카드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CI</a:t>
            </a:r>
            <a:r>
              <a:rPr lang="ko-KR" alt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그룹</a:t>
            </a:r>
            <a:endParaRPr lang="en-US" altLang="ko-KR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latinLnBrk="0">
              <a:spcAft>
                <a:spcPts val="300"/>
              </a:spcAft>
            </a:pP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‘16. 05. 31</a:t>
            </a:r>
            <a:endParaRPr lang="ko-KR" alt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2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/>
          <p:nvPr/>
        </p:nvCxnSpPr>
        <p:spPr>
          <a:xfrm>
            <a:off x="3587974" y="2516585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IV. </a:t>
            </a:r>
            <a:r>
              <a:rPr kumimoji="1" lang="en-US" altLang="ko-KR" sz="2031" kern="0" dirty="0" smtClean="0"/>
              <a:t>S/W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2031" kern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RM/ALM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3557060" y="4764405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4109038" y="4524692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H/A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Group 1293"/>
          <p:cNvGraphicFramePr>
            <a:graphicFrameLocks noGrp="1"/>
          </p:cNvGraphicFramePr>
          <p:nvPr>
            <p:extLst/>
          </p:nvPr>
        </p:nvGraphicFramePr>
        <p:xfrm>
          <a:off x="2573156" y="4234992"/>
          <a:ext cx="1440688" cy="1402536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#1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Single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293"/>
          <p:cNvGraphicFramePr>
            <a:graphicFrameLocks noGrp="1"/>
          </p:cNvGraphicFramePr>
          <p:nvPr>
            <p:extLst/>
          </p:nvPr>
        </p:nvGraphicFramePr>
        <p:xfrm>
          <a:off x="4571472" y="4234992"/>
          <a:ext cx="1440688" cy="1416205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36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#2 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Single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7843"/>
              </p:ext>
            </p:extLst>
          </p:nvPr>
        </p:nvGraphicFramePr>
        <p:xfrm>
          <a:off x="2573156" y="1772816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Control-M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467544" y="1411717"/>
            <a:ext cx="8208912" cy="4609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736469" y="1089611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</a:rPr>
              <a:t>운영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graphicFrame>
        <p:nvGraphicFramePr>
          <p:cNvPr id="26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38518"/>
              </p:ext>
            </p:extLst>
          </p:nvPr>
        </p:nvGraphicFramePr>
        <p:xfrm>
          <a:off x="4622802" y="1772816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#2(Standby)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Control-M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1128"/>
          <p:cNvSpPr>
            <a:spLocks noChangeArrowheads="1"/>
          </p:cNvSpPr>
          <p:nvPr/>
        </p:nvSpPr>
        <p:spPr bwMode="auto">
          <a:xfrm>
            <a:off x="4139952" y="2276872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H/A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웃는 얼굴 13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70122"/>
              </p:ext>
            </p:extLst>
          </p:nvPr>
        </p:nvGraphicFramePr>
        <p:xfrm>
          <a:off x="384175" y="1484784"/>
          <a:ext cx="8220273" cy="429300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pshudb01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pshudb02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/ora11shu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 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ora_arch_pshu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박두명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/export/home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사용자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홈디렉토리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/CRASH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Dump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저장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Root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raw device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Raw device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S-HUB(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9789"/>
              </p:ext>
            </p:extLst>
          </p:nvPr>
        </p:nvGraphicFramePr>
        <p:xfrm>
          <a:off x="384175" y="1484784"/>
          <a:ext cx="8220273" cy="191700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dshudb01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(DR)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/ora11shu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 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ora_arch_pshu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 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박두명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S-HUB(DR)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69294"/>
              </p:ext>
            </p:extLst>
          </p:nvPr>
        </p:nvGraphicFramePr>
        <p:xfrm>
          <a:off x="384175" y="1484784"/>
          <a:ext cx="8220273" cy="430608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40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pbavdb01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pbavdb02(Standby)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/ora11bav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 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/ora_arch_pbav1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/ora_arch_pbav1s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bav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청구서아카이빙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안원주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안원주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1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/ORATEMP_PBAV01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TEMP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파일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/ORATEMP_PBAV02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데이타파일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청구서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아카이빙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-1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69409"/>
              </p:ext>
            </p:extLst>
          </p:nvPr>
        </p:nvGraphicFramePr>
        <p:xfrm>
          <a:off x="384175" y="1518368"/>
          <a:ext cx="8220273" cy="414288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pbavdb01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pbavdb02(Standby)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데이타파일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/ORADATA_PBAV04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/ORADATA_PBAV05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/ORADATA_PBAV06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/ORADATA_PBAV07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/ORADATA_PBAV08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/ORADATA_PBAV09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22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/ORADATA_PBAV14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 smtClean="0"/>
                        <a:t>26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/ORADATA_PBAV15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1,000</a:t>
                      </a: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청구서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아카이빙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-2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97319"/>
              </p:ext>
            </p:extLst>
          </p:nvPr>
        </p:nvGraphicFramePr>
        <p:xfrm>
          <a:off x="384175" y="1484784"/>
          <a:ext cx="8220273" cy="4496544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13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pecidb01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/ora11eci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 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/ora_arch_peci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/ora_arch_peci1s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eci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ECI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/ORATEMP_PECI01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TEMP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파일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/ORATEMP_PECI02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/ORADATA_PECI01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데이타파일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/ORADATA_PECI02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/ORADATA_PECI03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ECI(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#1)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67719"/>
              </p:ext>
            </p:extLst>
          </p:nvPr>
        </p:nvGraphicFramePr>
        <p:xfrm>
          <a:off x="384175" y="1484784"/>
          <a:ext cx="8220273" cy="1882899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13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pecidb02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배치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오라클은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Standby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eci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ECI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김민경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이승현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류승호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ECI(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#2)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778306"/>
              </p:ext>
            </p:extLst>
          </p:nvPr>
        </p:nvGraphicFramePr>
        <p:xfrm>
          <a:off x="384175" y="1484784"/>
          <a:ext cx="8220273" cy="389700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ppviap01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ppviap02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/was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WAS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서버 엔진 설치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pviview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PVI 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송지연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pvi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PVI 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송지연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coopn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PVI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제휴사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컨텐츠관리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첨부파일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송지연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어플리케이션 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송지연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PVI 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AP#1,2)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43309"/>
              </p:ext>
            </p:extLst>
          </p:nvPr>
        </p:nvGraphicFramePr>
        <p:xfrm>
          <a:off x="384175" y="1484784"/>
          <a:ext cx="8220273" cy="4333777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54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ppvidb01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ppvidb02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/ora11pvi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구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PVI(=CMS)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엔진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/ora_arch_ppvi1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아카이브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/ora_arch_ppvi1s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아카이브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어플리케이션 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송지연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Raw Device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PVI (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DB#1,2)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126192"/>
              </p:ext>
            </p:extLst>
          </p:nvPr>
        </p:nvGraphicFramePr>
        <p:xfrm>
          <a:off x="384175" y="1484784"/>
          <a:ext cx="8220273" cy="389700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pamlap01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pamlap02(Standby)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/was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WAS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서버 엔진 설치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AML 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이범규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aml_batch_IF_IN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AML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배치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이범규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aml_batch_IF_OUT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AML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배치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이범규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어플리케이션 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이범규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오태훈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조정봉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AML </a:t>
            </a:r>
            <a:r>
              <a:rPr lang="ko-KR" altLang="en-US" sz="1600" b="1" dirty="0" smtClean="0">
                <a:latin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</a:rPr>
              <a:t>AP(#</a:t>
            </a:r>
            <a:r>
              <a:rPr lang="en-US" altLang="ko-KR" sz="1600" b="1" dirty="0">
                <a:latin typeface="맑은 고딕" pitchFamily="50" charset="-127"/>
              </a:rPr>
              <a:t>1,2)</a:t>
            </a:r>
            <a:endParaRPr lang="ko-KR" altLang="en-US" sz="1600" b="1" dirty="0">
              <a:latin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52" y="47667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Table of Contents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584" y="1340768"/>
            <a:ext cx="5709546" cy="197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marL="400050" indent="-400050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전체 구성도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  <a:p>
            <a:pPr marL="400050" indent="-400050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H/W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구성도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  <a:p>
            <a:pPr marL="400050" indent="-400050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서버 장비 위치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  <a:p>
            <a:pPr marL="400050" indent="-400050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S/W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구성도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  <a:p>
            <a:pPr marL="400050" indent="-400050">
              <a:lnSpc>
                <a:spcPct val="120000"/>
              </a:lnSpc>
              <a:spcBef>
                <a:spcPct val="20000"/>
              </a:spcBef>
              <a:buFont typeface="+mj-lt"/>
              <a:buAutoNum type="romanUcPeriod"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FILE SYTEM </a:t>
            </a:r>
            <a:r>
              <a:rPr lang="ko-K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</a:rPr>
              <a:t>구성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2110"/>
              </p:ext>
            </p:extLst>
          </p:nvPr>
        </p:nvGraphicFramePr>
        <p:xfrm>
          <a:off x="384175" y="1484784"/>
          <a:ext cx="8220273" cy="4740914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307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pamldb01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pamldb02(Standby)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/ora11aml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(RAC 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박채운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/ora_arch_paml1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박채운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/ora_arch_paml1s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/ORATEMP_PAML01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TEMP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파일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/ORATEMP_PAML02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/ORADATA_PAML01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데이타파일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0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/ORADATA_PAML02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/ORADATA_PAML03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/ORADATA_PAML04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ORADATA_PAML05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AML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DB(#1,2)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811343"/>
              </p:ext>
            </p:extLst>
          </p:nvPr>
        </p:nvGraphicFramePr>
        <p:xfrm>
          <a:off x="384175" y="1484784"/>
          <a:ext cx="8220273" cy="389700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3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prmsap01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prmsap02(Standby)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/was12rms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WAS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서버 엔진 설치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alm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ALM Application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장문표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rms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RM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배치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이은정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/app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RM/ALM Application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배치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이은정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어플리케이션 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이은정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</a:rPr>
              <a:t>RM/ALM </a:t>
            </a:r>
            <a:r>
              <a:rPr lang="ko-KR" altLang="en-US" sz="1600" b="1" dirty="0" smtClean="0">
                <a:latin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</a:rPr>
              <a:t>AP(#</a:t>
            </a:r>
            <a:r>
              <a:rPr lang="en-US" altLang="ko-KR" sz="1600" b="1" dirty="0">
                <a:latin typeface="맑은 고딕" pitchFamily="50" charset="-127"/>
              </a:rPr>
              <a:t>1,2)</a:t>
            </a:r>
            <a:endParaRPr lang="ko-KR" altLang="en-US" sz="1600" b="1" dirty="0">
              <a:latin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5604"/>
              </p:ext>
            </p:extLst>
          </p:nvPr>
        </p:nvGraphicFramePr>
        <p:xfrm>
          <a:off x="384175" y="1484784"/>
          <a:ext cx="8220273" cy="4516748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307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prmsdb01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prmsdb02(Standby)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/ora11alm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ALM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/ora11rms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RM Oracle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(DB)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/ora_arch_palm1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ALM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박채운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/ora_arch_prms1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RM Oracle Archive F/S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</a:t>
                      </a:r>
                      <a:r>
                        <a:rPr kumimoji="1" lang="en-US" altLang="ko-KR" sz="9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rd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설치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app_log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이은정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박채운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관리자 작업 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원성재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이한진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김기웅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/ORATEMP_PALM01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TEMP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파일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/ORATEMP_PALM02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/ORATEMP_PRMS01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0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/ORATEMP_PRMS02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RM/ALM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DB(#1,2) - 1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graphicFrame>
        <p:nvGraphicFramePr>
          <p:cNvPr id="5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23947"/>
              </p:ext>
            </p:extLst>
          </p:nvPr>
        </p:nvGraphicFramePr>
        <p:xfrm>
          <a:off x="384175" y="1484784"/>
          <a:ext cx="8220273" cy="3651259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307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prmsdb01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prmsdb02(Standby)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/ORADATA_PALM01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오라클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데이타파일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저장공간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김재현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/ORADATA_PALM02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/ORADATA_PALM03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/ORADATA_PALM04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/ORADATA_PALM05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/ORADATA_PRMS01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/ORADATA_PRMS02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/ORADATA_PRMS03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/ORADATA_PRMS04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/ORADATA_PRMS05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</a:rPr>
              <a:t>RM/ALM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DB(#1,2) - 2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1074222"/>
            <a:ext cx="7295059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</a:rPr>
              <a:t>SCCS </a:t>
            </a:r>
            <a:r>
              <a:rPr lang="ko-KR" altLang="en-US" sz="1600" b="1" dirty="0" smtClean="0">
                <a:latin typeface="맑은 고딕" pitchFamily="50" charset="-127"/>
              </a:rPr>
              <a:t>운영 중계서버</a:t>
            </a:r>
            <a:r>
              <a:rPr lang="en-US" altLang="ko-KR" sz="1600" b="1" dirty="0" smtClean="0">
                <a:latin typeface="맑은 고딕" pitchFamily="50" charset="-127"/>
              </a:rPr>
              <a:t>(#1,2,3,4)</a:t>
            </a:r>
            <a:r>
              <a:rPr lang="en-US" altLang="ko-KR" sz="1000" b="1" dirty="0" smtClean="0">
                <a:latin typeface="맑은 고딕" pitchFamily="50" charset="-127"/>
              </a:rPr>
              <a:t> – </a:t>
            </a:r>
            <a:r>
              <a:rPr lang="ko-KR" altLang="en-US" sz="1000" b="1" dirty="0" smtClean="0">
                <a:latin typeface="맑은 고딕" pitchFamily="50" charset="-127"/>
              </a:rPr>
              <a:t>디지털채널</a:t>
            </a:r>
            <a:r>
              <a:rPr lang="en-US" altLang="ko-KR" sz="1000" b="1" dirty="0" smtClean="0">
                <a:latin typeface="맑은 고딕" pitchFamily="50" charset="-127"/>
              </a:rPr>
              <a:t>PJT</a:t>
            </a:r>
            <a:r>
              <a:rPr lang="ko-KR" altLang="en-US" sz="1000" b="1" dirty="0" smtClean="0">
                <a:latin typeface="맑은 고딕" pitchFamily="50" charset="-127"/>
              </a:rPr>
              <a:t> 홈페이지</a:t>
            </a:r>
            <a:r>
              <a:rPr lang="en-US" altLang="ko-KR" sz="1000" b="1" dirty="0" smtClean="0">
                <a:latin typeface="맑은 고딕" pitchFamily="50" charset="-127"/>
              </a:rPr>
              <a:t>WEB </a:t>
            </a:r>
            <a:r>
              <a:rPr lang="ko-KR" altLang="en-US" sz="1000" b="1" dirty="0" smtClean="0">
                <a:latin typeface="맑은 고딕" pitchFamily="50" charset="-127"/>
              </a:rPr>
              <a:t>서버</a:t>
            </a:r>
            <a:endParaRPr lang="ko-KR" altLang="en-US" sz="1000" b="1" dirty="0">
              <a:latin typeface="맑은 고딕" pitchFamily="50" charset="-127"/>
            </a:endParaRPr>
          </a:p>
        </p:txBody>
      </p:sp>
      <p:graphicFrame>
        <p:nvGraphicFramePr>
          <p:cNvPr id="6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77631"/>
              </p:ext>
            </p:extLst>
          </p:nvPr>
        </p:nvGraphicFramePr>
        <p:xfrm>
          <a:off x="384175" y="1444517"/>
          <a:ext cx="8220273" cy="89357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5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phpgwb01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phpgwb02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phpgwb03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phpgwb04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/product/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하위 사용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3285" y="2802414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</a:rPr>
              <a:t>SCCS </a:t>
            </a:r>
            <a:r>
              <a:rPr lang="ko-KR" altLang="en-US" sz="1600" b="1" dirty="0" smtClean="0">
                <a:latin typeface="맑은 고딕" pitchFamily="50" charset="-127"/>
              </a:rPr>
              <a:t>운영</a:t>
            </a:r>
            <a:r>
              <a:rPr lang="en-US" altLang="ko-KR" sz="1600" b="1" dirty="0" smtClean="0">
                <a:latin typeface="맑은 고딕" pitchFamily="50" charset="-127"/>
              </a:rPr>
              <a:t>AP(#</a:t>
            </a:r>
            <a:r>
              <a:rPr lang="en-US" altLang="ko-KR" sz="1600" b="1" dirty="0">
                <a:latin typeface="맑은 고딕" pitchFamily="50" charset="-127"/>
              </a:rPr>
              <a:t>1,2</a:t>
            </a:r>
            <a:r>
              <a:rPr lang="en-US" altLang="ko-KR" sz="1600" b="1" dirty="0" smtClean="0">
                <a:latin typeface="맑은 고딕" pitchFamily="50" charset="-127"/>
              </a:rPr>
              <a:t>)</a:t>
            </a:r>
            <a:endParaRPr lang="ko-KR" altLang="en-US" sz="1600" b="1" dirty="0">
              <a:latin typeface="맑은 고딕" pitchFamily="50" charset="-127"/>
            </a:endParaRPr>
          </a:p>
        </p:txBody>
      </p:sp>
      <p:graphicFrame>
        <p:nvGraphicFramePr>
          <p:cNvPr id="9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31489"/>
              </p:ext>
            </p:extLst>
          </p:nvPr>
        </p:nvGraphicFramePr>
        <p:xfrm>
          <a:off x="384175" y="3124336"/>
          <a:ext cx="8220273" cy="2301496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42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psccap01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psccap02(Standby)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scc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SCC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 설치 영역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(DR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복제 비대상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scc_data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법인데이타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적재 공간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(DR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복제 대상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펜타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MFT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천윤중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천윤중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7544" y="5768808"/>
            <a:ext cx="7128792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latinLnBrk="0" hangingPunct="0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※ DB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는 홈페이지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DB(phpgdb01,02)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사용되며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(SCCS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로그인을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위한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 SCCS_USER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테이블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개 존재함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웃는 얼굴 10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890743" y="188640"/>
            <a:ext cx="100173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V. </a:t>
            </a:r>
            <a:r>
              <a:rPr kumimoji="1" lang="en-US" altLang="ko-KR" sz="2031" kern="0" dirty="0" smtClean="0"/>
              <a:t>File System </a:t>
            </a:r>
            <a:r>
              <a:rPr kumimoji="1" lang="ko-KR" altLang="en-US" sz="2031" kern="0" dirty="0" smtClean="0"/>
              <a:t>구성</a:t>
            </a:r>
            <a:endParaRPr kumimoji="1" lang="ko-KR" altLang="en-US" sz="2031" kern="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285" y="1074222"/>
            <a:ext cx="7295059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</a:rPr>
              <a:t>SCCS DR</a:t>
            </a:r>
            <a:r>
              <a:rPr lang="ko-KR" altLang="en-US" sz="1600" b="1" dirty="0" smtClean="0">
                <a:latin typeface="맑은 고딕" pitchFamily="50" charset="-127"/>
              </a:rPr>
              <a:t> 중계서버</a:t>
            </a:r>
            <a:r>
              <a:rPr lang="en-US" altLang="ko-KR" sz="1600" b="1" dirty="0" smtClean="0">
                <a:latin typeface="맑은 고딕" pitchFamily="50" charset="-127"/>
              </a:rPr>
              <a:t>(#1,2,3,4) </a:t>
            </a:r>
            <a:r>
              <a:rPr lang="en-US" altLang="ko-KR" sz="1000" b="1" dirty="0" smtClean="0">
                <a:latin typeface="맑은 고딕" pitchFamily="50" charset="-127"/>
              </a:rPr>
              <a:t>– </a:t>
            </a:r>
            <a:r>
              <a:rPr lang="ko-KR" altLang="en-US" sz="1000" b="1" dirty="0" smtClean="0">
                <a:latin typeface="맑은 고딕" pitchFamily="50" charset="-127"/>
              </a:rPr>
              <a:t>디지털채널</a:t>
            </a:r>
            <a:r>
              <a:rPr lang="en-US" altLang="ko-KR" sz="1000" b="1" dirty="0" smtClean="0">
                <a:latin typeface="맑은 고딕" pitchFamily="50" charset="-127"/>
              </a:rPr>
              <a:t>PJT</a:t>
            </a:r>
            <a:r>
              <a:rPr lang="ko-KR" altLang="en-US" sz="1000" b="1" dirty="0" smtClean="0">
                <a:latin typeface="맑은 고딕" pitchFamily="50" charset="-127"/>
              </a:rPr>
              <a:t> 홈페이지</a:t>
            </a:r>
            <a:r>
              <a:rPr lang="en-US" altLang="ko-KR" sz="1000" b="1" dirty="0" smtClean="0">
                <a:latin typeface="맑은 고딕" pitchFamily="50" charset="-127"/>
              </a:rPr>
              <a:t>WEB DR </a:t>
            </a:r>
            <a:r>
              <a:rPr lang="ko-KR" altLang="en-US" sz="1000" b="1" dirty="0" smtClean="0">
                <a:latin typeface="맑은 고딕" pitchFamily="50" charset="-127"/>
              </a:rPr>
              <a:t>서버</a:t>
            </a:r>
            <a:endParaRPr lang="ko-KR" altLang="en-US" sz="1000" b="1" dirty="0">
              <a:latin typeface="맑은 고딕" pitchFamily="50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3285" y="2802414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latin typeface="맑은 고딕" pitchFamily="50" charset="-127"/>
              </a:rPr>
              <a:t>SCCS DR AP</a:t>
            </a:r>
            <a:endParaRPr lang="ko-KR" altLang="en-US" sz="1600" b="1" dirty="0">
              <a:latin typeface="맑은 고딕" pitchFamily="50" charset="-127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7544" y="5768808"/>
            <a:ext cx="7128792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latinLnBrk="0" hangingPunct="0"/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※ DB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는 홈페이지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DR DB(dhpgdb01)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사용되며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(SCCS </a:t>
            </a:r>
            <a:r>
              <a:rPr lang="ko-KR" altLang="en-US" sz="1200" dirty="0" err="1" smtClean="0">
                <a:latin typeface="맑은 고딕" pitchFamily="50" charset="-127"/>
                <a:ea typeface="맑은 고딕" pitchFamily="50" charset="-127"/>
              </a:rPr>
              <a:t>로그인을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위한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) SCCS_USER 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테이블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개 존재함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0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766151"/>
              </p:ext>
            </p:extLst>
          </p:nvPr>
        </p:nvGraphicFramePr>
        <p:xfrm>
          <a:off x="384175" y="1444517"/>
          <a:ext cx="8220273" cy="893570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5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dhpgwb01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dhpgwb02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dhpgwb03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dhpgwb04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/product/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하위 사용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978906"/>
              </p:ext>
            </p:extLst>
          </p:nvPr>
        </p:nvGraphicFramePr>
        <p:xfrm>
          <a:off x="384175" y="3124336"/>
          <a:ext cx="8220273" cy="2301496"/>
        </p:xfrm>
        <a:graphic>
          <a:graphicData uri="http://schemas.openxmlformats.org/drawingml/2006/table">
            <a:tbl>
              <a:tblPr/>
              <a:tblGrid>
                <a:gridCol w="491798"/>
                <a:gridCol w="1045922"/>
                <a:gridCol w="1185487"/>
                <a:gridCol w="557876"/>
                <a:gridCol w="697345"/>
                <a:gridCol w="2580177"/>
                <a:gridCol w="1661668"/>
              </a:tblGrid>
              <a:tr h="242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명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용량</a:t>
                      </a:r>
                      <a:endParaRPr kumimoji="1" lang="en-US" altLang="ko-K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(GB)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임계치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  도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담당자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dsccap01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scc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SCC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엔진 설치 영역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(DR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복제 비대상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scc_data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법인데이타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적재 공간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(DR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복제 대상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/product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- 3rd vendor S/W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 영역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펜타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 - MFT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설치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/log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로그 저장 영역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강경일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syswork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시스템관리자 작업공간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천윤중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CI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김주형 선임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80%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NetBackup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센터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천윤중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책임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0800" marR="10800" marT="10800" marB="108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웃는 얼굴 8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1"/>
            </p:custDataLst>
          </p:nvPr>
        </p:nvGrpSpPr>
        <p:grpSpPr>
          <a:xfrm>
            <a:off x="482139" y="822340"/>
            <a:ext cx="8179723" cy="5466540"/>
            <a:chOff x="530352" y="685800"/>
            <a:chExt cx="8997696" cy="6711696"/>
          </a:xfrm>
        </p:grpSpPr>
        <p:sp>
          <p:nvSpPr>
            <p:cNvPr id="20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8595" tIns="0" rIns="59794" bIns="0" anchor="ctr"/>
            <a:lstStyle/>
            <a:p>
              <a:pPr algn="ctr" defTabSz="792145">
                <a:defRPr/>
              </a:pPr>
              <a:endParaRPr lang="en-GB" sz="1662" dirty="0"/>
            </a:p>
          </p:txBody>
        </p:sp>
        <p:sp>
          <p:nvSpPr>
            <p:cNvPr id="22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8595" tIns="0" rIns="59794" bIns="0" anchor="ctr"/>
            <a:lstStyle/>
            <a:p>
              <a:pPr algn="ctr" defTabSz="792145">
                <a:defRPr/>
              </a:pPr>
              <a:endParaRPr lang="en-GB" sz="1662" dirty="0"/>
            </a:p>
          </p:txBody>
        </p:sp>
        <p:sp>
          <p:nvSpPr>
            <p:cNvPr id="25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58436" tIns="0" rIns="59631" bIns="0" anchor="ctr"/>
            <a:lstStyle/>
            <a:p>
              <a:pPr algn="ctr" defTabSz="695710">
                <a:buSzPct val="90000"/>
                <a:defRPr/>
              </a:pPr>
              <a:endParaRPr lang="en-GB" sz="1200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3" name="Group 600" hidden="1"/>
            <p:cNvGrpSpPr/>
            <p:nvPr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62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3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4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5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6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7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  <p:grpSp>
          <p:nvGrpSpPr>
            <p:cNvPr id="4" name="Group 500" hidden="1"/>
            <p:cNvGrpSpPr/>
            <p:nvPr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56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7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8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9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0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61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  <p:grpSp>
          <p:nvGrpSpPr>
            <p:cNvPr id="5" name="Group 400" hidden="1"/>
            <p:cNvGrpSpPr/>
            <p:nvPr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50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1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2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3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4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55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  <p:grpSp>
          <p:nvGrpSpPr>
            <p:cNvPr id="6" name="Group 300" hidden="1"/>
            <p:cNvGrpSpPr/>
            <p:nvPr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44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5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6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7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8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9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  <p:grpSp>
          <p:nvGrpSpPr>
            <p:cNvPr id="7" name="Group 200" hidden="1"/>
            <p:cNvGrpSpPr/>
            <p:nvPr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38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9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0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1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2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43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  <p:grpSp>
          <p:nvGrpSpPr>
            <p:cNvPr id="8" name="Group 100" hidden="1"/>
            <p:cNvGrpSpPr/>
            <p:nvPr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32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3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4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5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6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  <p:sp>
            <p:nvSpPr>
              <p:cNvPr id="37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58595" tIns="0" rIns="59794" bIns="0" anchor="ctr"/>
              <a:lstStyle/>
              <a:p>
                <a:pPr algn="ctr" defTabSz="792145">
                  <a:defRPr/>
                </a:pPr>
                <a:endParaRPr lang="en-GB" sz="1662" dirty="0"/>
              </a:p>
            </p:txBody>
          </p:sp>
        </p:grpSp>
      </p:grpSp>
      <p:sp>
        <p:nvSpPr>
          <p:cNvPr id="79" name="Rectangle 83"/>
          <p:cNvSpPr txBox="1">
            <a:spLocks noChangeArrowheads="1"/>
          </p:cNvSpPr>
          <p:nvPr/>
        </p:nvSpPr>
        <p:spPr bwMode="auto">
          <a:xfrm>
            <a:off x="2115237" y="2967396"/>
            <a:ext cx="4907965" cy="7489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66462" tIns="33231" rIns="66462" bIns="33231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431" b="1" kern="0" dirty="0">
                <a:solidFill>
                  <a:schemeClr val="bg1">
                    <a:lumMod val="50000"/>
                  </a:schemeClr>
                </a:solidFill>
                <a:latin typeface="맑은 고딕"/>
                <a:ea typeface="맑은 고딕"/>
                <a:cs typeface="+mj-cs"/>
                <a:sym typeface="Wingdings" pitchFamily="2" charset="2"/>
              </a:rPr>
              <a:t>End of Document</a:t>
            </a:r>
            <a:endParaRPr kumimoji="1" lang="ko-KR" altLang="en-US" sz="4431" b="1" kern="0" dirty="0">
              <a:solidFill>
                <a:schemeClr val="bg1">
                  <a:lumMod val="50000"/>
                </a:schemeClr>
              </a:solidFill>
              <a:latin typeface="맑은 고딕"/>
              <a:ea typeface="맑은 고딕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21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꺾인 연결선 196"/>
          <p:cNvCxnSpPr>
            <a:stCxn id="137" idx="2"/>
            <a:endCxn id="180" idx="1"/>
          </p:cNvCxnSpPr>
          <p:nvPr/>
        </p:nvCxnSpPr>
        <p:spPr bwMode="auto">
          <a:xfrm rot="5400000">
            <a:off x="2951465" y="1713691"/>
            <a:ext cx="1924917" cy="4636484"/>
          </a:xfrm>
          <a:prstGeom prst="bentConnector3">
            <a:avLst>
              <a:gd name="adj1" fmla="val 777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꺾인 연결선 197"/>
          <p:cNvCxnSpPr>
            <a:stCxn id="139" idx="2"/>
            <a:endCxn id="190" idx="1"/>
          </p:cNvCxnSpPr>
          <p:nvPr/>
        </p:nvCxnSpPr>
        <p:spPr bwMode="auto">
          <a:xfrm rot="5400000">
            <a:off x="5351670" y="3104643"/>
            <a:ext cx="1924917" cy="1854580"/>
          </a:xfrm>
          <a:prstGeom prst="bentConnector3">
            <a:avLst>
              <a:gd name="adj1" fmla="val 829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Picture 4" descr="C:\Users\Owner\Desktop\透明(low size)\F2013_1_21_36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2887" r="20334" b="33556"/>
          <a:stretch>
            <a:fillRect/>
          </a:stretch>
        </p:blipFill>
        <p:spPr bwMode="auto">
          <a:xfrm>
            <a:off x="4483870" y="1805424"/>
            <a:ext cx="3389915" cy="13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(PVI,SHU,BAV) #1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6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M10-4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pbavdb01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ppvidb01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ppviap01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pshudb01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4" name="꺾인 연결선 113"/>
          <p:cNvCxnSpPr>
            <a:stCxn id="112" idx="2"/>
            <a:endCxn id="116" idx="1"/>
          </p:cNvCxnSpPr>
          <p:nvPr/>
        </p:nvCxnSpPr>
        <p:spPr bwMode="auto">
          <a:xfrm rot="5400000">
            <a:off x="3043861" y="1621296"/>
            <a:ext cx="672914" cy="35692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꺾인 연결선 42"/>
          <p:cNvCxnSpPr>
            <a:stCxn id="135" idx="2"/>
          </p:cNvCxnSpPr>
          <p:nvPr/>
        </p:nvCxnSpPr>
        <p:spPr bwMode="auto">
          <a:xfrm rot="5400000">
            <a:off x="5252477" y="3199679"/>
            <a:ext cx="672914" cy="41250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직사각형 111"/>
          <p:cNvSpPr/>
          <p:nvPr/>
        </p:nvSpPr>
        <p:spPr>
          <a:xfrm>
            <a:off x="5072170" y="2512263"/>
            <a:ext cx="185568" cy="55721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72169" y="2261846"/>
            <a:ext cx="615578" cy="215898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pihudb01</a:t>
            </a:r>
            <a:endParaRPr kumimoji="0" lang="en-US" altLang="ko-KR" sz="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5715844" y="2261846"/>
            <a:ext cx="423537" cy="215898"/>
          </a:xfrm>
          <a:prstGeom prst="rect">
            <a:avLst/>
          </a:prstGeom>
          <a:solidFill>
            <a:srgbClr val="92D05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fontAlgn="ctr"/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prmtdb01</a:t>
            </a:r>
            <a:endParaRPr lang="en-US" sz="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6566923" y="2261846"/>
            <a:ext cx="1037267" cy="215898"/>
          </a:xfrm>
          <a:prstGeom prst="rect">
            <a:avLst/>
          </a:prstGeom>
          <a:solidFill>
            <a:srgbClr val="99CCFF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fontAlgn="ctr"/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pshudb01</a:t>
            </a:r>
            <a:endParaRPr lang="en-US" sz="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6169326" y="2261846"/>
            <a:ext cx="367653" cy="215898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 fontScale="92500"/>
          </a:bodyPr>
          <a:lstStyle/>
          <a:p>
            <a:pPr algn="ctr" fontAlgn="ctr"/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prmtap01</a:t>
            </a:r>
            <a:endParaRPr lang="en-US" sz="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702405" y="2512263"/>
            <a:ext cx="185568" cy="557213"/>
          </a:xfrm>
          <a:prstGeom prst="rect">
            <a:avLst/>
          </a:prstGeom>
          <a:solidFill>
            <a:srgbClr val="70AD47">
              <a:lumMod val="60000"/>
              <a:lumOff val="40000"/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6139381" y="2512263"/>
            <a:ext cx="185568" cy="557213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7148634" y="2512263"/>
            <a:ext cx="185568" cy="557213"/>
          </a:xfrm>
          <a:prstGeom prst="rect">
            <a:avLst/>
          </a:prstGeom>
          <a:solidFill>
            <a:srgbClr val="99CCFF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0" name="직사각형 139"/>
          <p:cNvSpPr/>
          <p:nvPr/>
        </p:nvSpPr>
        <p:spPr>
          <a:xfrm rot="5400000">
            <a:off x="225606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1" name="직사각형 140"/>
          <p:cNvSpPr/>
          <p:nvPr/>
        </p:nvSpPr>
        <p:spPr>
          <a:xfrm rot="5400000">
            <a:off x="2502245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0" name="직사각형 149"/>
          <p:cNvSpPr/>
          <p:nvPr/>
        </p:nvSpPr>
        <p:spPr>
          <a:xfrm rot="5400000">
            <a:off x="3268010" y="3953957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 rot="5400000">
            <a:off x="3506358" y="3953958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 rot="5400000">
            <a:off x="5299059" y="2689280"/>
            <a:ext cx="554790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4868981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직사각형 179"/>
          <p:cNvSpPr/>
          <p:nvPr/>
        </p:nvSpPr>
        <p:spPr>
          <a:xfrm rot="5400000">
            <a:off x="1283737" y="5205957"/>
            <a:ext cx="623888" cy="200758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81" name="직사각형 180"/>
          <p:cNvSpPr/>
          <p:nvPr/>
        </p:nvSpPr>
        <p:spPr>
          <a:xfrm rot="5400000">
            <a:off x="1531387" y="5205958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2" name="직사각형 181"/>
          <p:cNvSpPr/>
          <p:nvPr/>
        </p:nvSpPr>
        <p:spPr>
          <a:xfrm rot="5400000">
            <a:off x="1777572" y="5205958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96355" y="4797152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4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448497" y="4868981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직사각형 184"/>
          <p:cNvSpPr/>
          <p:nvPr/>
        </p:nvSpPr>
        <p:spPr>
          <a:xfrm>
            <a:off x="7334202" y="4797152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 rot="5400000">
            <a:off x="2256061" y="5205959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7" name="직사각형 186"/>
          <p:cNvSpPr/>
          <p:nvPr/>
        </p:nvSpPr>
        <p:spPr>
          <a:xfrm rot="5400000">
            <a:off x="2502245" y="5205959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 rot="5400000">
            <a:off x="3506358" y="5205961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 rot="5400000">
            <a:off x="5074894" y="5205957"/>
            <a:ext cx="623888" cy="200758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91" name="직사각형 190"/>
          <p:cNvSpPr/>
          <p:nvPr/>
        </p:nvSpPr>
        <p:spPr>
          <a:xfrm rot="5400000">
            <a:off x="5322544" y="5205958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 rot="5400000">
            <a:off x="5568729" y="5205958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 rot="5400000">
            <a:off x="6047218" y="5205959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 rot="5400000">
            <a:off x="6293402" y="5205959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 rot="5400000">
            <a:off x="7059168" y="5205960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 rot="5400000">
            <a:off x="7297515" y="520596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 rot="5400000">
            <a:off x="5736281" y="2696556"/>
            <a:ext cx="554790" cy="200757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1" name="직사각형 200"/>
          <p:cNvSpPr/>
          <p:nvPr/>
        </p:nvSpPr>
        <p:spPr>
          <a:xfrm rot="5400000">
            <a:off x="6164541" y="2696557"/>
            <a:ext cx="554790" cy="20075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 rot="5400000">
            <a:off x="7188983" y="2696558"/>
            <a:ext cx="554790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448497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7334202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 rot="5400000">
            <a:off x="5074894" y="3953954"/>
            <a:ext cx="623888" cy="200758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60" name="직사각형 159"/>
          <p:cNvSpPr/>
          <p:nvPr/>
        </p:nvSpPr>
        <p:spPr>
          <a:xfrm rot="5400000">
            <a:off x="5322544" y="395395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1" name="직사각형 160"/>
          <p:cNvSpPr/>
          <p:nvPr/>
        </p:nvSpPr>
        <p:spPr>
          <a:xfrm rot="5400000">
            <a:off x="5568729" y="395395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 rot="5400000">
            <a:off x="6047218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 rot="5400000">
            <a:off x="6293402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2" name="직사각형 171"/>
          <p:cNvSpPr/>
          <p:nvPr/>
        </p:nvSpPr>
        <p:spPr>
          <a:xfrm rot="5400000">
            <a:off x="7059168" y="3953957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 rot="5400000">
            <a:off x="7297515" y="3953958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60" name="웃는 얼굴 59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(PVI,SHU,BAV) #1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57837" y="1697962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0076" y="2034938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27726" y="2034939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3911" y="2034939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2694" y="1626133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140" name="직사각형 139"/>
          <p:cNvSpPr/>
          <p:nvPr/>
        </p:nvSpPr>
        <p:spPr>
          <a:xfrm rot="5400000">
            <a:off x="2252400" y="2034940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1" name="직사각형 140"/>
          <p:cNvSpPr/>
          <p:nvPr/>
        </p:nvSpPr>
        <p:spPr>
          <a:xfrm rot="5400000">
            <a:off x="2498584" y="2034940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0" name="직사각형 149"/>
          <p:cNvSpPr/>
          <p:nvPr/>
        </p:nvSpPr>
        <p:spPr>
          <a:xfrm rot="5400000">
            <a:off x="3264350" y="2034941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 rot="5400000">
            <a:off x="3502697" y="2034942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70740" y="4102335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직사각형 179"/>
          <p:cNvSpPr/>
          <p:nvPr/>
        </p:nvSpPr>
        <p:spPr>
          <a:xfrm rot="5400000">
            <a:off x="1292978" y="4439311"/>
            <a:ext cx="623888" cy="200758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81" name="직사각형 180"/>
          <p:cNvSpPr/>
          <p:nvPr/>
        </p:nvSpPr>
        <p:spPr>
          <a:xfrm rot="5400000">
            <a:off x="1540629" y="4439312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2" name="직사각형 181"/>
          <p:cNvSpPr/>
          <p:nvPr/>
        </p:nvSpPr>
        <p:spPr>
          <a:xfrm rot="5400000">
            <a:off x="1786814" y="4439312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705597" y="4030506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4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72022" y="5321534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직사각형 184"/>
          <p:cNvSpPr/>
          <p:nvPr/>
        </p:nvSpPr>
        <p:spPr>
          <a:xfrm>
            <a:off x="716296" y="5229200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 rot="5400000">
            <a:off x="2265302" y="4439313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7" name="직사각형 186"/>
          <p:cNvSpPr/>
          <p:nvPr/>
        </p:nvSpPr>
        <p:spPr>
          <a:xfrm rot="5400000">
            <a:off x="2511487" y="4439313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 rot="5400000">
            <a:off x="3515600" y="4439315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 rot="5400000">
            <a:off x="1298419" y="5658510"/>
            <a:ext cx="623888" cy="200758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91" name="직사각형 190"/>
          <p:cNvSpPr/>
          <p:nvPr/>
        </p:nvSpPr>
        <p:spPr>
          <a:xfrm rot="5400000">
            <a:off x="1546070" y="565851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 rot="5400000">
            <a:off x="1792254" y="565851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 rot="5400000">
            <a:off x="2270743" y="5658512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 rot="5400000">
            <a:off x="2516928" y="5658512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5" name="직사각형 194"/>
          <p:cNvSpPr/>
          <p:nvPr/>
        </p:nvSpPr>
        <p:spPr>
          <a:xfrm rot="5400000">
            <a:off x="3282693" y="5658513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 rot="5400000">
            <a:off x="3521041" y="5658514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81852" y="2873755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726126" y="2781421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 rot="5400000">
            <a:off x="1308249" y="3210731"/>
            <a:ext cx="623888" cy="200758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60" name="직사각형 159"/>
          <p:cNvSpPr/>
          <p:nvPr/>
        </p:nvSpPr>
        <p:spPr>
          <a:xfrm rot="5400000">
            <a:off x="1555899" y="3210732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1" name="직사각형 160"/>
          <p:cNvSpPr/>
          <p:nvPr/>
        </p:nvSpPr>
        <p:spPr>
          <a:xfrm rot="5400000">
            <a:off x="1802084" y="3210732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 rot="5400000">
            <a:off x="2280573" y="3210733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 rot="5400000">
            <a:off x="2526758" y="3210733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2" name="직사각형 171"/>
          <p:cNvSpPr/>
          <p:nvPr/>
        </p:nvSpPr>
        <p:spPr>
          <a:xfrm rot="5400000">
            <a:off x="3292523" y="3210734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 rot="5400000">
            <a:off x="3530870" y="321073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67" y="1543225"/>
            <a:ext cx="3043415" cy="123690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 flipH="1">
            <a:off x="6308782" y="5940605"/>
            <a:ext cx="133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HUS110</a:t>
            </a:r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(600GB*13)</a:t>
            </a:r>
            <a:endParaRPr lang="ko-KR" altLang="en-US" sz="10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700" y="5320094"/>
            <a:ext cx="3208786" cy="6658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359734" y="5185193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Control-A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6096878" y="5236057"/>
            <a:ext cx="70338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6167217" y="5236057"/>
            <a:ext cx="70338" cy="762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7503647" y="5236057"/>
            <a:ext cx="70338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7573986" y="5236057"/>
            <a:ext cx="70338" cy="762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50873" y="519366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Control-S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5956201" y="5236057"/>
            <a:ext cx="70338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6026540" y="5236057"/>
            <a:ext cx="70338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7362970" y="5236057"/>
            <a:ext cx="70338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7433309" y="5236057"/>
            <a:ext cx="70338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343730" y="5401066"/>
            <a:ext cx="232615" cy="503039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84932" y="5398821"/>
            <a:ext cx="232650" cy="504000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8058036" y="5395414"/>
            <a:ext cx="135809" cy="51504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SPARE</a:t>
            </a:r>
            <a:endParaRPr lang="ko-KR" altLang="en-US" sz="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826729" y="5401066"/>
            <a:ext cx="232615" cy="503039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067930" y="5398821"/>
            <a:ext cx="232650" cy="504000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6300713" y="5401066"/>
            <a:ext cx="232615" cy="50303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541915" y="5398821"/>
            <a:ext cx="232650" cy="50400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52914" y="2598481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2650" y="1332437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M10-4 #1 Front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5551670" y="2265338"/>
            <a:ext cx="484304" cy="21044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079707" y="2263350"/>
            <a:ext cx="490043" cy="1198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6766969" y="5401066"/>
            <a:ext cx="232615" cy="503039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008171" y="5398821"/>
            <a:ext cx="232650" cy="504000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8" name="꺾인 연결선 7"/>
          <p:cNvCxnSpPr>
            <a:stCxn id="120" idx="3"/>
            <a:endCxn id="68" idx="0"/>
          </p:cNvCxnSpPr>
          <p:nvPr/>
        </p:nvCxnSpPr>
        <p:spPr>
          <a:xfrm rot="16200000" flipH="1">
            <a:off x="2644214" y="1888901"/>
            <a:ext cx="2788796" cy="3905515"/>
          </a:xfrm>
          <a:prstGeom prst="bentConnector3">
            <a:avLst>
              <a:gd name="adj1" fmla="val 17895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141" idx="3"/>
            <a:endCxn id="70" idx="0"/>
          </p:cNvCxnSpPr>
          <p:nvPr/>
        </p:nvCxnSpPr>
        <p:spPr>
          <a:xfrm rot="16200000" flipH="1">
            <a:off x="3709937" y="1547853"/>
            <a:ext cx="2788795" cy="4587611"/>
          </a:xfrm>
          <a:prstGeom prst="bentConnector3">
            <a:avLst>
              <a:gd name="adj1" fmla="val 1539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꺾인 연결선 93"/>
          <p:cNvCxnSpPr>
            <a:stCxn id="161" idx="3"/>
            <a:endCxn id="69" idx="0"/>
          </p:cNvCxnSpPr>
          <p:nvPr/>
        </p:nvCxnSpPr>
        <p:spPr>
          <a:xfrm rot="16200000" flipH="1">
            <a:off x="3281368" y="2455715"/>
            <a:ext cx="1613003" cy="3947681"/>
          </a:xfrm>
          <a:prstGeom prst="bentConnector3">
            <a:avLst>
              <a:gd name="adj1" fmla="val 24411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94"/>
          <p:cNvCxnSpPr>
            <a:stCxn id="167" idx="3"/>
            <a:endCxn id="71" idx="0"/>
          </p:cNvCxnSpPr>
          <p:nvPr/>
        </p:nvCxnSpPr>
        <p:spPr>
          <a:xfrm rot="16200000" flipH="1">
            <a:off x="4347088" y="2114668"/>
            <a:ext cx="1613002" cy="4629776"/>
          </a:xfrm>
          <a:prstGeom prst="bentConnector3">
            <a:avLst>
              <a:gd name="adj1" fmla="val 2047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꺾인 연결선 104"/>
          <p:cNvCxnSpPr>
            <a:stCxn id="182" idx="3"/>
            <a:endCxn id="63" idx="0"/>
          </p:cNvCxnSpPr>
          <p:nvPr/>
        </p:nvCxnSpPr>
        <p:spPr>
          <a:xfrm rot="16200000" flipH="1">
            <a:off x="3923191" y="3027200"/>
            <a:ext cx="384423" cy="4033290"/>
          </a:xfrm>
          <a:prstGeom prst="bentConnector3">
            <a:avLst>
              <a:gd name="adj1" fmla="val 5660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꺾인 연결선 120"/>
          <p:cNvCxnSpPr>
            <a:stCxn id="187" idx="3"/>
            <a:endCxn id="65" idx="0"/>
          </p:cNvCxnSpPr>
          <p:nvPr/>
        </p:nvCxnSpPr>
        <p:spPr>
          <a:xfrm rot="16200000" flipH="1">
            <a:off x="4988913" y="2686154"/>
            <a:ext cx="384422" cy="4715385"/>
          </a:xfrm>
          <a:prstGeom prst="bentConnector3">
            <a:avLst>
              <a:gd name="adj1" fmla="val 36786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꺾인 연결선 137"/>
          <p:cNvCxnSpPr>
            <a:stCxn id="192" idx="1"/>
            <a:endCxn id="64" idx="0"/>
          </p:cNvCxnSpPr>
          <p:nvPr/>
        </p:nvCxnSpPr>
        <p:spPr>
          <a:xfrm rot="5400000" flipH="1" flipV="1">
            <a:off x="4047847" y="3292409"/>
            <a:ext cx="210888" cy="4098187"/>
          </a:xfrm>
          <a:prstGeom prst="bentConnector3">
            <a:avLst>
              <a:gd name="adj1" fmla="val 124088"/>
            </a:avLst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꺾인 연결선 141"/>
          <p:cNvCxnSpPr>
            <a:stCxn id="194" idx="1"/>
            <a:endCxn id="66" idx="0"/>
          </p:cNvCxnSpPr>
          <p:nvPr/>
        </p:nvCxnSpPr>
        <p:spPr>
          <a:xfrm rot="5400000" flipH="1" flipV="1">
            <a:off x="5113570" y="2951361"/>
            <a:ext cx="210889" cy="4780283"/>
          </a:xfrm>
          <a:prstGeom prst="bentConnector3">
            <a:avLst>
              <a:gd name="adj1" fmla="val 148176"/>
            </a:avLst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85" name="웃는 얼굴 84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꺾인 연결선 196"/>
          <p:cNvCxnSpPr>
            <a:stCxn id="137" idx="2"/>
            <a:endCxn id="180" idx="1"/>
          </p:cNvCxnSpPr>
          <p:nvPr/>
        </p:nvCxnSpPr>
        <p:spPr bwMode="auto">
          <a:xfrm rot="5400000">
            <a:off x="2951465" y="1713691"/>
            <a:ext cx="1924917" cy="4636484"/>
          </a:xfrm>
          <a:prstGeom prst="bentConnector3">
            <a:avLst>
              <a:gd name="adj1" fmla="val 777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꺾인 연결선 197"/>
          <p:cNvCxnSpPr>
            <a:stCxn id="139" idx="2"/>
            <a:endCxn id="190" idx="1"/>
          </p:cNvCxnSpPr>
          <p:nvPr/>
        </p:nvCxnSpPr>
        <p:spPr bwMode="auto">
          <a:xfrm rot="5400000">
            <a:off x="5351670" y="3104643"/>
            <a:ext cx="1924917" cy="1854580"/>
          </a:xfrm>
          <a:prstGeom prst="bentConnector3">
            <a:avLst>
              <a:gd name="adj1" fmla="val 8298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4" name="Picture 4" descr="C:\Users\Owner\Desktop\透明(low size)\F2013_1_21_36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2887" r="20334" b="33556"/>
          <a:stretch>
            <a:fillRect/>
          </a:stretch>
        </p:blipFill>
        <p:spPr bwMode="auto">
          <a:xfrm>
            <a:off x="4483870" y="1805424"/>
            <a:ext cx="3389915" cy="138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(PVI,SHU,BAV) #2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6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M10-4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pbavdb02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ppvidb02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ppviap02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pshudb02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4" name="꺾인 연결선 113"/>
          <p:cNvCxnSpPr>
            <a:stCxn id="112" idx="2"/>
            <a:endCxn id="116" idx="1"/>
          </p:cNvCxnSpPr>
          <p:nvPr/>
        </p:nvCxnSpPr>
        <p:spPr bwMode="auto">
          <a:xfrm rot="5400000">
            <a:off x="3043861" y="1621296"/>
            <a:ext cx="672914" cy="3569274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꺾인 연결선 42"/>
          <p:cNvCxnSpPr>
            <a:stCxn id="135" idx="2"/>
          </p:cNvCxnSpPr>
          <p:nvPr/>
        </p:nvCxnSpPr>
        <p:spPr bwMode="auto">
          <a:xfrm rot="5400000">
            <a:off x="5252477" y="3199679"/>
            <a:ext cx="672914" cy="412509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2" name="직사각형 111"/>
          <p:cNvSpPr/>
          <p:nvPr/>
        </p:nvSpPr>
        <p:spPr>
          <a:xfrm>
            <a:off x="5072170" y="2512263"/>
            <a:ext cx="185568" cy="55721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5072169" y="2261846"/>
            <a:ext cx="615578" cy="215898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pihudb02</a:t>
            </a:r>
            <a:endParaRPr kumimoji="0" lang="en-US" altLang="ko-KR" sz="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5715844" y="2261846"/>
            <a:ext cx="423537" cy="215898"/>
          </a:xfrm>
          <a:prstGeom prst="rect">
            <a:avLst/>
          </a:prstGeom>
          <a:solidFill>
            <a:srgbClr val="92D05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prmtdb02</a:t>
            </a:r>
            <a:endParaRPr kumimoji="0" lang="en-US" altLang="ko-KR" sz="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6566923" y="2261846"/>
            <a:ext cx="1037267" cy="215898"/>
          </a:xfrm>
          <a:prstGeom prst="rect">
            <a:avLst/>
          </a:prstGeom>
          <a:solidFill>
            <a:srgbClr val="99CCFF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fontAlgn="ctr"/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pshudb02</a:t>
            </a:r>
            <a:endParaRPr lang="en-US" sz="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6169326" y="2261846"/>
            <a:ext cx="367653" cy="215898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 fontScale="92500"/>
          </a:bodyPr>
          <a:lstStyle/>
          <a:p>
            <a:pPr algn="ctr" fontAlgn="ctr"/>
            <a:r>
              <a:rPr lang="en-US" sz="7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prmtap02</a:t>
            </a:r>
            <a:endParaRPr lang="en-US" sz="7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5702405" y="2512263"/>
            <a:ext cx="185568" cy="557213"/>
          </a:xfrm>
          <a:prstGeom prst="rect">
            <a:avLst/>
          </a:prstGeom>
          <a:solidFill>
            <a:srgbClr val="70AD47">
              <a:lumMod val="60000"/>
              <a:lumOff val="40000"/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7" name="직사각형 136"/>
          <p:cNvSpPr/>
          <p:nvPr/>
        </p:nvSpPr>
        <p:spPr>
          <a:xfrm>
            <a:off x="6139381" y="2512263"/>
            <a:ext cx="185568" cy="557213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7148634" y="2512263"/>
            <a:ext cx="185568" cy="557213"/>
          </a:xfrm>
          <a:prstGeom prst="rect">
            <a:avLst/>
          </a:prstGeom>
          <a:solidFill>
            <a:srgbClr val="99CCFF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슬롯</a:t>
            </a:r>
            <a:endParaRPr kumimoji="0" lang="en-US" altLang="ko-KR" sz="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0" name="직사각형 139"/>
          <p:cNvSpPr/>
          <p:nvPr/>
        </p:nvSpPr>
        <p:spPr>
          <a:xfrm rot="5400000">
            <a:off x="225606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1" name="직사각형 140"/>
          <p:cNvSpPr/>
          <p:nvPr/>
        </p:nvSpPr>
        <p:spPr>
          <a:xfrm rot="5400000">
            <a:off x="2502245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 rot="5400000">
            <a:off x="3506358" y="3953958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6" name="직사각형 155"/>
          <p:cNvSpPr/>
          <p:nvPr/>
        </p:nvSpPr>
        <p:spPr>
          <a:xfrm rot="5400000">
            <a:off x="5299059" y="2689280"/>
            <a:ext cx="554790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4868981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직사각형 179"/>
          <p:cNvSpPr/>
          <p:nvPr/>
        </p:nvSpPr>
        <p:spPr>
          <a:xfrm rot="5400000">
            <a:off x="1283737" y="5205957"/>
            <a:ext cx="623888" cy="200758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81" name="직사각형 180"/>
          <p:cNvSpPr/>
          <p:nvPr/>
        </p:nvSpPr>
        <p:spPr>
          <a:xfrm rot="5400000">
            <a:off x="1531387" y="5205958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2" name="직사각형 181"/>
          <p:cNvSpPr/>
          <p:nvPr/>
        </p:nvSpPr>
        <p:spPr>
          <a:xfrm rot="5400000">
            <a:off x="1777572" y="5205958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696355" y="4797152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4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448497" y="4868981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직사각형 184"/>
          <p:cNvSpPr/>
          <p:nvPr/>
        </p:nvSpPr>
        <p:spPr>
          <a:xfrm>
            <a:off x="7334202" y="4797152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 rot="5400000">
            <a:off x="2256061" y="5205959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7" name="직사각형 186"/>
          <p:cNvSpPr/>
          <p:nvPr/>
        </p:nvSpPr>
        <p:spPr>
          <a:xfrm rot="5400000">
            <a:off x="2502245" y="5205959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 rot="5400000">
            <a:off x="3506358" y="5205961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 rot="5400000">
            <a:off x="5074894" y="5205957"/>
            <a:ext cx="623888" cy="200758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91" name="직사각형 190"/>
          <p:cNvSpPr/>
          <p:nvPr/>
        </p:nvSpPr>
        <p:spPr>
          <a:xfrm rot="5400000">
            <a:off x="5322544" y="5205958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 rot="5400000">
            <a:off x="5568729" y="5205958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 rot="5400000">
            <a:off x="6047218" y="5205959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 rot="5400000">
            <a:off x="6293402" y="5205959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 rot="5400000">
            <a:off x="7297515" y="520596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9" name="직사각형 198"/>
          <p:cNvSpPr/>
          <p:nvPr/>
        </p:nvSpPr>
        <p:spPr>
          <a:xfrm rot="5400000">
            <a:off x="5736281" y="2696556"/>
            <a:ext cx="554790" cy="200757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1" name="직사각형 200"/>
          <p:cNvSpPr/>
          <p:nvPr/>
        </p:nvSpPr>
        <p:spPr>
          <a:xfrm rot="5400000">
            <a:off x="6164541" y="2696557"/>
            <a:ext cx="554790" cy="200757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 rot="5400000">
            <a:off x="7188983" y="2696558"/>
            <a:ext cx="554790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448497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7334202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 rot="5400000">
            <a:off x="5074894" y="3953954"/>
            <a:ext cx="623888" cy="200758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60" name="직사각형 159"/>
          <p:cNvSpPr/>
          <p:nvPr/>
        </p:nvSpPr>
        <p:spPr>
          <a:xfrm rot="5400000">
            <a:off x="5322544" y="395395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1" name="직사각형 160"/>
          <p:cNvSpPr/>
          <p:nvPr/>
        </p:nvSpPr>
        <p:spPr>
          <a:xfrm rot="5400000">
            <a:off x="5568729" y="395395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 rot="5400000">
            <a:off x="6047218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 rot="5400000">
            <a:off x="6293402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 rot="5400000">
            <a:off x="7297515" y="3953958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8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57" name="웃는 얼굴 56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I. </a:t>
            </a:r>
            <a:r>
              <a:rPr kumimoji="1" lang="ko-KR" altLang="en-US" sz="2031" kern="0" dirty="0" smtClean="0"/>
              <a:t>전체 구성도</a:t>
            </a:r>
            <a:endParaRPr kumimoji="1" lang="ko-KR" altLang="en-US" sz="1477" kern="0" dirty="0"/>
          </a:p>
        </p:txBody>
      </p:sp>
      <p:sp>
        <p:nvSpPr>
          <p:cNvPr id="114" name="직사각형 113"/>
          <p:cNvSpPr/>
          <p:nvPr/>
        </p:nvSpPr>
        <p:spPr>
          <a:xfrm>
            <a:off x="186013" y="2329721"/>
            <a:ext cx="1385591" cy="14737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5482" y="2334724"/>
            <a:ext cx="1004832" cy="215444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ko-KR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700" dirty="0" smtClean="0"/>
              <a:t>서버통합 </a:t>
            </a:r>
            <a:r>
              <a:rPr lang="en-US" altLang="ko-KR" sz="700" dirty="0" smtClean="0"/>
              <a:t>M10-4#2</a:t>
            </a:r>
          </a:p>
          <a:p>
            <a:r>
              <a:rPr lang="en-US" altLang="ko-KR" sz="700" dirty="0" smtClean="0"/>
              <a:t>M10-4 </a:t>
            </a:r>
            <a:r>
              <a:rPr lang="en-US" altLang="ko-KR" sz="700" dirty="0"/>
              <a:t>[Solaris </a:t>
            </a:r>
            <a:r>
              <a:rPr lang="en-US" altLang="ko-KR" sz="700" dirty="0" smtClean="0"/>
              <a:t>11.2]</a:t>
            </a:r>
            <a:endParaRPr lang="ko-KR" altLang="en-US" sz="700" dirty="0"/>
          </a:p>
        </p:txBody>
      </p:sp>
      <p:cxnSp>
        <p:nvCxnSpPr>
          <p:cNvPr id="117" name="직선 연결선 116"/>
          <p:cNvCxnSpPr>
            <a:stCxn id="119" idx="0"/>
            <a:endCxn id="430" idx="2"/>
          </p:cNvCxnSpPr>
          <p:nvPr/>
        </p:nvCxnSpPr>
        <p:spPr>
          <a:xfrm rot="16200000" flipV="1">
            <a:off x="2276861" y="2851904"/>
            <a:ext cx="287891" cy="238925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그룹 117"/>
          <p:cNvGrpSpPr/>
          <p:nvPr/>
        </p:nvGrpSpPr>
        <p:grpSpPr>
          <a:xfrm>
            <a:off x="3347181" y="4190478"/>
            <a:ext cx="1087274" cy="172739"/>
            <a:chOff x="4305300" y="4984750"/>
            <a:chExt cx="729570" cy="107993"/>
          </a:xfrm>
        </p:grpSpPr>
        <p:sp>
          <p:nvSpPr>
            <p:cNvPr id="119" name="직사각형 118"/>
            <p:cNvSpPr/>
            <p:nvPr/>
          </p:nvSpPr>
          <p:spPr>
            <a:xfrm>
              <a:off x="4305300" y="4984750"/>
              <a:ext cx="360000" cy="1073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SAN #1</a:t>
              </a:r>
              <a:endParaRPr kumimoji="1" lang="ko-KR" altLang="en-US" sz="8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0" name="직사각형 119"/>
            <p:cNvSpPr/>
            <p:nvPr/>
          </p:nvSpPr>
          <p:spPr>
            <a:xfrm>
              <a:off x="4674870" y="4985371"/>
              <a:ext cx="360000" cy="1073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SAN #2</a:t>
              </a:r>
              <a:endParaRPr kumimoji="1" lang="ko-KR" altLang="en-US" sz="8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5" name="직사각형 124"/>
          <p:cNvSpPr/>
          <p:nvPr/>
        </p:nvSpPr>
        <p:spPr>
          <a:xfrm>
            <a:off x="900087" y="4194925"/>
            <a:ext cx="616928" cy="171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0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백업</a:t>
            </a:r>
            <a:r>
              <a:rPr kumimoji="1" lang="en-US" altLang="ko-KR" sz="8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SAN #1</a:t>
            </a:r>
            <a:endParaRPr kumimoji="1" lang="ko-KR" altLang="en-US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8" name="TextBox 127"/>
          <p:cNvSpPr txBox="1"/>
          <p:nvPr/>
        </p:nvSpPr>
        <p:spPr>
          <a:xfrm flipH="1">
            <a:off x="945511" y="4404792"/>
            <a:ext cx="530463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BR48000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9" name="TextBox 128"/>
          <p:cNvSpPr txBox="1"/>
          <p:nvPr/>
        </p:nvSpPr>
        <p:spPr>
          <a:xfrm flipH="1">
            <a:off x="3471249" y="4383748"/>
            <a:ext cx="774914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7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정보계</a:t>
            </a:r>
            <a:r>
              <a:rPr kumimoji="1" lang="ko-KR" altLang="en-US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DCX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8" name="직사각형 137"/>
          <p:cNvSpPr/>
          <p:nvPr/>
        </p:nvSpPr>
        <p:spPr>
          <a:xfrm>
            <a:off x="2171178" y="4714884"/>
            <a:ext cx="3901020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Legacy VSP #4</a:t>
            </a:r>
            <a:endParaRPr lang="en-US" altLang="ko-KR" sz="7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9" name="원통 138"/>
          <p:cNvSpPr/>
          <p:nvPr/>
        </p:nvSpPr>
        <p:spPr>
          <a:xfrm>
            <a:off x="2363937" y="4929197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1,600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직사각형 153"/>
          <p:cNvSpPr/>
          <p:nvPr/>
        </p:nvSpPr>
        <p:spPr>
          <a:xfrm>
            <a:off x="789720" y="4722342"/>
            <a:ext cx="834592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67755" y="4771733"/>
            <a:ext cx="572273" cy="16158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VTL#</a:t>
            </a:r>
            <a:r>
              <a:rPr kumimoji="1" lang="en-US" altLang="ko-KR" sz="105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1~5</a:t>
            </a:r>
            <a:endParaRPr kumimoji="1" lang="ko-KR" altLang="en-US" sz="105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7" name="순서도: 순차적 액세스 저장소 156"/>
          <p:cNvSpPr/>
          <p:nvPr/>
        </p:nvSpPr>
        <p:spPr>
          <a:xfrm>
            <a:off x="867755" y="5002757"/>
            <a:ext cx="219650" cy="219650"/>
          </a:xfrm>
          <a:prstGeom prst="flowChartMagneticTap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0" name="직사각형 159"/>
          <p:cNvSpPr/>
          <p:nvPr/>
        </p:nvSpPr>
        <p:spPr>
          <a:xfrm>
            <a:off x="785786" y="5365283"/>
            <a:ext cx="834592" cy="5397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63821" y="5414675"/>
            <a:ext cx="230832" cy="16158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PTL</a:t>
            </a:r>
            <a:endParaRPr kumimoji="1" lang="ko-KR" altLang="en-US" sz="105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" name="순서도: 순차적 액세스 저장소 162"/>
          <p:cNvSpPr/>
          <p:nvPr/>
        </p:nvSpPr>
        <p:spPr>
          <a:xfrm>
            <a:off x="863821" y="5619238"/>
            <a:ext cx="219650" cy="219650"/>
          </a:xfrm>
          <a:prstGeom prst="flowChartMagneticTap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66" name="직선 연결선 165"/>
          <p:cNvCxnSpPr>
            <a:stCxn id="125" idx="2"/>
            <a:endCxn id="154" idx="0"/>
          </p:cNvCxnSpPr>
          <p:nvPr/>
        </p:nvCxnSpPr>
        <p:spPr>
          <a:xfrm rot="5400000">
            <a:off x="1029949" y="4543739"/>
            <a:ext cx="355671" cy="153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224374" y="1540649"/>
            <a:ext cx="537006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수원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(6F</a:t>
            </a:r>
            <a:r>
              <a:rPr kumimoji="1" lang="en-US" altLang="ko-KR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1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1" name="모서리가 둥근 직사각형 170"/>
          <p:cNvSpPr/>
          <p:nvPr/>
        </p:nvSpPr>
        <p:spPr bwMode="auto">
          <a:xfrm>
            <a:off x="136103" y="1764965"/>
            <a:ext cx="6779047" cy="4207089"/>
          </a:xfrm>
          <a:prstGeom prst="roundRect">
            <a:avLst>
              <a:gd name="adj" fmla="val 2088"/>
            </a:avLst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8016" tIns="64008" rIns="128016" bIns="6400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3" name="모서리가 둥근 직사각형 192"/>
          <p:cNvSpPr/>
          <p:nvPr/>
        </p:nvSpPr>
        <p:spPr bwMode="auto">
          <a:xfrm>
            <a:off x="6953250" y="1761586"/>
            <a:ext cx="981075" cy="4210589"/>
          </a:xfrm>
          <a:prstGeom prst="roundRect">
            <a:avLst>
              <a:gd name="adj" fmla="val 2491"/>
            </a:avLst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8016" tIns="64008" rIns="128016" bIns="6400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05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55353" y="1778593"/>
            <a:ext cx="189155" cy="16158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50" b="1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DR</a:t>
            </a:r>
            <a:endParaRPr kumimoji="1" lang="ko-KR" altLang="en-US" sz="1050" b="1" dirty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" name="직사각형 173"/>
          <p:cNvSpPr/>
          <p:nvPr/>
        </p:nvSpPr>
        <p:spPr>
          <a:xfrm>
            <a:off x="6988689" y="2019093"/>
            <a:ext cx="902805" cy="126269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>
            <a:off x="7046892" y="2456079"/>
            <a:ext cx="791262" cy="2342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 flipH="1">
            <a:off x="6966632" y="2588586"/>
            <a:ext cx="930636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4Core, 84GB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6993930" y="2456078"/>
            <a:ext cx="876041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dshudb01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928532" y="2053649"/>
            <a:ext cx="934985" cy="3231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ko-KR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700" dirty="0" smtClean="0"/>
              <a:t>통합</a:t>
            </a:r>
            <a:r>
              <a:rPr lang="en-US" altLang="ko-KR" sz="700" dirty="0" smtClean="0"/>
              <a:t>DR</a:t>
            </a:r>
          </a:p>
          <a:p>
            <a:r>
              <a:rPr lang="en-US" altLang="ko-KR" sz="700" dirty="0" smtClean="0"/>
              <a:t>M10-1 </a:t>
            </a:r>
          </a:p>
          <a:p>
            <a:r>
              <a:rPr lang="en-US" altLang="ko-KR" sz="700" dirty="0" smtClean="0"/>
              <a:t>[</a:t>
            </a:r>
            <a:r>
              <a:rPr lang="en-US" altLang="ko-KR" sz="700" dirty="0"/>
              <a:t>Solaris </a:t>
            </a:r>
            <a:r>
              <a:rPr lang="en-US" altLang="ko-KR" sz="700" dirty="0" smtClean="0"/>
              <a:t>11.2]</a:t>
            </a:r>
            <a:endParaRPr lang="ko-KR" altLang="en-US" sz="700" dirty="0"/>
          </a:p>
        </p:txBody>
      </p:sp>
      <p:cxnSp>
        <p:nvCxnSpPr>
          <p:cNvPr id="245" name="직선 연결선 244"/>
          <p:cNvCxnSpPr>
            <a:stCxn id="238" idx="1"/>
          </p:cNvCxnSpPr>
          <p:nvPr/>
        </p:nvCxnSpPr>
        <p:spPr>
          <a:xfrm rot="10800000" flipV="1">
            <a:off x="928662" y="2095226"/>
            <a:ext cx="1560522" cy="26220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8" name="그룹 7"/>
          <p:cNvGrpSpPr/>
          <p:nvPr/>
        </p:nvGrpSpPr>
        <p:grpSpPr>
          <a:xfrm>
            <a:off x="229304" y="2583503"/>
            <a:ext cx="1299008" cy="275640"/>
            <a:chOff x="5909921" y="3396544"/>
            <a:chExt cx="1490324" cy="321036"/>
          </a:xfrm>
        </p:grpSpPr>
        <p:sp>
          <p:nvSpPr>
            <p:cNvPr id="408" name="직사각형 407"/>
            <p:cNvSpPr/>
            <p:nvPr/>
          </p:nvSpPr>
          <p:spPr>
            <a:xfrm>
              <a:off x="5909921" y="3406935"/>
              <a:ext cx="1490324" cy="31064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 flipH="1">
              <a:off x="6610470" y="3408562"/>
              <a:ext cx="743743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84GB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5951240" y="3396544"/>
              <a:ext cx="648000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pshudb02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89" name="그룹 532"/>
          <p:cNvGrpSpPr/>
          <p:nvPr/>
        </p:nvGrpSpPr>
        <p:grpSpPr>
          <a:xfrm>
            <a:off x="229304" y="2873597"/>
            <a:ext cx="1299008" cy="286710"/>
            <a:chOff x="5909921" y="3383652"/>
            <a:chExt cx="1490324" cy="333928"/>
          </a:xfrm>
        </p:grpSpPr>
        <p:sp>
          <p:nvSpPr>
            <p:cNvPr id="405" name="직사각형 404"/>
            <p:cNvSpPr/>
            <p:nvPr/>
          </p:nvSpPr>
          <p:spPr>
            <a:xfrm>
              <a:off x="5909921" y="3406935"/>
              <a:ext cx="1490324" cy="31064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 flipH="1">
              <a:off x="6610470" y="3394687"/>
              <a:ext cx="743743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44GB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5951240" y="3383652"/>
              <a:ext cx="648000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pbavdb02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0" name="그룹 536"/>
          <p:cNvGrpSpPr/>
          <p:nvPr/>
        </p:nvGrpSpPr>
        <p:grpSpPr>
          <a:xfrm>
            <a:off x="229304" y="3169223"/>
            <a:ext cx="1299008" cy="292245"/>
            <a:chOff x="5909921" y="3377206"/>
            <a:chExt cx="1490324" cy="340374"/>
          </a:xfrm>
        </p:grpSpPr>
        <p:sp>
          <p:nvSpPr>
            <p:cNvPr id="402" name="직사각형 401"/>
            <p:cNvSpPr/>
            <p:nvPr/>
          </p:nvSpPr>
          <p:spPr>
            <a:xfrm>
              <a:off x="5909921" y="3406935"/>
              <a:ext cx="1490324" cy="31064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 flipH="1">
              <a:off x="6610470" y="3388243"/>
              <a:ext cx="743743" cy="12546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64GB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4" name="TextBox 403"/>
            <p:cNvSpPr txBox="1"/>
            <p:nvPr/>
          </p:nvSpPr>
          <p:spPr>
            <a:xfrm>
              <a:off x="5951240" y="3377206"/>
              <a:ext cx="648000" cy="12546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ppvidb02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91" name="그룹 540"/>
          <p:cNvGrpSpPr/>
          <p:nvPr/>
        </p:nvGrpSpPr>
        <p:grpSpPr>
          <a:xfrm>
            <a:off x="229304" y="3475913"/>
            <a:ext cx="1299008" cy="286707"/>
            <a:chOff x="5909921" y="3383652"/>
            <a:chExt cx="1490324" cy="333925"/>
          </a:xfrm>
        </p:grpSpPr>
        <p:sp>
          <p:nvSpPr>
            <p:cNvPr id="399" name="직사각형 398"/>
            <p:cNvSpPr/>
            <p:nvPr/>
          </p:nvSpPr>
          <p:spPr>
            <a:xfrm>
              <a:off x="5909921" y="3406932"/>
              <a:ext cx="1490324" cy="31064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0" name="TextBox 399"/>
            <p:cNvSpPr txBox="1"/>
            <p:nvPr/>
          </p:nvSpPr>
          <p:spPr>
            <a:xfrm flipH="1">
              <a:off x="6610470" y="3394687"/>
              <a:ext cx="743743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3Core, 72GB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5951240" y="3383652"/>
              <a:ext cx="648000" cy="125463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ppviap02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2" name="모서리가 둥근 직사각형 391"/>
          <p:cNvSpPr/>
          <p:nvPr/>
        </p:nvSpPr>
        <p:spPr>
          <a:xfrm>
            <a:off x="266925" y="3010739"/>
            <a:ext cx="1223766" cy="12356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ORACLE11</a:t>
            </a:r>
            <a:endParaRPr kumimoji="1" lang="en-US" altLang="ko-KR" sz="6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3" name="모서리가 둥근 직사각형 392"/>
          <p:cNvSpPr/>
          <p:nvPr/>
        </p:nvSpPr>
        <p:spPr>
          <a:xfrm>
            <a:off x="266925" y="3316515"/>
            <a:ext cx="1223766" cy="12356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ORACLE11</a:t>
            </a:r>
            <a:endParaRPr kumimoji="1" lang="en-US" altLang="ko-KR" sz="6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4" name="모서리가 둥근 직사각형 393"/>
          <p:cNvSpPr/>
          <p:nvPr/>
        </p:nvSpPr>
        <p:spPr>
          <a:xfrm>
            <a:off x="266925" y="3610280"/>
            <a:ext cx="1223766" cy="12356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WEBLOGIC12</a:t>
            </a:r>
            <a:endParaRPr kumimoji="1" lang="en-US" altLang="ko-KR" sz="6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5" name="모서리가 둥근 직사각형 394"/>
          <p:cNvSpPr/>
          <p:nvPr/>
        </p:nvSpPr>
        <p:spPr>
          <a:xfrm>
            <a:off x="266925" y="2719442"/>
            <a:ext cx="1223766" cy="12356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 anchorCtr="0"/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ORACLE11</a:t>
            </a:r>
            <a:endParaRPr kumimoji="1" lang="en-US" altLang="ko-KR" sz="6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6" name="모서리가 둥근 직사각형 395"/>
          <p:cNvSpPr/>
          <p:nvPr/>
        </p:nvSpPr>
        <p:spPr bwMode="auto">
          <a:xfrm>
            <a:off x="889851" y="3024191"/>
            <a:ext cx="587101" cy="96659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0400" tIns="0" rIns="5040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00" b="1" dirty="0" smtClean="0">
                <a:latin typeface="맑은 고딕" pitchFamily="50" charset="-127"/>
                <a:ea typeface="맑은 고딕" pitchFamily="50" charset="-127"/>
              </a:rPr>
              <a:t>PBAV1</a:t>
            </a:r>
            <a:endParaRPr kumimoji="1" lang="en-US" altLang="ko-KR" sz="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7" name="모서리가 둥근 직사각형 396"/>
          <p:cNvSpPr/>
          <p:nvPr/>
        </p:nvSpPr>
        <p:spPr bwMode="auto">
          <a:xfrm>
            <a:off x="889851" y="3329967"/>
            <a:ext cx="587101" cy="96659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0400" tIns="0" rIns="5040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00" b="1" dirty="0" smtClean="0">
                <a:latin typeface="맑은 고딕" pitchFamily="50" charset="-127"/>
                <a:ea typeface="맑은 고딕" pitchFamily="50" charset="-127"/>
              </a:rPr>
              <a:t>PPVI1</a:t>
            </a:r>
            <a:endParaRPr kumimoji="1" lang="en-US" altLang="ko-KR" sz="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8" name="모서리가 둥근 직사각형 397"/>
          <p:cNvSpPr/>
          <p:nvPr/>
        </p:nvSpPr>
        <p:spPr bwMode="auto">
          <a:xfrm>
            <a:off x="889851" y="3623732"/>
            <a:ext cx="587101" cy="96659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0400" tIns="0" rIns="5040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00" b="1" dirty="0" smtClean="0">
                <a:latin typeface="맑은 고딕" pitchFamily="50" charset="-127"/>
                <a:ea typeface="맑은 고딕" pitchFamily="50" charset="-127"/>
              </a:rPr>
              <a:t>P-PVI1-O</a:t>
            </a:r>
            <a:endParaRPr kumimoji="1" lang="en-US" altLang="ko-KR" sz="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7177344" y="1540649"/>
            <a:ext cx="618759" cy="1692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과천</a:t>
            </a:r>
            <a:r>
              <a:rPr kumimoji="1" lang="en-US" altLang="ko-KR" sz="11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(10F</a:t>
            </a:r>
            <a:r>
              <a:rPr kumimoji="1" lang="en-US" altLang="ko-KR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1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29" name="모서리가 둥근 직사각형 428"/>
          <p:cNvSpPr/>
          <p:nvPr/>
        </p:nvSpPr>
        <p:spPr bwMode="auto">
          <a:xfrm>
            <a:off x="889851" y="2725741"/>
            <a:ext cx="587101" cy="96659"/>
          </a:xfrm>
          <a:prstGeom prst="roundRect">
            <a:avLst>
              <a:gd name="adj" fmla="val 7738"/>
            </a:avLst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0400" tIns="0" rIns="5040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500" b="1" dirty="0" smtClean="0">
                <a:latin typeface="맑은 고딕" pitchFamily="50" charset="-127"/>
                <a:ea typeface="맑은 고딕" pitchFamily="50" charset="-127"/>
              </a:rPr>
              <a:t>PSHU1</a:t>
            </a:r>
            <a:endParaRPr kumimoji="1" lang="en-US" altLang="ko-KR" sz="5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32" name="직선 연결선 431"/>
          <p:cNvCxnSpPr>
            <a:stCxn id="238" idx="1"/>
            <a:endCxn id="430" idx="0"/>
          </p:cNvCxnSpPr>
          <p:nvPr/>
        </p:nvCxnSpPr>
        <p:spPr>
          <a:xfrm rot="10800000" flipV="1">
            <a:off x="1226178" y="2095226"/>
            <a:ext cx="1263007" cy="33364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9" name="그룹 578"/>
          <p:cNvGrpSpPr/>
          <p:nvPr/>
        </p:nvGrpSpPr>
        <p:grpSpPr>
          <a:xfrm>
            <a:off x="533381" y="2428868"/>
            <a:ext cx="1385591" cy="1473719"/>
            <a:chOff x="1835120" y="2329721"/>
            <a:chExt cx="1385591" cy="1473719"/>
          </a:xfrm>
        </p:grpSpPr>
        <p:sp>
          <p:nvSpPr>
            <p:cNvPr id="430" name="직사각형 429"/>
            <p:cNvSpPr/>
            <p:nvPr/>
          </p:nvSpPr>
          <p:spPr>
            <a:xfrm>
              <a:off x="1835120" y="2329721"/>
              <a:ext cx="1385591" cy="14737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1844589" y="2334724"/>
              <a:ext cx="1004832" cy="215444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ko-KR" altLang="en-US" sz="700" dirty="0" smtClean="0"/>
                <a:t>서버통합 </a:t>
              </a:r>
              <a:r>
                <a:rPr lang="en-US" altLang="ko-KR" sz="700" dirty="0" smtClean="0"/>
                <a:t>M10-4#1</a:t>
              </a:r>
            </a:p>
            <a:p>
              <a:r>
                <a:rPr lang="en-US" altLang="ko-KR" sz="700" dirty="0" smtClean="0"/>
                <a:t>M10-4 </a:t>
              </a:r>
              <a:r>
                <a:rPr lang="en-US" altLang="ko-KR" sz="700" dirty="0"/>
                <a:t>[Solaris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grpSp>
          <p:nvGrpSpPr>
            <p:cNvPr id="433" name="그룹 7"/>
            <p:cNvGrpSpPr/>
            <p:nvPr/>
          </p:nvGrpSpPr>
          <p:grpSpPr>
            <a:xfrm>
              <a:off x="1878411" y="2583503"/>
              <a:ext cx="1299008" cy="275640"/>
              <a:chOff x="5909921" y="3396544"/>
              <a:chExt cx="1490324" cy="321036"/>
            </a:xfrm>
          </p:grpSpPr>
          <p:sp>
            <p:nvSpPr>
              <p:cNvPr id="434" name="직사각형 433"/>
              <p:cNvSpPr/>
              <p:nvPr/>
            </p:nvSpPr>
            <p:spPr>
              <a:xfrm>
                <a:off x="5909921" y="3406935"/>
                <a:ext cx="1490324" cy="31064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 flipH="1">
                <a:off x="6610470" y="3408562"/>
                <a:ext cx="743743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4Core, 84GB</a:t>
                </a:r>
                <a:endParaRPr kumimoji="1" lang="ko-KR" altLang="en-US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5951240" y="3396544"/>
                <a:ext cx="648000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b="1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pshudb01</a:t>
                </a:r>
                <a:endParaRPr kumimoji="1" lang="ko-KR" altLang="en-US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37" name="그룹 532"/>
            <p:cNvGrpSpPr/>
            <p:nvPr/>
          </p:nvGrpSpPr>
          <p:grpSpPr>
            <a:xfrm>
              <a:off x="1878411" y="2873597"/>
              <a:ext cx="1299008" cy="286710"/>
              <a:chOff x="5909921" y="3383652"/>
              <a:chExt cx="1490324" cy="333928"/>
            </a:xfrm>
          </p:grpSpPr>
          <p:sp>
            <p:nvSpPr>
              <p:cNvPr id="438" name="직사각형 437"/>
              <p:cNvSpPr/>
              <p:nvPr/>
            </p:nvSpPr>
            <p:spPr>
              <a:xfrm>
                <a:off x="5909921" y="3406935"/>
                <a:ext cx="1490324" cy="31064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 flipH="1">
                <a:off x="6610470" y="3394687"/>
                <a:ext cx="743743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4Core, 44GB</a:t>
                </a:r>
                <a:endParaRPr kumimoji="1" lang="ko-KR" altLang="en-US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0" name="TextBox 439"/>
              <p:cNvSpPr txBox="1"/>
              <p:nvPr/>
            </p:nvSpPr>
            <p:spPr>
              <a:xfrm>
                <a:off x="5951240" y="3383652"/>
                <a:ext cx="648000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b="1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pbavdb01</a:t>
                </a:r>
                <a:endParaRPr kumimoji="1" lang="ko-KR" altLang="en-US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41" name="그룹 536"/>
            <p:cNvGrpSpPr/>
            <p:nvPr/>
          </p:nvGrpSpPr>
          <p:grpSpPr>
            <a:xfrm>
              <a:off x="1878411" y="3169223"/>
              <a:ext cx="1299008" cy="292245"/>
              <a:chOff x="5909921" y="3377206"/>
              <a:chExt cx="1490324" cy="340374"/>
            </a:xfrm>
          </p:grpSpPr>
          <p:sp>
            <p:nvSpPr>
              <p:cNvPr id="442" name="직사각형 441"/>
              <p:cNvSpPr/>
              <p:nvPr/>
            </p:nvSpPr>
            <p:spPr>
              <a:xfrm>
                <a:off x="5909921" y="3406935"/>
                <a:ext cx="1490324" cy="31064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3" name="TextBox 442"/>
              <p:cNvSpPr txBox="1"/>
              <p:nvPr/>
            </p:nvSpPr>
            <p:spPr>
              <a:xfrm flipH="1">
                <a:off x="6610470" y="3388243"/>
                <a:ext cx="743743" cy="12546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4Core, 64GB</a:t>
                </a:r>
                <a:endParaRPr kumimoji="1" lang="ko-KR" altLang="en-US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5951240" y="3377206"/>
                <a:ext cx="648000" cy="125462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b="1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ppvidb01</a:t>
                </a:r>
                <a:endParaRPr kumimoji="1" lang="ko-KR" altLang="en-US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45" name="그룹 540"/>
            <p:cNvGrpSpPr/>
            <p:nvPr/>
          </p:nvGrpSpPr>
          <p:grpSpPr>
            <a:xfrm>
              <a:off x="1878411" y="3475913"/>
              <a:ext cx="1299008" cy="286707"/>
              <a:chOff x="5909921" y="3383652"/>
              <a:chExt cx="1490324" cy="333925"/>
            </a:xfrm>
          </p:grpSpPr>
          <p:sp>
            <p:nvSpPr>
              <p:cNvPr id="446" name="직사각형 445"/>
              <p:cNvSpPr/>
              <p:nvPr/>
            </p:nvSpPr>
            <p:spPr>
              <a:xfrm>
                <a:off x="5909921" y="3406932"/>
                <a:ext cx="1490324" cy="31064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>
                  <a:solidFill>
                    <a:srgbClr val="FFFFFF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7" name="TextBox 446"/>
              <p:cNvSpPr txBox="1"/>
              <p:nvPr/>
            </p:nvSpPr>
            <p:spPr>
              <a:xfrm flipH="1">
                <a:off x="6610470" y="3394687"/>
                <a:ext cx="743743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3Core, 72GB</a:t>
                </a:r>
                <a:endParaRPr kumimoji="1" lang="ko-KR" altLang="en-US" sz="7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448" name="TextBox 447"/>
              <p:cNvSpPr txBox="1"/>
              <p:nvPr/>
            </p:nvSpPr>
            <p:spPr>
              <a:xfrm>
                <a:off x="5951240" y="3383652"/>
                <a:ext cx="648000" cy="12546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vert="horz" wrap="square" lIns="0" tIns="0" rIns="0" bIns="0" rtlCol="0" anchor="ctr" anchorCtr="1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700" b="1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ppviap01</a:t>
                </a:r>
                <a:endParaRPr kumimoji="1" lang="ko-KR" altLang="en-US" sz="700" b="1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49" name="모서리가 둥근 직사각형 448"/>
            <p:cNvSpPr/>
            <p:nvPr/>
          </p:nvSpPr>
          <p:spPr>
            <a:xfrm>
              <a:off x="1916032" y="3010739"/>
              <a:ext cx="1223766" cy="12356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  <a:endParaRPr kumimoji="1" lang="en-US" altLang="ko-KR" sz="6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0" name="모서리가 둥근 직사각형 449"/>
            <p:cNvSpPr/>
            <p:nvPr/>
          </p:nvSpPr>
          <p:spPr>
            <a:xfrm>
              <a:off x="1916032" y="3316515"/>
              <a:ext cx="1223766" cy="12356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  <a:endParaRPr kumimoji="1" lang="en-US" altLang="ko-KR" sz="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1" name="모서리가 둥근 직사각형 450"/>
            <p:cNvSpPr/>
            <p:nvPr/>
          </p:nvSpPr>
          <p:spPr>
            <a:xfrm>
              <a:off x="1916032" y="3610280"/>
              <a:ext cx="1223766" cy="12356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WEBLOGIC12</a:t>
              </a:r>
              <a:endParaRPr kumimoji="1" lang="en-US" altLang="ko-KR" sz="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2" name="모서리가 둥근 직사각형 451"/>
            <p:cNvSpPr/>
            <p:nvPr/>
          </p:nvSpPr>
          <p:spPr>
            <a:xfrm>
              <a:off x="1916032" y="2719442"/>
              <a:ext cx="1223766" cy="12356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t" anchorCtr="0"/>
            <a:lstStyle/>
            <a:p>
              <a:pPr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  <a:endParaRPr kumimoji="1" lang="en-US" altLang="ko-KR" sz="60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3" name="모서리가 둥근 직사각형 452"/>
            <p:cNvSpPr/>
            <p:nvPr/>
          </p:nvSpPr>
          <p:spPr bwMode="auto">
            <a:xfrm>
              <a:off x="2538958" y="3024191"/>
              <a:ext cx="587101" cy="96659"/>
            </a:xfrm>
            <a:prstGeom prst="roundRect">
              <a:avLst>
                <a:gd name="adj" fmla="val 7738"/>
              </a:avLst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0400" tIns="0" rIns="5040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500" b="1" dirty="0" smtClean="0">
                  <a:latin typeface="맑은 고딕" pitchFamily="50" charset="-127"/>
                  <a:ea typeface="맑은 고딕" pitchFamily="50" charset="-127"/>
                </a:rPr>
                <a:t>PBAV1</a:t>
              </a:r>
              <a:endParaRPr kumimoji="1" lang="en-US" altLang="ko-KR" sz="5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4" name="모서리가 둥근 직사각형 453"/>
            <p:cNvSpPr/>
            <p:nvPr/>
          </p:nvSpPr>
          <p:spPr bwMode="auto">
            <a:xfrm>
              <a:off x="2538958" y="3329967"/>
              <a:ext cx="587101" cy="96659"/>
            </a:xfrm>
            <a:prstGeom prst="roundRect">
              <a:avLst>
                <a:gd name="adj" fmla="val 7738"/>
              </a:avLst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0400" tIns="0" rIns="5040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500" b="1" dirty="0" smtClean="0">
                  <a:latin typeface="맑은 고딕" pitchFamily="50" charset="-127"/>
                  <a:ea typeface="맑은 고딕" pitchFamily="50" charset="-127"/>
                </a:rPr>
                <a:t>PPVI1</a:t>
              </a:r>
              <a:endParaRPr kumimoji="1" lang="en-US" altLang="ko-KR" sz="5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5" name="모서리가 둥근 직사각형 454"/>
            <p:cNvSpPr/>
            <p:nvPr/>
          </p:nvSpPr>
          <p:spPr bwMode="auto">
            <a:xfrm>
              <a:off x="2538958" y="3623732"/>
              <a:ext cx="587101" cy="96659"/>
            </a:xfrm>
            <a:prstGeom prst="roundRect">
              <a:avLst>
                <a:gd name="adj" fmla="val 7738"/>
              </a:avLst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0400" tIns="0" rIns="5040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500" b="1" dirty="0" smtClean="0">
                  <a:latin typeface="맑은 고딕" pitchFamily="50" charset="-127"/>
                  <a:ea typeface="맑은 고딕" pitchFamily="50" charset="-127"/>
                </a:rPr>
                <a:t>P-PVI1-O</a:t>
              </a:r>
              <a:endParaRPr kumimoji="1" lang="en-US" altLang="ko-KR" sz="5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6" name="모서리가 둥근 직사각형 455"/>
            <p:cNvSpPr/>
            <p:nvPr/>
          </p:nvSpPr>
          <p:spPr bwMode="auto">
            <a:xfrm>
              <a:off x="2538958" y="2725741"/>
              <a:ext cx="587101" cy="96659"/>
            </a:xfrm>
            <a:prstGeom prst="roundRect">
              <a:avLst>
                <a:gd name="adj" fmla="val 7738"/>
              </a:avLst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0400" tIns="0" rIns="50400" bIns="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500" b="1" dirty="0" smtClean="0">
                  <a:latin typeface="맑은 고딕" pitchFamily="50" charset="-127"/>
                  <a:ea typeface="맑은 고딕" pitchFamily="50" charset="-127"/>
                </a:rPr>
                <a:t>PSHU1</a:t>
              </a:r>
              <a:endParaRPr kumimoji="1" lang="en-US" altLang="ko-KR" sz="5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463" name="직선 연결선 462"/>
          <p:cNvCxnSpPr>
            <a:stCxn id="125" idx="0"/>
            <a:endCxn id="430" idx="2"/>
          </p:cNvCxnSpPr>
          <p:nvPr/>
        </p:nvCxnSpPr>
        <p:spPr>
          <a:xfrm rot="5400000" flipH="1" flipV="1">
            <a:off x="1071195" y="4039943"/>
            <a:ext cx="292338" cy="1762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직선 연결선 476"/>
          <p:cNvCxnSpPr>
            <a:stCxn id="154" idx="2"/>
            <a:endCxn id="160" idx="0"/>
          </p:cNvCxnSpPr>
          <p:nvPr/>
        </p:nvCxnSpPr>
        <p:spPr>
          <a:xfrm rot="5400000">
            <a:off x="1169331" y="5327597"/>
            <a:ext cx="71437" cy="393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직사각형 494"/>
          <p:cNvSpPr/>
          <p:nvPr/>
        </p:nvSpPr>
        <p:spPr>
          <a:xfrm>
            <a:off x="8032606" y="2019093"/>
            <a:ext cx="902805" cy="11014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6" name="직사각형 495"/>
          <p:cNvSpPr/>
          <p:nvPr/>
        </p:nvSpPr>
        <p:spPr>
          <a:xfrm>
            <a:off x="8090809" y="2456079"/>
            <a:ext cx="791262" cy="626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7" name="모서리가 둥근 직사각형 496"/>
          <p:cNvSpPr/>
          <p:nvPr/>
        </p:nvSpPr>
        <p:spPr>
          <a:xfrm>
            <a:off x="8115325" y="2720063"/>
            <a:ext cx="744847" cy="12611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25200" rIns="0" bIns="0" rtlCol="0" anchor="t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ORACLE11</a:t>
            </a:r>
          </a:p>
        </p:txBody>
      </p:sp>
      <p:sp>
        <p:nvSpPr>
          <p:cNvPr id="498" name="TextBox 497"/>
          <p:cNvSpPr txBox="1"/>
          <p:nvPr/>
        </p:nvSpPr>
        <p:spPr>
          <a:xfrm flipH="1">
            <a:off x="8010549" y="2588586"/>
            <a:ext cx="930636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16Core, 256GB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8037847" y="2456078"/>
            <a:ext cx="876041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tintdb01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7972449" y="2053649"/>
            <a:ext cx="934985" cy="3231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ko-KR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700" dirty="0" smtClean="0"/>
              <a:t>통합개발</a:t>
            </a:r>
            <a:r>
              <a:rPr lang="en-US" altLang="ko-KR" sz="700" dirty="0" smtClean="0"/>
              <a:t>#1</a:t>
            </a:r>
          </a:p>
          <a:p>
            <a:r>
              <a:rPr lang="en-US" altLang="ko-KR" sz="700" dirty="0" smtClean="0"/>
              <a:t>M10-1 </a:t>
            </a:r>
          </a:p>
          <a:p>
            <a:r>
              <a:rPr lang="en-US" altLang="ko-KR" sz="700" dirty="0" smtClean="0"/>
              <a:t>[</a:t>
            </a:r>
            <a:r>
              <a:rPr lang="en-US" altLang="ko-KR" sz="700" dirty="0"/>
              <a:t>Solaris </a:t>
            </a:r>
            <a:r>
              <a:rPr lang="en-US" altLang="ko-KR" sz="700" dirty="0" smtClean="0"/>
              <a:t>11.2]</a:t>
            </a:r>
            <a:endParaRPr lang="ko-KR" altLang="en-US" sz="700" dirty="0"/>
          </a:p>
        </p:txBody>
      </p:sp>
      <p:sp>
        <p:nvSpPr>
          <p:cNvPr id="501" name="모서리가 둥근 직사각형 500"/>
          <p:cNvSpPr/>
          <p:nvPr/>
        </p:nvSpPr>
        <p:spPr>
          <a:xfrm>
            <a:off x="8115325" y="2904213"/>
            <a:ext cx="744847" cy="12611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25200" rIns="0" bIns="0" rtlCol="0" anchor="t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WEBLOGIC12</a:t>
            </a:r>
          </a:p>
        </p:txBody>
      </p:sp>
      <p:sp>
        <p:nvSpPr>
          <p:cNvPr id="518" name="모서리가 둥근 직사각형 517"/>
          <p:cNvSpPr/>
          <p:nvPr/>
        </p:nvSpPr>
        <p:spPr bwMode="auto">
          <a:xfrm>
            <a:off x="7980069" y="1761586"/>
            <a:ext cx="1002006" cy="4210589"/>
          </a:xfrm>
          <a:prstGeom prst="roundRect">
            <a:avLst>
              <a:gd name="adj" fmla="val 2491"/>
            </a:avLst>
          </a:prstGeom>
          <a:noFill/>
          <a:ln w="1270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128016" tIns="64008" rIns="128016" bIns="64008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05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8053550" y="1778593"/>
            <a:ext cx="403957" cy="161583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b="1" dirty="0" err="1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개발계</a:t>
            </a:r>
            <a:endParaRPr kumimoji="1" lang="ko-KR" altLang="en-US" sz="1050" b="1" dirty="0">
              <a:solidFill>
                <a:srgbClr val="C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" name="직사각형 521"/>
          <p:cNvSpPr/>
          <p:nvPr/>
        </p:nvSpPr>
        <p:spPr>
          <a:xfrm>
            <a:off x="7046892" y="2730399"/>
            <a:ext cx="791262" cy="2342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3" name="TextBox 522"/>
          <p:cNvSpPr txBox="1"/>
          <p:nvPr/>
        </p:nvSpPr>
        <p:spPr>
          <a:xfrm flipH="1">
            <a:off x="6966632" y="2862906"/>
            <a:ext cx="930636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4Core, 44GB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6993930" y="2730398"/>
            <a:ext cx="876041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dbavdb01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5" name="직사각형 524"/>
          <p:cNvSpPr/>
          <p:nvPr/>
        </p:nvSpPr>
        <p:spPr>
          <a:xfrm>
            <a:off x="7046892" y="3012339"/>
            <a:ext cx="791262" cy="23420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6" name="TextBox 525"/>
          <p:cNvSpPr txBox="1"/>
          <p:nvPr/>
        </p:nvSpPr>
        <p:spPr>
          <a:xfrm flipH="1">
            <a:off x="6966632" y="3144846"/>
            <a:ext cx="930636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2Core, 32GB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6993930" y="3012338"/>
            <a:ext cx="876041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dsccap01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8" name="직사각형 527"/>
          <p:cNvSpPr/>
          <p:nvPr/>
        </p:nvSpPr>
        <p:spPr>
          <a:xfrm>
            <a:off x="8032606" y="3154473"/>
            <a:ext cx="902805" cy="11014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9" name="직사각형 528"/>
          <p:cNvSpPr/>
          <p:nvPr/>
        </p:nvSpPr>
        <p:spPr>
          <a:xfrm>
            <a:off x="8090809" y="3591459"/>
            <a:ext cx="791262" cy="626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0" name="모서리가 둥근 직사각형 529"/>
          <p:cNvSpPr/>
          <p:nvPr/>
        </p:nvSpPr>
        <p:spPr>
          <a:xfrm>
            <a:off x="8115325" y="3855443"/>
            <a:ext cx="744847" cy="12611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25200" rIns="0" bIns="0" rtlCol="0" anchor="t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ORACLE11</a:t>
            </a:r>
          </a:p>
        </p:txBody>
      </p:sp>
      <p:sp>
        <p:nvSpPr>
          <p:cNvPr id="531" name="TextBox 530"/>
          <p:cNvSpPr txBox="1"/>
          <p:nvPr/>
        </p:nvSpPr>
        <p:spPr>
          <a:xfrm flipH="1">
            <a:off x="8010549" y="3723966"/>
            <a:ext cx="930636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16Core, 256GB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8037847" y="3591458"/>
            <a:ext cx="876041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tintdb02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7972449" y="3189029"/>
            <a:ext cx="934985" cy="3231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ko-KR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sz="700" dirty="0" smtClean="0"/>
              <a:t>통합개발</a:t>
            </a:r>
            <a:r>
              <a:rPr lang="en-US" altLang="ko-KR" sz="700" dirty="0" smtClean="0"/>
              <a:t>#2</a:t>
            </a:r>
          </a:p>
          <a:p>
            <a:r>
              <a:rPr lang="en-US" altLang="ko-KR" sz="700" dirty="0" smtClean="0"/>
              <a:t>M10-1 </a:t>
            </a:r>
          </a:p>
          <a:p>
            <a:r>
              <a:rPr lang="en-US" altLang="ko-KR" sz="700" dirty="0" smtClean="0"/>
              <a:t>[</a:t>
            </a:r>
            <a:r>
              <a:rPr lang="en-US" altLang="ko-KR" sz="700" dirty="0"/>
              <a:t>Solaris </a:t>
            </a:r>
            <a:r>
              <a:rPr lang="en-US" altLang="ko-KR" sz="700" dirty="0" smtClean="0"/>
              <a:t>11.2]</a:t>
            </a:r>
            <a:endParaRPr lang="ko-KR" altLang="en-US" sz="700" dirty="0"/>
          </a:p>
        </p:txBody>
      </p:sp>
      <p:sp>
        <p:nvSpPr>
          <p:cNvPr id="534" name="모서리가 둥근 직사각형 533"/>
          <p:cNvSpPr/>
          <p:nvPr/>
        </p:nvSpPr>
        <p:spPr>
          <a:xfrm>
            <a:off x="8115325" y="4039593"/>
            <a:ext cx="744847" cy="126113"/>
          </a:xfrm>
          <a:prstGeom prst="roundRect">
            <a:avLst>
              <a:gd name="adj" fmla="val 8248"/>
            </a:avLst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" tIns="25200" rIns="0" bIns="0" rtlCol="0" anchor="t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6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WEBLOGIC12</a:t>
            </a:r>
          </a:p>
        </p:txBody>
      </p:sp>
      <p:cxnSp>
        <p:nvCxnSpPr>
          <p:cNvPr id="535" name="직선 연결선 534"/>
          <p:cNvCxnSpPr>
            <a:stCxn id="138" idx="0"/>
          </p:cNvCxnSpPr>
          <p:nvPr/>
        </p:nvCxnSpPr>
        <p:spPr>
          <a:xfrm rot="16200000" flipV="1">
            <a:off x="3692232" y="4285428"/>
            <a:ext cx="352660" cy="50625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직선 연결선 537"/>
          <p:cNvCxnSpPr>
            <a:stCxn id="138" idx="0"/>
          </p:cNvCxnSpPr>
          <p:nvPr/>
        </p:nvCxnSpPr>
        <p:spPr>
          <a:xfrm rot="5400000" flipH="1" flipV="1">
            <a:off x="3968113" y="4516795"/>
            <a:ext cx="351665" cy="4451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직사각형 547"/>
          <p:cNvSpPr/>
          <p:nvPr/>
        </p:nvSpPr>
        <p:spPr>
          <a:xfrm>
            <a:off x="8020074" y="4714884"/>
            <a:ext cx="921066" cy="121444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altLang="ko-KR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 </a:t>
            </a:r>
            <a:r>
              <a:rPr lang="ko-KR" altLang="en-US" sz="7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블루원</a:t>
            </a:r>
            <a:r>
              <a:rPr lang="ko-KR" altLang="en-US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SAM</a:t>
            </a:r>
            <a:endParaRPr lang="en-US" altLang="ko-KR" sz="7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70" name="그룹 769"/>
          <p:cNvGrpSpPr/>
          <p:nvPr/>
        </p:nvGrpSpPr>
        <p:grpSpPr>
          <a:xfrm>
            <a:off x="1928793" y="2338380"/>
            <a:ext cx="915903" cy="1101403"/>
            <a:chOff x="1928793" y="2338380"/>
            <a:chExt cx="915903" cy="1101403"/>
          </a:xfrm>
        </p:grpSpPr>
        <p:sp>
          <p:nvSpPr>
            <p:cNvPr id="551" name="직사각형 550"/>
            <p:cNvSpPr/>
            <p:nvPr/>
          </p:nvSpPr>
          <p:spPr>
            <a:xfrm>
              <a:off x="1950853" y="2338380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2" name="직사각형 551"/>
            <p:cNvSpPr/>
            <p:nvPr/>
          </p:nvSpPr>
          <p:spPr>
            <a:xfrm>
              <a:off x="2009056" y="2775366"/>
              <a:ext cx="775110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3" name="모서리가 둥근 직사각형 552"/>
            <p:cNvSpPr/>
            <p:nvPr/>
          </p:nvSpPr>
          <p:spPr>
            <a:xfrm>
              <a:off x="2033573" y="303935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54" name="TextBox 553"/>
            <p:cNvSpPr txBox="1"/>
            <p:nvPr/>
          </p:nvSpPr>
          <p:spPr>
            <a:xfrm flipH="1">
              <a:off x="1928793" y="2907873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64GB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1956095" y="2775365"/>
              <a:ext cx="85816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pecidb02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6" name="TextBox 555"/>
            <p:cNvSpPr txBox="1"/>
            <p:nvPr/>
          </p:nvSpPr>
          <p:spPr>
            <a:xfrm>
              <a:off x="1928796" y="2390201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ECI #2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57" name="모서리가 둥근 직사각형 556"/>
            <p:cNvSpPr/>
            <p:nvPr/>
          </p:nvSpPr>
          <p:spPr>
            <a:xfrm>
              <a:off x="2033573" y="322350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HANDLER</a:t>
              </a:r>
            </a:p>
          </p:txBody>
        </p:sp>
      </p:grpSp>
      <p:grpSp>
        <p:nvGrpSpPr>
          <p:cNvPr id="769" name="그룹 768"/>
          <p:cNvGrpSpPr/>
          <p:nvPr/>
        </p:nvGrpSpPr>
        <p:grpSpPr>
          <a:xfrm>
            <a:off x="2227340" y="2428868"/>
            <a:ext cx="915900" cy="1101403"/>
            <a:chOff x="2214548" y="2428868"/>
            <a:chExt cx="915900" cy="1101403"/>
          </a:xfrm>
        </p:grpSpPr>
        <p:sp>
          <p:nvSpPr>
            <p:cNvPr id="558" name="직사각형 557"/>
            <p:cNvSpPr/>
            <p:nvPr/>
          </p:nvSpPr>
          <p:spPr>
            <a:xfrm>
              <a:off x="2236155" y="2428868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9" name="직사각형 558"/>
            <p:cNvSpPr/>
            <p:nvPr/>
          </p:nvSpPr>
          <p:spPr>
            <a:xfrm>
              <a:off x="2293170" y="2865854"/>
              <a:ext cx="775111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0" name="모서리가 둥근 직사각형 559"/>
            <p:cNvSpPr/>
            <p:nvPr/>
          </p:nvSpPr>
          <p:spPr>
            <a:xfrm>
              <a:off x="2317185" y="312983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61" name="TextBox 560"/>
            <p:cNvSpPr txBox="1"/>
            <p:nvPr/>
          </p:nvSpPr>
          <p:spPr>
            <a:xfrm flipH="1">
              <a:off x="2214548" y="2998361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64GB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2" name="TextBox 561"/>
            <p:cNvSpPr txBox="1"/>
            <p:nvPr/>
          </p:nvSpPr>
          <p:spPr>
            <a:xfrm>
              <a:off x="2241289" y="2865853"/>
              <a:ext cx="858159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pecidb01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2214548" y="2480689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ECI #1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64" name="모서리가 둥근 직사각형 563"/>
            <p:cNvSpPr/>
            <p:nvPr/>
          </p:nvSpPr>
          <p:spPr>
            <a:xfrm>
              <a:off x="2317185" y="331398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ECI HANDLER</a:t>
              </a:r>
            </a:p>
          </p:txBody>
        </p:sp>
      </p:grpSp>
      <p:grpSp>
        <p:nvGrpSpPr>
          <p:cNvPr id="774" name="그룹 773"/>
          <p:cNvGrpSpPr/>
          <p:nvPr/>
        </p:nvGrpSpPr>
        <p:grpSpPr>
          <a:xfrm>
            <a:off x="3143239" y="2338380"/>
            <a:ext cx="915903" cy="1101403"/>
            <a:chOff x="3143239" y="2338380"/>
            <a:chExt cx="915903" cy="1101403"/>
          </a:xfrm>
        </p:grpSpPr>
        <p:sp>
          <p:nvSpPr>
            <p:cNvPr id="565" name="직사각형 564"/>
            <p:cNvSpPr/>
            <p:nvPr/>
          </p:nvSpPr>
          <p:spPr>
            <a:xfrm>
              <a:off x="3165299" y="2338380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6" name="직사각형 565"/>
            <p:cNvSpPr/>
            <p:nvPr/>
          </p:nvSpPr>
          <p:spPr>
            <a:xfrm>
              <a:off x="3223502" y="2775366"/>
              <a:ext cx="775110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7" name="모서리가 둥근 직사각형 566"/>
            <p:cNvSpPr/>
            <p:nvPr/>
          </p:nvSpPr>
          <p:spPr>
            <a:xfrm>
              <a:off x="3248019" y="303935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68" name="TextBox 567"/>
            <p:cNvSpPr txBox="1"/>
            <p:nvPr/>
          </p:nvSpPr>
          <p:spPr>
            <a:xfrm flipH="1">
              <a:off x="3143239" y="2907873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128GB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3170541" y="2775365"/>
              <a:ext cx="85816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pamldb02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3143242" y="2390201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AML#2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71" name="모서리가 둥근 직사각형 570"/>
            <p:cNvSpPr/>
            <p:nvPr/>
          </p:nvSpPr>
          <p:spPr>
            <a:xfrm>
              <a:off x="3248019" y="322350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WEBLOGIC12</a:t>
              </a:r>
            </a:p>
          </p:txBody>
        </p:sp>
      </p:grpSp>
      <p:grpSp>
        <p:nvGrpSpPr>
          <p:cNvPr id="773" name="그룹 772"/>
          <p:cNvGrpSpPr/>
          <p:nvPr/>
        </p:nvGrpSpPr>
        <p:grpSpPr>
          <a:xfrm>
            <a:off x="3481378" y="2428868"/>
            <a:ext cx="915900" cy="1101403"/>
            <a:chOff x="3475101" y="2428868"/>
            <a:chExt cx="915900" cy="1101403"/>
          </a:xfrm>
        </p:grpSpPr>
        <p:sp>
          <p:nvSpPr>
            <p:cNvPr id="572" name="직사각형 571"/>
            <p:cNvSpPr/>
            <p:nvPr/>
          </p:nvSpPr>
          <p:spPr>
            <a:xfrm>
              <a:off x="3496708" y="2428868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3" name="직사각형 572"/>
            <p:cNvSpPr/>
            <p:nvPr/>
          </p:nvSpPr>
          <p:spPr>
            <a:xfrm>
              <a:off x="3553723" y="2865854"/>
              <a:ext cx="775111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4" name="모서리가 둥근 직사각형 573"/>
            <p:cNvSpPr/>
            <p:nvPr/>
          </p:nvSpPr>
          <p:spPr>
            <a:xfrm>
              <a:off x="3577738" y="312983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75" name="TextBox 574"/>
            <p:cNvSpPr txBox="1"/>
            <p:nvPr/>
          </p:nvSpPr>
          <p:spPr>
            <a:xfrm flipH="1">
              <a:off x="3475101" y="2998361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4Core, 128GB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6" name="TextBox 575"/>
            <p:cNvSpPr txBox="1"/>
            <p:nvPr/>
          </p:nvSpPr>
          <p:spPr>
            <a:xfrm>
              <a:off x="3501842" y="2865853"/>
              <a:ext cx="858159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pamldb01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3475101" y="2480689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AML#1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78" name="모서리가 둥근 직사각형 577"/>
            <p:cNvSpPr/>
            <p:nvPr/>
          </p:nvSpPr>
          <p:spPr>
            <a:xfrm>
              <a:off x="3577738" y="331398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WEBLOGIC12</a:t>
              </a:r>
            </a:p>
          </p:txBody>
        </p:sp>
      </p:grpSp>
      <p:grpSp>
        <p:nvGrpSpPr>
          <p:cNvPr id="776" name="그룹 775"/>
          <p:cNvGrpSpPr/>
          <p:nvPr/>
        </p:nvGrpSpPr>
        <p:grpSpPr>
          <a:xfrm>
            <a:off x="4400548" y="2338380"/>
            <a:ext cx="915903" cy="1101403"/>
            <a:chOff x="4400548" y="2338380"/>
            <a:chExt cx="915903" cy="1101403"/>
          </a:xfrm>
        </p:grpSpPr>
        <p:sp>
          <p:nvSpPr>
            <p:cNvPr id="582" name="직사각형 581"/>
            <p:cNvSpPr/>
            <p:nvPr/>
          </p:nvSpPr>
          <p:spPr>
            <a:xfrm>
              <a:off x="4422608" y="2338380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3" name="직사각형 582"/>
            <p:cNvSpPr/>
            <p:nvPr/>
          </p:nvSpPr>
          <p:spPr>
            <a:xfrm>
              <a:off x="4480811" y="2775366"/>
              <a:ext cx="775110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4" name="모서리가 둥근 직사각형 583"/>
            <p:cNvSpPr/>
            <p:nvPr/>
          </p:nvSpPr>
          <p:spPr>
            <a:xfrm>
              <a:off x="4505328" y="303935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85" name="TextBox 584"/>
            <p:cNvSpPr txBox="1"/>
            <p:nvPr/>
          </p:nvSpPr>
          <p:spPr>
            <a:xfrm flipH="1">
              <a:off x="4400548" y="2907873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6Core, 128GB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6" name="TextBox 585"/>
            <p:cNvSpPr txBox="1"/>
            <p:nvPr/>
          </p:nvSpPr>
          <p:spPr>
            <a:xfrm>
              <a:off x="4427850" y="2775365"/>
              <a:ext cx="85816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prmsdb02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7" name="TextBox 586"/>
            <p:cNvSpPr txBox="1"/>
            <p:nvPr/>
          </p:nvSpPr>
          <p:spPr>
            <a:xfrm>
              <a:off x="4400551" y="2390201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RMS#2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88" name="모서리가 둥근 직사각형 587"/>
            <p:cNvSpPr/>
            <p:nvPr/>
          </p:nvSpPr>
          <p:spPr>
            <a:xfrm>
              <a:off x="4505328" y="3223500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WEBLOGIC12</a:t>
              </a:r>
            </a:p>
          </p:txBody>
        </p:sp>
      </p:grpSp>
      <p:grpSp>
        <p:nvGrpSpPr>
          <p:cNvPr id="775" name="그룹 774"/>
          <p:cNvGrpSpPr/>
          <p:nvPr/>
        </p:nvGrpSpPr>
        <p:grpSpPr>
          <a:xfrm>
            <a:off x="4727670" y="2428868"/>
            <a:ext cx="915900" cy="1101403"/>
            <a:chOff x="4732410" y="2428868"/>
            <a:chExt cx="915900" cy="1101403"/>
          </a:xfrm>
        </p:grpSpPr>
        <p:sp>
          <p:nvSpPr>
            <p:cNvPr id="590" name="직사각형 589"/>
            <p:cNvSpPr/>
            <p:nvPr/>
          </p:nvSpPr>
          <p:spPr>
            <a:xfrm>
              <a:off x="4754017" y="2428868"/>
              <a:ext cx="884377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1" name="직사각형 590"/>
            <p:cNvSpPr/>
            <p:nvPr/>
          </p:nvSpPr>
          <p:spPr>
            <a:xfrm>
              <a:off x="4811032" y="2865854"/>
              <a:ext cx="775111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2" name="모서리가 둥근 직사각형 591"/>
            <p:cNvSpPr/>
            <p:nvPr/>
          </p:nvSpPr>
          <p:spPr>
            <a:xfrm>
              <a:off x="4835047" y="312983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ORACLE11</a:t>
              </a:r>
            </a:p>
          </p:txBody>
        </p:sp>
        <p:sp>
          <p:nvSpPr>
            <p:cNvPr id="593" name="TextBox 592"/>
            <p:cNvSpPr txBox="1"/>
            <p:nvPr/>
          </p:nvSpPr>
          <p:spPr>
            <a:xfrm flipH="1">
              <a:off x="4732410" y="2998361"/>
              <a:ext cx="911640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6Core, 128GB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4" name="TextBox 593"/>
            <p:cNvSpPr txBox="1"/>
            <p:nvPr/>
          </p:nvSpPr>
          <p:spPr>
            <a:xfrm>
              <a:off x="4759151" y="2865853"/>
              <a:ext cx="858159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prmsdb02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5" name="TextBox 594"/>
            <p:cNvSpPr txBox="1"/>
            <p:nvPr/>
          </p:nvSpPr>
          <p:spPr>
            <a:xfrm>
              <a:off x="4732410" y="2480689"/>
              <a:ext cx="915900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RMS#1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  <p:sp>
          <p:nvSpPr>
            <p:cNvPr id="596" name="모서리가 둥근 직사각형 595"/>
            <p:cNvSpPr/>
            <p:nvPr/>
          </p:nvSpPr>
          <p:spPr>
            <a:xfrm>
              <a:off x="4835047" y="3313988"/>
              <a:ext cx="729643" cy="126113"/>
            </a:xfrm>
            <a:prstGeom prst="roundRect">
              <a:avLst>
                <a:gd name="adj" fmla="val 8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" tIns="25200" rIns="0" bIns="0" rtlCol="0" anchor="t" anchorCtr="0"/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600" dirty="0" smtClean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WEBLOGIC12</a:t>
              </a:r>
            </a:p>
          </p:txBody>
        </p:sp>
      </p:grpSp>
      <p:sp>
        <p:nvSpPr>
          <p:cNvPr id="632" name="직사각형 631"/>
          <p:cNvSpPr/>
          <p:nvPr/>
        </p:nvSpPr>
        <p:spPr>
          <a:xfrm>
            <a:off x="5665652" y="2338380"/>
            <a:ext cx="884377" cy="110140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3" name="직사각형 632"/>
          <p:cNvSpPr/>
          <p:nvPr/>
        </p:nvSpPr>
        <p:spPr>
          <a:xfrm>
            <a:off x="5723855" y="2775366"/>
            <a:ext cx="775110" cy="626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1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5" name="TextBox 634"/>
          <p:cNvSpPr txBox="1"/>
          <p:nvPr/>
        </p:nvSpPr>
        <p:spPr>
          <a:xfrm flipH="1">
            <a:off x="5643592" y="2907873"/>
            <a:ext cx="911640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2Core, 32GB</a:t>
            </a:r>
            <a:endParaRPr kumimoji="1" lang="ko-KR" altLang="en-US" sz="7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5670894" y="2775365"/>
            <a:ext cx="858160" cy="107722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psccap02</a:t>
            </a:r>
            <a:endParaRPr kumimoji="1" lang="ko-KR" altLang="en-US" sz="7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7" name="TextBox 636"/>
          <p:cNvSpPr txBox="1"/>
          <p:nvPr/>
        </p:nvSpPr>
        <p:spPr>
          <a:xfrm>
            <a:off x="5643595" y="2390201"/>
            <a:ext cx="915900" cy="323165"/>
          </a:xfrm>
          <a:prstGeom prst="rect">
            <a:avLst/>
          </a:prstGeom>
          <a:noFill/>
          <a:ln w="3175">
            <a:noFill/>
          </a:ln>
        </p:spPr>
        <p:txBody>
          <a:bodyPr vert="horz" wrap="square" lIns="0" tIns="0" rIns="0" bIns="0" rtlCol="0" anchor="ctr" anchorCtr="1">
            <a:spAutoFit/>
          </a:bodyPr>
          <a:lstStyle>
            <a:defPPr>
              <a:defRPr lang="ko-KR"/>
            </a:defPPr>
            <a:lvl1pPr fontAlgn="base">
              <a:spcBef>
                <a:spcPct val="0"/>
              </a:spcBef>
              <a:spcAft>
                <a:spcPct val="0"/>
              </a:spcAft>
              <a:defRPr kumimoji="1" sz="9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sz="700" dirty="0" smtClean="0"/>
              <a:t>SCC#2</a:t>
            </a:r>
          </a:p>
          <a:p>
            <a:r>
              <a:rPr lang="en-US" altLang="ko-KR" sz="700" dirty="0" smtClean="0"/>
              <a:t>M10-1 </a:t>
            </a:r>
          </a:p>
          <a:p>
            <a:r>
              <a:rPr lang="en-US" altLang="ko-KR" sz="700" dirty="0" smtClean="0"/>
              <a:t>[</a:t>
            </a:r>
            <a:r>
              <a:rPr lang="en-US" altLang="ko-KR" sz="700" dirty="0"/>
              <a:t>Solaris </a:t>
            </a:r>
            <a:r>
              <a:rPr lang="en-US" altLang="ko-KR" sz="700" dirty="0" smtClean="0"/>
              <a:t>11.2]</a:t>
            </a:r>
            <a:endParaRPr lang="ko-KR" altLang="en-US" sz="700" dirty="0"/>
          </a:p>
        </p:txBody>
      </p:sp>
      <p:grpSp>
        <p:nvGrpSpPr>
          <p:cNvPr id="639" name="그룹 638"/>
          <p:cNvGrpSpPr/>
          <p:nvPr/>
        </p:nvGrpSpPr>
        <p:grpSpPr>
          <a:xfrm>
            <a:off x="5929322" y="2428868"/>
            <a:ext cx="915900" cy="1101403"/>
            <a:chOff x="4311579" y="2428868"/>
            <a:chExt cx="934985" cy="1101403"/>
          </a:xfrm>
        </p:grpSpPr>
        <p:sp>
          <p:nvSpPr>
            <p:cNvPr id="640" name="직사각형 639"/>
            <p:cNvSpPr/>
            <p:nvPr/>
          </p:nvSpPr>
          <p:spPr>
            <a:xfrm>
              <a:off x="4333636" y="2428868"/>
              <a:ext cx="902805" cy="1101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1" name="직사각형 640"/>
            <p:cNvSpPr/>
            <p:nvPr/>
          </p:nvSpPr>
          <p:spPr>
            <a:xfrm>
              <a:off x="4391839" y="2865854"/>
              <a:ext cx="791262" cy="62631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3" name="TextBox 642"/>
            <p:cNvSpPr txBox="1"/>
            <p:nvPr/>
          </p:nvSpPr>
          <p:spPr>
            <a:xfrm flipH="1">
              <a:off x="4311579" y="2998361"/>
              <a:ext cx="930636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2Core, 32GB</a:t>
              </a:r>
              <a:endParaRPr kumimoji="1" lang="ko-KR" altLang="en-US" sz="7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4" name="TextBox 643"/>
            <p:cNvSpPr txBox="1"/>
            <p:nvPr/>
          </p:nvSpPr>
          <p:spPr>
            <a:xfrm>
              <a:off x="4338877" y="2865853"/>
              <a:ext cx="876041" cy="107722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700" b="1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psccap01</a:t>
              </a:r>
              <a:endParaRPr kumimoji="1" lang="ko-KR" altLang="en-US" sz="7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45" name="TextBox 644"/>
            <p:cNvSpPr txBox="1"/>
            <p:nvPr/>
          </p:nvSpPr>
          <p:spPr>
            <a:xfrm>
              <a:off x="4311579" y="2480689"/>
              <a:ext cx="934985" cy="323165"/>
            </a:xfrm>
            <a:prstGeom prst="rect">
              <a:avLst/>
            </a:prstGeom>
            <a:noFill/>
            <a:ln w="3175">
              <a:noFill/>
            </a:ln>
          </p:spPr>
          <p:txBody>
            <a:bodyPr vert="horz" wrap="square" lIns="0" tIns="0" rIns="0" bIns="0" rtlCol="0" anchor="ctr" anchorCtr="1">
              <a:spAutoFit/>
            </a:bodyPr>
            <a:lstStyle>
              <a:defPPr>
                <a:defRPr lang="ko-KR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kumimoji="1" sz="900" b="1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defRPr>
              </a:lvl1pPr>
            </a:lstStyle>
            <a:p>
              <a:r>
                <a:rPr lang="en-US" altLang="ko-KR" sz="700" dirty="0" smtClean="0"/>
                <a:t>SCC#1</a:t>
              </a:r>
            </a:p>
            <a:p>
              <a:r>
                <a:rPr lang="en-US" altLang="ko-KR" sz="700" dirty="0" smtClean="0"/>
                <a:t>M10-1 </a:t>
              </a:r>
            </a:p>
            <a:p>
              <a:r>
                <a:rPr lang="en-US" altLang="ko-KR" sz="700" dirty="0" smtClean="0"/>
                <a:t>[</a:t>
              </a:r>
              <a:r>
                <a:rPr lang="en-US" altLang="ko-KR" sz="700" dirty="0"/>
                <a:t>Solaris </a:t>
              </a:r>
              <a:r>
                <a:rPr lang="en-US" altLang="ko-KR" sz="700" dirty="0" smtClean="0"/>
                <a:t>11.2]</a:t>
              </a:r>
              <a:endParaRPr lang="ko-KR" altLang="en-US" sz="700" dirty="0"/>
            </a:p>
          </p:txBody>
        </p:sp>
      </p:grpSp>
      <p:grpSp>
        <p:nvGrpSpPr>
          <p:cNvPr id="656" name="그룹 655"/>
          <p:cNvGrpSpPr/>
          <p:nvPr/>
        </p:nvGrpSpPr>
        <p:grpSpPr>
          <a:xfrm>
            <a:off x="2489184" y="1000108"/>
            <a:ext cx="2287614" cy="1214446"/>
            <a:chOff x="2489184" y="1000108"/>
            <a:chExt cx="2287614" cy="1214446"/>
          </a:xfrm>
        </p:grpSpPr>
        <p:sp>
          <p:nvSpPr>
            <p:cNvPr id="209" name="Line 186"/>
            <p:cNvSpPr>
              <a:spLocks noChangeShapeType="1"/>
            </p:cNvSpPr>
            <p:nvPr/>
          </p:nvSpPr>
          <p:spPr bwMode="auto">
            <a:xfrm>
              <a:off x="3608696" y="1290606"/>
              <a:ext cx="0" cy="173523"/>
            </a:xfrm>
            <a:prstGeom prst="line">
              <a:avLst/>
            </a:prstGeom>
            <a:noFill/>
            <a:ln w="19050">
              <a:solidFill>
                <a:srgbClr val="99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377" latinLnBrk="0">
                <a:defRPr/>
              </a:pPr>
              <a:endParaRPr lang="ko-KR" altLang="en-US" sz="1400" b="1" ker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10" name="그룹 209"/>
            <p:cNvGrpSpPr/>
            <p:nvPr/>
          </p:nvGrpSpPr>
          <p:grpSpPr>
            <a:xfrm>
              <a:off x="2900581" y="1418829"/>
              <a:ext cx="1457105" cy="316574"/>
              <a:chOff x="1288232" y="1272208"/>
              <a:chExt cx="3024000" cy="363198"/>
            </a:xfrm>
            <a:noFill/>
          </p:grpSpPr>
          <p:pic>
            <p:nvPicPr>
              <p:cNvPr id="211" name="Picture 193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2618633" y="-58193"/>
                <a:ext cx="363198" cy="3024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2" name="Text Box 194"/>
              <p:cNvSpPr txBox="1">
                <a:spLocks noChangeArrowheads="1"/>
              </p:cNvSpPr>
              <p:nvPr/>
            </p:nvSpPr>
            <p:spPr bwMode="auto">
              <a:xfrm>
                <a:off x="2271658" y="1393170"/>
                <a:ext cx="1044000" cy="123587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ko-KR" altLang="en-US" sz="700" b="1" dirty="0">
                    <a:latin typeface="맑은 고딕" pitchFamily="50" charset="-127"/>
                    <a:ea typeface="맑은 고딕" pitchFamily="50" charset="-127"/>
                  </a:rPr>
                  <a:t>내 부 망</a:t>
                </a:r>
              </a:p>
            </p:txBody>
          </p:sp>
        </p:grpSp>
        <p:sp>
          <p:nvSpPr>
            <p:cNvPr id="215" name="AutoShape 253"/>
            <p:cNvSpPr>
              <a:spLocks noChangeArrowheads="1"/>
            </p:cNvSpPr>
            <p:nvPr/>
          </p:nvSpPr>
          <p:spPr bwMode="auto">
            <a:xfrm>
              <a:off x="3358385" y="1000108"/>
              <a:ext cx="728390" cy="334284"/>
            </a:xfrm>
            <a:prstGeom prst="roundRect">
              <a:avLst>
                <a:gd name="adj" fmla="val 31676"/>
              </a:avLst>
            </a:prstGeom>
            <a:solidFill>
              <a:srgbClr val="FFFFFF"/>
            </a:solidFill>
            <a:ln w="19050">
              <a:solidFill>
                <a:srgbClr val="9999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defTabSz="914377" latinLnBrk="0">
                <a:defRPr/>
              </a:pPr>
              <a:r>
                <a:rPr lang="ko-KR" altLang="en-US" sz="700" b="1" kern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일반유저</a:t>
              </a:r>
              <a:endParaRPr lang="en-US" altLang="ko-KR" sz="700" b="1" kern="0" dirty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16" name="Picture 78" descr="Pictur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3161" y="1037743"/>
              <a:ext cx="132288" cy="25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2" name="직선 연결선 221"/>
            <p:cNvCxnSpPr/>
            <p:nvPr/>
          </p:nvCxnSpPr>
          <p:spPr>
            <a:xfrm flipH="1">
              <a:off x="3614524" y="1735404"/>
              <a:ext cx="437" cy="23532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직사각형 237"/>
            <p:cNvSpPr/>
            <p:nvPr/>
          </p:nvSpPr>
          <p:spPr>
            <a:xfrm>
              <a:off x="2489184" y="1975900"/>
              <a:ext cx="2287614" cy="23865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239" name="그룹 364"/>
            <p:cNvGrpSpPr/>
            <p:nvPr/>
          </p:nvGrpSpPr>
          <p:grpSpPr>
            <a:xfrm>
              <a:off x="2538989" y="1991903"/>
              <a:ext cx="1087275" cy="172136"/>
              <a:chOff x="4305300" y="4984506"/>
              <a:chExt cx="729570" cy="107616"/>
            </a:xfrm>
          </p:grpSpPr>
          <p:sp>
            <p:nvSpPr>
              <p:cNvPr id="240" name="직사각형 239"/>
              <p:cNvSpPr/>
              <p:nvPr/>
            </p:nvSpPr>
            <p:spPr>
              <a:xfrm>
                <a:off x="4305300" y="4984750"/>
                <a:ext cx="360000" cy="1073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8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DIST#1</a:t>
                </a:r>
                <a:endParaRPr kumimoji="1" lang="en-US" altLang="ko-KR" sz="8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1" name="직사각형 240"/>
              <p:cNvSpPr/>
              <p:nvPr/>
            </p:nvSpPr>
            <p:spPr>
              <a:xfrm>
                <a:off x="4674870" y="4984506"/>
                <a:ext cx="360000" cy="1073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8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DIST#2</a:t>
                </a:r>
                <a:endParaRPr kumimoji="1" lang="en-US" altLang="ko-KR" sz="8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653" name="그룹 364"/>
            <p:cNvGrpSpPr/>
            <p:nvPr/>
          </p:nvGrpSpPr>
          <p:grpSpPr>
            <a:xfrm>
              <a:off x="3643306" y="1991903"/>
              <a:ext cx="1087275" cy="172136"/>
              <a:chOff x="4305300" y="4984506"/>
              <a:chExt cx="729570" cy="107616"/>
            </a:xfrm>
          </p:grpSpPr>
          <p:sp>
            <p:nvSpPr>
              <p:cNvPr id="654" name="직사각형 653"/>
              <p:cNvSpPr/>
              <p:nvPr/>
            </p:nvSpPr>
            <p:spPr>
              <a:xfrm>
                <a:off x="4305300" y="4984750"/>
                <a:ext cx="360000" cy="1073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8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DIST#3</a:t>
                </a:r>
                <a:endParaRPr kumimoji="1" lang="en-US" altLang="ko-KR" sz="8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55" name="직사각형 654"/>
              <p:cNvSpPr/>
              <p:nvPr/>
            </p:nvSpPr>
            <p:spPr>
              <a:xfrm>
                <a:off x="4674870" y="4984506"/>
                <a:ext cx="360000" cy="10737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800" dirty="0" smtClean="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DIST#4</a:t>
                </a:r>
                <a:endParaRPr kumimoji="1" lang="en-US" altLang="ko-KR" sz="8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</p:grpSp>
      <p:cxnSp>
        <p:nvCxnSpPr>
          <p:cNvPr id="661" name="직선 연결선 660"/>
          <p:cNvCxnSpPr>
            <a:stCxn id="238" idx="2"/>
            <a:endCxn id="565" idx="0"/>
          </p:cNvCxnSpPr>
          <p:nvPr/>
        </p:nvCxnSpPr>
        <p:spPr>
          <a:xfrm rot="5400000">
            <a:off x="3558327" y="2263716"/>
            <a:ext cx="123826" cy="2550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직선 연결선 667"/>
          <p:cNvCxnSpPr>
            <a:stCxn id="238" idx="1"/>
          </p:cNvCxnSpPr>
          <p:nvPr/>
        </p:nvCxnSpPr>
        <p:spPr>
          <a:xfrm rot="10800000" flipV="1">
            <a:off x="1202650" y="2095227"/>
            <a:ext cx="1286534" cy="31009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직선 연결선 668"/>
          <p:cNvCxnSpPr>
            <a:stCxn id="238" idx="1"/>
            <a:endCxn id="551" idx="0"/>
          </p:cNvCxnSpPr>
          <p:nvPr/>
        </p:nvCxnSpPr>
        <p:spPr>
          <a:xfrm rot="10800000" flipV="1">
            <a:off x="2393042" y="2095226"/>
            <a:ext cx="96142" cy="24315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직선 연결선 672"/>
          <p:cNvCxnSpPr>
            <a:stCxn id="238" idx="1"/>
            <a:endCxn id="558" idx="0"/>
          </p:cNvCxnSpPr>
          <p:nvPr/>
        </p:nvCxnSpPr>
        <p:spPr>
          <a:xfrm rot="10800000" flipH="1" flipV="1">
            <a:off x="2489184" y="2095226"/>
            <a:ext cx="201952" cy="33364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직선 연결선 677"/>
          <p:cNvCxnSpPr>
            <a:stCxn id="238" idx="2"/>
            <a:endCxn id="572" idx="0"/>
          </p:cNvCxnSpPr>
          <p:nvPr/>
        </p:nvCxnSpPr>
        <p:spPr>
          <a:xfrm rot="16200000" flipH="1">
            <a:off x="3681925" y="2165619"/>
            <a:ext cx="214314" cy="31218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3" name="원통 682"/>
          <p:cNvSpPr/>
          <p:nvPr/>
        </p:nvSpPr>
        <p:spPr>
          <a:xfrm>
            <a:off x="3354527" y="4929197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PVI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2,000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4" name="원통 683"/>
          <p:cNvSpPr/>
          <p:nvPr/>
        </p:nvSpPr>
        <p:spPr>
          <a:xfrm>
            <a:off x="3359291" y="5395909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AML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2,800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5" name="원통 684"/>
          <p:cNvSpPr/>
          <p:nvPr/>
        </p:nvSpPr>
        <p:spPr>
          <a:xfrm>
            <a:off x="5286380" y="4929197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SHU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2,750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9" name="원통 688"/>
          <p:cNvSpPr/>
          <p:nvPr/>
        </p:nvSpPr>
        <p:spPr>
          <a:xfrm>
            <a:off x="2363937" y="5386397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RMS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14,100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1" name="원통 690"/>
          <p:cNvSpPr/>
          <p:nvPr/>
        </p:nvSpPr>
        <p:spPr>
          <a:xfrm>
            <a:off x="4357686" y="5386397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15,800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92" name="원통 691"/>
          <p:cNvSpPr/>
          <p:nvPr/>
        </p:nvSpPr>
        <p:spPr>
          <a:xfrm>
            <a:off x="5286380" y="5386397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SCC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99" name="직선 연결선 698"/>
          <p:cNvCxnSpPr>
            <a:stCxn id="120" idx="0"/>
            <a:endCxn id="430" idx="2"/>
          </p:cNvCxnSpPr>
          <p:nvPr/>
        </p:nvCxnSpPr>
        <p:spPr>
          <a:xfrm rot="16200000" flipV="1">
            <a:off x="2551748" y="2577016"/>
            <a:ext cx="288884" cy="294002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직선 연결선 701"/>
          <p:cNvCxnSpPr>
            <a:stCxn id="119" idx="0"/>
            <a:endCxn id="558" idx="2"/>
          </p:cNvCxnSpPr>
          <p:nvPr/>
        </p:nvCxnSpPr>
        <p:spPr>
          <a:xfrm rot="16200000" flipV="1">
            <a:off x="2823182" y="3398226"/>
            <a:ext cx="660207" cy="92429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직선 연결선 705"/>
          <p:cNvCxnSpPr>
            <a:stCxn id="120" idx="0"/>
            <a:endCxn id="558" idx="2"/>
          </p:cNvCxnSpPr>
          <p:nvPr/>
        </p:nvCxnSpPr>
        <p:spPr>
          <a:xfrm rot="16200000" flipV="1">
            <a:off x="3098069" y="3123338"/>
            <a:ext cx="661200" cy="147506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직선 연결선 708"/>
          <p:cNvCxnSpPr>
            <a:stCxn id="119" idx="0"/>
            <a:endCxn id="572" idx="2"/>
          </p:cNvCxnSpPr>
          <p:nvPr/>
        </p:nvCxnSpPr>
        <p:spPr>
          <a:xfrm rot="5400000" flipH="1" flipV="1">
            <a:off x="3450201" y="3695505"/>
            <a:ext cx="660207" cy="32974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2" name="직선 연결선 711"/>
          <p:cNvCxnSpPr>
            <a:stCxn id="120" idx="0"/>
            <a:endCxn id="572" idx="2"/>
          </p:cNvCxnSpPr>
          <p:nvPr/>
        </p:nvCxnSpPr>
        <p:spPr>
          <a:xfrm rot="16200000" flipV="1">
            <a:off x="3725088" y="3750357"/>
            <a:ext cx="661200" cy="22102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" name="직선 연결선 716"/>
          <p:cNvCxnSpPr>
            <a:stCxn id="119" idx="0"/>
            <a:endCxn id="590" idx="2"/>
          </p:cNvCxnSpPr>
          <p:nvPr/>
        </p:nvCxnSpPr>
        <p:spPr>
          <a:xfrm rot="5400000" flipH="1" flipV="1">
            <a:off x="4073347" y="3072359"/>
            <a:ext cx="660207" cy="157603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직선 연결선 717"/>
          <p:cNvCxnSpPr>
            <a:stCxn id="120" idx="0"/>
            <a:endCxn id="590" idx="2"/>
          </p:cNvCxnSpPr>
          <p:nvPr/>
        </p:nvCxnSpPr>
        <p:spPr>
          <a:xfrm rot="5400000" flipH="1" flipV="1">
            <a:off x="4348234" y="3348239"/>
            <a:ext cx="661200" cy="102526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직선 연결선 722"/>
          <p:cNvCxnSpPr>
            <a:stCxn id="119" idx="0"/>
            <a:endCxn id="640" idx="2"/>
          </p:cNvCxnSpPr>
          <p:nvPr/>
        </p:nvCxnSpPr>
        <p:spPr>
          <a:xfrm rot="5400000" flipH="1" flipV="1">
            <a:off x="4674173" y="2471533"/>
            <a:ext cx="660207" cy="2777684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직선 연결선 725"/>
          <p:cNvCxnSpPr>
            <a:stCxn id="120" idx="0"/>
            <a:endCxn id="640" idx="2"/>
          </p:cNvCxnSpPr>
          <p:nvPr/>
        </p:nvCxnSpPr>
        <p:spPr>
          <a:xfrm rot="5400000" flipH="1" flipV="1">
            <a:off x="4949060" y="2747413"/>
            <a:ext cx="661200" cy="2226916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0" name="직선 연결선 729"/>
          <p:cNvCxnSpPr>
            <a:stCxn id="125" idx="0"/>
            <a:endCxn id="558" idx="2"/>
          </p:cNvCxnSpPr>
          <p:nvPr/>
        </p:nvCxnSpPr>
        <p:spPr>
          <a:xfrm rot="5400000" flipH="1" flipV="1">
            <a:off x="1617516" y="3121306"/>
            <a:ext cx="664654" cy="148258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직선 연결선 732"/>
          <p:cNvCxnSpPr>
            <a:stCxn id="125" idx="0"/>
            <a:endCxn id="572" idx="2"/>
          </p:cNvCxnSpPr>
          <p:nvPr/>
        </p:nvCxnSpPr>
        <p:spPr>
          <a:xfrm rot="5400000" flipH="1" flipV="1">
            <a:off x="2244535" y="2494287"/>
            <a:ext cx="664654" cy="273662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직선 연결선 735"/>
          <p:cNvCxnSpPr>
            <a:stCxn id="125" idx="0"/>
            <a:endCxn id="590" idx="2"/>
          </p:cNvCxnSpPr>
          <p:nvPr/>
        </p:nvCxnSpPr>
        <p:spPr>
          <a:xfrm rot="5400000" flipH="1" flipV="1">
            <a:off x="2867681" y="1871141"/>
            <a:ext cx="664654" cy="398291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직선 연결선 738"/>
          <p:cNvCxnSpPr>
            <a:stCxn id="125" idx="0"/>
            <a:endCxn id="640" idx="2"/>
          </p:cNvCxnSpPr>
          <p:nvPr/>
        </p:nvCxnSpPr>
        <p:spPr>
          <a:xfrm rot="5400000" flipH="1" flipV="1">
            <a:off x="3468507" y="1270315"/>
            <a:ext cx="664654" cy="5184567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원통 744"/>
          <p:cNvSpPr/>
          <p:nvPr/>
        </p:nvSpPr>
        <p:spPr>
          <a:xfrm>
            <a:off x="8164687" y="4929197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1,670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6" name="원통 745"/>
          <p:cNvSpPr/>
          <p:nvPr/>
        </p:nvSpPr>
        <p:spPr>
          <a:xfrm>
            <a:off x="8164687" y="5386397"/>
            <a:ext cx="641205" cy="381530"/>
          </a:xfrm>
          <a:prstGeom prst="can">
            <a:avLst>
              <a:gd name="adj" fmla="val 1514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ECI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3,900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7" name="직사각형 746"/>
          <p:cNvSpPr/>
          <p:nvPr/>
        </p:nvSpPr>
        <p:spPr>
          <a:xfrm>
            <a:off x="6981849" y="4357694"/>
            <a:ext cx="921066" cy="15716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ko-KR" altLang="en-US" sz="7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정보계</a:t>
            </a:r>
            <a:r>
              <a:rPr lang="ko-KR" altLang="en-US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7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 VSP</a:t>
            </a:r>
            <a:endParaRPr lang="en-US" altLang="ko-KR" sz="7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48" name="원통 747"/>
          <p:cNvSpPr/>
          <p:nvPr/>
        </p:nvSpPr>
        <p:spPr>
          <a:xfrm>
            <a:off x="7126462" y="4561962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SHU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2,750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9" name="원통 748"/>
          <p:cNvSpPr/>
          <p:nvPr/>
        </p:nvSpPr>
        <p:spPr>
          <a:xfrm>
            <a:off x="7126462" y="5019162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BAV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15,800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0" name="원통 749"/>
          <p:cNvSpPr/>
          <p:nvPr/>
        </p:nvSpPr>
        <p:spPr>
          <a:xfrm>
            <a:off x="7126462" y="5476362"/>
            <a:ext cx="641205" cy="381530"/>
          </a:xfrm>
          <a:prstGeom prst="can">
            <a:avLst>
              <a:gd name="adj" fmla="val 15147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SCC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400</a:t>
            </a: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Raid5)</a:t>
            </a:r>
            <a:endParaRPr kumimoji="1" lang="en-US" altLang="ko-KR" sz="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55" name="직선 연결선 754"/>
          <p:cNvCxnSpPr>
            <a:stCxn id="548" idx="0"/>
            <a:endCxn id="528" idx="2"/>
          </p:cNvCxnSpPr>
          <p:nvPr/>
        </p:nvCxnSpPr>
        <p:spPr>
          <a:xfrm rot="5400000" flipH="1" flipV="1">
            <a:off x="8252804" y="4483679"/>
            <a:ext cx="459008" cy="340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위로 구부러진 화살표 763"/>
          <p:cNvSpPr/>
          <p:nvPr/>
        </p:nvSpPr>
        <p:spPr>
          <a:xfrm>
            <a:off x="5214942" y="5857892"/>
            <a:ext cx="2357454" cy="500066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65" name="TextBox 764"/>
          <p:cNvSpPr txBox="1"/>
          <p:nvPr/>
        </p:nvSpPr>
        <p:spPr>
          <a:xfrm>
            <a:off x="6286512" y="6111737"/>
            <a:ext cx="857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UR</a:t>
            </a:r>
            <a:r>
              <a:rPr lang="ko-KR" altLang="en-US" sz="1000" b="1" dirty="0" smtClean="0">
                <a:latin typeface="+mj-lt"/>
              </a:rPr>
              <a:t>복제</a:t>
            </a:r>
            <a:endParaRPr lang="ko-KR" altLang="en-US" sz="1000" b="1" dirty="0">
              <a:latin typeface="+mj-lt"/>
            </a:endParaRPr>
          </a:p>
        </p:txBody>
      </p:sp>
      <p:cxnSp>
        <p:nvCxnSpPr>
          <p:cNvPr id="766" name="직선 연결선 765"/>
          <p:cNvCxnSpPr>
            <a:stCxn id="747" idx="0"/>
            <a:endCxn id="174" idx="2"/>
          </p:cNvCxnSpPr>
          <p:nvPr/>
        </p:nvCxnSpPr>
        <p:spPr>
          <a:xfrm rot="16200000" flipV="1">
            <a:off x="6903283" y="3818595"/>
            <a:ext cx="1075908" cy="229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직사각형 777"/>
          <p:cNvSpPr/>
          <p:nvPr/>
        </p:nvSpPr>
        <p:spPr>
          <a:xfrm>
            <a:off x="4286248" y="4876800"/>
            <a:ext cx="1752602" cy="98109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9" name="직사각형 778"/>
          <p:cNvSpPr/>
          <p:nvPr/>
        </p:nvSpPr>
        <p:spPr>
          <a:xfrm>
            <a:off x="7048529" y="4500570"/>
            <a:ext cx="790546" cy="140493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0" name="Rectangle 4"/>
          <p:cNvSpPr>
            <a:spLocks noChangeArrowheads="1"/>
          </p:cNvSpPr>
          <p:nvPr/>
        </p:nvSpPr>
        <p:spPr bwMode="auto">
          <a:xfrm>
            <a:off x="142845" y="1071546"/>
            <a:ext cx="1643074" cy="274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latinLnBrk="0" hangingPunct="0"/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■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시스템구성도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3" name="웃는 얼굴 222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(PVI,SHU,BAV) #2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57837" y="1697962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0076" y="2034938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27726" y="2034939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3911" y="2034939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2694" y="1626133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140" name="직사각형 139"/>
          <p:cNvSpPr/>
          <p:nvPr/>
        </p:nvSpPr>
        <p:spPr>
          <a:xfrm rot="5400000">
            <a:off x="2252400" y="2034940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1" name="직사각형 140"/>
          <p:cNvSpPr/>
          <p:nvPr/>
        </p:nvSpPr>
        <p:spPr>
          <a:xfrm rot="5400000">
            <a:off x="2498584" y="2034940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 rot="5400000">
            <a:off x="3502697" y="2034942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17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70740" y="4102335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직사각형 179"/>
          <p:cNvSpPr/>
          <p:nvPr/>
        </p:nvSpPr>
        <p:spPr>
          <a:xfrm rot="5400000">
            <a:off x="1292978" y="4439311"/>
            <a:ext cx="623888" cy="200758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81" name="직사각형 180"/>
          <p:cNvSpPr/>
          <p:nvPr/>
        </p:nvSpPr>
        <p:spPr>
          <a:xfrm rot="5400000">
            <a:off x="1540629" y="4439312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2" name="직사각형 181"/>
          <p:cNvSpPr/>
          <p:nvPr/>
        </p:nvSpPr>
        <p:spPr>
          <a:xfrm rot="5400000">
            <a:off x="1786814" y="4439312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3" name="직사각형 182"/>
          <p:cNvSpPr/>
          <p:nvPr/>
        </p:nvSpPr>
        <p:spPr>
          <a:xfrm>
            <a:off x="705597" y="4030506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4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72022" y="5321534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직사각형 184"/>
          <p:cNvSpPr/>
          <p:nvPr/>
        </p:nvSpPr>
        <p:spPr>
          <a:xfrm>
            <a:off x="716296" y="5229200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6" name="직사각형 185"/>
          <p:cNvSpPr/>
          <p:nvPr/>
        </p:nvSpPr>
        <p:spPr>
          <a:xfrm rot="5400000">
            <a:off x="2265302" y="4439313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7" name="직사각형 186"/>
          <p:cNvSpPr/>
          <p:nvPr/>
        </p:nvSpPr>
        <p:spPr>
          <a:xfrm rot="5400000">
            <a:off x="2511487" y="4439313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 rot="5400000">
            <a:off x="3515600" y="4439315"/>
            <a:ext cx="623888" cy="200757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 rot="5400000">
            <a:off x="1298419" y="5658510"/>
            <a:ext cx="623888" cy="200758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91" name="직사각형 190"/>
          <p:cNvSpPr/>
          <p:nvPr/>
        </p:nvSpPr>
        <p:spPr>
          <a:xfrm rot="5400000">
            <a:off x="1546070" y="565851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2" name="직사각형 191"/>
          <p:cNvSpPr/>
          <p:nvPr/>
        </p:nvSpPr>
        <p:spPr>
          <a:xfrm rot="5400000">
            <a:off x="1792254" y="5658511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3" name="직사각형 192"/>
          <p:cNvSpPr/>
          <p:nvPr/>
        </p:nvSpPr>
        <p:spPr>
          <a:xfrm rot="5400000">
            <a:off x="2270743" y="5658512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4" name="직사각형 193"/>
          <p:cNvSpPr/>
          <p:nvPr/>
        </p:nvSpPr>
        <p:spPr>
          <a:xfrm rot="5400000">
            <a:off x="2516928" y="5658512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96" name="직사각형 195"/>
          <p:cNvSpPr/>
          <p:nvPr/>
        </p:nvSpPr>
        <p:spPr>
          <a:xfrm rot="5400000">
            <a:off x="3521041" y="5658514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2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81852" y="2873755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726126" y="2781421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9" name="직사각형 158"/>
          <p:cNvSpPr/>
          <p:nvPr/>
        </p:nvSpPr>
        <p:spPr>
          <a:xfrm rot="5400000">
            <a:off x="1308249" y="3210731"/>
            <a:ext cx="623888" cy="200758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ko-KR" altLang="en-US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연결슬롯</a:t>
            </a:r>
          </a:p>
        </p:txBody>
      </p:sp>
      <p:sp>
        <p:nvSpPr>
          <p:cNvPr id="160" name="직사각형 159"/>
          <p:cNvSpPr/>
          <p:nvPr/>
        </p:nvSpPr>
        <p:spPr>
          <a:xfrm rot="5400000">
            <a:off x="1555899" y="3210732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1" name="직사각형 160"/>
          <p:cNvSpPr/>
          <p:nvPr/>
        </p:nvSpPr>
        <p:spPr>
          <a:xfrm rot="5400000">
            <a:off x="1802084" y="3210732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6" name="직사각형 165"/>
          <p:cNvSpPr/>
          <p:nvPr/>
        </p:nvSpPr>
        <p:spPr>
          <a:xfrm rot="5400000">
            <a:off x="2280573" y="3210733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1G NIC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67" name="직사각형 166"/>
          <p:cNvSpPr/>
          <p:nvPr/>
        </p:nvSpPr>
        <p:spPr>
          <a:xfrm rot="5400000">
            <a:off x="2526758" y="3210733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75" name="직사각형 174"/>
          <p:cNvSpPr/>
          <p:nvPr/>
        </p:nvSpPr>
        <p:spPr>
          <a:xfrm rot="5400000">
            <a:off x="3530870" y="3210735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algn="ctr" latinLnBrk="0"/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67" y="1543225"/>
            <a:ext cx="3043415" cy="123690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 flipH="1">
            <a:off x="6308782" y="5940605"/>
            <a:ext cx="133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HUS110</a:t>
            </a:r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(600GB*13)</a:t>
            </a:r>
            <a:endParaRPr lang="ko-KR" altLang="en-US" sz="10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700" y="5320094"/>
            <a:ext cx="3208786" cy="6658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359734" y="5185193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Control-A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 bwMode="auto">
          <a:xfrm>
            <a:off x="6096878" y="5236057"/>
            <a:ext cx="70338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직사각형 63"/>
          <p:cNvSpPr/>
          <p:nvPr/>
        </p:nvSpPr>
        <p:spPr bwMode="auto">
          <a:xfrm>
            <a:off x="6167217" y="5236057"/>
            <a:ext cx="70338" cy="762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 bwMode="auto">
          <a:xfrm>
            <a:off x="7503647" y="5236057"/>
            <a:ext cx="70338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직사각형 65"/>
          <p:cNvSpPr/>
          <p:nvPr/>
        </p:nvSpPr>
        <p:spPr bwMode="auto">
          <a:xfrm>
            <a:off x="7573986" y="5236057"/>
            <a:ext cx="70338" cy="76200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50873" y="519366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Control-S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직사각형 67"/>
          <p:cNvSpPr/>
          <p:nvPr/>
        </p:nvSpPr>
        <p:spPr bwMode="auto">
          <a:xfrm>
            <a:off x="5956201" y="5236057"/>
            <a:ext cx="70338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직사각형 68"/>
          <p:cNvSpPr/>
          <p:nvPr/>
        </p:nvSpPr>
        <p:spPr bwMode="auto">
          <a:xfrm>
            <a:off x="6026540" y="5236057"/>
            <a:ext cx="70338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7362970" y="5236057"/>
            <a:ext cx="70338" cy="762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1" name="직사각형 70"/>
          <p:cNvSpPr/>
          <p:nvPr/>
        </p:nvSpPr>
        <p:spPr bwMode="auto">
          <a:xfrm>
            <a:off x="7433309" y="5236057"/>
            <a:ext cx="70338" cy="76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343730" y="5401066"/>
            <a:ext cx="232615" cy="503039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5584932" y="5398821"/>
            <a:ext cx="232650" cy="504000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8058036" y="5395414"/>
            <a:ext cx="135809" cy="51504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SPARE</a:t>
            </a:r>
            <a:endParaRPr lang="ko-KR" altLang="en-US" sz="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5826729" y="5401066"/>
            <a:ext cx="232615" cy="503039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067930" y="5398821"/>
            <a:ext cx="232650" cy="504000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6300713" y="5401066"/>
            <a:ext cx="232615" cy="503039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541915" y="5398821"/>
            <a:ext cx="232650" cy="50400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52914" y="2598481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42650" y="1332437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M10-4 #1 Front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5551670" y="2265338"/>
            <a:ext cx="484304" cy="21044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079707" y="2263350"/>
            <a:ext cx="490043" cy="1198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6766969" y="5401066"/>
            <a:ext cx="232615" cy="503039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7008171" y="5398821"/>
            <a:ext cx="232650" cy="504000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8" name="꺾인 연결선 7"/>
          <p:cNvCxnSpPr>
            <a:stCxn id="120" idx="3"/>
            <a:endCxn id="68" idx="0"/>
          </p:cNvCxnSpPr>
          <p:nvPr/>
        </p:nvCxnSpPr>
        <p:spPr>
          <a:xfrm rot="16200000" flipH="1">
            <a:off x="2644214" y="1888901"/>
            <a:ext cx="2788796" cy="3905515"/>
          </a:xfrm>
          <a:prstGeom prst="bentConnector3">
            <a:avLst>
              <a:gd name="adj1" fmla="val 17895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141" idx="3"/>
            <a:endCxn id="70" idx="0"/>
          </p:cNvCxnSpPr>
          <p:nvPr/>
        </p:nvCxnSpPr>
        <p:spPr>
          <a:xfrm rot="16200000" flipH="1">
            <a:off x="3709937" y="1547853"/>
            <a:ext cx="2788795" cy="4587611"/>
          </a:xfrm>
          <a:prstGeom prst="bentConnector3">
            <a:avLst>
              <a:gd name="adj1" fmla="val 1539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꺾인 연결선 93"/>
          <p:cNvCxnSpPr>
            <a:stCxn id="161" idx="3"/>
            <a:endCxn id="69" idx="0"/>
          </p:cNvCxnSpPr>
          <p:nvPr/>
        </p:nvCxnSpPr>
        <p:spPr>
          <a:xfrm rot="16200000" flipH="1">
            <a:off x="3281368" y="2455715"/>
            <a:ext cx="1613003" cy="3947681"/>
          </a:xfrm>
          <a:prstGeom prst="bentConnector3">
            <a:avLst>
              <a:gd name="adj1" fmla="val 24411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94"/>
          <p:cNvCxnSpPr>
            <a:stCxn id="167" idx="3"/>
            <a:endCxn id="71" idx="0"/>
          </p:cNvCxnSpPr>
          <p:nvPr/>
        </p:nvCxnSpPr>
        <p:spPr>
          <a:xfrm rot="16200000" flipH="1">
            <a:off x="4347088" y="2114668"/>
            <a:ext cx="1613002" cy="4629776"/>
          </a:xfrm>
          <a:prstGeom prst="bentConnector3">
            <a:avLst>
              <a:gd name="adj1" fmla="val 2047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꺾인 연결선 104"/>
          <p:cNvCxnSpPr>
            <a:stCxn id="182" idx="3"/>
            <a:endCxn id="63" idx="0"/>
          </p:cNvCxnSpPr>
          <p:nvPr/>
        </p:nvCxnSpPr>
        <p:spPr>
          <a:xfrm rot="16200000" flipH="1">
            <a:off x="3923191" y="3027200"/>
            <a:ext cx="384423" cy="4033290"/>
          </a:xfrm>
          <a:prstGeom prst="bentConnector3">
            <a:avLst>
              <a:gd name="adj1" fmla="val 56607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꺾인 연결선 120"/>
          <p:cNvCxnSpPr>
            <a:stCxn id="187" idx="3"/>
            <a:endCxn id="65" idx="0"/>
          </p:cNvCxnSpPr>
          <p:nvPr/>
        </p:nvCxnSpPr>
        <p:spPr>
          <a:xfrm rot="16200000" flipH="1">
            <a:off x="4988913" y="2686154"/>
            <a:ext cx="384422" cy="4715385"/>
          </a:xfrm>
          <a:prstGeom prst="bentConnector3">
            <a:avLst>
              <a:gd name="adj1" fmla="val 36786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꺾인 연결선 137"/>
          <p:cNvCxnSpPr>
            <a:stCxn id="192" idx="1"/>
            <a:endCxn id="64" idx="0"/>
          </p:cNvCxnSpPr>
          <p:nvPr/>
        </p:nvCxnSpPr>
        <p:spPr>
          <a:xfrm rot="5400000" flipH="1" flipV="1">
            <a:off x="4047847" y="3292409"/>
            <a:ext cx="210888" cy="4098187"/>
          </a:xfrm>
          <a:prstGeom prst="bentConnector3">
            <a:avLst>
              <a:gd name="adj1" fmla="val 124088"/>
            </a:avLst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꺾인 연결선 141"/>
          <p:cNvCxnSpPr>
            <a:stCxn id="194" idx="1"/>
            <a:endCxn id="66" idx="0"/>
          </p:cNvCxnSpPr>
          <p:nvPr/>
        </p:nvCxnSpPr>
        <p:spPr>
          <a:xfrm rot="5400000" flipH="1" flipV="1">
            <a:off x="5113570" y="2951361"/>
            <a:ext cx="210889" cy="4780283"/>
          </a:xfrm>
          <a:prstGeom prst="bentConnector3">
            <a:avLst>
              <a:gd name="adj1" fmla="val 148176"/>
            </a:avLst>
          </a:prstGeom>
          <a:ln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85" name="웃는 얼굴 84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5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AML AP #1,2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1" name="웃는 얼굴 30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AML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#1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직사각형 24"/>
          <p:cNvSpPr/>
          <p:nvPr/>
        </p:nvSpPr>
        <p:spPr>
          <a:xfrm rot="5400000">
            <a:off x="3504910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" name="직사각형 97"/>
          <p:cNvSpPr>
            <a:spLocks noChangeArrowheads="1"/>
          </p:cNvSpPr>
          <p:nvPr/>
        </p:nvSpPr>
        <p:spPr bwMode="auto">
          <a:xfrm>
            <a:off x="3751962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27" name="직사각형 98"/>
          <p:cNvSpPr>
            <a:spLocks noChangeArrowheads="1"/>
          </p:cNvSpPr>
          <p:nvPr/>
        </p:nvSpPr>
        <p:spPr bwMode="auto">
          <a:xfrm>
            <a:off x="3816439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4" name="웃는 얼굴 33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AML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1" name="웃는 얼굴 30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ECI DB #1,2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ECI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1" name="웃는 얼굴 30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RM/ALM AP #1,2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815973"/>
              </p:ext>
            </p:extLst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RM/ALM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5" name="웃는 얼굴 34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RM/ALM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#1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06909"/>
              </p:ext>
            </p:extLst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RM/ALM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직사각형 24"/>
          <p:cNvSpPr/>
          <p:nvPr/>
        </p:nvSpPr>
        <p:spPr>
          <a:xfrm rot="5400000">
            <a:off x="3504910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6" name="직사각형 97"/>
          <p:cNvSpPr>
            <a:spLocks noChangeArrowheads="1"/>
          </p:cNvSpPr>
          <p:nvPr/>
        </p:nvSpPr>
        <p:spPr bwMode="auto">
          <a:xfrm>
            <a:off x="3751962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27" name="직사각형 98"/>
          <p:cNvSpPr>
            <a:spLocks noChangeArrowheads="1"/>
          </p:cNvSpPr>
          <p:nvPr/>
        </p:nvSpPr>
        <p:spPr bwMode="auto">
          <a:xfrm>
            <a:off x="3816439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8" name="웃는 얼굴 37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RM/ALM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#2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002350"/>
              </p:ext>
            </p:extLst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RM/ALM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1" name="웃는 얼굴 30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SCC AP #1,2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6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5" name="웃는 얼굴 34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개발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#1,2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16G 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16G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AML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36" name="웃는 얼굴 35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II. </a:t>
            </a:r>
            <a:r>
              <a:rPr kumimoji="1" lang="en-US" altLang="ko-KR" sz="2031" kern="0" dirty="0" smtClean="0"/>
              <a:t>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0" y="1302216"/>
            <a:ext cx="8625160" cy="5055742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42845" y="1071546"/>
            <a:ext cx="1643074" cy="2746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eaLnBrk="0" latinLnBrk="0" hangingPunct="0"/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■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</a:rPr>
              <a:t>HW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구성도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웃는 얼굴 4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927" y="764705"/>
            <a:ext cx="7976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▹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통합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43225" y="1577975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Rear </a:t>
            </a:r>
          </a:p>
        </p:txBody>
      </p:sp>
      <p:sp>
        <p:nvSpPr>
          <p:cNvPr id="119" name="직사각형 118"/>
          <p:cNvSpPr/>
          <p:nvPr/>
        </p:nvSpPr>
        <p:spPr>
          <a:xfrm>
            <a:off x="451339" y="1268414"/>
            <a:ext cx="8241734" cy="511291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000" dirty="0" err="1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661498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직사각형 115"/>
          <p:cNvSpPr/>
          <p:nvPr/>
        </p:nvSpPr>
        <p:spPr>
          <a:xfrm rot="5400000">
            <a:off x="1283737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117" name="직사각형 116"/>
          <p:cNvSpPr/>
          <p:nvPr/>
        </p:nvSpPr>
        <p:spPr>
          <a:xfrm rot="5400000">
            <a:off x="1531387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0" name="직사각형 119"/>
          <p:cNvSpPr/>
          <p:nvPr/>
        </p:nvSpPr>
        <p:spPr>
          <a:xfrm rot="5400000">
            <a:off x="1777572" y="3953955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25" name="직사각형 97"/>
          <p:cNvSpPr>
            <a:spLocks noChangeArrowheads="1"/>
          </p:cNvSpPr>
          <p:nvPr/>
        </p:nvSpPr>
        <p:spPr bwMode="auto">
          <a:xfrm>
            <a:off x="1777941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6" name="직사각형 98"/>
          <p:cNvSpPr>
            <a:spLocks noChangeArrowheads="1"/>
          </p:cNvSpPr>
          <p:nvPr/>
        </p:nvSpPr>
        <p:spPr bwMode="auto">
          <a:xfrm>
            <a:off x="1842419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7" name="직사각형 97"/>
          <p:cNvSpPr>
            <a:spLocks noChangeArrowheads="1"/>
          </p:cNvSpPr>
          <p:nvPr/>
        </p:nvSpPr>
        <p:spPr bwMode="auto">
          <a:xfrm>
            <a:off x="2024623" y="4291908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28" name="직사각형 98"/>
          <p:cNvSpPr>
            <a:spLocks noChangeArrowheads="1"/>
          </p:cNvSpPr>
          <p:nvPr/>
        </p:nvSpPr>
        <p:spPr bwMode="auto">
          <a:xfrm>
            <a:off x="2089101" y="4291908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36" name="직사각형 135"/>
          <p:cNvSpPr/>
          <p:nvPr/>
        </p:nvSpPr>
        <p:spPr>
          <a:xfrm rot="5400000">
            <a:off x="2261251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8" name="직사각형 137"/>
          <p:cNvSpPr/>
          <p:nvPr/>
        </p:nvSpPr>
        <p:spPr>
          <a:xfrm rot="5400000">
            <a:off x="2507436" y="3953956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44" name="직사각형 97"/>
          <p:cNvSpPr>
            <a:spLocks noChangeArrowheads="1"/>
          </p:cNvSpPr>
          <p:nvPr/>
        </p:nvSpPr>
        <p:spPr bwMode="auto">
          <a:xfrm>
            <a:off x="2507805" y="4291909"/>
            <a:ext cx="64477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5" name="직사각형 98"/>
          <p:cNvSpPr>
            <a:spLocks noChangeArrowheads="1"/>
          </p:cNvSpPr>
          <p:nvPr/>
        </p:nvSpPr>
        <p:spPr bwMode="auto">
          <a:xfrm>
            <a:off x="2572283" y="4291909"/>
            <a:ext cx="65942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6" name="직사각형 97"/>
          <p:cNvSpPr>
            <a:spLocks noChangeArrowheads="1"/>
          </p:cNvSpPr>
          <p:nvPr/>
        </p:nvSpPr>
        <p:spPr bwMode="auto">
          <a:xfrm>
            <a:off x="2754487" y="4291909"/>
            <a:ext cx="64477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147" name="직사각형 98"/>
          <p:cNvSpPr>
            <a:spLocks noChangeArrowheads="1"/>
          </p:cNvSpPr>
          <p:nvPr/>
        </p:nvSpPr>
        <p:spPr bwMode="auto">
          <a:xfrm>
            <a:off x="2818965" y="4291909"/>
            <a:ext cx="65942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6355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#1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806018" y="1570994"/>
            <a:ext cx="1271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11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파티션 구성 정보</a:t>
            </a:r>
            <a:endParaRPr lang="en-US" altLang="ko-KR" sz="11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849740" y="1925960"/>
          <a:ext cx="2485912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478"/>
                <a:gridCol w="621478"/>
                <a:gridCol w="621478"/>
                <a:gridCol w="621478"/>
              </a:tblGrid>
              <a:tr h="156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Tier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운영구분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파티션명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PVI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SCC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6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SHU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</a:t>
                      </a:r>
                    </a:p>
                  </a:txBody>
                  <a:tcPr marL="8792" marR="8792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</a:t>
                      </a:r>
                      <a:endParaRPr lang="ko-KR" altLang="en-US" sz="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4406" marR="8440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938" y="2705813"/>
            <a:ext cx="3190508" cy="407415"/>
          </a:xfrm>
          <a:prstGeom prst="rect">
            <a:avLst/>
          </a:prstGeom>
        </p:spPr>
      </p:pic>
      <p:sp>
        <p:nvSpPr>
          <p:cNvPr id="276" name="직사각형 275"/>
          <p:cNvSpPr/>
          <p:nvPr/>
        </p:nvSpPr>
        <p:spPr>
          <a:xfrm>
            <a:off x="5688168" y="2782798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4" name="꺾인 연결선 113"/>
          <p:cNvCxnSpPr>
            <a:stCxn id="276" idx="2"/>
            <a:endCxn id="116" idx="1"/>
          </p:cNvCxnSpPr>
          <p:nvPr/>
        </p:nvCxnSpPr>
        <p:spPr bwMode="auto">
          <a:xfrm rot="5400000">
            <a:off x="3347944" y="1156037"/>
            <a:ext cx="834089" cy="433861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448497" y="3616978"/>
            <a:ext cx="394335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 rot="5400000">
            <a:off x="5070735" y="3953954"/>
            <a:ext cx="623888" cy="200758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7334202" y="3545149"/>
            <a:ext cx="960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" b="1" dirty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I/O </a:t>
            </a:r>
            <a:r>
              <a:rPr lang="ko-KR" altLang="en-US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Expansion </a:t>
            </a:r>
            <a:r>
              <a:rPr lang="ko-KR" altLang="en-US" sz="600" b="1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Unit </a:t>
            </a:r>
            <a:r>
              <a:rPr lang="ko-KR" altLang="en-US" sz="600" b="1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#</a:t>
            </a:r>
            <a:r>
              <a:rPr lang="en-US" altLang="ko-KR" sz="600" b="1" dirty="0" smtClean="0">
                <a:effectLst>
                  <a:glow rad="317500">
                    <a:srgbClr val="FFFF00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600" b="1" dirty="0">
              <a:effectLst>
                <a:glow rad="317500">
                  <a:srgbClr val="FFFF00"/>
                </a:glo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315906" y="2786835"/>
            <a:ext cx="492254" cy="125503"/>
          </a:xfrm>
          <a:prstGeom prst="rect">
            <a:avLst/>
          </a:prstGeom>
          <a:solidFill>
            <a:srgbClr val="FFC000">
              <a:alpha val="78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연결슬롯</a:t>
            </a:r>
            <a:endParaRPr kumimoji="0" lang="en-US" altLang="ko-KR" sz="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3" name="꺾인 연결선 42"/>
          <p:cNvCxnSpPr>
            <a:stCxn id="42" idx="2"/>
            <a:endCxn id="27" idx="1"/>
          </p:cNvCxnSpPr>
          <p:nvPr/>
        </p:nvCxnSpPr>
        <p:spPr bwMode="auto">
          <a:xfrm rot="5400000">
            <a:off x="5557331" y="2737687"/>
            <a:ext cx="830052" cy="1179354"/>
          </a:xfrm>
          <a:prstGeom prst="bentConnector3">
            <a:avLst>
              <a:gd name="adj1" fmla="val 637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직사각형 45"/>
          <p:cNvSpPr/>
          <p:nvPr/>
        </p:nvSpPr>
        <p:spPr>
          <a:xfrm rot="5400000">
            <a:off x="3260330" y="3953957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7" name="직사각형 97"/>
          <p:cNvSpPr>
            <a:spLocks noChangeArrowheads="1"/>
          </p:cNvSpPr>
          <p:nvPr/>
        </p:nvSpPr>
        <p:spPr bwMode="auto">
          <a:xfrm>
            <a:off x="3506884" y="4291910"/>
            <a:ext cx="64477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48" name="직사각형 98"/>
          <p:cNvSpPr>
            <a:spLocks noChangeArrowheads="1"/>
          </p:cNvSpPr>
          <p:nvPr/>
        </p:nvSpPr>
        <p:spPr bwMode="auto">
          <a:xfrm>
            <a:off x="3571361" y="4291910"/>
            <a:ext cx="65942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49" name="직사각형 48"/>
          <p:cNvSpPr/>
          <p:nvPr/>
        </p:nvSpPr>
        <p:spPr>
          <a:xfrm rot="5400000">
            <a:off x="3513517" y="3953957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0" name="직사각형 97"/>
          <p:cNvSpPr>
            <a:spLocks noChangeArrowheads="1"/>
          </p:cNvSpPr>
          <p:nvPr/>
        </p:nvSpPr>
        <p:spPr bwMode="auto">
          <a:xfrm>
            <a:off x="3760568" y="4291910"/>
            <a:ext cx="64477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51" name="직사각형 98"/>
          <p:cNvSpPr>
            <a:spLocks noChangeArrowheads="1"/>
          </p:cNvSpPr>
          <p:nvPr/>
        </p:nvSpPr>
        <p:spPr bwMode="auto">
          <a:xfrm>
            <a:off x="3825046" y="4291910"/>
            <a:ext cx="65942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52" name="직사각형 51"/>
          <p:cNvSpPr/>
          <p:nvPr/>
        </p:nvSpPr>
        <p:spPr>
          <a:xfrm rot="5400000">
            <a:off x="3969815" y="3935918"/>
            <a:ext cx="623888" cy="200757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3" name="직사각형 97"/>
          <p:cNvSpPr>
            <a:spLocks noChangeArrowheads="1"/>
          </p:cNvSpPr>
          <p:nvPr/>
        </p:nvSpPr>
        <p:spPr bwMode="auto">
          <a:xfrm>
            <a:off x="4216866" y="4273871"/>
            <a:ext cx="64477" cy="7620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54" name="직사각형 98"/>
          <p:cNvSpPr>
            <a:spLocks noChangeArrowheads="1"/>
          </p:cNvSpPr>
          <p:nvPr/>
        </p:nvSpPr>
        <p:spPr bwMode="auto">
          <a:xfrm>
            <a:off x="4281344" y="4273871"/>
            <a:ext cx="65942" cy="7620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58" name="직사각형 57"/>
          <p:cNvSpPr/>
          <p:nvPr/>
        </p:nvSpPr>
        <p:spPr>
          <a:xfrm rot="5400000">
            <a:off x="5301952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직사각형 58"/>
          <p:cNvSpPr/>
          <p:nvPr/>
        </p:nvSpPr>
        <p:spPr>
          <a:xfrm rot="5400000">
            <a:off x="5548137" y="3953956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0" name="직사각형 97"/>
          <p:cNvSpPr>
            <a:spLocks noChangeArrowheads="1"/>
          </p:cNvSpPr>
          <p:nvPr/>
        </p:nvSpPr>
        <p:spPr bwMode="auto">
          <a:xfrm>
            <a:off x="5548506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1" name="직사각형 98"/>
          <p:cNvSpPr>
            <a:spLocks noChangeArrowheads="1"/>
          </p:cNvSpPr>
          <p:nvPr/>
        </p:nvSpPr>
        <p:spPr bwMode="auto">
          <a:xfrm>
            <a:off x="5612984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2" name="직사각형 97"/>
          <p:cNvSpPr>
            <a:spLocks noChangeArrowheads="1"/>
          </p:cNvSpPr>
          <p:nvPr/>
        </p:nvSpPr>
        <p:spPr bwMode="auto">
          <a:xfrm>
            <a:off x="5795189" y="4291909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3" name="직사각형 98"/>
          <p:cNvSpPr>
            <a:spLocks noChangeArrowheads="1"/>
          </p:cNvSpPr>
          <p:nvPr/>
        </p:nvSpPr>
        <p:spPr bwMode="auto">
          <a:xfrm>
            <a:off x="5859666" y="4291909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4" name="직사각형 63"/>
          <p:cNvSpPr/>
          <p:nvPr/>
        </p:nvSpPr>
        <p:spPr>
          <a:xfrm rot="5400000">
            <a:off x="6031816" y="3953957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5" name="직사각형 64"/>
          <p:cNvSpPr/>
          <p:nvPr/>
        </p:nvSpPr>
        <p:spPr>
          <a:xfrm rot="5400000">
            <a:off x="6278001" y="3953957"/>
            <a:ext cx="623888" cy="200757"/>
          </a:xfrm>
          <a:prstGeom prst="rect">
            <a:avLst/>
          </a:prstGeom>
          <a:solidFill>
            <a:srgbClr val="92D05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66" name="직사각형 97"/>
          <p:cNvSpPr>
            <a:spLocks noChangeArrowheads="1"/>
          </p:cNvSpPr>
          <p:nvPr/>
        </p:nvSpPr>
        <p:spPr bwMode="auto">
          <a:xfrm>
            <a:off x="6278370" y="4291910"/>
            <a:ext cx="64477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7" name="직사각형 98"/>
          <p:cNvSpPr>
            <a:spLocks noChangeArrowheads="1"/>
          </p:cNvSpPr>
          <p:nvPr/>
        </p:nvSpPr>
        <p:spPr bwMode="auto">
          <a:xfrm>
            <a:off x="6342848" y="4291910"/>
            <a:ext cx="65942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8" name="직사각형 97"/>
          <p:cNvSpPr>
            <a:spLocks noChangeArrowheads="1"/>
          </p:cNvSpPr>
          <p:nvPr/>
        </p:nvSpPr>
        <p:spPr bwMode="auto">
          <a:xfrm>
            <a:off x="6525053" y="4291910"/>
            <a:ext cx="64477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69" name="직사각형 98"/>
          <p:cNvSpPr>
            <a:spLocks noChangeArrowheads="1"/>
          </p:cNvSpPr>
          <p:nvPr/>
        </p:nvSpPr>
        <p:spPr bwMode="auto">
          <a:xfrm>
            <a:off x="6589530" y="4291910"/>
            <a:ext cx="65942" cy="76200"/>
          </a:xfrm>
          <a:prstGeom prst="rect">
            <a:avLst/>
          </a:prstGeom>
          <a:solidFill>
            <a:srgbClr val="92D05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0" name="직사각형 69"/>
          <p:cNvSpPr/>
          <p:nvPr/>
        </p:nvSpPr>
        <p:spPr>
          <a:xfrm rot="5400000">
            <a:off x="7030895" y="3953958"/>
            <a:ext cx="623888" cy="200757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1G NIC</a:t>
            </a:r>
            <a:endParaRPr kumimoji="0" lang="ko-KR" altLang="en-US" sz="5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" name="직사각형 97"/>
          <p:cNvSpPr>
            <a:spLocks noChangeArrowheads="1"/>
          </p:cNvSpPr>
          <p:nvPr/>
        </p:nvSpPr>
        <p:spPr bwMode="auto">
          <a:xfrm>
            <a:off x="7277449" y="4291911"/>
            <a:ext cx="64477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2" name="직사각형 98"/>
          <p:cNvSpPr>
            <a:spLocks noChangeArrowheads="1"/>
          </p:cNvSpPr>
          <p:nvPr/>
        </p:nvSpPr>
        <p:spPr bwMode="auto">
          <a:xfrm>
            <a:off x="7341926" y="4291911"/>
            <a:ext cx="65942" cy="76200"/>
          </a:xfrm>
          <a:prstGeom prst="rect">
            <a:avLst/>
          </a:prstGeom>
          <a:solidFill>
            <a:srgbClr val="99CCFF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3" name="직사각형 72"/>
          <p:cNvSpPr/>
          <p:nvPr/>
        </p:nvSpPr>
        <p:spPr>
          <a:xfrm rot="5400000">
            <a:off x="7776636" y="3944836"/>
            <a:ext cx="623888" cy="200757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4" name="직사각형 97"/>
          <p:cNvSpPr>
            <a:spLocks noChangeArrowheads="1"/>
          </p:cNvSpPr>
          <p:nvPr/>
        </p:nvSpPr>
        <p:spPr bwMode="auto">
          <a:xfrm>
            <a:off x="8023687" y="4282789"/>
            <a:ext cx="64477" cy="7620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5" name="직사각형 98"/>
          <p:cNvSpPr>
            <a:spLocks noChangeArrowheads="1"/>
          </p:cNvSpPr>
          <p:nvPr/>
        </p:nvSpPr>
        <p:spPr bwMode="auto">
          <a:xfrm>
            <a:off x="8088165" y="4282789"/>
            <a:ext cx="65942" cy="76200"/>
          </a:xfrm>
          <a:prstGeom prst="rect">
            <a:avLst/>
          </a:prstGeom>
          <a:solidFill>
            <a:schemeClr val="bg1">
              <a:lumMod val="65000"/>
              <a:alpha val="67000"/>
            </a:scheme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6" name="직사각형 75"/>
          <p:cNvSpPr/>
          <p:nvPr/>
        </p:nvSpPr>
        <p:spPr>
          <a:xfrm rot="5400000">
            <a:off x="6553210" y="3953958"/>
            <a:ext cx="623888" cy="200757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600" rIns="3600" anchor="ctr">
            <a:normAutofit/>
          </a:bodyPr>
          <a:lstStyle/>
          <a:p>
            <a:pPr lvl="0" algn="ctr" latinLnBrk="0">
              <a:defRPr/>
            </a:pPr>
            <a:r>
              <a:rPr lang="en-US" altLang="ko-KR" sz="5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8G </a:t>
            </a:r>
            <a:r>
              <a:rPr lang="en-US" altLang="ko-KR" sz="500" b="1" kern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HBA</a:t>
            </a:r>
            <a:endParaRPr lang="ko-KR" altLang="en-US" sz="5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77" name="직사각형 97"/>
          <p:cNvSpPr>
            <a:spLocks noChangeArrowheads="1"/>
          </p:cNvSpPr>
          <p:nvPr/>
        </p:nvSpPr>
        <p:spPr bwMode="auto">
          <a:xfrm>
            <a:off x="6800262" y="4291911"/>
            <a:ext cx="64477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8" name="직사각형 98"/>
          <p:cNvSpPr>
            <a:spLocks noChangeArrowheads="1"/>
          </p:cNvSpPr>
          <p:nvPr/>
        </p:nvSpPr>
        <p:spPr bwMode="auto">
          <a:xfrm>
            <a:off x="6864739" y="4291911"/>
            <a:ext cx="65942" cy="76200"/>
          </a:xfrm>
          <a:prstGeom prst="rect">
            <a:avLst/>
          </a:prstGeom>
          <a:solidFill>
            <a:srgbClr val="FFC000">
              <a:alpha val="67000"/>
            </a:srgb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lIns="3600" tIns="46038" rIns="3600" bIns="46038"/>
          <a:lstStyle/>
          <a:p>
            <a:pPr marL="119063" marR="0" lvl="0" indent="-119063" algn="ctr" defTabSz="91440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endParaRPr kumimoji="0" lang="ko-KR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돋움체" pitchFamily="49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6207044" y="6090955"/>
            <a:ext cx="133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HUS110</a:t>
            </a:r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(600GB*13)</a:t>
            </a:r>
            <a:endParaRPr lang="ko-KR" altLang="en-US" sz="10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0" name="그림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962" y="5470444"/>
            <a:ext cx="3208786" cy="66582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5257997" y="5335543"/>
            <a:ext cx="663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Control-A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2" name="직사각형 81"/>
          <p:cNvSpPr/>
          <p:nvPr/>
        </p:nvSpPr>
        <p:spPr bwMode="auto">
          <a:xfrm>
            <a:off x="5995140" y="5386407"/>
            <a:ext cx="70338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직사각형 82"/>
          <p:cNvSpPr/>
          <p:nvPr/>
        </p:nvSpPr>
        <p:spPr bwMode="auto">
          <a:xfrm>
            <a:off x="6065479" y="5386407"/>
            <a:ext cx="70338" cy="762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4" name="직사각형 83"/>
          <p:cNvSpPr/>
          <p:nvPr/>
        </p:nvSpPr>
        <p:spPr bwMode="auto">
          <a:xfrm>
            <a:off x="7401909" y="5386407"/>
            <a:ext cx="70338" cy="76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indent="-119063" algn="ctr" defTabSz="9144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Tx/>
              <a:buFontTx/>
              <a:buNone/>
            </a:pPr>
            <a:endParaRPr lang="ko-KR" altLang="en-US" sz="1800" b="1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직사각형 84"/>
          <p:cNvSpPr/>
          <p:nvPr/>
        </p:nvSpPr>
        <p:spPr bwMode="auto">
          <a:xfrm>
            <a:off x="7472248" y="5386407"/>
            <a:ext cx="70338" cy="7620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49135" y="534401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Control-S</a:t>
            </a:r>
            <a:endParaRPr lang="ko-KR" altLang="en-US" sz="8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7" name="직사각형 86"/>
          <p:cNvSpPr/>
          <p:nvPr/>
        </p:nvSpPr>
        <p:spPr bwMode="auto">
          <a:xfrm>
            <a:off x="5854463" y="5386407"/>
            <a:ext cx="70338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8" name="직사각형 87"/>
          <p:cNvSpPr/>
          <p:nvPr/>
        </p:nvSpPr>
        <p:spPr bwMode="auto">
          <a:xfrm>
            <a:off x="5924802" y="5386407"/>
            <a:ext cx="70338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9" name="직사각형 88"/>
          <p:cNvSpPr/>
          <p:nvPr/>
        </p:nvSpPr>
        <p:spPr bwMode="auto">
          <a:xfrm>
            <a:off x="7261233" y="5386407"/>
            <a:ext cx="70338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7331571" y="5386407"/>
            <a:ext cx="70338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ko-KR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5241993" y="5551416"/>
            <a:ext cx="232615" cy="503039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5483194" y="5549171"/>
            <a:ext cx="232650" cy="504000"/>
          </a:xfrm>
          <a:prstGeom prst="rect">
            <a:avLst/>
          </a:prstGeom>
          <a:solidFill>
            <a:srgbClr val="FFC000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7956298" y="5545764"/>
            <a:ext cx="135809" cy="515041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ko-KR" sz="6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SPARE</a:t>
            </a:r>
            <a:endParaRPr lang="ko-KR" altLang="en-US" sz="6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4" name="꺾인 연결선 93"/>
          <p:cNvCxnSpPr>
            <a:stCxn id="53" idx="2"/>
            <a:endCxn id="87" idx="0"/>
          </p:cNvCxnSpPr>
          <p:nvPr/>
        </p:nvCxnSpPr>
        <p:spPr bwMode="auto">
          <a:xfrm rot="16200000" flipH="1">
            <a:off x="4551201" y="4047976"/>
            <a:ext cx="1036336" cy="164052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꺾인 연결선 94"/>
          <p:cNvCxnSpPr>
            <a:stCxn id="75" idx="2"/>
            <a:endCxn id="90" idx="0"/>
          </p:cNvCxnSpPr>
          <p:nvPr/>
        </p:nvCxnSpPr>
        <p:spPr bwMode="auto">
          <a:xfrm rot="5400000">
            <a:off x="7230229" y="4495500"/>
            <a:ext cx="1027418" cy="754396"/>
          </a:xfrm>
          <a:prstGeom prst="bentConnector3">
            <a:avLst>
              <a:gd name="adj1" fmla="val 56799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꺾인 연결선 95"/>
          <p:cNvCxnSpPr>
            <a:stCxn id="54" idx="2"/>
            <a:endCxn id="89" idx="0"/>
          </p:cNvCxnSpPr>
          <p:nvPr/>
        </p:nvCxnSpPr>
        <p:spPr bwMode="auto">
          <a:xfrm rot="16200000" flipH="1">
            <a:off x="5287190" y="3377196"/>
            <a:ext cx="1036336" cy="2982087"/>
          </a:xfrm>
          <a:prstGeom prst="bentConnector3">
            <a:avLst>
              <a:gd name="adj1" fmla="val 57353"/>
            </a:avLst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꺾인 연결선 96"/>
          <p:cNvCxnSpPr>
            <a:stCxn id="74" idx="2"/>
            <a:endCxn id="88" idx="0"/>
          </p:cNvCxnSpPr>
          <p:nvPr/>
        </p:nvCxnSpPr>
        <p:spPr bwMode="auto">
          <a:xfrm rot="5400000">
            <a:off x="6494239" y="3824721"/>
            <a:ext cx="1027418" cy="20959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Box 101"/>
          <p:cNvSpPr txBox="1"/>
          <p:nvPr/>
        </p:nvSpPr>
        <p:spPr>
          <a:xfrm>
            <a:off x="893848" y="5777433"/>
            <a:ext cx="1912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600GB * 3EA (ZFS Mirror)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963555" y="4885739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1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M10-1 #1 Front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42" y="5444580"/>
            <a:ext cx="3407315" cy="384382"/>
          </a:xfrm>
          <a:prstGeom prst="rect">
            <a:avLst/>
          </a:prstGeom>
        </p:spPr>
      </p:pic>
      <p:sp>
        <p:nvSpPr>
          <p:cNvPr id="100" name="직사각형 99"/>
          <p:cNvSpPr/>
          <p:nvPr/>
        </p:nvSpPr>
        <p:spPr>
          <a:xfrm>
            <a:off x="1194140" y="5531187"/>
            <a:ext cx="513969" cy="210444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 O/S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743279" y="5521579"/>
            <a:ext cx="520060" cy="119899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en-US" altLang="ko-KR" sz="700" b="1" dirty="0" smtClean="0">
                <a:latin typeface="맑은 고딕" pitchFamily="50" charset="-127"/>
                <a:ea typeface="맑은 고딕" pitchFamily="50" charset="-127"/>
              </a:rPr>
              <a:t>#1-Alter</a:t>
            </a:r>
            <a:endParaRPr lang="ko-KR" altLang="en-US" sz="7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5724991" y="5551416"/>
            <a:ext cx="232615" cy="503039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966193" y="5549171"/>
            <a:ext cx="232650" cy="504000"/>
          </a:xfrm>
          <a:prstGeom prst="rect">
            <a:avLst/>
          </a:prstGeom>
          <a:solidFill>
            <a:srgbClr val="A9D18E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6198975" y="5551416"/>
            <a:ext cx="232615" cy="503039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OS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440177" y="5549171"/>
            <a:ext cx="232650" cy="504000"/>
          </a:xfrm>
          <a:prstGeom prst="rect">
            <a:avLst/>
          </a:prstGeom>
          <a:solidFill>
            <a:srgbClr val="99CCFF">
              <a:alpha val="67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vert="vert" lIns="3600" rIns="3600" anchor="ctr">
            <a:normAutofit/>
          </a:bodyPr>
          <a:lstStyle/>
          <a:p>
            <a:pPr algn="ctr" latinLnBrk="0"/>
            <a:r>
              <a:rPr lang="en-US" altLang="ko-KR" sz="600" b="1" kern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Alt (R1)</a:t>
            </a:r>
            <a:endParaRPr lang="ko-KR" altLang="en-US" sz="600" b="1" kern="0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9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 smtClean="0"/>
              <a:t>#</a:t>
            </a:r>
            <a:r>
              <a:rPr kumimoji="1" lang="ko-KR" altLang="en-US" sz="2031" kern="0" dirty="0" smtClean="0"/>
              <a:t>별첨</a:t>
            </a:r>
            <a:r>
              <a:rPr kumimoji="1" lang="en-US" altLang="ko-KR" sz="2031" kern="0" dirty="0" smtClean="0"/>
              <a:t>. H/W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1477" kern="0" dirty="0"/>
          </a:p>
        </p:txBody>
      </p:sp>
      <p:sp>
        <p:nvSpPr>
          <p:cNvPr id="98" name="웃는 얼굴 97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III. </a:t>
            </a:r>
            <a:r>
              <a:rPr kumimoji="1" lang="ko-KR" altLang="en-US" sz="2031" kern="0" dirty="0" smtClean="0"/>
              <a:t>서버 장비 위치</a:t>
            </a:r>
            <a:endParaRPr kumimoji="1" lang="ko-KR" altLang="en-US" sz="2031" kern="0" dirty="0"/>
          </a:p>
        </p:txBody>
      </p: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388883" y="1071546"/>
            <a:ext cx="1555750" cy="4591050"/>
            <a:chOff x="816" y="1012"/>
            <a:chExt cx="815" cy="2903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1585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1584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1585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1584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1585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auto">
            <a:xfrm>
              <a:off x="816" y="1012"/>
              <a:ext cx="816" cy="120"/>
            </a:xfrm>
            <a:prstGeom prst="roundRect">
              <a:avLst>
                <a:gd name="adj" fmla="val 83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457200" latinLnBrk="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1687513" algn="l"/>
                  <a:tab pos="5103813" algn="l"/>
                  <a:tab pos="7050088" algn="l"/>
                  <a:tab pos="9110663" algn="l"/>
                </a:tabLst>
              </a:pPr>
              <a:r>
                <a:rPr kumimoji="0" lang="en-GB" altLang="ko-KR" sz="1000">
                  <a:solidFill>
                    <a:srgbClr val="FFFFFF"/>
                  </a:solidFill>
                  <a:latin typeface="가는각진제목체"/>
                </a:rPr>
                <a:t>Sun Rack </a:t>
              </a:r>
              <a:r>
                <a:rPr lang="en-US" altLang="ko-KR" sz="1000">
                  <a:solidFill>
                    <a:srgbClr val="FFFFFF"/>
                  </a:solidFill>
                  <a:latin typeface="가는각진제목체"/>
                </a:rPr>
                <a:t>II</a:t>
              </a:r>
              <a:endParaRPr kumimoji="0" lang="en-GB" altLang="ko-KR" sz="1000">
                <a:solidFill>
                  <a:srgbClr val="FFFFFF"/>
                </a:solidFill>
                <a:latin typeface="가는각진제목체"/>
              </a:endParaRPr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817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816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817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816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817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1585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1584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1585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>
              <a:off x="1584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1585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817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816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17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816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" name="Line 27"/>
            <p:cNvSpPr>
              <a:spLocks noChangeShapeType="1"/>
            </p:cNvSpPr>
            <p:nvPr/>
          </p:nvSpPr>
          <p:spPr bwMode="auto">
            <a:xfrm>
              <a:off x="817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1585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" name="Line 29"/>
            <p:cNvSpPr>
              <a:spLocks noChangeShapeType="1"/>
            </p:cNvSpPr>
            <p:nvPr/>
          </p:nvSpPr>
          <p:spPr bwMode="auto">
            <a:xfrm>
              <a:off x="1584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585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1584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585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" name="Line 33"/>
            <p:cNvSpPr>
              <a:spLocks noChangeShapeType="1"/>
            </p:cNvSpPr>
            <p:nvPr/>
          </p:nvSpPr>
          <p:spPr bwMode="auto">
            <a:xfrm>
              <a:off x="817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>
              <a:off x="816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817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>
              <a:off x="816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817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1585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>
              <a:off x="1584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" name="Line 40"/>
            <p:cNvSpPr>
              <a:spLocks noChangeShapeType="1"/>
            </p:cNvSpPr>
            <p:nvPr/>
          </p:nvSpPr>
          <p:spPr bwMode="auto">
            <a:xfrm>
              <a:off x="1585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" name="Line 41"/>
            <p:cNvSpPr>
              <a:spLocks noChangeShapeType="1"/>
            </p:cNvSpPr>
            <p:nvPr/>
          </p:nvSpPr>
          <p:spPr bwMode="auto">
            <a:xfrm>
              <a:off x="1584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" name="Line 42"/>
            <p:cNvSpPr>
              <a:spLocks noChangeShapeType="1"/>
            </p:cNvSpPr>
            <p:nvPr/>
          </p:nvSpPr>
          <p:spPr bwMode="auto">
            <a:xfrm>
              <a:off x="1585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>
              <a:off x="817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>
              <a:off x="816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0" name="Line 45"/>
            <p:cNvSpPr>
              <a:spLocks noChangeShapeType="1"/>
            </p:cNvSpPr>
            <p:nvPr/>
          </p:nvSpPr>
          <p:spPr bwMode="auto">
            <a:xfrm>
              <a:off x="817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1" name="Line 46"/>
            <p:cNvSpPr>
              <a:spLocks noChangeShapeType="1"/>
            </p:cNvSpPr>
            <p:nvPr/>
          </p:nvSpPr>
          <p:spPr bwMode="auto">
            <a:xfrm>
              <a:off x="816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>
              <a:off x="817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3" name="Line 48"/>
            <p:cNvSpPr>
              <a:spLocks noChangeShapeType="1"/>
            </p:cNvSpPr>
            <p:nvPr/>
          </p:nvSpPr>
          <p:spPr bwMode="auto">
            <a:xfrm>
              <a:off x="1585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4" name="Line 49"/>
            <p:cNvSpPr>
              <a:spLocks noChangeShapeType="1"/>
            </p:cNvSpPr>
            <p:nvPr/>
          </p:nvSpPr>
          <p:spPr bwMode="auto">
            <a:xfrm>
              <a:off x="1584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5" name="Line 50"/>
            <p:cNvSpPr>
              <a:spLocks noChangeShapeType="1"/>
            </p:cNvSpPr>
            <p:nvPr/>
          </p:nvSpPr>
          <p:spPr bwMode="auto">
            <a:xfrm>
              <a:off x="1585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6" name="Line 51"/>
            <p:cNvSpPr>
              <a:spLocks noChangeShapeType="1"/>
            </p:cNvSpPr>
            <p:nvPr/>
          </p:nvSpPr>
          <p:spPr bwMode="auto">
            <a:xfrm>
              <a:off x="1584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7" name="Line 52"/>
            <p:cNvSpPr>
              <a:spLocks noChangeShapeType="1"/>
            </p:cNvSpPr>
            <p:nvPr/>
          </p:nvSpPr>
          <p:spPr bwMode="auto">
            <a:xfrm>
              <a:off x="1585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8" name="Line 53"/>
            <p:cNvSpPr>
              <a:spLocks noChangeShapeType="1"/>
            </p:cNvSpPr>
            <p:nvPr/>
          </p:nvSpPr>
          <p:spPr bwMode="auto">
            <a:xfrm>
              <a:off x="817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69" name="Line 54"/>
            <p:cNvSpPr>
              <a:spLocks noChangeShapeType="1"/>
            </p:cNvSpPr>
            <p:nvPr/>
          </p:nvSpPr>
          <p:spPr bwMode="auto">
            <a:xfrm>
              <a:off x="816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0" name="Line 55"/>
            <p:cNvSpPr>
              <a:spLocks noChangeShapeType="1"/>
            </p:cNvSpPr>
            <p:nvPr/>
          </p:nvSpPr>
          <p:spPr bwMode="auto">
            <a:xfrm>
              <a:off x="817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1" name="Line 56"/>
            <p:cNvSpPr>
              <a:spLocks noChangeShapeType="1"/>
            </p:cNvSpPr>
            <p:nvPr/>
          </p:nvSpPr>
          <p:spPr bwMode="auto">
            <a:xfrm>
              <a:off x="816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2" name="Line 57"/>
            <p:cNvSpPr>
              <a:spLocks noChangeShapeType="1"/>
            </p:cNvSpPr>
            <p:nvPr/>
          </p:nvSpPr>
          <p:spPr bwMode="auto">
            <a:xfrm>
              <a:off x="817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3" name="Line 58"/>
            <p:cNvSpPr>
              <a:spLocks noChangeShapeType="1"/>
            </p:cNvSpPr>
            <p:nvPr/>
          </p:nvSpPr>
          <p:spPr bwMode="auto">
            <a:xfrm>
              <a:off x="1585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4" name="Line 59"/>
            <p:cNvSpPr>
              <a:spLocks noChangeShapeType="1"/>
            </p:cNvSpPr>
            <p:nvPr/>
          </p:nvSpPr>
          <p:spPr bwMode="auto">
            <a:xfrm>
              <a:off x="1584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1585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>
              <a:off x="1584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7" name="Line 62"/>
            <p:cNvSpPr>
              <a:spLocks noChangeShapeType="1"/>
            </p:cNvSpPr>
            <p:nvPr/>
          </p:nvSpPr>
          <p:spPr bwMode="auto">
            <a:xfrm>
              <a:off x="1585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8" name="Line 63"/>
            <p:cNvSpPr>
              <a:spLocks noChangeShapeType="1"/>
            </p:cNvSpPr>
            <p:nvPr/>
          </p:nvSpPr>
          <p:spPr bwMode="auto">
            <a:xfrm>
              <a:off x="817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79" name="Line 64"/>
            <p:cNvSpPr>
              <a:spLocks noChangeShapeType="1"/>
            </p:cNvSpPr>
            <p:nvPr/>
          </p:nvSpPr>
          <p:spPr bwMode="auto">
            <a:xfrm>
              <a:off x="816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0" name="Line 65"/>
            <p:cNvSpPr>
              <a:spLocks noChangeShapeType="1"/>
            </p:cNvSpPr>
            <p:nvPr/>
          </p:nvSpPr>
          <p:spPr bwMode="auto">
            <a:xfrm>
              <a:off x="817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1" name="Line 66"/>
            <p:cNvSpPr>
              <a:spLocks noChangeShapeType="1"/>
            </p:cNvSpPr>
            <p:nvPr/>
          </p:nvSpPr>
          <p:spPr bwMode="auto">
            <a:xfrm>
              <a:off x="816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2" name="Line 67"/>
            <p:cNvSpPr>
              <a:spLocks noChangeShapeType="1"/>
            </p:cNvSpPr>
            <p:nvPr/>
          </p:nvSpPr>
          <p:spPr bwMode="auto">
            <a:xfrm>
              <a:off x="817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3" name="Line 68"/>
            <p:cNvSpPr>
              <a:spLocks noChangeShapeType="1"/>
            </p:cNvSpPr>
            <p:nvPr/>
          </p:nvSpPr>
          <p:spPr bwMode="auto">
            <a:xfrm>
              <a:off x="1585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4" name="Line 69"/>
            <p:cNvSpPr>
              <a:spLocks noChangeShapeType="1"/>
            </p:cNvSpPr>
            <p:nvPr/>
          </p:nvSpPr>
          <p:spPr bwMode="auto">
            <a:xfrm>
              <a:off x="1584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5" name="Line 70"/>
            <p:cNvSpPr>
              <a:spLocks noChangeShapeType="1"/>
            </p:cNvSpPr>
            <p:nvPr/>
          </p:nvSpPr>
          <p:spPr bwMode="auto">
            <a:xfrm>
              <a:off x="1585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6" name="Line 71"/>
            <p:cNvSpPr>
              <a:spLocks noChangeShapeType="1"/>
            </p:cNvSpPr>
            <p:nvPr/>
          </p:nvSpPr>
          <p:spPr bwMode="auto">
            <a:xfrm>
              <a:off x="1584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7" name="Line 72"/>
            <p:cNvSpPr>
              <a:spLocks noChangeShapeType="1"/>
            </p:cNvSpPr>
            <p:nvPr/>
          </p:nvSpPr>
          <p:spPr bwMode="auto">
            <a:xfrm>
              <a:off x="1585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8" name="Line 73"/>
            <p:cNvSpPr>
              <a:spLocks noChangeShapeType="1"/>
            </p:cNvSpPr>
            <p:nvPr/>
          </p:nvSpPr>
          <p:spPr bwMode="auto">
            <a:xfrm>
              <a:off x="817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89" name="Line 74"/>
            <p:cNvSpPr>
              <a:spLocks noChangeShapeType="1"/>
            </p:cNvSpPr>
            <p:nvPr/>
          </p:nvSpPr>
          <p:spPr bwMode="auto">
            <a:xfrm>
              <a:off x="816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0" name="Line 75"/>
            <p:cNvSpPr>
              <a:spLocks noChangeShapeType="1"/>
            </p:cNvSpPr>
            <p:nvPr/>
          </p:nvSpPr>
          <p:spPr bwMode="auto">
            <a:xfrm>
              <a:off x="817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1" name="Line 76"/>
            <p:cNvSpPr>
              <a:spLocks noChangeShapeType="1"/>
            </p:cNvSpPr>
            <p:nvPr/>
          </p:nvSpPr>
          <p:spPr bwMode="auto">
            <a:xfrm>
              <a:off x="816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2" name="Line 77"/>
            <p:cNvSpPr>
              <a:spLocks noChangeShapeType="1"/>
            </p:cNvSpPr>
            <p:nvPr/>
          </p:nvSpPr>
          <p:spPr bwMode="auto">
            <a:xfrm>
              <a:off x="817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3" name="Line 78"/>
            <p:cNvSpPr>
              <a:spLocks noChangeShapeType="1"/>
            </p:cNvSpPr>
            <p:nvPr/>
          </p:nvSpPr>
          <p:spPr bwMode="auto">
            <a:xfrm>
              <a:off x="1585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4" name="Line 79"/>
            <p:cNvSpPr>
              <a:spLocks noChangeShapeType="1"/>
            </p:cNvSpPr>
            <p:nvPr/>
          </p:nvSpPr>
          <p:spPr bwMode="auto">
            <a:xfrm>
              <a:off x="1584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5" name="Line 80"/>
            <p:cNvSpPr>
              <a:spLocks noChangeShapeType="1"/>
            </p:cNvSpPr>
            <p:nvPr/>
          </p:nvSpPr>
          <p:spPr bwMode="auto">
            <a:xfrm>
              <a:off x="817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6" name="Line 81"/>
            <p:cNvSpPr>
              <a:spLocks noChangeShapeType="1"/>
            </p:cNvSpPr>
            <p:nvPr/>
          </p:nvSpPr>
          <p:spPr bwMode="auto">
            <a:xfrm>
              <a:off x="816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97" name="AutoShape 82"/>
            <p:cNvSpPr>
              <a:spLocks noChangeArrowheads="1"/>
            </p:cNvSpPr>
            <p:nvPr/>
          </p:nvSpPr>
          <p:spPr bwMode="auto">
            <a:xfrm>
              <a:off x="816" y="3868"/>
              <a:ext cx="816" cy="48"/>
            </a:xfrm>
            <a:prstGeom prst="roundRect">
              <a:avLst>
                <a:gd name="adj" fmla="val 208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  <p:sp>
          <p:nvSpPr>
            <p:cNvPr id="98" name="AutoShape 83"/>
            <p:cNvSpPr>
              <a:spLocks noChangeArrowheads="1"/>
            </p:cNvSpPr>
            <p:nvPr/>
          </p:nvSpPr>
          <p:spPr bwMode="auto">
            <a:xfrm>
              <a:off x="816" y="1012"/>
              <a:ext cx="816" cy="2904"/>
            </a:xfrm>
            <a:prstGeom prst="roundRect">
              <a:avLst>
                <a:gd name="adj" fmla="val 120"/>
              </a:avLst>
            </a:prstGeom>
            <a:noFill/>
            <a:ln w="4572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</p:grpSp>
      <p:sp>
        <p:nvSpPr>
          <p:cNvPr id="185" name="TextBox 220"/>
          <p:cNvSpPr txBox="1">
            <a:spLocks noChangeArrowheads="1"/>
          </p:cNvSpPr>
          <p:nvPr/>
        </p:nvSpPr>
        <p:spPr bwMode="auto">
          <a:xfrm>
            <a:off x="546093" y="5684821"/>
            <a:ext cx="119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ORACLE#1</a:t>
            </a:r>
          </a:p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SW-6B-084014</a:t>
            </a:r>
            <a:endParaRPr lang="en-US" altLang="ko-KR" sz="10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188" name="그림 1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9" y="3759198"/>
            <a:ext cx="1467624" cy="480252"/>
          </a:xfrm>
          <a:prstGeom prst="rect">
            <a:avLst/>
          </a:prstGeom>
        </p:spPr>
      </p:pic>
      <p:pic>
        <p:nvPicPr>
          <p:cNvPr id="189" name="그림 1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29" y="2393188"/>
            <a:ext cx="1404974" cy="259011"/>
          </a:xfrm>
          <a:prstGeom prst="rect">
            <a:avLst/>
          </a:prstGeom>
        </p:spPr>
      </p:pic>
      <p:pic>
        <p:nvPicPr>
          <p:cNvPr id="190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03217" y="34028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그림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45" y="2165350"/>
            <a:ext cx="1428760" cy="142876"/>
          </a:xfrm>
          <a:prstGeom prst="rect">
            <a:avLst/>
          </a:prstGeom>
        </p:spPr>
      </p:pic>
      <p:sp>
        <p:nvSpPr>
          <p:cNvPr id="184" name="TextBox 46"/>
          <p:cNvSpPr txBox="1">
            <a:spLocks noChangeAspect="1" noChangeArrowheads="1"/>
          </p:cNvSpPr>
          <p:nvPr/>
        </p:nvSpPr>
        <p:spPr bwMode="auto">
          <a:xfrm>
            <a:off x="761979" y="3714752"/>
            <a:ext cx="855684" cy="646331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pshudb01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pbavdb01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ppviap01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ppvidb01</a:t>
            </a:r>
            <a:endParaRPr lang="ko-KR" altLang="en-US" sz="9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193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03217" y="31615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03217" y="29329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03217" y="27043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403217" y="18026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TextBox 46"/>
          <p:cNvSpPr txBox="1">
            <a:spLocks noChangeAspect="1" noChangeArrowheads="1"/>
          </p:cNvSpPr>
          <p:nvPr/>
        </p:nvSpPr>
        <p:spPr bwMode="auto">
          <a:xfrm>
            <a:off x="626016" y="2692400"/>
            <a:ext cx="1096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pshudb01 I/O</a:t>
            </a:r>
          </a:p>
        </p:txBody>
      </p:sp>
      <p:sp>
        <p:nvSpPr>
          <p:cNvPr id="198" name="TextBox 46"/>
          <p:cNvSpPr txBox="1">
            <a:spLocks noChangeAspect="1" noChangeArrowheads="1"/>
          </p:cNvSpPr>
          <p:nvPr/>
        </p:nvSpPr>
        <p:spPr bwMode="auto">
          <a:xfrm>
            <a:off x="626016" y="2933700"/>
            <a:ext cx="1096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pbavdb01 I/O</a:t>
            </a:r>
          </a:p>
        </p:txBody>
      </p:sp>
      <p:sp>
        <p:nvSpPr>
          <p:cNvPr id="199" name="TextBox 46"/>
          <p:cNvSpPr txBox="1">
            <a:spLocks noChangeAspect="1" noChangeArrowheads="1"/>
          </p:cNvSpPr>
          <p:nvPr/>
        </p:nvSpPr>
        <p:spPr bwMode="auto">
          <a:xfrm>
            <a:off x="626016" y="3187700"/>
            <a:ext cx="1096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ppviap01 I/O</a:t>
            </a:r>
          </a:p>
        </p:txBody>
      </p:sp>
      <p:sp>
        <p:nvSpPr>
          <p:cNvPr id="200" name="TextBox 46"/>
          <p:cNvSpPr txBox="1">
            <a:spLocks noChangeAspect="1" noChangeArrowheads="1"/>
          </p:cNvSpPr>
          <p:nvPr/>
        </p:nvSpPr>
        <p:spPr bwMode="auto">
          <a:xfrm>
            <a:off x="626016" y="3435350"/>
            <a:ext cx="1096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ppvidb01 I/O</a:t>
            </a:r>
          </a:p>
        </p:txBody>
      </p:sp>
      <p:sp>
        <p:nvSpPr>
          <p:cNvPr id="201" name="TextBox 46"/>
          <p:cNvSpPr txBox="1">
            <a:spLocks noChangeAspect="1" noChangeArrowheads="1"/>
          </p:cNvSpPr>
          <p:nvPr/>
        </p:nvSpPr>
        <p:spPr bwMode="auto">
          <a:xfrm>
            <a:off x="626016" y="2372684"/>
            <a:ext cx="1096104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HUS110(OS Disk)</a:t>
            </a:r>
          </a:p>
        </p:txBody>
      </p:sp>
      <p:sp>
        <p:nvSpPr>
          <p:cNvPr id="202" name="TextBox 46"/>
          <p:cNvSpPr txBox="1">
            <a:spLocks noChangeAspect="1" noChangeArrowheads="1"/>
          </p:cNvSpPr>
          <p:nvPr/>
        </p:nvSpPr>
        <p:spPr bwMode="auto">
          <a:xfrm>
            <a:off x="626016" y="2133600"/>
            <a:ext cx="1096104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pecidb01</a:t>
            </a:r>
          </a:p>
        </p:txBody>
      </p:sp>
      <p:sp>
        <p:nvSpPr>
          <p:cNvPr id="203" name="TextBox 46"/>
          <p:cNvSpPr txBox="1">
            <a:spLocks noChangeAspect="1" noChangeArrowheads="1"/>
          </p:cNvSpPr>
          <p:nvPr/>
        </p:nvSpPr>
        <p:spPr bwMode="auto">
          <a:xfrm>
            <a:off x="626016" y="1803400"/>
            <a:ext cx="1096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pecidb01 I/O</a:t>
            </a:r>
          </a:p>
        </p:txBody>
      </p:sp>
      <p:grpSp>
        <p:nvGrpSpPr>
          <p:cNvPr id="204" name="Group 6"/>
          <p:cNvGrpSpPr>
            <a:grpSpLocks/>
          </p:cNvGrpSpPr>
          <p:nvPr/>
        </p:nvGrpSpPr>
        <p:grpSpPr bwMode="auto">
          <a:xfrm>
            <a:off x="2143108" y="1071546"/>
            <a:ext cx="1555750" cy="4591050"/>
            <a:chOff x="816" y="1012"/>
            <a:chExt cx="815" cy="2903"/>
          </a:xfrm>
        </p:grpSpPr>
        <p:sp>
          <p:nvSpPr>
            <p:cNvPr id="205" name="Line 7"/>
            <p:cNvSpPr>
              <a:spLocks noChangeShapeType="1"/>
            </p:cNvSpPr>
            <p:nvPr/>
          </p:nvSpPr>
          <p:spPr bwMode="auto">
            <a:xfrm>
              <a:off x="1585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06" name="Line 8"/>
            <p:cNvSpPr>
              <a:spLocks noChangeShapeType="1"/>
            </p:cNvSpPr>
            <p:nvPr/>
          </p:nvSpPr>
          <p:spPr bwMode="auto">
            <a:xfrm>
              <a:off x="1584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07" name="Line 9"/>
            <p:cNvSpPr>
              <a:spLocks noChangeShapeType="1"/>
            </p:cNvSpPr>
            <p:nvPr/>
          </p:nvSpPr>
          <p:spPr bwMode="auto">
            <a:xfrm>
              <a:off x="1585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08" name="Line 10"/>
            <p:cNvSpPr>
              <a:spLocks noChangeShapeType="1"/>
            </p:cNvSpPr>
            <p:nvPr/>
          </p:nvSpPr>
          <p:spPr bwMode="auto">
            <a:xfrm>
              <a:off x="1584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09" name="Line 11"/>
            <p:cNvSpPr>
              <a:spLocks noChangeShapeType="1"/>
            </p:cNvSpPr>
            <p:nvPr/>
          </p:nvSpPr>
          <p:spPr bwMode="auto">
            <a:xfrm>
              <a:off x="1585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0" name="AutoShape 12"/>
            <p:cNvSpPr>
              <a:spLocks noChangeArrowheads="1"/>
            </p:cNvSpPr>
            <p:nvPr/>
          </p:nvSpPr>
          <p:spPr bwMode="auto">
            <a:xfrm>
              <a:off x="816" y="1012"/>
              <a:ext cx="816" cy="120"/>
            </a:xfrm>
            <a:prstGeom prst="roundRect">
              <a:avLst>
                <a:gd name="adj" fmla="val 83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457200" latinLnBrk="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1687513" algn="l"/>
                  <a:tab pos="5103813" algn="l"/>
                  <a:tab pos="7050088" algn="l"/>
                  <a:tab pos="9110663" algn="l"/>
                </a:tabLst>
              </a:pPr>
              <a:r>
                <a:rPr kumimoji="0" lang="en-GB" altLang="ko-KR" sz="1000">
                  <a:solidFill>
                    <a:srgbClr val="FFFFFF"/>
                  </a:solidFill>
                  <a:latin typeface="가는각진제목체"/>
                </a:rPr>
                <a:t>Sun Rack </a:t>
              </a:r>
              <a:r>
                <a:rPr lang="en-US" altLang="ko-KR" sz="1000">
                  <a:solidFill>
                    <a:srgbClr val="FFFFFF"/>
                  </a:solidFill>
                  <a:latin typeface="가는각진제목체"/>
                </a:rPr>
                <a:t>II</a:t>
              </a:r>
              <a:endParaRPr kumimoji="0" lang="en-GB" altLang="ko-KR" sz="1000">
                <a:solidFill>
                  <a:srgbClr val="FFFFFF"/>
                </a:solidFill>
                <a:latin typeface="가는각진제목체"/>
              </a:endParaRPr>
            </a:p>
          </p:txBody>
        </p:sp>
        <p:sp>
          <p:nvSpPr>
            <p:cNvPr id="211" name="Line 13"/>
            <p:cNvSpPr>
              <a:spLocks noChangeShapeType="1"/>
            </p:cNvSpPr>
            <p:nvPr/>
          </p:nvSpPr>
          <p:spPr bwMode="auto">
            <a:xfrm>
              <a:off x="817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2" name="Line 14"/>
            <p:cNvSpPr>
              <a:spLocks noChangeShapeType="1"/>
            </p:cNvSpPr>
            <p:nvPr/>
          </p:nvSpPr>
          <p:spPr bwMode="auto">
            <a:xfrm>
              <a:off x="816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3" name="Line 15"/>
            <p:cNvSpPr>
              <a:spLocks noChangeShapeType="1"/>
            </p:cNvSpPr>
            <p:nvPr/>
          </p:nvSpPr>
          <p:spPr bwMode="auto">
            <a:xfrm>
              <a:off x="817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4" name="Line 16"/>
            <p:cNvSpPr>
              <a:spLocks noChangeShapeType="1"/>
            </p:cNvSpPr>
            <p:nvPr/>
          </p:nvSpPr>
          <p:spPr bwMode="auto">
            <a:xfrm>
              <a:off x="816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5" name="Line 17"/>
            <p:cNvSpPr>
              <a:spLocks noChangeShapeType="1"/>
            </p:cNvSpPr>
            <p:nvPr/>
          </p:nvSpPr>
          <p:spPr bwMode="auto">
            <a:xfrm>
              <a:off x="817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6" name="Line 18"/>
            <p:cNvSpPr>
              <a:spLocks noChangeShapeType="1"/>
            </p:cNvSpPr>
            <p:nvPr/>
          </p:nvSpPr>
          <p:spPr bwMode="auto">
            <a:xfrm>
              <a:off x="1585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7" name="Line 19"/>
            <p:cNvSpPr>
              <a:spLocks noChangeShapeType="1"/>
            </p:cNvSpPr>
            <p:nvPr/>
          </p:nvSpPr>
          <p:spPr bwMode="auto">
            <a:xfrm>
              <a:off x="1584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8" name="Line 20"/>
            <p:cNvSpPr>
              <a:spLocks noChangeShapeType="1"/>
            </p:cNvSpPr>
            <p:nvPr/>
          </p:nvSpPr>
          <p:spPr bwMode="auto">
            <a:xfrm>
              <a:off x="1585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19" name="Line 21"/>
            <p:cNvSpPr>
              <a:spLocks noChangeShapeType="1"/>
            </p:cNvSpPr>
            <p:nvPr/>
          </p:nvSpPr>
          <p:spPr bwMode="auto">
            <a:xfrm>
              <a:off x="1584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0" name="Line 22"/>
            <p:cNvSpPr>
              <a:spLocks noChangeShapeType="1"/>
            </p:cNvSpPr>
            <p:nvPr/>
          </p:nvSpPr>
          <p:spPr bwMode="auto">
            <a:xfrm>
              <a:off x="1585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1" name="Line 23"/>
            <p:cNvSpPr>
              <a:spLocks noChangeShapeType="1"/>
            </p:cNvSpPr>
            <p:nvPr/>
          </p:nvSpPr>
          <p:spPr bwMode="auto">
            <a:xfrm>
              <a:off x="817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2" name="Line 24"/>
            <p:cNvSpPr>
              <a:spLocks noChangeShapeType="1"/>
            </p:cNvSpPr>
            <p:nvPr/>
          </p:nvSpPr>
          <p:spPr bwMode="auto">
            <a:xfrm>
              <a:off x="816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3" name="Line 25"/>
            <p:cNvSpPr>
              <a:spLocks noChangeShapeType="1"/>
            </p:cNvSpPr>
            <p:nvPr/>
          </p:nvSpPr>
          <p:spPr bwMode="auto">
            <a:xfrm>
              <a:off x="817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4" name="Line 26"/>
            <p:cNvSpPr>
              <a:spLocks noChangeShapeType="1"/>
            </p:cNvSpPr>
            <p:nvPr/>
          </p:nvSpPr>
          <p:spPr bwMode="auto">
            <a:xfrm>
              <a:off x="816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5" name="Line 27"/>
            <p:cNvSpPr>
              <a:spLocks noChangeShapeType="1"/>
            </p:cNvSpPr>
            <p:nvPr/>
          </p:nvSpPr>
          <p:spPr bwMode="auto">
            <a:xfrm>
              <a:off x="817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6" name="Line 28"/>
            <p:cNvSpPr>
              <a:spLocks noChangeShapeType="1"/>
            </p:cNvSpPr>
            <p:nvPr/>
          </p:nvSpPr>
          <p:spPr bwMode="auto">
            <a:xfrm>
              <a:off x="1585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7" name="Line 29"/>
            <p:cNvSpPr>
              <a:spLocks noChangeShapeType="1"/>
            </p:cNvSpPr>
            <p:nvPr/>
          </p:nvSpPr>
          <p:spPr bwMode="auto">
            <a:xfrm>
              <a:off x="1584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8" name="Line 30"/>
            <p:cNvSpPr>
              <a:spLocks noChangeShapeType="1"/>
            </p:cNvSpPr>
            <p:nvPr/>
          </p:nvSpPr>
          <p:spPr bwMode="auto">
            <a:xfrm>
              <a:off x="1585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29" name="Line 31"/>
            <p:cNvSpPr>
              <a:spLocks noChangeShapeType="1"/>
            </p:cNvSpPr>
            <p:nvPr/>
          </p:nvSpPr>
          <p:spPr bwMode="auto">
            <a:xfrm>
              <a:off x="1584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0" name="Line 32"/>
            <p:cNvSpPr>
              <a:spLocks noChangeShapeType="1"/>
            </p:cNvSpPr>
            <p:nvPr/>
          </p:nvSpPr>
          <p:spPr bwMode="auto">
            <a:xfrm>
              <a:off x="1585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1" name="Line 33"/>
            <p:cNvSpPr>
              <a:spLocks noChangeShapeType="1"/>
            </p:cNvSpPr>
            <p:nvPr/>
          </p:nvSpPr>
          <p:spPr bwMode="auto">
            <a:xfrm>
              <a:off x="817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2" name="Line 34"/>
            <p:cNvSpPr>
              <a:spLocks noChangeShapeType="1"/>
            </p:cNvSpPr>
            <p:nvPr/>
          </p:nvSpPr>
          <p:spPr bwMode="auto">
            <a:xfrm>
              <a:off x="816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3" name="Line 35"/>
            <p:cNvSpPr>
              <a:spLocks noChangeShapeType="1"/>
            </p:cNvSpPr>
            <p:nvPr/>
          </p:nvSpPr>
          <p:spPr bwMode="auto">
            <a:xfrm>
              <a:off x="817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4" name="Line 36"/>
            <p:cNvSpPr>
              <a:spLocks noChangeShapeType="1"/>
            </p:cNvSpPr>
            <p:nvPr/>
          </p:nvSpPr>
          <p:spPr bwMode="auto">
            <a:xfrm>
              <a:off x="816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5" name="Line 37"/>
            <p:cNvSpPr>
              <a:spLocks noChangeShapeType="1"/>
            </p:cNvSpPr>
            <p:nvPr/>
          </p:nvSpPr>
          <p:spPr bwMode="auto">
            <a:xfrm>
              <a:off x="817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6" name="Line 38"/>
            <p:cNvSpPr>
              <a:spLocks noChangeShapeType="1"/>
            </p:cNvSpPr>
            <p:nvPr/>
          </p:nvSpPr>
          <p:spPr bwMode="auto">
            <a:xfrm>
              <a:off x="1585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7" name="Line 39"/>
            <p:cNvSpPr>
              <a:spLocks noChangeShapeType="1"/>
            </p:cNvSpPr>
            <p:nvPr/>
          </p:nvSpPr>
          <p:spPr bwMode="auto">
            <a:xfrm>
              <a:off x="1584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8" name="Line 40"/>
            <p:cNvSpPr>
              <a:spLocks noChangeShapeType="1"/>
            </p:cNvSpPr>
            <p:nvPr/>
          </p:nvSpPr>
          <p:spPr bwMode="auto">
            <a:xfrm>
              <a:off x="1585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39" name="Line 41"/>
            <p:cNvSpPr>
              <a:spLocks noChangeShapeType="1"/>
            </p:cNvSpPr>
            <p:nvPr/>
          </p:nvSpPr>
          <p:spPr bwMode="auto">
            <a:xfrm>
              <a:off x="1584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0" name="Line 42"/>
            <p:cNvSpPr>
              <a:spLocks noChangeShapeType="1"/>
            </p:cNvSpPr>
            <p:nvPr/>
          </p:nvSpPr>
          <p:spPr bwMode="auto">
            <a:xfrm>
              <a:off x="1585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1" name="Line 43"/>
            <p:cNvSpPr>
              <a:spLocks noChangeShapeType="1"/>
            </p:cNvSpPr>
            <p:nvPr/>
          </p:nvSpPr>
          <p:spPr bwMode="auto">
            <a:xfrm>
              <a:off x="817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2" name="Line 44"/>
            <p:cNvSpPr>
              <a:spLocks noChangeShapeType="1"/>
            </p:cNvSpPr>
            <p:nvPr/>
          </p:nvSpPr>
          <p:spPr bwMode="auto">
            <a:xfrm>
              <a:off x="816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3" name="Line 45"/>
            <p:cNvSpPr>
              <a:spLocks noChangeShapeType="1"/>
            </p:cNvSpPr>
            <p:nvPr/>
          </p:nvSpPr>
          <p:spPr bwMode="auto">
            <a:xfrm>
              <a:off x="817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4" name="Line 46"/>
            <p:cNvSpPr>
              <a:spLocks noChangeShapeType="1"/>
            </p:cNvSpPr>
            <p:nvPr/>
          </p:nvSpPr>
          <p:spPr bwMode="auto">
            <a:xfrm>
              <a:off x="816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5" name="Line 47"/>
            <p:cNvSpPr>
              <a:spLocks noChangeShapeType="1"/>
            </p:cNvSpPr>
            <p:nvPr/>
          </p:nvSpPr>
          <p:spPr bwMode="auto">
            <a:xfrm>
              <a:off x="817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6" name="Line 48"/>
            <p:cNvSpPr>
              <a:spLocks noChangeShapeType="1"/>
            </p:cNvSpPr>
            <p:nvPr/>
          </p:nvSpPr>
          <p:spPr bwMode="auto">
            <a:xfrm>
              <a:off x="1585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7" name="Line 49"/>
            <p:cNvSpPr>
              <a:spLocks noChangeShapeType="1"/>
            </p:cNvSpPr>
            <p:nvPr/>
          </p:nvSpPr>
          <p:spPr bwMode="auto">
            <a:xfrm>
              <a:off x="1584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8" name="Line 50"/>
            <p:cNvSpPr>
              <a:spLocks noChangeShapeType="1"/>
            </p:cNvSpPr>
            <p:nvPr/>
          </p:nvSpPr>
          <p:spPr bwMode="auto">
            <a:xfrm>
              <a:off x="1585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49" name="Line 51"/>
            <p:cNvSpPr>
              <a:spLocks noChangeShapeType="1"/>
            </p:cNvSpPr>
            <p:nvPr/>
          </p:nvSpPr>
          <p:spPr bwMode="auto">
            <a:xfrm>
              <a:off x="1584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0" name="Line 52"/>
            <p:cNvSpPr>
              <a:spLocks noChangeShapeType="1"/>
            </p:cNvSpPr>
            <p:nvPr/>
          </p:nvSpPr>
          <p:spPr bwMode="auto">
            <a:xfrm>
              <a:off x="1585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1" name="Line 53"/>
            <p:cNvSpPr>
              <a:spLocks noChangeShapeType="1"/>
            </p:cNvSpPr>
            <p:nvPr/>
          </p:nvSpPr>
          <p:spPr bwMode="auto">
            <a:xfrm>
              <a:off x="817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2" name="Line 54"/>
            <p:cNvSpPr>
              <a:spLocks noChangeShapeType="1"/>
            </p:cNvSpPr>
            <p:nvPr/>
          </p:nvSpPr>
          <p:spPr bwMode="auto">
            <a:xfrm>
              <a:off x="816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3" name="Line 55"/>
            <p:cNvSpPr>
              <a:spLocks noChangeShapeType="1"/>
            </p:cNvSpPr>
            <p:nvPr/>
          </p:nvSpPr>
          <p:spPr bwMode="auto">
            <a:xfrm>
              <a:off x="817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4" name="Line 56"/>
            <p:cNvSpPr>
              <a:spLocks noChangeShapeType="1"/>
            </p:cNvSpPr>
            <p:nvPr/>
          </p:nvSpPr>
          <p:spPr bwMode="auto">
            <a:xfrm>
              <a:off x="816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5" name="Line 57"/>
            <p:cNvSpPr>
              <a:spLocks noChangeShapeType="1"/>
            </p:cNvSpPr>
            <p:nvPr/>
          </p:nvSpPr>
          <p:spPr bwMode="auto">
            <a:xfrm>
              <a:off x="817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6" name="Line 58"/>
            <p:cNvSpPr>
              <a:spLocks noChangeShapeType="1"/>
            </p:cNvSpPr>
            <p:nvPr/>
          </p:nvSpPr>
          <p:spPr bwMode="auto">
            <a:xfrm>
              <a:off x="1585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7" name="Line 59"/>
            <p:cNvSpPr>
              <a:spLocks noChangeShapeType="1"/>
            </p:cNvSpPr>
            <p:nvPr/>
          </p:nvSpPr>
          <p:spPr bwMode="auto">
            <a:xfrm>
              <a:off x="1584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8" name="Line 60"/>
            <p:cNvSpPr>
              <a:spLocks noChangeShapeType="1"/>
            </p:cNvSpPr>
            <p:nvPr/>
          </p:nvSpPr>
          <p:spPr bwMode="auto">
            <a:xfrm>
              <a:off x="1585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59" name="Line 61"/>
            <p:cNvSpPr>
              <a:spLocks noChangeShapeType="1"/>
            </p:cNvSpPr>
            <p:nvPr/>
          </p:nvSpPr>
          <p:spPr bwMode="auto">
            <a:xfrm>
              <a:off x="1584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0" name="Line 62"/>
            <p:cNvSpPr>
              <a:spLocks noChangeShapeType="1"/>
            </p:cNvSpPr>
            <p:nvPr/>
          </p:nvSpPr>
          <p:spPr bwMode="auto">
            <a:xfrm>
              <a:off x="1585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1" name="Line 63"/>
            <p:cNvSpPr>
              <a:spLocks noChangeShapeType="1"/>
            </p:cNvSpPr>
            <p:nvPr/>
          </p:nvSpPr>
          <p:spPr bwMode="auto">
            <a:xfrm>
              <a:off x="817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2" name="Line 64"/>
            <p:cNvSpPr>
              <a:spLocks noChangeShapeType="1"/>
            </p:cNvSpPr>
            <p:nvPr/>
          </p:nvSpPr>
          <p:spPr bwMode="auto">
            <a:xfrm>
              <a:off x="816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3" name="Line 65"/>
            <p:cNvSpPr>
              <a:spLocks noChangeShapeType="1"/>
            </p:cNvSpPr>
            <p:nvPr/>
          </p:nvSpPr>
          <p:spPr bwMode="auto">
            <a:xfrm>
              <a:off x="817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4" name="Line 66"/>
            <p:cNvSpPr>
              <a:spLocks noChangeShapeType="1"/>
            </p:cNvSpPr>
            <p:nvPr/>
          </p:nvSpPr>
          <p:spPr bwMode="auto">
            <a:xfrm>
              <a:off x="816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5" name="Line 67"/>
            <p:cNvSpPr>
              <a:spLocks noChangeShapeType="1"/>
            </p:cNvSpPr>
            <p:nvPr/>
          </p:nvSpPr>
          <p:spPr bwMode="auto">
            <a:xfrm>
              <a:off x="817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6" name="Line 68"/>
            <p:cNvSpPr>
              <a:spLocks noChangeShapeType="1"/>
            </p:cNvSpPr>
            <p:nvPr/>
          </p:nvSpPr>
          <p:spPr bwMode="auto">
            <a:xfrm>
              <a:off x="1585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7" name="Line 69"/>
            <p:cNvSpPr>
              <a:spLocks noChangeShapeType="1"/>
            </p:cNvSpPr>
            <p:nvPr/>
          </p:nvSpPr>
          <p:spPr bwMode="auto">
            <a:xfrm>
              <a:off x="1584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8" name="Line 70"/>
            <p:cNvSpPr>
              <a:spLocks noChangeShapeType="1"/>
            </p:cNvSpPr>
            <p:nvPr/>
          </p:nvSpPr>
          <p:spPr bwMode="auto">
            <a:xfrm>
              <a:off x="1585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69" name="Line 71"/>
            <p:cNvSpPr>
              <a:spLocks noChangeShapeType="1"/>
            </p:cNvSpPr>
            <p:nvPr/>
          </p:nvSpPr>
          <p:spPr bwMode="auto">
            <a:xfrm>
              <a:off x="1584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0" name="Line 72"/>
            <p:cNvSpPr>
              <a:spLocks noChangeShapeType="1"/>
            </p:cNvSpPr>
            <p:nvPr/>
          </p:nvSpPr>
          <p:spPr bwMode="auto">
            <a:xfrm>
              <a:off x="1585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1" name="Line 73"/>
            <p:cNvSpPr>
              <a:spLocks noChangeShapeType="1"/>
            </p:cNvSpPr>
            <p:nvPr/>
          </p:nvSpPr>
          <p:spPr bwMode="auto">
            <a:xfrm>
              <a:off x="817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>
              <a:off x="816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3" name="Line 75"/>
            <p:cNvSpPr>
              <a:spLocks noChangeShapeType="1"/>
            </p:cNvSpPr>
            <p:nvPr/>
          </p:nvSpPr>
          <p:spPr bwMode="auto">
            <a:xfrm>
              <a:off x="817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4" name="Line 76"/>
            <p:cNvSpPr>
              <a:spLocks noChangeShapeType="1"/>
            </p:cNvSpPr>
            <p:nvPr/>
          </p:nvSpPr>
          <p:spPr bwMode="auto">
            <a:xfrm>
              <a:off x="816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5" name="Line 77"/>
            <p:cNvSpPr>
              <a:spLocks noChangeShapeType="1"/>
            </p:cNvSpPr>
            <p:nvPr/>
          </p:nvSpPr>
          <p:spPr bwMode="auto">
            <a:xfrm>
              <a:off x="817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6" name="Line 78"/>
            <p:cNvSpPr>
              <a:spLocks noChangeShapeType="1"/>
            </p:cNvSpPr>
            <p:nvPr/>
          </p:nvSpPr>
          <p:spPr bwMode="auto">
            <a:xfrm>
              <a:off x="1585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7" name="Line 79"/>
            <p:cNvSpPr>
              <a:spLocks noChangeShapeType="1"/>
            </p:cNvSpPr>
            <p:nvPr/>
          </p:nvSpPr>
          <p:spPr bwMode="auto">
            <a:xfrm>
              <a:off x="1584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8" name="Line 80"/>
            <p:cNvSpPr>
              <a:spLocks noChangeShapeType="1"/>
            </p:cNvSpPr>
            <p:nvPr/>
          </p:nvSpPr>
          <p:spPr bwMode="auto">
            <a:xfrm>
              <a:off x="817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79" name="Line 81"/>
            <p:cNvSpPr>
              <a:spLocks noChangeShapeType="1"/>
            </p:cNvSpPr>
            <p:nvPr/>
          </p:nvSpPr>
          <p:spPr bwMode="auto">
            <a:xfrm>
              <a:off x="816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280" name="AutoShape 82"/>
            <p:cNvSpPr>
              <a:spLocks noChangeArrowheads="1"/>
            </p:cNvSpPr>
            <p:nvPr/>
          </p:nvSpPr>
          <p:spPr bwMode="auto">
            <a:xfrm>
              <a:off x="816" y="3868"/>
              <a:ext cx="816" cy="48"/>
            </a:xfrm>
            <a:prstGeom prst="roundRect">
              <a:avLst>
                <a:gd name="adj" fmla="val 208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  <p:sp>
          <p:nvSpPr>
            <p:cNvPr id="281" name="AutoShape 83"/>
            <p:cNvSpPr>
              <a:spLocks noChangeArrowheads="1"/>
            </p:cNvSpPr>
            <p:nvPr/>
          </p:nvSpPr>
          <p:spPr bwMode="auto">
            <a:xfrm>
              <a:off x="816" y="1012"/>
              <a:ext cx="816" cy="2904"/>
            </a:xfrm>
            <a:prstGeom prst="roundRect">
              <a:avLst>
                <a:gd name="adj" fmla="val 120"/>
              </a:avLst>
            </a:prstGeom>
            <a:noFill/>
            <a:ln w="4572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</p:grpSp>
      <p:sp>
        <p:nvSpPr>
          <p:cNvPr id="282" name="TextBox 220"/>
          <p:cNvSpPr txBox="1">
            <a:spLocks noChangeArrowheads="1"/>
          </p:cNvSpPr>
          <p:nvPr/>
        </p:nvSpPr>
        <p:spPr bwMode="auto">
          <a:xfrm>
            <a:off x="2300318" y="5684821"/>
            <a:ext cx="119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ORACLE#2</a:t>
            </a:r>
          </a:p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SW-6B-084013</a:t>
            </a:r>
            <a:endParaRPr lang="en-US" altLang="ko-KR" sz="10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283" name="그림 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854" y="3759198"/>
            <a:ext cx="1467624" cy="480252"/>
          </a:xfrm>
          <a:prstGeom prst="rect">
            <a:avLst/>
          </a:prstGeom>
        </p:spPr>
      </p:pic>
      <p:pic>
        <p:nvPicPr>
          <p:cNvPr id="284" name="그림 2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054" y="2393188"/>
            <a:ext cx="1404974" cy="259011"/>
          </a:xfrm>
          <a:prstGeom prst="rect">
            <a:avLst/>
          </a:prstGeom>
        </p:spPr>
      </p:pic>
      <p:pic>
        <p:nvPicPr>
          <p:cNvPr id="28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2157442" y="34028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그림 2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70" y="2165350"/>
            <a:ext cx="1428760" cy="142876"/>
          </a:xfrm>
          <a:prstGeom prst="rect">
            <a:avLst/>
          </a:prstGeom>
        </p:spPr>
      </p:pic>
      <p:sp>
        <p:nvSpPr>
          <p:cNvPr id="287" name="TextBox 46"/>
          <p:cNvSpPr txBox="1">
            <a:spLocks noChangeArrowheads="1"/>
          </p:cNvSpPr>
          <p:nvPr/>
        </p:nvSpPr>
        <p:spPr bwMode="auto">
          <a:xfrm>
            <a:off x="2516204" y="3714752"/>
            <a:ext cx="855684" cy="646331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pshudb02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pbavdb02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ppviap02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ppvidb02</a:t>
            </a:r>
            <a:endParaRPr lang="ko-KR" altLang="en-US" sz="9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288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2157442" y="31615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2157442" y="29329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2157442" y="27043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2157442" y="180263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TextBox 46"/>
          <p:cNvSpPr txBox="1">
            <a:spLocks noChangeArrowheads="1"/>
          </p:cNvSpPr>
          <p:nvPr/>
        </p:nvSpPr>
        <p:spPr bwMode="auto">
          <a:xfrm>
            <a:off x="2371756" y="2714620"/>
            <a:ext cx="1080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pshudb02 I/O</a:t>
            </a:r>
          </a:p>
        </p:txBody>
      </p:sp>
      <p:sp>
        <p:nvSpPr>
          <p:cNvPr id="293" name="TextBox 46"/>
          <p:cNvSpPr txBox="1">
            <a:spLocks noChangeArrowheads="1"/>
          </p:cNvSpPr>
          <p:nvPr/>
        </p:nvSpPr>
        <p:spPr bwMode="auto">
          <a:xfrm>
            <a:off x="2371756" y="2955920"/>
            <a:ext cx="1080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pbavdb02 I/O</a:t>
            </a:r>
          </a:p>
        </p:txBody>
      </p:sp>
      <p:sp>
        <p:nvSpPr>
          <p:cNvPr id="294" name="TextBox 46"/>
          <p:cNvSpPr txBox="1">
            <a:spLocks noChangeArrowheads="1"/>
          </p:cNvSpPr>
          <p:nvPr/>
        </p:nvSpPr>
        <p:spPr bwMode="auto">
          <a:xfrm>
            <a:off x="2371756" y="3209920"/>
            <a:ext cx="1080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ppviap02 I/O</a:t>
            </a:r>
          </a:p>
        </p:txBody>
      </p:sp>
      <p:sp>
        <p:nvSpPr>
          <p:cNvPr id="295" name="TextBox 46"/>
          <p:cNvSpPr txBox="1">
            <a:spLocks noChangeArrowheads="1"/>
          </p:cNvSpPr>
          <p:nvPr/>
        </p:nvSpPr>
        <p:spPr bwMode="auto">
          <a:xfrm>
            <a:off x="2371756" y="3457570"/>
            <a:ext cx="1080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ppvidb02 I/O</a:t>
            </a:r>
          </a:p>
        </p:txBody>
      </p:sp>
      <p:sp>
        <p:nvSpPr>
          <p:cNvPr id="296" name="TextBox 46"/>
          <p:cNvSpPr txBox="1">
            <a:spLocks noChangeArrowheads="1"/>
          </p:cNvSpPr>
          <p:nvPr/>
        </p:nvSpPr>
        <p:spPr bwMode="auto">
          <a:xfrm>
            <a:off x="2371756" y="2408236"/>
            <a:ext cx="1080104" cy="3693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HUS110(OS Disk)</a:t>
            </a:r>
          </a:p>
        </p:txBody>
      </p:sp>
      <p:sp>
        <p:nvSpPr>
          <p:cNvPr id="297" name="TextBox 46"/>
          <p:cNvSpPr txBox="1">
            <a:spLocks noChangeArrowheads="1"/>
          </p:cNvSpPr>
          <p:nvPr/>
        </p:nvSpPr>
        <p:spPr bwMode="auto">
          <a:xfrm>
            <a:off x="2371756" y="2155820"/>
            <a:ext cx="1080104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pecidb02</a:t>
            </a:r>
          </a:p>
        </p:txBody>
      </p:sp>
      <p:sp>
        <p:nvSpPr>
          <p:cNvPr id="298" name="TextBox 46"/>
          <p:cNvSpPr txBox="1">
            <a:spLocks noChangeArrowheads="1"/>
          </p:cNvSpPr>
          <p:nvPr/>
        </p:nvSpPr>
        <p:spPr bwMode="auto">
          <a:xfrm>
            <a:off x="2371756" y="1825620"/>
            <a:ext cx="1080104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pecidb02 I/O</a:t>
            </a:r>
          </a:p>
        </p:txBody>
      </p:sp>
      <p:grpSp>
        <p:nvGrpSpPr>
          <p:cNvPr id="299" name="Group 6"/>
          <p:cNvGrpSpPr>
            <a:grpSpLocks/>
          </p:cNvGrpSpPr>
          <p:nvPr/>
        </p:nvGrpSpPr>
        <p:grpSpPr bwMode="auto">
          <a:xfrm>
            <a:off x="3857620" y="1071546"/>
            <a:ext cx="1555750" cy="4591050"/>
            <a:chOff x="816" y="1012"/>
            <a:chExt cx="815" cy="2903"/>
          </a:xfrm>
        </p:grpSpPr>
        <p:sp>
          <p:nvSpPr>
            <p:cNvPr id="300" name="Line 7"/>
            <p:cNvSpPr>
              <a:spLocks noChangeShapeType="1"/>
            </p:cNvSpPr>
            <p:nvPr/>
          </p:nvSpPr>
          <p:spPr bwMode="auto">
            <a:xfrm>
              <a:off x="1585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1" name="Line 8"/>
            <p:cNvSpPr>
              <a:spLocks noChangeShapeType="1"/>
            </p:cNvSpPr>
            <p:nvPr/>
          </p:nvSpPr>
          <p:spPr bwMode="auto">
            <a:xfrm>
              <a:off x="1584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2" name="Line 9"/>
            <p:cNvSpPr>
              <a:spLocks noChangeShapeType="1"/>
            </p:cNvSpPr>
            <p:nvPr/>
          </p:nvSpPr>
          <p:spPr bwMode="auto">
            <a:xfrm>
              <a:off x="1585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3" name="Line 10"/>
            <p:cNvSpPr>
              <a:spLocks noChangeShapeType="1"/>
            </p:cNvSpPr>
            <p:nvPr/>
          </p:nvSpPr>
          <p:spPr bwMode="auto">
            <a:xfrm>
              <a:off x="1584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4" name="Line 11"/>
            <p:cNvSpPr>
              <a:spLocks noChangeShapeType="1"/>
            </p:cNvSpPr>
            <p:nvPr/>
          </p:nvSpPr>
          <p:spPr bwMode="auto">
            <a:xfrm>
              <a:off x="1585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5" name="AutoShape 12"/>
            <p:cNvSpPr>
              <a:spLocks noChangeArrowheads="1"/>
            </p:cNvSpPr>
            <p:nvPr/>
          </p:nvSpPr>
          <p:spPr bwMode="auto">
            <a:xfrm>
              <a:off x="816" y="1012"/>
              <a:ext cx="816" cy="120"/>
            </a:xfrm>
            <a:prstGeom prst="roundRect">
              <a:avLst>
                <a:gd name="adj" fmla="val 83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457200" latinLnBrk="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1687513" algn="l"/>
                  <a:tab pos="5103813" algn="l"/>
                  <a:tab pos="7050088" algn="l"/>
                  <a:tab pos="9110663" algn="l"/>
                </a:tabLst>
              </a:pPr>
              <a:r>
                <a:rPr kumimoji="0" lang="en-GB" altLang="ko-KR" sz="1000">
                  <a:solidFill>
                    <a:srgbClr val="FFFFFF"/>
                  </a:solidFill>
                  <a:latin typeface="가는각진제목체"/>
                </a:rPr>
                <a:t>Sun Rack </a:t>
              </a:r>
              <a:r>
                <a:rPr lang="en-US" altLang="ko-KR" sz="1000">
                  <a:solidFill>
                    <a:srgbClr val="FFFFFF"/>
                  </a:solidFill>
                  <a:latin typeface="가는각진제목체"/>
                </a:rPr>
                <a:t>II</a:t>
              </a:r>
              <a:endParaRPr kumimoji="0" lang="en-GB" altLang="ko-KR" sz="1000">
                <a:solidFill>
                  <a:srgbClr val="FFFFFF"/>
                </a:solidFill>
                <a:latin typeface="가는각진제목체"/>
              </a:endParaRPr>
            </a:p>
          </p:txBody>
        </p:sp>
        <p:sp>
          <p:nvSpPr>
            <p:cNvPr id="306" name="Line 13"/>
            <p:cNvSpPr>
              <a:spLocks noChangeShapeType="1"/>
            </p:cNvSpPr>
            <p:nvPr/>
          </p:nvSpPr>
          <p:spPr bwMode="auto">
            <a:xfrm>
              <a:off x="817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7" name="Line 14"/>
            <p:cNvSpPr>
              <a:spLocks noChangeShapeType="1"/>
            </p:cNvSpPr>
            <p:nvPr/>
          </p:nvSpPr>
          <p:spPr bwMode="auto">
            <a:xfrm>
              <a:off x="816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8" name="Line 15"/>
            <p:cNvSpPr>
              <a:spLocks noChangeShapeType="1"/>
            </p:cNvSpPr>
            <p:nvPr/>
          </p:nvSpPr>
          <p:spPr bwMode="auto">
            <a:xfrm>
              <a:off x="817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09" name="Line 16"/>
            <p:cNvSpPr>
              <a:spLocks noChangeShapeType="1"/>
            </p:cNvSpPr>
            <p:nvPr/>
          </p:nvSpPr>
          <p:spPr bwMode="auto">
            <a:xfrm>
              <a:off x="816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0" name="Line 17"/>
            <p:cNvSpPr>
              <a:spLocks noChangeShapeType="1"/>
            </p:cNvSpPr>
            <p:nvPr/>
          </p:nvSpPr>
          <p:spPr bwMode="auto">
            <a:xfrm>
              <a:off x="817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1" name="Line 18"/>
            <p:cNvSpPr>
              <a:spLocks noChangeShapeType="1"/>
            </p:cNvSpPr>
            <p:nvPr/>
          </p:nvSpPr>
          <p:spPr bwMode="auto">
            <a:xfrm>
              <a:off x="1585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2" name="Line 19"/>
            <p:cNvSpPr>
              <a:spLocks noChangeShapeType="1"/>
            </p:cNvSpPr>
            <p:nvPr/>
          </p:nvSpPr>
          <p:spPr bwMode="auto">
            <a:xfrm>
              <a:off x="1584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3" name="Line 20"/>
            <p:cNvSpPr>
              <a:spLocks noChangeShapeType="1"/>
            </p:cNvSpPr>
            <p:nvPr/>
          </p:nvSpPr>
          <p:spPr bwMode="auto">
            <a:xfrm>
              <a:off x="1585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4" name="Line 21"/>
            <p:cNvSpPr>
              <a:spLocks noChangeShapeType="1"/>
            </p:cNvSpPr>
            <p:nvPr/>
          </p:nvSpPr>
          <p:spPr bwMode="auto">
            <a:xfrm>
              <a:off x="1584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5" name="Line 22"/>
            <p:cNvSpPr>
              <a:spLocks noChangeShapeType="1"/>
            </p:cNvSpPr>
            <p:nvPr/>
          </p:nvSpPr>
          <p:spPr bwMode="auto">
            <a:xfrm>
              <a:off x="1585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6" name="Line 23"/>
            <p:cNvSpPr>
              <a:spLocks noChangeShapeType="1"/>
            </p:cNvSpPr>
            <p:nvPr/>
          </p:nvSpPr>
          <p:spPr bwMode="auto">
            <a:xfrm>
              <a:off x="817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7" name="Line 24"/>
            <p:cNvSpPr>
              <a:spLocks noChangeShapeType="1"/>
            </p:cNvSpPr>
            <p:nvPr/>
          </p:nvSpPr>
          <p:spPr bwMode="auto">
            <a:xfrm>
              <a:off x="816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8" name="Line 25"/>
            <p:cNvSpPr>
              <a:spLocks noChangeShapeType="1"/>
            </p:cNvSpPr>
            <p:nvPr/>
          </p:nvSpPr>
          <p:spPr bwMode="auto">
            <a:xfrm>
              <a:off x="817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19" name="Line 26"/>
            <p:cNvSpPr>
              <a:spLocks noChangeShapeType="1"/>
            </p:cNvSpPr>
            <p:nvPr/>
          </p:nvSpPr>
          <p:spPr bwMode="auto">
            <a:xfrm>
              <a:off x="816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0" name="Line 27"/>
            <p:cNvSpPr>
              <a:spLocks noChangeShapeType="1"/>
            </p:cNvSpPr>
            <p:nvPr/>
          </p:nvSpPr>
          <p:spPr bwMode="auto">
            <a:xfrm>
              <a:off x="817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>
              <a:off x="1585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2" name="Line 29"/>
            <p:cNvSpPr>
              <a:spLocks noChangeShapeType="1"/>
            </p:cNvSpPr>
            <p:nvPr/>
          </p:nvSpPr>
          <p:spPr bwMode="auto">
            <a:xfrm>
              <a:off x="1584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3" name="Line 30"/>
            <p:cNvSpPr>
              <a:spLocks noChangeShapeType="1"/>
            </p:cNvSpPr>
            <p:nvPr/>
          </p:nvSpPr>
          <p:spPr bwMode="auto">
            <a:xfrm>
              <a:off x="1585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4" name="Line 31"/>
            <p:cNvSpPr>
              <a:spLocks noChangeShapeType="1"/>
            </p:cNvSpPr>
            <p:nvPr/>
          </p:nvSpPr>
          <p:spPr bwMode="auto">
            <a:xfrm>
              <a:off x="1584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5" name="Line 32"/>
            <p:cNvSpPr>
              <a:spLocks noChangeShapeType="1"/>
            </p:cNvSpPr>
            <p:nvPr/>
          </p:nvSpPr>
          <p:spPr bwMode="auto">
            <a:xfrm>
              <a:off x="1585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6" name="Line 33"/>
            <p:cNvSpPr>
              <a:spLocks noChangeShapeType="1"/>
            </p:cNvSpPr>
            <p:nvPr/>
          </p:nvSpPr>
          <p:spPr bwMode="auto">
            <a:xfrm>
              <a:off x="817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7" name="Line 34"/>
            <p:cNvSpPr>
              <a:spLocks noChangeShapeType="1"/>
            </p:cNvSpPr>
            <p:nvPr/>
          </p:nvSpPr>
          <p:spPr bwMode="auto">
            <a:xfrm>
              <a:off x="816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8" name="Line 35"/>
            <p:cNvSpPr>
              <a:spLocks noChangeShapeType="1"/>
            </p:cNvSpPr>
            <p:nvPr/>
          </p:nvSpPr>
          <p:spPr bwMode="auto">
            <a:xfrm>
              <a:off x="817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29" name="Line 36"/>
            <p:cNvSpPr>
              <a:spLocks noChangeShapeType="1"/>
            </p:cNvSpPr>
            <p:nvPr/>
          </p:nvSpPr>
          <p:spPr bwMode="auto">
            <a:xfrm>
              <a:off x="816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0" name="Line 37"/>
            <p:cNvSpPr>
              <a:spLocks noChangeShapeType="1"/>
            </p:cNvSpPr>
            <p:nvPr/>
          </p:nvSpPr>
          <p:spPr bwMode="auto">
            <a:xfrm>
              <a:off x="817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1" name="Line 38"/>
            <p:cNvSpPr>
              <a:spLocks noChangeShapeType="1"/>
            </p:cNvSpPr>
            <p:nvPr/>
          </p:nvSpPr>
          <p:spPr bwMode="auto">
            <a:xfrm>
              <a:off x="1585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2" name="Line 39"/>
            <p:cNvSpPr>
              <a:spLocks noChangeShapeType="1"/>
            </p:cNvSpPr>
            <p:nvPr/>
          </p:nvSpPr>
          <p:spPr bwMode="auto">
            <a:xfrm>
              <a:off x="1584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3" name="Line 40"/>
            <p:cNvSpPr>
              <a:spLocks noChangeShapeType="1"/>
            </p:cNvSpPr>
            <p:nvPr/>
          </p:nvSpPr>
          <p:spPr bwMode="auto">
            <a:xfrm>
              <a:off x="1585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4" name="Line 41"/>
            <p:cNvSpPr>
              <a:spLocks noChangeShapeType="1"/>
            </p:cNvSpPr>
            <p:nvPr/>
          </p:nvSpPr>
          <p:spPr bwMode="auto">
            <a:xfrm>
              <a:off x="1584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5" name="Line 42"/>
            <p:cNvSpPr>
              <a:spLocks noChangeShapeType="1"/>
            </p:cNvSpPr>
            <p:nvPr/>
          </p:nvSpPr>
          <p:spPr bwMode="auto">
            <a:xfrm>
              <a:off x="1585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6" name="Line 43"/>
            <p:cNvSpPr>
              <a:spLocks noChangeShapeType="1"/>
            </p:cNvSpPr>
            <p:nvPr/>
          </p:nvSpPr>
          <p:spPr bwMode="auto">
            <a:xfrm>
              <a:off x="817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7" name="Line 44"/>
            <p:cNvSpPr>
              <a:spLocks noChangeShapeType="1"/>
            </p:cNvSpPr>
            <p:nvPr/>
          </p:nvSpPr>
          <p:spPr bwMode="auto">
            <a:xfrm>
              <a:off x="816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8" name="Line 45"/>
            <p:cNvSpPr>
              <a:spLocks noChangeShapeType="1"/>
            </p:cNvSpPr>
            <p:nvPr/>
          </p:nvSpPr>
          <p:spPr bwMode="auto">
            <a:xfrm>
              <a:off x="817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39" name="Line 46"/>
            <p:cNvSpPr>
              <a:spLocks noChangeShapeType="1"/>
            </p:cNvSpPr>
            <p:nvPr/>
          </p:nvSpPr>
          <p:spPr bwMode="auto">
            <a:xfrm>
              <a:off x="816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0" name="Line 47"/>
            <p:cNvSpPr>
              <a:spLocks noChangeShapeType="1"/>
            </p:cNvSpPr>
            <p:nvPr/>
          </p:nvSpPr>
          <p:spPr bwMode="auto">
            <a:xfrm>
              <a:off x="817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1" name="Line 48"/>
            <p:cNvSpPr>
              <a:spLocks noChangeShapeType="1"/>
            </p:cNvSpPr>
            <p:nvPr/>
          </p:nvSpPr>
          <p:spPr bwMode="auto">
            <a:xfrm>
              <a:off x="1585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2" name="Line 49"/>
            <p:cNvSpPr>
              <a:spLocks noChangeShapeType="1"/>
            </p:cNvSpPr>
            <p:nvPr/>
          </p:nvSpPr>
          <p:spPr bwMode="auto">
            <a:xfrm>
              <a:off x="1584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3" name="Line 50"/>
            <p:cNvSpPr>
              <a:spLocks noChangeShapeType="1"/>
            </p:cNvSpPr>
            <p:nvPr/>
          </p:nvSpPr>
          <p:spPr bwMode="auto">
            <a:xfrm>
              <a:off x="1585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4" name="Line 51"/>
            <p:cNvSpPr>
              <a:spLocks noChangeShapeType="1"/>
            </p:cNvSpPr>
            <p:nvPr/>
          </p:nvSpPr>
          <p:spPr bwMode="auto">
            <a:xfrm>
              <a:off x="1584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5" name="Line 52"/>
            <p:cNvSpPr>
              <a:spLocks noChangeShapeType="1"/>
            </p:cNvSpPr>
            <p:nvPr/>
          </p:nvSpPr>
          <p:spPr bwMode="auto">
            <a:xfrm>
              <a:off x="1585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6" name="Line 53"/>
            <p:cNvSpPr>
              <a:spLocks noChangeShapeType="1"/>
            </p:cNvSpPr>
            <p:nvPr/>
          </p:nvSpPr>
          <p:spPr bwMode="auto">
            <a:xfrm>
              <a:off x="817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7" name="Line 54"/>
            <p:cNvSpPr>
              <a:spLocks noChangeShapeType="1"/>
            </p:cNvSpPr>
            <p:nvPr/>
          </p:nvSpPr>
          <p:spPr bwMode="auto">
            <a:xfrm>
              <a:off x="816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8" name="Line 55"/>
            <p:cNvSpPr>
              <a:spLocks noChangeShapeType="1"/>
            </p:cNvSpPr>
            <p:nvPr/>
          </p:nvSpPr>
          <p:spPr bwMode="auto">
            <a:xfrm>
              <a:off x="817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49" name="Line 56"/>
            <p:cNvSpPr>
              <a:spLocks noChangeShapeType="1"/>
            </p:cNvSpPr>
            <p:nvPr/>
          </p:nvSpPr>
          <p:spPr bwMode="auto">
            <a:xfrm>
              <a:off x="816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0" name="Line 57"/>
            <p:cNvSpPr>
              <a:spLocks noChangeShapeType="1"/>
            </p:cNvSpPr>
            <p:nvPr/>
          </p:nvSpPr>
          <p:spPr bwMode="auto">
            <a:xfrm>
              <a:off x="817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1" name="Line 58"/>
            <p:cNvSpPr>
              <a:spLocks noChangeShapeType="1"/>
            </p:cNvSpPr>
            <p:nvPr/>
          </p:nvSpPr>
          <p:spPr bwMode="auto">
            <a:xfrm>
              <a:off x="1585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2" name="Line 59"/>
            <p:cNvSpPr>
              <a:spLocks noChangeShapeType="1"/>
            </p:cNvSpPr>
            <p:nvPr/>
          </p:nvSpPr>
          <p:spPr bwMode="auto">
            <a:xfrm>
              <a:off x="1584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3" name="Line 60"/>
            <p:cNvSpPr>
              <a:spLocks noChangeShapeType="1"/>
            </p:cNvSpPr>
            <p:nvPr/>
          </p:nvSpPr>
          <p:spPr bwMode="auto">
            <a:xfrm>
              <a:off x="1585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4" name="Line 61"/>
            <p:cNvSpPr>
              <a:spLocks noChangeShapeType="1"/>
            </p:cNvSpPr>
            <p:nvPr/>
          </p:nvSpPr>
          <p:spPr bwMode="auto">
            <a:xfrm>
              <a:off x="1584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5" name="Line 62"/>
            <p:cNvSpPr>
              <a:spLocks noChangeShapeType="1"/>
            </p:cNvSpPr>
            <p:nvPr/>
          </p:nvSpPr>
          <p:spPr bwMode="auto">
            <a:xfrm>
              <a:off x="1585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6" name="Line 63"/>
            <p:cNvSpPr>
              <a:spLocks noChangeShapeType="1"/>
            </p:cNvSpPr>
            <p:nvPr/>
          </p:nvSpPr>
          <p:spPr bwMode="auto">
            <a:xfrm>
              <a:off x="817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7" name="Line 64"/>
            <p:cNvSpPr>
              <a:spLocks noChangeShapeType="1"/>
            </p:cNvSpPr>
            <p:nvPr/>
          </p:nvSpPr>
          <p:spPr bwMode="auto">
            <a:xfrm>
              <a:off x="816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8" name="Line 65"/>
            <p:cNvSpPr>
              <a:spLocks noChangeShapeType="1"/>
            </p:cNvSpPr>
            <p:nvPr/>
          </p:nvSpPr>
          <p:spPr bwMode="auto">
            <a:xfrm>
              <a:off x="817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59" name="Line 66"/>
            <p:cNvSpPr>
              <a:spLocks noChangeShapeType="1"/>
            </p:cNvSpPr>
            <p:nvPr/>
          </p:nvSpPr>
          <p:spPr bwMode="auto">
            <a:xfrm>
              <a:off x="816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0" name="Line 67"/>
            <p:cNvSpPr>
              <a:spLocks noChangeShapeType="1"/>
            </p:cNvSpPr>
            <p:nvPr/>
          </p:nvSpPr>
          <p:spPr bwMode="auto">
            <a:xfrm>
              <a:off x="817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1" name="Line 68"/>
            <p:cNvSpPr>
              <a:spLocks noChangeShapeType="1"/>
            </p:cNvSpPr>
            <p:nvPr/>
          </p:nvSpPr>
          <p:spPr bwMode="auto">
            <a:xfrm>
              <a:off x="1585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2" name="Line 69"/>
            <p:cNvSpPr>
              <a:spLocks noChangeShapeType="1"/>
            </p:cNvSpPr>
            <p:nvPr/>
          </p:nvSpPr>
          <p:spPr bwMode="auto">
            <a:xfrm>
              <a:off x="1584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3" name="Line 70"/>
            <p:cNvSpPr>
              <a:spLocks noChangeShapeType="1"/>
            </p:cNvSpPr>
            <p:nvPr/>
          </p:nvSpPr>
          <p:spPr bwMode="auto">
            <a:xfrm>
              <a:off x="1585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4" name="Line 71"/>
            <p:cNvSpPr>
              <a:spLocks noChangeShapeType="1"/>
            </p:cNvSpPr>
            <p:nvPr/>
          </p:nvSpPr>
          <p:spPr bwMode="auto">
            <a:xfrm>
              <a:off x="1584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5" name="Line 72"/>
            <p:cNvSpPr>
              <a:spLocks noChangeShapeType="1"/>
            </p:cNvSpPr>
            <p:nvPr/>
          </p:nvSpPr>
          <p:spPr bwMode="auto">
            <a:xfrm>
              <a:off x="1585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6" name="Line 73"/>
            <p:cNvSpPr>
              <a:spLocks noChangeShapeType="1"/>
            </p:cNvSpPr>
            <p:nvPr/>
          </p:nvSpPr>
          <p:spPr bwMode="auto">
            <a:xfrm>
              <a:off x="817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7" name="Line 74"/>
            <p:cNvSpPr>
              <a:spLocks noChangeShapeType="1"/>
            </p:cNvSpPr>
            <p:nvPr/>
          </p:nvSpPr>
          <p:spPr bwMode="auto">
            <a:xfrm>
              <a:off x="816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8" name="Line 75"/>
            <p:cNvSpPr>
              <a:spLocks noChangeShapeType="1"/>
            </p:cNvSpPr>
            <p:nvPr/>
          </p:nvSpPr>
          <p:spPr bwMode="auto">
            <a:xfrm>
              <a:off x="817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69" name="Line 76"/>
            <p:cNvSpPr>
              <a:spLocks noChangeShapeType="1"/>
            </p:cNvSpPr>
            <p:nvPr/>
          </p:nvSpPr>
          <p:spPr bwMode="auto">
            <a:xfrm>
              <a:off x="816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0" name="Line 77"/>
            <p:cNvSpPr>
              <a:spLocks noChangeShapeType="1"/>
            </p:cNvSpPr>
            <p:nvPr/>
          </p:nvSpPr>
          <p:spPr bwMode="auto">
            <a:xfrm>
              <a:off x="817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1" name="Line 78"/>
            <p:cNvSpPr>
              <a:spLocks noChangeShapeType="1"/>
            </p:cNvSpPr>
            <p:nvPr/>
          </p:nvSpPr>
          <p:spPr bwMode="auto">
            <a:xfrm>
              <a:off x="1585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2" name="Line 79"/>
            <p:cNvSpPr>
              <a:spLocks noChangeShapeType="1"/>
            </p:cNvSpPr>
            <p:nvPr/>
          </p:nvSpPr>
          <p:spPr bwMode="auto">
            <a:xfrm>
              <a:off x="1584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3" name="Line 80"/>
            <p:cNvSpPr>
              <a:spLocks noChangeShapeType="1"/>
            </p:cNvSpPr>
            <p:nvPr/>
          </p:nvSpPr>
          <p:spPr bwMode="auto">
            <a:xfrm>
              <a:off x="817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4" name="Line 81"/>
            <p:cNvSpPr>
              <a:spLocks noChangeShapeType="1"/>
            </p:cNvSpPr>
            <p:nvPr/>
          </p:nvSpPr>
          <p:spPr bwMode="auto">
            <a:xfrm>
              <a:off x="816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375" name="AutoShape 82"/>
            <p:cNvSpPr>
              <a:spLocks noChangeArrowheads="1"/>
            </p:cNvSpPr>
            <p:nvPr/>
          </p:nvSpPr>
          <p:spPr bwMode="auto">
            <a:xfrm>
              <a:off x="816" y="3868"/>
              <a:ext cx="816" cy="48"/>
            </a:xfrm>
            <a:prstGeom prst="roundRect">
              <a:avLst>
                <a:gd name="adj" fmla="val 208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  <p:sp>
          <p:nvSpPr>
            <p:cNvPr id="376" name="AutoShape 83"/>
            <p:cNvSpPr>
              <a:spLocks noChangeArrowheads="1"/>
            </p:cNvSpPr>
            <p:nvPr/>
          </p:nvSpPr>
          <p:spPr bwMode="auto">
            <a:xfrm>
              <a:off x="816" y="1012"/>
              <a:ext cx="816" cy="2904"/>
            </a:xfrm>
            <a:prstGeom prst="roundRect">
              <a:avLst>
                <a:gd name="adj" fmla="val 120"/>
              </a:avLst>
            </a:prstGeom>
            <a:noFill/>
            <a:ln w="4572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</p:grpSp>
      <p:sp>
        <p:nvSpPr>
          <p:cNvPr id="377" name="TextBox 220"/>
          <p:cNvSpPr txBox="1">
            <a:spLocks noChangeArrowheads="1"/>
          </p:cNvSpPr>
          <p:nvPr/>
        </p:nvSpPr>
        <p:spPr bwMode="auto">
          <a:xfrm>
            <a:off x="4014830" y="5684821"/>
            <a:ext cx="119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ORACLE#3</a:t>
            </a:r>
          </a:p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SW-6B-073005</a:t>
            </a:r>
            <a:endParaRPr lang="en-US" altLang="ko-KR" sz="10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381" name="그림 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82" y="5365760"/>
            <a:ext cx="1428760" cy="142876"/>
          </a:xfrm>
          <a:prstGeom prst="rect">
            <a:avLst/>
          </a:prstGeom>
        </p:spPr>
      </p:pic>
      <p:pic>
        <p:nvPicPr>
          <p:cNvPr id="386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3871954" y="500304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2" name="TextBox 46"/>
          <p:cNvSpPr txBox="1">
            <a:spLocks noChangeArrowheads="1"/>
          </p:cNvSpPr>
          <p:nvPr/>
        </p:nvSpPr>
        <p:spPr bwMode="auto">
          <a:xfrm>
            <a:off x="4086268" y="5356230"/>
            <a:ext cx="108009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</a:t>
            </a:r>
          </a:p>
        </p:txBody>
      </p:sp>
      <p:sp>
        <p:nvSpPr>
          <p:cNvPr id="393" name="TextBox 46"/>
          <p:cNvSpPr txBox="1">
            <a:spLocks noChangeArrowheads="1"/>
          </p:cNvSpPr>
          <p:nvPr/>
        </p:nvSpPr>
        <p:spPr bwMode="auto">
          <a:xfrm>
            <a:off x="4086268" y="5026030"/>
            <a:ext cx="108009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 I/O</a:t>
            </a:r>
          </a:p>
        </p:txBody>
      </p:sp>
      <p:pic>
        <p:nvPicPr>
          <p:cNvPr id="394" name="그림 3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82" y="4784735"/>
            <a:ext cx="1428760" cy="142876"/>
          </a:xfrm>
          <a:prstGeom prst="rect">
            <a:avLst/>
          </a:prstGeom>
        </p:spPr>
      </p:pic>
      <p:pic>
        <p:nvPicPr>
          <p:cNvPr id="39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3871954" y="442202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Box 46"/>
          <p:cNvSpPr txBox="1">
            <a:spLocks noChangeArrowheads="1"/>
          </p:cNvSpPr>
          <p:nvPr/>
        </p:nvSpPr>
        <p:spPr bwMode="auto">
          <a:xfrm>
            <a:off x="4086268" y="4775205"/>
            <a:ext cx="108009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pamlap01</a:t>
            </a:r>
          </a:p>
        </p:txBody>
      </p:sp>
      <p:sp>
        <p:nvSpPr>
          <p:cNvPr id="397" name="TextBox 46"/>
          <p:cNvSpPr txBox="1">
            <a:spLocks noChangeArrowheads="1"/>
          </p:cNvSpPr>
          <p:nvPr/>
        </p:nvSpPr>
        <p:spPr bwMode="auto">
          <a:xfrm>
            <a:off x="4086268" y="4445005"/>
            <a:ext cx="108009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 I/O</a:t>
            </a:r>
          </a:p>
        </p:txBody>
      </p:sp>
      <p:pic>
        <p:nvPicPr>
          <p:cNvPr id="398" name="그림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82" y="4213235"/>
            <a:ext cx="1428760" cy="142876"/>
          </a:xfrm>
          <a:prstGeom prst="rect">
            <a:avLst/>
          </a:prstGeom>
        </p:spPr>
      </p:pic>
      <p:pic>
        <p:nvPicPr>
          <p:cNvPr id="39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3871954" y="385052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" name="TextBox 46"/>
          <p:cNvSpPr txBox="1">
            <a:spLocks noChangeArrowheads="1"/>
          </p:cNvSpPr>
          <p:nvPr/>
        </p:nvSpPr>
        <p:spPr bwMode="auto">
          <a:xfrm>
            <a:off x="4086268" y="4203705"/>
            <a:ext cx="108009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</a:t>
            </a:r>
          </a:p>
        </p:txBody>
      </p:sp>
      <p:sp>
        <p:nvSpPr>
          <p:cNvPr id="401" name="TextBox 46"/>
          <p:cNvSpPr txBox="1">
            <a:spLocks noChangeArrowheads="1"/>
          </p:cNvSpPr>
          <p:nvPr/>
        </p:nvSpPr>
        <p:spPr bwMode="auto">
          <a:xfrm>
            <a:off x="4086268" y="3873505"/>
            <a:ext cx="108009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 I/O</a:t>
            </a:r>
          </a:p>
        </p:txBody>
      </p:sp>
      <p:pic>
        <p:nvPicPr>
          <p:cNvPr id="402" name="그림 4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82" y="3660785"/>
            <a:ext cx="1428760" cy="142876"/>
          </a:xfrm>
          <a:prstGeom prst="rect">
            <a:avLst/>
          </a:prstGeom>
        </p:spPr>
      </p:pic>
      <p:pic>
        <p:nvPicPr>
          <p:cNvPr id="403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3871954" y="329807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" name="TextBox 46"/>
          <p:cNvSpPr txBox="1">
            <a:spLocks noChangeArrowheads="1"/>
          </p:cNvSpPr>
          <p:nvPr/>
        </p:nvSpPr>
        <p:spPr bwMode="auto">
          <a:xfrm>
            <a:off x="4086268" y="3651255"/>
            <a:ext cx="108009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prmsap01</a:t>
            </a:r>
          </a:p>
        </p:txBody>
      </p:sp>
      <p:sp>
        <p:nvSpPr>
          <p:cNvPr id="405" name="TextBox 46"/>
          <p:cNvSpPr txBox="1">
            <a:spLocks noChangeArrowheads="1"/>
          </p:cNvSpPr>
          <p:nvPr/>
        </p:nvSpPr>
        <p:spPr bwMode="auto">
          <a:xfrm>
            <a:off x="4086268" y="3321055"/>
            <a:ext cx="108009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 I/O</a:t>
            </a:r>
          </a:p>
        </p:txBody>
      </p:sp>
      <p:pic>
        <p:nvPicPr>
          <p:cNvPr id="409" name="그림 4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9582" y="3079760"/>
            <a:ext cx="1428760" cy="142876"/>
          </a:xfrm>
          <a:prstGeom prst="rect">
            <a:avLst/>
          </a:prstGeom>
        </p:spPr>
      </p:pic>
      <p:pic>
        <p:nvPicPr>
          <p:cNvPr id="410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3871954" y="271704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" name="TextBox 46"/>
          <p:cNvSpPr txBox="1">
            <a:spLocks noChangeArrowheads="1"/>
          </p:cNvSpPr>
          <p:nvPr/>
        </p:nvSpPr>
        <p:spPr bwMode="auto">
          <a:xfrm>
            <a:off x="4086268" y="3070230"/>
            <a:ext cx="108009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psccap01</a:t>
            </a:r>
          </a:p>
        </p:txBody>
      </p:sp>
      <p:sp>
        <p:nvSpPr>
          <p:cNvPr id="412" name="TextBox 46"/>
          <p:cNvSpPr txBox="1">
            <a:spLocks noChangeArrowheads="1"/>
          </p:cNvSpPr>
          <p:nvPr/>
        </p:nvSpPr>
        <p:spPr bwMode="auto">
          <a:xfrm>
            <a:off x="4086268" y="2740030"/>
            <a:ext cx="108009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psccdb01 I/O</a:t>
            </a:r>
          </a:p>
        </p:txBody>
      </p:sp>
      <p:grpSp>
        <p:nvGrpSpPr>
          <p:cNvPr id="413" name="Group 6"/>
          <p:cNvGrpSpPr>
            <a:grpSpLocks/>
          </p:cNvGrpSpPr>
          <p:nvPr/>
        </p:nvGrpSpPr>
        <p:grpSpPr bwMode="auto">
          <a:xfrm>
            <a:off x="5643570" y="1071546"/>
            <a:ext cx="1555750" cy="4591050"/>
            <a:chOff x="816" y="1012"/>
            <a:chExt cx="815" cy="2903"/>
          </a:xfrm>
        </p:grpSpPr>
        <p:sp>
          <p:nvSpPr>
            <p:cNvPr id="414" name="Line 7"/>
            <p:cNvSpPr>
              <a:spLocks noChangeShapeType="1"/>
            </p:cNvSpPr>
            <p:nvPr/>
          </p:nvSpPr>
          <p:spPr bwMode="auto">
            <a:xfrm>
              <a:off x="1585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5" name="Line 8"/>
            <p:cNvSpPr>
              <a:spLocks noChangeShapeType="1"/>
            </p:cNvSpPr>
            <p:nvPr/>
          </p:nvSpPr>
          <p:spPr bwMode="auto">
            <a:xfrm>
              <a:off x="1584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6" name="Line 9"/>
            <p:cNvSpPr>
              <a:spLocks noChangeShapeType="1"/>
            </p:cNvSpPr>
            <p:nvPr/>
          </p:nvSpPr>
          <p:spPr bwMode="auto">
            <a:xfrm>
              <a:off x="1585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7" name="Line 10"/>
            <p:cNvSpPr>
              <a:spLocks noChangeShapeType="1"/>
            </p:cNvSpPr>
            <p:nvPr/>
          </p:nvSpPr>
          <p:spPr bwMode="auto">
            <a:xfrm>
              <a:off x="1584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8" name="Line 11"/>
            <p:cNvSpPr>
              <a:spLocks noChangeShapeType="1"/>
            </p:cNvSpPr>
            <p:nvPr/>
          </p:nvSpPr>
          <p:spPr bwMode="auto">
            <a:xfrm>
              <a:off x="1585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19" name="AutoShape 12"/>
            <p:cNvSpPr>
              <a:spLocks noChangeArrowheads="1"/>
            </p:cNvSpPr>
            <p:nvPr/>
          </p:nvSpPr>
          <p:spPr bwMode="auto">
            <a:xfrm>
              <a:off x="816" y="1012"/>
              <a:ext cx="816" cy="120"/>
            </a:xfrm>
            <a:prstGeom prst="roundRect">
              <a:avLst>
                <a:gd name="adj" fmla="val 83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457200" latinLnBrk="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1687513" algn="l"/>
                  <a:tab pos="5103813" algn="l"/>
                  <a:tab pos="7050088" algn="l"/>
                  <a:tab pos="9110663" algn="l"/>
                </a:tabLst>
              </a:pPr>
              <a:r>
                <a:rPr kumimoji="0" lang="en-GB" altLang="ko-KR" sz="1000">
                  <a:solidFill>
                    <a:srgbClr val="FFFFFF"/>
                  </a:solidFill>
                  <a:latin typeface="가는각진제목체"/>
                </a:rPr>
                <a:t>Sun Rack </a:t>
              </a:r>
              <a:r>
                <a:rPr lang="en-US" altLang="ko-KR" sz="1000">
                  <a:solidFill>
                    <a:srgbClr val="FFFFFF"/>
                  </a:solidFill>
                  <a:latin typeface="가는각진제목체"/>
                </a:rPr>
                <a:t>II</a:t>
              </a:r>
              <a:endParaRPr kumimoji="0" lang="en-GB" altLang="ko-KR" sz="1000">
                <a:solidFill>
                  <a:srgbClr val="FFFFFF"/>
                </a:solidFill>
                <a:latin typeface="가는각진제목체"/>
              </a:endParaRPr>
            </a:p>
          </p:txBody>
        </p:sp>
        <p:sp>
          <p:nvSpPr>
            <p:cNvPr id="420" name="Line 13"/>
            <p:cNvSpPr>
              <a:spLocks noChangeShapeType="1"/>
            </p:cNvSpPr>
            <p:nvPr/>
          </p:nvSpPr>
          <p:spPr bwMode="auto">
            <a:xfrm>
              <a:off x="817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1" name="Line 14"/>
            <p:cNvSpPr>
              <a:spLocks noChangeShapeType="1"/>
            </p:cNvSpPr>
            <p:nvPr/>
          </p:nvSpPr>
          <p:spPr bwMode="auto">
            <a:xfrm>
              <a:off x="816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2" name="Line 15"/>
            <p:cNvSpPr>
              <a:spLocks noChangeShapeType="1"/>
            </p:cNvSpPr>
            <p:nvPr/>
          </p:nvSpPr>
          <p:spPr bwMode="auto">
            <a:xfrm>
              <a:off x="817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3" name="Line 16"/>
            <p:cNvSpPr>
              <a:spLocks noChangeShapeType="1"/>
            </p:cNvSpPr>
            <p:nvPr/>
          </p:nvSpPr>
          <p:spPr bwMode="auto">
            <a:xfrm>
              <a:off x="816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4" name="Line 17"/>
            <p:cNvSpPr>
              <a:spLocks noChangeShapeType="1"/>
            </p:cNvSpPr>
            <p:nvPr/>
          </p:nvSpPr>
          <p:spPr bwMode="auto">
            <a:xfrm>
              <a:off x="817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5" name="Line 18"/>
            <p:cNvSpPr>
              <a:spLocks noChangeShapeType="1"/>
            </p:cNvSpPr>
            <p:nvPr/>
          </p:nvSpPr>
          <p:spPr bwMode="auto">
            <a:xfrm>
              <a:off x="1585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6" name="Line 19"/>
            <p:cNvSpPr>
              <a:spLocks noChangeShapeType="1"/>
            </p:cNvSpPr>
            <p:nvPr/>
          </p:nvSpPr>
          <p:spPr bwMode="auto">
            <a:xfrm>
              <a:off x="1584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7" name="Line 20"/>
            <p:cNvSpPr>
              <a:spLocks noChangeShapeType="1"/>
            </p:cNvSpPr>
            <p:nvPr/>
          </p:nvSpPr>
          <p:spPr bwMode="auto">
            <a:xfrm>
              <a:off x="1585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8" name="Line 21"/>
            <p:cNvSpPr>
              <a:spLocks noChangeShapeType="1"/>
            </p:cNvSpPr>
            <p:nvPr/>
          </p:nvSpPr>
          <p:spPr bwMode="auto">
            <a:xfrm>
              <a:off x="1584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29" name="Line 22"/>
            <p:cNvSpPr>
              <a:spLocks noChangeShapeType="1"/>
            </p:cNvSpPr>
            <p:nvPr/>
          </p:nvSpPr>
          <p:spPr bwMode="auto">
            <a:xfrm>
              <a:off x="1585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0" name="Line 23"/>
            <p:cNvSpPr>
              <a:spLocks noChangeShapeType="1"/>
            </p:cNvSpPr>
            <p:nvPr/>
          </p:nvSpPr>
          <p:spPr bwMode="auto">
            <a:xfrm>
              <a:off x="817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1" name="Line 24"/>
            <p:cNvSpPr>
              <a:spLocks noChangeShapeType="1"/>
            </p:cNvSpPr>
            <p:nvPr/>
          </p:nvSpPr>
          <p:spPr bwMode="auto">
            <a:xfrm>
              <a:off x="816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2" name="Line 25"/>
            <p:cNvSpPr>
              <a:spLocks noChangeShapeType="1"/>
            </p:cNvSpPr>
            <p:nvPr/>
          </p:nvSpPr>
          <p:spPr bwMode="auto">
            <a:xfrm>
              <a:off x="817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3" name="Line 26"/>
            <p:cNvSpPr>
              <a:spLocks noChangeShapeType="1"/>
            </p:cNvSpPr>
            <p:nvPr/>
          </p:nvSpPr>
          <p:spPr bwMode="auto">
            <a:xfrm>
              <a:off x="816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4" name="Line 27"/>
            <p:cNvSpPr>
              <a:spLocks noChangeShapeType="1"/>
            </p:cNvSpPr>
            <p:nvPr/>
          </p:nvSpPr>
          <p:spPr bwMode="auto">
            <a:xfrm>
              <a:off x="817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5" name="Line 28"/>
            <p:cNvSpPr>
              <a:spLocks noChangeShapeType="1"/>
            </p:cNvSpPr>
            <p:nvPr/>
          </p:nvSpPr>
          <p:spPr bwMode="auto">
            <a:xfrm>
              <a:off x="1585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6" name="Line 29"/>
            <p:cNvSpPr>
              <a:spLocks noChangeShapeType="1"/>
            </p:cNvSpPr>
            <p:nvPr/>
          </p:nvSpPr>
          <p:spPr bwMode="auto">
            <a:xfrm>
              <a:off x="1584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7" name="Line 30"/>
            <p:cNvSpPr>
              <a:spLocks noChangeShapeType="1"/>
            </p:cNvSpPr>
            <p:nvPr/>
          </p:nvSpPr>
          <p:spPr bwMode="auto">
            <a:xfrm>
              <a:off x="1585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8" name="Line 31"/>
            <p:cNvSpPr>
              <a:spLocks noChangeShapeType="1"/>
            </p:cNvSpPr>
            <p:nvPr/>
          </p:nvSpPr>
          <p:spPr bwMode="auto">
            <a:xfrm>
              <a:off x="1584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39" name="Line 32"/>
            <p:cNvSpPr>
              <a:spLocks noChangeShapeType="1"/>
            </p:cNvSpPr>
            <p:nvPr/>
          </p:nvSpPr>
          <p:spPr bwMode="auto">
            <a:xfrm>
              <a:off x="1585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0" name="Line 33"/>
            <p:cNvSpPr>
              <a:spLocks noChangeShapeType="1"/>
            </p:cNvSpPr>
            <p:nvPr/>
          </p:nvSpPr>
          <p:spPr bwMode="auto">
            <a:xfrm>
              <a:off x="817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1" name="Line 34"/>
            <p:cNvSpPr>
              <a:spLocks noChangeShapeType="1"/>
            </p:cNvSpPr>
            <p:nvPr/>
          </p:nvSpPr>
          <p:spPr bwMode="auto">
            <a:xfrm>
              <a:off x="816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2" name="Line 35"/>
            <p:cNvSpPr>
              <a:spLocks noChangeShapeType="1"/>
            </p:cNvSpPr>
            <p:nvPr/>
          </p:nvSpPr>
          <p:spPr bwMode="auto">
            <a:xfrm>
              <a:off x="817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3" name="Line 36"/>
            <p:cNvSpPr>
              <a:spLocks noChangeShapeType="1"/>
            </p:cNvSpPr>
            <p:nvPr/>
          </p:nvSpPr>
          <p:spPr bwMode="auto">
            <a:xfrm>
              <a:off x="816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4" name="Line 37"/>
            <p:cNvSpPr>
              <a:spLocks noChangeShapeType="1"/>
            </p:cNvSpPr>
            <p:nvPr/>
          </p:nvSpPr>
          <p:spPr bwMode="auto">
            <a:xfrm>
              <a:off x="817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5" name="Line 38"/>
            <p:cNvSpPr>
              <a:spLocks noChangeShapeType="1"/>
            </p:cNvSpPr>
            <p:nvPr/>
          </p:nvSpPr>
          <p:spPr bwMode="auto">
            <a:xfrm>
              <a:off x="1585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6" name="Line 39"/>
            <p:cNvSpPr>
              <a:spLocks noChangeShapeType="1"/>
            </p:cNvSpPr>
            <p:nvPr/>
          </p:nvSpPr>
          <p:spPr bwMode="auto">
            <a:xfrm>
              <a:off x="1584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7" name="Line 40"/>
            <p:cNvSpPr>
              <a:spLocks noChangeShapeType="1"/>
            </p:cNvSpPr>
            <p:nvPr/>
          </p:nvSpPr>
          <p:spPr bwMode="auto">
            <a:xfrm>
              <a:off x="1585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8" name="Line 41"/>
            <p:cNvSpPr>
              <a:spLocks noChangeShapeType="1"/>
            </p:cNvSpPr>
            <p:nvPr/>
          </p:nvSpPr>
          <p:spPr bwMode="auto">
            <a:xfrm>
              <a:off x="1584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49" name="Line 42"/>
            <p:cNvSpPr>
              <a:spLocks noChangeShapeType="1"/>
            </p:cNvSpPr>
            <p:nvPr/>
          </p:nvSpPr>
          <p:spPr bwMode="auto">
            <a:xfrm>
              <a:off x="1585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0" name="Line 43"/>
            <p:cNvSpPr>
              <a:spLocks noChangeShapeType="1"/>
            </p:cNvSpPr>
            <p:nvPr/>
          </p:nvSpPr>
          <p:spPr bwMode="auto">
            <a:xfrm>
              <a:off x="817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1" name="Line 44"/>
            <p:cNvSpPr>
              <a:spLocks noChangeShapeType="1"/>
            </p:cNvSpPr>
            <p:nvPr/>
          </p:nvSpPr>
          <p:spPr bwMode="auto">
            <a:xfrm>
              <a:off x="816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2" name="Line 45"/>
            <p:cNvSpPr>
              <a:spLocks noChangeShapeType="1"/>
            </p:cNvSpPr>
            <p:nvPr/>
          </p:nvSpPr>
          <p:spPr bwMode="auto">
            <a:xfrm>
              <a:off x="817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3" name="Line 46"/>
            <p:cNvSpPr>
              <a:spLocks noChangeShapeType="1"/>
            </p:cNvSpPr>
            <p:nvPr/>
          </p:nvSpPr>
          <p:spPr bwMode="auto">
            <a:xfrm>
              <a:off x="816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4" name="Line 47"/>
            <p:cNvSpPr>
              <a:spLocks noChangeShapeType="1"/>
            </p:cNvSpPr>
            <p:nvPr/>
          </p:nvSpPr>
          <p:spPr bwMode="auto">
            <a:xfrm>
              <a:off x="817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5" name="Line 48"/>
            <p:cNvSpPr>
              <a:spLocks noChangeShapeType="1"/>
            </p:cNvSpPr>
            <p:nvPr/>
          </p:nvSpPr>
          <p:spPr bwMode="auto">
            <a:xfrm>
              <a:off x="1585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6" name="Line 49"/>
            <p:cNvSpPr>
              <a:spLocks noChangeShapeType="1"/>
            </p:cNvSpPr>
            <p:nvPr/>
          </p:nvSpPr>
          <p:spPr bwMode="auto">
            <a:xfrm>
              <a:off x="1584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7" name="Line 50"/>
            <p:cNvSpPr>
              <a:spLocks noChangeShapeType="1"/>
            </p:cNvSpPr>
            <p:nvPr/>
          </p:nvSpPr>
          <p:spPr bwMode="auto">
            <a:xfrm>
              <a:off x="1585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8" name="Line 51"/>
            <p:cNvSpPr>
              <a:spLocks noChangeShapeType="1"/>
            </p:cNvSpPr>
            <p:nvPr/>
          </p:nvSpPr>
          <p:spPr bwMode="auto">
            <a:xfrm>
              <a:off x="1584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59" name="Line 52"/>
            <p:cNvSpPr>
              <a:spLocks noChangeShapeType="1"/>
            </p:cNvSpPr>
            <p:nvPr/>
          </p:nvSpPr>
          <p:spPr bwMode="auto">
            <a:xfrm>
              <a:off x="1585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0" name="Line 53"/>
            <p:cNvSpPr>
              <a:spLocks noChangeShapeType="1"/>
            </p:cNvSpPr>
            <p:nvPr/>
          </p:nvSpPr>
          <p:spPr bwMode="auto">
            <a:xfrm>
              <a:off x="817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1" name="Line 54"/>
            <p:cNvSpPr>
              <a:spLocks noChangeShapeType="1"/>
            </p:cNvSpPr>
            <p:nvPr/>
          </p:nvSpPr>
          <p:spPr bwMode="auto">
            <a:xfrm>
              <a:off x="816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2" name="Line 55"/>
            <p:cNvSpPr>
              <a:spLocks noChangeShapeType="1"/>
            </p:cNvSpPr>
            <p:nvPr/>
          </p:nvSpPr>
          <p:spPr bwMode="auto">
            <a:xfrm>
              <a:off x="817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3" name="Line 56"/>
            <p:cNvSpPr>
              <a:spLocks noChangeShapeType="1"/>
            </p:cNvSpPr>
            <p:nvPr/>
          </p:nvSpPr>
          <p:spPr bwMode="auto">
            <a:xfrm>
              <a:off x="816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4" name="Line 57"/>
            <p:cNvSpPr>
              <a:spLocks noChangeShapeType="1"/>
            </p:cNvSpPr>
            <p:nvPr/>
          </p:nvSpPr>
          <p:spPr bwMode="auto">
            <a:xfrm>
              <a:off x="817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5" name="Line 58"/>
            <p:cNvSpPr>
              <a:spLocks noChangeShapeType="1"/>
            </p:cNvSpPr>
            <p:nvPr/>
          </p:nvSpPr>
          <p:spPr bwMode="auto">
            <a:xfrm>
              <a:off x="1585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6" name="Line 59"/>
            <p:cNvSpPr>
              <a:spLocks noChangeShapeType="1"/>
            </p:cNvSpPr>
            <p:nvPr/>
          </p:nvSpPr>
          <p:spPr bwMode="auto">
            <a:xfrm>
              <a:off x="1584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7" name="Line 60"/>
            <p:cNvSpPr>
              <a:spLocks noChangeShapeType="1"/>
            </p:cNvSpPr>
            <p:nvPr/>
          </p:nvSpPr>
          <p:spPr bwMode="auto">
            <a:xfrm>
              <a:off x="1585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8" name="Line 61"/>
            <p:cNvSpPr>
              <a:spLocks noChangeShapeType="1"/>
            </p:cNvSpPr>
            <p:nvPr/>
          </p:nvSpPr>
          <p:spPr bwMode="auto">
            <a:xfrm>
              <a:off x="1584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69" name="Line 62"/>
            <p:cNvSpPr>
              <a:spLocks noChangeShapeType="1"/>
            </p:cNvSpPr>
            <p:nvPr/>
          </p:nvSpPr>
          <p:spPr bwMode="auto">
            <a:xfrm>
              <a:off x="1585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0" name="Line 63"/>
            <p:cNvSpPr>
              <a:spLocks noChangeShapeType="1"/>
            </p:cNvSpPr>
            <p:nvPr/>
          </p:nvSpPr>
          <p:spPr bwMode="auto">
            <a:xfrm>
              <a:off x="817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1" name="Line 64"/>
            <p:cNvSpPr>
              <a:spLocks noChangeShapeType="1"/>
            </p:cNvSpPr>
            <p:nvPr/>
          </p:nvSpPr>
          <p:spPr bwMode="auto">
            <a:xfrm>
              <a:off x="816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2" name="Line 65"/>
            <p:cNvSpPr>
              <a:spLocks noChangeShapeType="1"/>
            </p:cNvSpPr>
            <p:nvPr/>
          </p:nvSpPr>
          <p:spPr bwMode="auto">
            <a:xfrm>
              <a:off x="817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3" name="Line 66"/>
            <p:cNvSpPr>
              <a:spLocks noChangeShapeType="1"/>
            </p:cNvSpPr>
            <p:nvPr/>
          </p:nvSpPr>
          <p:spPr bwMode="auto">
            <a:xfrm>
              <a:off x="816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4" name="Line 67"/>
            <p:cNvSpPr>
              <a:spLocks noChangeShapeType="1"/>
            </p:cNvSpPr>
            <p:nvPr/>
          </p:nvSpPr>
          <p:spPr bwMode="auto">
            <a:xfrm>
              <a:off x="817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5" name="Line 68"/>
            <p:cNvSpPr>
              <a:spLocks noChangeShapeType="1"/>
            </p:cNvSpPr>
            <p:nvPr/>
          </p:nvSpPr>
          <p:spPr bwMode="auto">
            <a:xfrm>
              <a:off x="1585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6" name="Line 69"/>
            <p:cNvSpPr>
              <a:spLocks noChangeShapeType="1"/>
            </p:cNvSpPr>
            <p:nvPr/>
          </p:nvSpPr>
          <p:spPr bwMode="auto">
            <a:xfrm>
              <a:off x="1584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7" name="Line 70"/>
            <p:cNvSpPr>
              <a:spLocks noChangeShapeType="1"/>
            </p:cNvSpPr>
            <p:nvPr/>
          </p:nvSpPr>
          <p:spPr bwMode="auto">
            <a:xfrm>
              <a:off x="1585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8" name="Line 71"/>
            <p:cNvSpPr>
              <a:spLocks noChangeShapeType="1"/>
            </p:cNvSpPr>
            <p:nvPr/>
          </p:nvSpPr>
          <p:spPr bwMode="auto">
            <a:xfrm>
              <a:off x="1584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79" name="Line 72"/>
            <p:cNvSpPr>
              <a:spLocks noChangeShapeType="1"/>
            </p:cNvSpPr>
            <p:nvPr/>
          </p:nvSpPr>
          <p:spPr bwMode="auto">
            <a:xfrm>
              <a:off x="1585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0" name="Line 73"/>
            <p:cNvSpPr>
              <a:spLocks noChangeShapeType="1"/>
            </p:cNvSpPr>
            <p:nvPr/>
          </p:nvSpPr>
          <p:spPr bwMode="auto">
            <a:xfrm>
              <a:off x="817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1" name="Line 74"/>
            <p:cNvSpPr>
              <a:spLocks noChangeShapeType="1"/>
            </p:cNvSpPr>
            <p:nvPr/>
          </p:nvSpPr>
          <p:spPr bwMode="auto">
            <a:xfrm>
              <a:off x="816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2" name="Line 75"/>
            <p:cNvSpPr>
              <a:spLocks noChangeShapeType="1"/>
            </p:cNvSpPr>
            <p:nvPr/>
          </p:nvSpPr>
          <p:spPr bwMode="auto">
            <a:xfrm>
              <a:off x="817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3" name="Line 76"/>
            <p:cNvSpPr>
              <a:spLocks noChangeShapeType="1"/>
            </p:cNvSpPr>
            <p:nvPr/>
          </p:nvSpPr>
          <p:spPr bwMode="auto">
            <a:xfrm>
              <a:off x="816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4" name="Line 77"/>
            <p:cNvSpPr>
              <a:spLocks noChangeShapeType="1"/>
            </p:cNvSpPr>
            <p:nvPr/>
          </p:nvSpPr>
          <p:spPr bwMode="auto">
            <a:xfrm>
              <a:off x="817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5" name="Line 78"/>
            <p:cNvSpPr>
              <a:spLocks noChangeShapeType="1"/>
            </p:cNvSpPr>
            <p:nvPr/>
          </p:nvSpPr>
          <p:spPr bwMode="auto">
            <a:xfrm>
              <a:off x="1585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6" name="Line 79"/>
            <p:cNvSpPr>
              <a:spLocks noChangeShapeType="1"/>
            </p:cNvSpPr>
            <p:nvPr/>
          </p:nvSpPr>
          <p:spPr bwMode="auto">
            <a:xfrm>
              <a:off x="1584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7" name="Line 80"/>
            <p:cNvSpPr>
              <a:spLocks noChangeShapeType="1"/>
            </p:cNvSpPr>
            <p:nvPr/>
          </p:nvSpPr>
          <p:spPr bwMode="auto">
            <a:xfrm>
              <a:off x="817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8" name="Line 81"/>
            <p:cNvSpPr>
              <a:spLocks noChangeShapeType="1"/>
            </p:cNvSpPr>
            <p:nvPr/>
          </p:nvSpPr>
          <p:spPr bwMode="auto">
            <a:xfrm>
              <a:off x="816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489" name="AutoShape 82"/>
            <p:cNvSpPr>
              <a:spLocks noChangeArrowheads="1"/>
            </p:cNvSpPr>
            <p:nvPr/>
          </p:nvSpPr>
          <p:spPr bwMode="auto">
            <a:xfrm>
              <a:off x="816" y="3868"/>
              <a:ext cx="816" cy="48"/>
            </a:xfrm>
            <a:prstGeom prst="roundRect">
              <a:avLst>
                <a:gd name="adj" fmla="val 208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  <p:sp>
          <p:nvSpPr>
            <p:cNvPr id="490" name="AutoShape 83"/>
            <p:cNvSpPr>
              <a:spLocks noChangeArrowheads="1"/>
            </p:cNvSpPr>
            <p:nvPr/>
          </p:nvSpPr>
          <p:spPr bwMode="auto">
            <a:xfrm>
              <a:off x="816" y="1012"/>
              <a:ext cx="816" cy="2904"/>
            </a:xfrm>
            <a:prstGeom prst="roundRect">
              <a:avLst>
                <a:gd name="adj" fmla="val 120"/>
              </a:avLst>
            </a:prstGeom>
            <a:noFill/>
            <a:ln w="4572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</p:grpSp>
      <p:sp>
        <p:nvSpPr>
          <p:cNvPr id="491" name="TextBox 220"/>
          <p:cNvSpPr txBox="1">
            <a:spLocks noChangeArrowheads="1"/>
          </p:cNvSpPr>
          <p:nvPr/>
        </p:nvSpPr>
        <p:spPr bwMode="auto">
          <a:xfrm>
            <a:off x="5800780" y="5684821"/>
            <a:ext cx="119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ORACLE#4</a:t>
            </a:r>
          </a:p>
          <a:p>
            <a:pPr algn="ctr"/>
            <a:r>
              <a:rPr lang="en-US" altLang="ko-KR" sz="1000" b="1" dirty="0" smtClean="0">
                <a:latin typeface="Malgun Gothic" pitchFamily="50" charset="-127"/>
                <a:ea typeface="Malgun Gothic" pitchFamily="50" charset="-127"/>
              </a:rPr>
              <a:t>SW-6B-073006</a:t>
            </a:r>
            <a:endParaRPr lang="en-US" altLang="ko-KR" sz="1000" b="1" dirty="0">
              <a:latin typeface="Malgun Gothic" pitchFamily="50" charset="-127"/>
              <a:ea typeface="Malgun Gothic" pitchFamily="50" charset="-127"/>
            </a:endParaRPr>
          </a:p>
        </p:txBody>
      </p:sp>
      <p:pic>
        <p:nvPicPr>
          <p:cNvPr id="492" name="그림 4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32" y="5365760"/>
            <a:ext cx="1428760" cy="142876"/>
          </a:xfrm>
          <a:prstGeom prst="rect">
            <a:avLst/>
          </a:prstGeom>
        </p:spPr>
      </p:pic>
      <p:pic>
        <p:nvPicPr>
          <p:cNvPr id="493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5657904" y="500304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" name="TextBox 46"/>
          <p:cNvSpPr txBox="1">
            <a:spLocks noChangeArrowheads="1"/>
          </p:cNvSpPr>
          <p:nvPr/>
        </p:nvSpPr>
        <p:spPr bwMode="auto">
          <a:xfrm>
            <a:off x="5872218" y="5356230"/>
            <a:ext cx="106960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</a:t>
            </a:r>
          </a:p>
        </p:txBody>
      </p:sp>
      <p:sp>
        <p:nvSpPr>
          <p:cNvPr id="495" name="TextBox 46"/>
          <p:cNvSpPr txBox="1">
            <a:spLocks noChangeArrowheads="1"/>
          </p:cNvSpPr>
          <p:nvPr/>
        </p:nvSpPr>
        <p:spPr bwMode="auto">
          <a:xfrm>
            <a:off x="5872218" y="5026030"/>
            <a:ext cx="106960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 I/O</a:t>
            </a:r>
          </a:p>
        </p:txBody>
      </p:sp>
      <p:pic>
        <p:nvPicPr>
          <p:cNvPr id="496" name="그림 4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32" y="4784735"/>
            <a:ext cx="1428760" cy="142876"/>
          </a:xfrm>
          <a:prstGeom prst="rect">
            <a:avLst/>
          </a:prstGeom>
        </p:spPr>
      </p:pic>
      <p:pic>
        <p:nvPicPr>
          <p:cNvPr id="497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5657904" y="442202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" name="TextBox 46"/>
          <p:cNvSpPr txBox="1">
            <a:spLocks noChangeArrowheads="1"/>
          </p:cNvSpPr>
          <p:nvPr/>
        </p:nvSpPr>
        <p:spPr bwMode="auto">
          <a:xfrm>
            <a:off x="5872218" y="4775205"/>
            <a:ext cx="106960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pamlap01</a:t>
            </a:r>
          </a:p>
        </p:txBody>
      </p:sp>
      <p:sp>
        <p:nvSpPr>
          <p:cNvPr id="499" name="TextBox 46"/>
          <p:cNvSpPr txBox="1">
            <a:spLocks noChangeArrowheads="1"/>
          </p:cNvSpPr>
          <p:nvPr/>
        </p:nvSpPr>
        <p:spPr bwMode="auto">
          <a:xfrm>
            <a:off x="5872218" y="4445005"/>
            <a:ext cx="106960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pamldb01 I/O</a:t>
            </a:r>
          </a:p>
        </p:txBody>
      </p:sp>
      <p:pic>
        <p:nvPicPr>
          <p:cNvPr id="500" name="그림 4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32" y="4213235"/>
            <a:ext cx="1428760" cy="142876"/>
          </a:xfrm>
          <a:prstGeom prst="rect">
            <a:avLst/>
          </a:prstGeom>
        </p:spPr>
      </p:pic>
      <p:pic>
        <p:nvPicPr>
          <p:cNvPr id="501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5657904" y="385052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" name="TextBox 46"/>
          <p:cNvSpPr txBox="1">
            <a:spLocks noChangeArrowheads="1"/>
          </p:cNvSpPr>
          <p:nvPr/>
        </p:nvSpPr>
        <p:spPr bwMode="auto">
          <a:xfrm>
            <a:off x="5872218" y="4203705"/>
            <a:ext cx="106960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</a:t>
            </a:r>
          </a:p>
        </p:txBody>
      </p:sp>
      <p:sp>
        <p:nvSpPr>
          <p:cNvPr id="503" name="TextBox 46"/>
          <p:cNvSpPr txBox="1">
            <a:spLocks noChangeArrowheads="1"/>
          </p:cNvSpPr>
          <p:nvPr/>
        </p:nvSpPr>
        <p:spPr bwMode="auto">
          <a:xfrm>
            <a:off x="5872218" y="3873505"/>
            <a:ext cx="106960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 I/O</a:t>
            </a:r>
          </a:p>
        </p:txBody>
      </p:sp>
      <p:pic>
        <p:nvPicPr>
          <p:cNvPr id="504" name="그림 5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32" y="3660785"/>
            <a:ext cx="1428760" cy="142876"/>
          </a:xfrm>
          <a:prstGeom prst="rect">
            <a:avLst/>
          </a:prstGeom>
        </p:spPr>
      </p:pic>
      <p:pic>
        <p:nvPicPr>
          <p:cNvPr id="505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5657904" y="3298073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6" name="TextBox 46"/>
          <p:cNvSpPr txBox="1">
            <a:spLocks noChangeArrowheads="1"/>
          </p:cNvSpPr>
          <p:nvPr/>
        </p:nvSpPr>
        <p:spPr bwMode="auto">
          <a:xfrm>
            <a:off x="5872218" y="3651255"/>
            <a:ext cx="106960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prmsap01</a:t>
            </a:r>
          </a:p>
        </p:txBody>
      </p:sp>
      <p:sp>
        <p:nvSpPr>
          <p:cNvPr id="507" name="TextBox 46"/>
          <p:cNvSpPr txBox="1">
            <a:spLocks noChangeArrowheads="1"/>
          </p:cNvSpPr>
          <p:nvPr/>
        </p:nvSpPr>
        <p:spPr bwMode="auto">
          <a:xfrm>
            <a:off x="5872218" y="3321055"/>
            <a:ext cx="106960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prmsdb01 I/O</a:t>
            </a:r>
          </a:p>
        </p:txBody>
      </p:sp>
      <p:pic>
        <p:nvPicPr>
          <p:cNvPr id="508" name="그림 5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532" y="3079760"/>
            <a:ext cx="1428760" cy="142876"/>
          </a:xfrm>
          <a:prstGeom prst="rect">
            <a:avLst/>
          </a:prstGeom>
        </p:spPr>
      </p:pic>
      <p:pic>
        <p:nvPicPr>
          <p:cNvPr id="509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5657904" y="271704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" name="TextBox 46"/>
          <p:cNvSpPr txBox="1">
            <a:spLocks noChangeArrowheads="1"/>
          </p:cNvSpPr>
          <p:nvPr/>
        </p:nvSpPr>
        <p:spPr bwMode="auto">
          <a:xfrm>
            <a:off x="5872218" y="3070230"/>
            <a:ext cx="1069602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psccap01</a:t>
            </a:r>
          </a:p>
        </p:txBody>
      </p:sp>
      <p:sp>
        <p:nvSpPr>
          <p:cNvPr id="511" name="TextBox 46"/>
          <p:cNvSpPr txBox="1">
            <a:spLocks noChangeArrowheads="1"/>
          </p:cNvSpPr>
          <p:nvPr/>
        </p:nvSpPr>
        <p:spPr bwMode="auto">
          <a:xfrm>
            <a:off x="5872218" y="2740030"/>
            <a:ext cx="1069602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psccdb01 I/O</a:t>
            </a:r>
          </a:p>
        </p:txBody>
      </p:sp>
      <p:grpSp>
        <p:nvGrpSpPr>
          <p:cNvPr id="512" name="Group 6"/>
          <p:cNvGrpSpPr>
            <a:grpSpLocks/>
          </p:cNvGrpSpPr>
          <p:nvPr/>
        </p:nvGrpSpPr>
        <p:grpSpPr bwMode="auto">
          <a:xfrm>
            <a:off x="7325225" y="1071546"/>
            <a:ext cx="1555750" cy="4591050"/>
            <a:chOff x="816" y="1012"/>
            <a:chExt cx="815" cy="2903"/>
          </a:xfrm>
        </p:grpSpPr>
        <p:sp>
          <p:nvSpPr>
            <p:cNvPr id="513" name="Line 7"/>
            <p:cNvSpPr>
              <a:spLocks noChangeShapeType="1"/>
            </p:cNvSpPr>
            <p:nvPr/>
          </p:nvSpPr>
          <p:spPr bwMode="auto">
            <a:xfrm>
              <a:off x="1585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4" name="Line 8"/>
            <p:cNvSpPr>
              <a:spLocks noChangeShapeType="1"/>
            </p:cNvSpPr>
            <p:nvPr/>
          </p:nvSpPr>
          <p:spPr bwMode="auto">
            <a:xfrm>
              <a:off x="1584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5" name="Line 9"/>
            <p:cNvSpPr>
              <a:spLocks noChangeShapeType="1"/>
            </p:cNvSpPr>
            <p:nvPr/>
          </p:nvSpPr>
          <p:spPr bwMode="auto">
            <a:xfrm>
              <a:off x="1585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6" name="Line 10"/>
            <p:cNvSpPr>
              <a:spLocks noChangeShapeType="1"/>
            </p:cNvSpPr>
            <p:nvPr/>
          </p:nvSpPr>
          <p:spPr bwMode="auto">
            <a:xfrm>
              <a:off x="1584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7" name="Line 11"/>
            <p:cNvSpPr>
              <a:spLocks noChangeShapeType="1"/>
            </p:cNvSpPr>
            <p:nvPr/>
          </p:nvSpPr>
          <p:spPr bwMode="auto">
            <a:xfrm>
              <a:off x="1585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18" name="AutoShape 12"/>
            <p:cNvSpPr>
              <a:spLocks noChangeArrowheads="1"/>
            </p:cNvSpPr>
            <p:nvPr/>
          </p:nvSpPr>
          <p:spPr bwMode="auto">
            <a:xfrm>
              <a:off x="816" y="1012"/>
              <a:ext cx="816" cy="120"/>
            </a:xfrm>
            <a:prstGeom prst="roundRect">
              <a:avLst>
                <a:gd name="adj" fmla="val 83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defTabSz="457200" latinLnBrk="0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/>
                <a:buNone/>
                <a:tabLst>
                  <a:tab pos="1687513" algn="l"/>
                  <a:tab pos="5103813" algn="l"/>
                  <a:tab pos="7050088" algn="l"/>
                  <a:tab pos="9110663" algn="l"/>
                </a:tabLst>
              </a:pPr>
              <a:r>
                <a:rPr kumimoji="0" lang="en-GB" altLang="ko-KR" sz="1000">
                  <a:solidFill>
                    <a:srgbClr val="FFFFFF"/>
                  </a:solidFill>
                  <a:latin typeface="가는각진제목체"/>
                </a:rPr>
                <a:t>Sun Rack </a:t>
              </a:r>
              <a:r>
                <a:rPr lang="en-US" altLang="ko-KR" sz="1000">
                  <a:solidFill>
                    <a:srgbClr val="FFFFFF"/>
                  </a:solidFill>
                  <a:latin typeface="가는각진제목체"/>
                </a:rPr>
                <a:t>II</a:t>
              </a:r>
              <a:endParaRPr kumimoji="0" lang="en-GB" altLang="ko-KR" sz="1000">
                <a:solidFill>
                  <a:srgbClr val="FFFFFF"/>
                </a:solidFill>
                <a:latin typeface="가는각진제목체"/>
              </a:endParaRPr>
            </a:p>
          </p:txBody>
        </p:sp>
        <p:sp>
          <p:nvSpPr>
            <p:cNvPr id="519" name="Line 13"/>
            <p:cNvSpPr>
              <a:spLocks noChangeShapeType="1"/>
            </p:cNvSpPr>
            <p:nvPr/>
          </p:nvSpPr>
          <p:spPr bwMode="auto">
            <a:xfrm>
              <a:off x="817" y="37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0" name="Line 14"/>
            <p:cNvSpPr>
              <a:spLocks noChangeShapeType="1"/>
            </p:cNvSpPr>
            <p:nvPr/>
          </p:nvSpPr>
          <p:spPr bwMode="auto">
            <a:xfrm>
              <a:off x="816" y="37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1" name="Line 15"/>
            <p:cNvSpPr>
              <a:spLocks noChangeShapeType="1"/>
            </p:cNvSpPr>
            <p:nvPr/>
          </p:nvSpPr>
          <p:spPr bwMode="auto">
            <a:xfrm>
              <a:off x="817" y="36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2" name="Line 16"/>
            <p:cNvSpPr>
              <a:spLocks noChangeShapeType="1"/>
            </p:cNvSpPr>
            <p:nvPr/>
          </p:nvSpPr>
          <p:spPr bwMode="auto">
            <a:xfrm>
              <a:off x="816" y="35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3" name="Line 17"/>
            <p:cNvSpPr>
              <a:spLocks noChangeShapeType="1"/>
            </p:cNvSpPr>
            <p:nvPr/>
          </p:nvSpPr>
          <p:spPr bwMode="auto">
            <a:xfrm>
              <a:off x="817" y="35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4" name="Line 18"/>
            <p:cNvSpPr>
              <a:spLocks noChangeShapeType="1"/>
            </p:cNvSpPr>
            <p:nvPr/>
          </p:nvSpPr>
          <p:spPr bwMode="auto">
            <a:xfrm>
              <a:off x="1585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5" name="Line 19"/>
            <p:cNvSpPr>
              <a:spLocks noChangeShapeType="1"/>
            </p:cNvSpPr>
            <p:nvPr/>
          </p:nvSpPr>
          <p:spPr bwMode="auto">
            <a:xfrm>
              <a:off x="1584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6" name="Line 20"/>
            <p:cNvSpPr>
              <a:spLocks noChangeShapeType="1"/>
            </p:cNvSpPr>
            <p:nvPr/>
          </p:nvSpPr>
          <p:spPr bwMode="auto">
            <a:xfrm>
              <a:off x="1585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7" name="Line 21"/>
            <p:cNvSpPr>
              <a:spLocks noChangeShapeType="1"/>
            </p:cNvSpPr>
            <p:nvPr/>
          </p:nvSpPr>
          <p:spPr bwMode="auto">
            <a:xfrm>
              <a:off x="1584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8" name="Line 22"/>
            <p:cNvSpPr>
              <a:spLocks noChangeShapeType="1"/>
            </p:cNvSpPr>
            <p:nvPr/>
          </p:nvSpPr>
          <p:spPr bwMode="auto">
            <a:xfrm>
              <a:off x="1585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29" name="Line 23"/>
            <p:cNvSpPr>
              <a:spLocks noChangeShapeType="1"/>
            </p:cNvSpPr>
            <p:nvPr/>
          </p:nvSpPr>
          <p:spPr bwMode="auto">
            <a:xfrm>
              <a:off x="817" y="34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0" name="Line 24"/>
            <p:cNvSpPr>
              <a:spLocks noChangeShapeType="1"/>
            </p:cNvSpPr>
            <p:nvPr/>
          </p:nvSpPr>
          <p:spPr bwMode="auto">
            <a:xfrm>
              <a:off x="816" y="33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1" name="Line 25"/>
            <p:cNvSpPr>
              <a:spLocks noChangeShapeType="1"/>
            </p:cNvSpPr>
            <p:nvPr/>
          </p:nvSpPr>
          <p:spPr bwMode="auto">
            <a:xfrm>
              <a:off x="817" y="32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2" name="Line 26"/>
            <p:cNvSpPr>
              <a:spLocks noChangeShapeType="1"/>
            </p:cNvSpPr>
            <p:nvPr/>
          </p:nvSpPr>
          <p:spPr bwMode="auto">
            <a:xfrm>
              <a:off x="816" y="32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3" name="Line 27"/>
            <p:cNvSpPr>
              <a:spLocks noChangeShapeType="1"/>
            </p:cNvSpPr>
            <p:nvPr/>
          </p:nvSpPr>
          <p:spPr bwMode="auto">
            <a:xfrm>
              <a:off x="817" y="31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4" name="Line 28"/>
            <p:cNvSpPr>
              <a:spLocks noChangeShapeType="1"/>
            </p:cNvSpPr>
            <p:nvPr/>
          </p:nvSpPr>
          <p:spPr bwMode="auto">
            <a:xfrm>
              <a:off x="1585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5" name="Line 29"/>
            <p:cNvSpPr>
              <a:spLocks noChangeShapeType="1"/>
            </p:cNvSpPr>
            <p:nvPr/>
          </p:nvSpPr>
          <p:spPr bwMode="auto">
            <a:xfrm>
              <a:off x="1584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6" name="Line 30"/>
            <p:cNvSpPr>
              <a:spLocks noChangeShapeType="1"/>
            </p:cNvSpPr>
            <p:nvPr/>
          </p:nvSpPr>
          <p:spPr bwMode="auto">
            <a:xfrm>
              <a:off x="1585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7" name="Line 31"/>
            <p:cNvSpPr>
              <a:spLocks noChangeShapeType="1"/>
            </p:cNvSpPr>
            <p:nvPr/>
          </p:nvSpPr>
          <p:spPr bwMode="auto">
            <a:xfrm>
              <a:off x="1584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8" name="Line 32"/>
            <p:cNvSpPr>
              <a:spLocks noChangeShapeType="1"/>
            </p:cNvSpPr>
            <p:nvPr/>
          </p:nvSpPr>
          <p:spPr bwMode="auto">
            <a:xfrm>
              <a:off x="1585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39" name="Line 33"/>
            <p:cNvSpPr>
              <a:spLocks noChangeShapeType="1"/>
            </p:cNvSpPr>
            <p:nvPr/>
          </p:nvSpPr>
          <p:spPr bwMode="auto">
            <a:xfrm>
              <a:off x="817" y="30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0" name="Line 34"/>
            <p:cNvSpPr>
              <a:spLocks noChangeShapeType="1"/>
            </p:cNvSpPr>
            <p:nvPr/>
          </p:nvSpPr>
          <p:spPr bwMode="auto">
            <a:xfrm>
              <a:off x="816" y="30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1" name="Line 35"/>
            <p:cNvSpPr>
              <a:spLocks noChangeShapeType="1"/>
            </p:cNvSpPr>
            <p:nvPr/>
          </p:nvSpPr>
          <p:spPr bwMode="auto">
            <a:xfrm>
              <a:off x="817" y="293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2" name="Line 36"/>
            <p:cNvSpPr>
              <a:spLocks noChangeShapeType="1"/>
            </p:cNvSpPr>
            <p:nvPr/>
          </p:nvSpPr>
          <p:spPr bwMode="auto">
            <a:xfrm>
              <a:off x="816" y="286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3" name="Line 37"/>
            <p:cNvSpPr>
              <a:spLocks noChangeShapeType="1"/>
            </p:cNvSpPr>
            <p:nvPr/>
          </p:nvSpPr>
          <p:spPr bwMode="auto">
            <a:xfrm>
              <a:off x="817" y="278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4" name="Line 38"/>
            <p:cNvSpPr>
              <a:spLocks noChangeShapeType="1"/>
            </p:cNvSpPr>
            <p:nvPr/>
          </p:nvSpPr>
          <p:spPr bwMode="auto">
            <a:xfrm>
              <a:off x="1585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5" name="Line 39"/>
            <p:cNvSpPr>
              <a:spLocks noChangeShapeType="1"/>
            </p:cNvSpPr>
            <p:nvPr/>
          </p:nvSpPr>
          <p:spPr bwMode="auto">
            <a:xfrm>
              <a:off x="1584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6" name="Line 40"/>
            <p:cNvSpPr>
              <a:spLocks noChangeShapeType="1"/>
            </p:cNvSpPr>
            <p:nvPr/>
          </p:nvSpPr>
          <p:spPr bwMode="auto">
            <a:xfrm>
              <a:off x="1585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7" name="Line 41"/>
            <p:cNvSpPr>
              <a:spLocks noChangeShapeType="1"/>
            </p:cNvSpPr>
            <p:nvPr/>
          </p:nvSpPr>
          <p:spPr bwMode="auto">
            <a:xfrm>
              <a:off x="1584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8" name="Line 42"/>
            <p:cNvSpPr>
              <a:spLocks noChangeShapeType="1"/>
            </p:cNvSpPr>
            <p:nvPr/>
          </p:nvSpPr>
          <p:spPr bwMode="auto">
            <a:xfrm>
              <a:off x="1585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49" name="Line 43"/>
            <p:cNvSpPr>
              <a:spLocks noChangeShapeType="1"/>
            </p:cNvSpPr>
            <p:nvPr/>
          </p:nvSpPr>
          <p:spPr bwMode="auto">
            <a:xfrm>
              <a:off x="817" y="271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0" name="Line 44"/>
            <p:cNvSpPr>
              <a:spLocks noChangeShapeType="1"/>
            </p:cNvSpPr>
            <p:nvPr/>
          </p:nvSpPr>
          <p:spPr bwMode="auto">
            <a:xfrm>
              <a:off x="816" y="264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1" name="Line 45"/>
            <p:cNvSpPr>
              <a:spLocks noChangeShapeType="1"/>
            </p:cNvSpPr>
            <p:nvPr/>
          </p:nvSpPr>
          <p:spPr bwMode="auto">
            <a:xfrm>
              <a:off x="817" y="257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2" name="Line 46"/>
            <p:cNvSpPr>
              <a:spLocks noChangeShapeType="1"/>
            </p:cNvSpPr>
            <p:nvPr/>
          </p:nvSpPr>
          <p:spPr bwMode="auto">
            <a:xfrm>
              <a:off x="816" y="250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3" name="Line 47"/>
            <p:cNvSpPr>
              <a:spLocks noChangeShapeType="1"/>
            </p:cNvSpPr>
            <p:nvPr/>
          </p:nvSpPr>
          <p:spPr bwMode="auto">
            <a:xfrm>
              <a:off x="817" y="242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4" name="Line 48"/>
            <p:cNvSpPr>
              <a:spLocks noChangeShapeType="1"/>
            </p:cNvSpPr>
            <p:nvPr/>
          </p:nvSpPr>
          <p:spPr bwMode="auto">
            <a:xfrm>
              <a:off x="1585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5" name="Line 49"/>
            <p:cNvSpPr>
              <a:spLocks noChangeShapeType="1"/>
            </p:cNvSpPr>
            <p:nvPr/>
          </p:nvSpPr>
          <p:spPr bwMode="auto">
            <a:xfrm>
              <a:off x="1584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6" name="Line 50"/>
            <p:cNvSpPr>
              <a:spLocks noChangeShapeType="1"/>
            </p:cNvSpPr>
            <p:nvPr/>
          </p:nvSpPr>
          <p:spPr bwMode="auto">
            <a:xfrm>
              <a:off x="1585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7" name="Line 51"/>
            <p:cNvSpPr>
              <a:spLocks noChangeShapeType="1"/>
            </p:cNvSpPr>
            <p:nvPr/>
          </p:nvSpPr>
          <p:spPr bwMode="auto">
            <a:xfrm>
              <a:off x="1584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8" name="Line 52"/>
            <p:cNvSpPr>
              <a:spLocks noChangeShapeType="1"/>
            </p:cNvSpPr>
            <p:nvPr/>
          </p:nvSpPr>
          <p:spPr bwMode="auto">
            <a:xfrm>
              <a:off x="1585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59" name="Line 53"/>
            <p:cNvSpPr>
              <a:spLocks noChangeShapeType="1"/>
            </p:cNvSpPr>
            <p:nvPr/>
          </p:nvSpPr>
          <p:spPr bwMode="auto">
            <a:xfrm>
              <a:off x="817" y="235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0" name="Line 54"/>
            <p:cNvSpPr>
              <a:spLocks noChangeShapeType="1"/>
            </p:cNvSpPr>
            <p:nvPr/>
          </p:nvSpPr>
          <p:spPr bwMode="auto">
            <a:xfrm>
              <a:off x="816" y="228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1" name="Line 55"/>
            <p:cNvSpPr>
              <a:spLocks noChangeShapeType="1"/>
            </p:cNvSpPr>
            <p:nvPr/>
          </p:nvSpPr>
          <p:spPr bwMode="auto">
            <a:xfrm>
              <a:off x="817" y="221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2" name="Line 56"/>
            <p:cNvSpPr>
              <a:spLocks noChangeShapeType="1"/>
            </p:cNvSpPr>
            <p:nvPr/>
          </p:nvSpPr>
          <p:spPr bwMode="auto">
            <a:xfrm>
              <a:off x="816" y="214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3" name="Line 57"/>
            <p:cNvSpPr>
              <a:spLocks noChangeShapeType="1"/>
            </p:cNvSpPr>
            <p:nvPr/>
          </p:nvSpPr>
          <p:spPr bwMode="auto">
            <a:xfrm>
              <a:off x="817" y="206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4" name="Line 58"/>
            <p:cNvSpPr>
              <a:spLocks noChangeShapeType="1"/>
            </p:cNvSpPr>
            <p:nvPr/>
          </p:nvSpPr>
          <p:spPr bwMode="auto">
            <a:xfrm>
              <a:off x="1585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5" name="Line 59"/>
            <p:cNvSpPr>
              <a:spLocks noChangeShapeType="1"/>
            </p:cNvSpPr>
            <p:nvPr/>
          </p:nvSpPr>
          <p:spPr bwMode="auto">
            <a:xfrm>
              <a:off x="1584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6" name="Line 60"/>
            <p:cNvSpPr>
              <a:spLocks noChangeShapeType="1"/>
            </p:cNvSpPr>
            <p:nvPr/>
          </p:nvSpPr>
          <p:spPr bwMode="auto">
            <a:xfrm>
              <a:off x="1585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7" name="Line 61"/>
            <p:cNvSpPr>
              <a:spLocks noChangeShapeType="1"/>
            </p:cNvSpPr>
            <p:nvPr/>
          </p:nvSpPr>
          <p:spPr bwMode="auto">
            <a:xfrm>
              <a:off x="1584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8" name="Line 62"/>
            <p:cNvSpPr>
              <a:spLocks noChangeShapeType="1"/>
            </p:cNvSpPr>
            <p:nvPr/>
          </p:nvSpPr>
          <p:spPr bwMode="auto">
            <a:xfrm>
              <a:off x="1585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69" name="Line 63"/>
            <p:cNvSpPr>
              <a:spLocks noChangeShapeType="1"/>
            </p:cNvSpPr>
            <p:nvPr/>
          </p:nvSpPr>
          <p:spPr bwMode="auto">
            <a:xfrm>
              <a:off x="817" y="199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0" name="Line 64"/>
            <p:cNvSpPr>
              <a:spLocks noChangeShapeType="1"/>
            </p:cNvSpPr>
            <p:nvPr/>
          </p:nvSpPr>
          <p:spPr bwMode="auto">
            <a:xfrm>
              <a:off x="816" y="192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1" name="Line 65"/>
            <p:cNvSpPr>
              <a:spLocks noChangeShapeType="1"/>
            </p:cNvSpPr>
            <p:nvPr/>
          </p:nvSpPr>
          <p:spPr bwMode="auto">
            <a:xfrm>
              <a:off x="817" y="185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2" name="Line 66"/>
            <p:cNvSpPr>
              <a:spLocks noChangeShapeType="1"/>
            </p:cNvSpPr>
            <p:nvPr/>
          </p:nvSpPr>
          <p:spPr bwMode="auto">
            <a:xfrm>
              <a:off x="816" y="178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3" name="Line 67"/>
            <p:cNvSpPr>
              <a:spLocks noChangeShapeType="1"/>
            </p:cNvSpPr>
            <p:nvPr/>
          </p:nvSpPr>
          <p:spPr bwMode="auto">
            <a:xfrm>
              <a:off x="817" y="170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4" name="Line 68"/>
            <p:cNvSpPr>
              <a:spLocks noChangeShapeType="1"/>
            </p:cNvSpPr>
            <p:nvPr/>
          </p:nvSpPr>
          <p:spPr bwMode="auto">
            <a:xfrm>
              <a:off x="1585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5" name="Line 69"/>
            <p:cNvSpPr>
              <a:spLocks noChangeShapeType="1"/>
            </p:cNvSpPr>
            <p:nvPr/>
          </p:nvSpPr>
          <p:spPr bwMode="auto">
            <a:xfrm>
              <a:off x="1584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6" name="Line 70"/>
            <p:cNvSpPr>
              <a:spLocks noChangeShapeType="1"/>
            </p:cNvSpPr>
            <p:nvPr/>
          </p:nvSpPr>
          <p:spPr bwMode="auto">
            <a:xfrm>
              <a:off x="1585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7" name="Line 71"/>
            <p:cNvSpPr>
              <a:spLocks noChangeShapeType="1"/>
            </p:cNvSpPr>
            <p:nvPr/>
          </p:nvSpPr>
          <p:spPr bwMode="auto">
            <a:xfrm>
              <a:off x="1584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8" name="Line 72"/>
            <p:cNvSpPr>
              <a:spLocks noChangeShapeType="1"/>
            </p:cNvSpPr>
            <p:nvPr/>
          </p:nvSpPr>
          <p:spPr bwMode="auto">
            <a:xfrm>
              <a:off x="1585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79" name="Line 73"/>
            <p:cNvSpPr>
              <a:spLocks noChangeShapeType="1"/>
            </p:cNvSpPr>
            <p:nvPr/>
          </p:nvSpPr>
          <p:spPr bwMode="auto">
            <a:xfrm>
              <a:off x="817" y="163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0" name="Line 74"/>
            <p:cNvSpPr>
              <a:spLocks noChangeShapeType="1"/>
            </p:cNvSpPr>
            <p:nvPr/>
          </p:nvSpPr>
          <p:spPr bwMode="auto">
            <a:xfrm>
              <a:off x="816" y="156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1" name="Line 75"/>
            <p:cNvSpPr>
              <a:spLocks noChangeShapeType="1"/>
            </p:cNvSpPr>
            <p:nvPr/>
          </p:nvSpPr>
          <p:spPr bwMode="auto">
            <a:xfrm>
              <a:off x="817" y="1492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2" name="Line 76"/>
            <p:cNvSpPr>
              <a:spLocks noChangeShapeType="1"/>
            </p:cNvSpPr>
            <p:nvPr/>
          </p:nvSpPr>
          <p:spPr bwMode="auto">
            <a:xfrm>
              <a:off x="816" y="1420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3" name="Line 77"/>
            <p:cNvSpPr>
              <a:spLocks noChangeShapeType="1"/>
            </p:cNvSpPr>
            <p:nvPr/>
          </p:nvSpPr>
          <p:spPr bwMode="auto">
            <a:xfrm>
              <a:off x="817" y="1348"/>
              <a:ext cx="47" cy="1"/>
            </a:xfrm>
            <a:prstGeom prst="line">
              <a:avLst/>
            </a:prstGeom>
            <a:noFill/>
            <a:ln w="9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4" name="Line 78"/>
            <p:cNvSpPr>
              <a:spLocks noChangeShapeType="1"/>
            </p:cNvSpPr>
            <p:nvPr/>
          </p:nvSpPr>
          <p:spPr bwMode="auto">
            <a:xfrm>
              <a:off x="1585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5" name="Line 79"/>
            <p:cNvSpPr>
              <a:spLocks noChangeShapeType="1"/>
            </p:cNvSpPr>
            <p:nvPr/>
          </p:nvSpPr>
          <p:spPr bwMode="auto">
            <a:xfrm>
              <a:off x="1584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6" name="Line 80"/>
            <p:cNvSpPr>
              <a:spLocks noChangeShapeType="1"/>
            </p:cNvSpPr>
            <p:nvPr/>
          </p:nvSpPr>
          <p:spPr bwMode="auto">
            <a:xfrm>
              <a:off x="817" y="1276"/>
              <a:ext cx="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7" name="Line 81"/>
            <p:cNvSpPr>
              <a:spLocks noChangeShapeType="1"/>
            </p:cNvSpPr>
            <p:nvPr/>
          </p:nvSpPr>
          <p:spPr bwMode="auto">
            <a:xfrm>
              <a:off x="816" y="1204"/>
              <a:ext cx="4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 sz="1000"/>
            </a:p>
          </p:txBody>
        </p:sp>
        <p:sp>
          <p:nvSpPr>
            <p:cNvPr id="588" name="AutoShape 82"/>
            <p:cNvSpPr>
              <a:spLocks noChangeArrowheads="1"/>
            </p:cNvSpPr>
            <p:nvPr/>
          </p:nvSpPr>
          <p:spPr bwMode="auto">
            <a:xfrm>
              <a:off x="816" y="3868"/>
              <a:ext cx="816" cy="48"/>
            </a:xfrm>
            <a:prstGeom prst="roundRect">
              <a:avLst>
                <a:gd name="adj" fmla="val 2083"/>
              </a:avLst>
            </a:prstGeom>
            <a:solidFill>
              <a:srgbClr val="666699"/>
            </a:solidFill>
            <a:ln w="9525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  <p:sp>
          <p:nvSpPr>
            <p:cNvPr id="589" name="AutoShape 83"/>
            <p:cNvSpPr>
              <a:spLocks noChangeArrowheads="1"/>
            </p:cNvSpPr>
            <p:nvPr/>
          </p:nvSpPr>
          <p:spPr bwMode="auto">
            <a:xfrm>
              <a:off x="816" y="1012"/>
              <a:ext cx="816" cy="2904"/>
            </a:xfrm>
            <a:prstGeom prst="roundRect">
              <a:avLst>
                <a:gd name="adj" fmla="val 120"/>
              </a:avLst>
            </a:prstGeom>
            <a:noFill/>
            <a:ln w="45720">
              <a:solidFill>
                <a:srgbClr val="66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000"/>
            </a:p>
          </p:txBody>
        </p:sp>
      </p:grpSp>
      <p:sp>
        <p:nvSpPr>
          <p:cNvPr id="590" name="TextBox 220"/>
          <p:cNvSpPr txBox="1">
            <a:spLocks noChangeArrowheads="1"/>
          </p:cNvSpPr>
          <p:nvPr/>
        </p:nvSpPr>
        <p:spPr bwMode="auto">
          <a:xfrm>
            <a:off x="7482435" y="5684821"/>
            <a:ext cx="11954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latin typeface="+mj-lt"/>
                <a:ea typeface="Malgun Gothic" pitchFamily="50" charset="-127"/>
              </a:rPr>
              <a:t>ORACLE#5</a:t>
            </a:r>
          </a:p>
          <a:p>
            <a:pPr algn="ctr"/>
            <a:r>
              <a:rPr lang="en-US" sz="1000" b="1" dirty="0" smtClean="0">
                <a:latin typeface="+mj-lt"/>
              </a:rPr>
              <a:t>GC-10F-033027</a:t>
            </a:r>
            <a:endParaRPr lang="en-US" altLang="ko-KR" sz="1000" b="1" dirty="0">
              <a:latin typeface="+mj-lt"/>
              <a:ea typeface="Malgun Gothic" pitchFamily="50" charset="-127"/>
            </a:endParaRPr>
          </a:p>
        </p:txBody>
      </p:sp>
      <p:pic>
        <p:nvPicPr>
          <p:cNvPr id="607" name="그림 6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187" y="3367092"/>
            <a:ext cx="1428760" cy="142876"/>
          </a:xfrm>
          <a:prstGeom prst="rect">
            <a:avLst/>
          </a:prstGeom>
        </p:spPr>
      </p:pic>
      <p:pic>
        <p:nvPicPr>
          <p:cNvPr id="608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7339559" y="2717048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9" name="TextBox 46"/>
          <p:cNvSpPr txBox="1">
            <a:spLocks noChangeArrowheads="1"/>
          </p:cNvSpPr>
          <p:nvPr/>
        </p:nvSpPr>
        <p:spPr bwMode="auto">
          <a:xfrm>
            <a:off x="7632959" y="3357562"/>
            <a:ext cx="1011007" cy="507831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dshudb01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dbavdb01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dsccap01</a:t>
            </a:r>
          </a:p>
        </p:txBody>
      </p:sp>
      <p:sp>
        <p:nvSpPr>
          <p:cNvPr id="610" name="TextBox 46"/>
          <p:cNvSpPr txBox="1">
            <a:spLocks noChangeArrowheads="1"/>
          </p:cNvSpPr>
          <p:nvPr/>
        </p:nvSpPr>
        <p:spPr bwMode="auto">
          <a:xfrm>
            <a:off x="7632959" y="2714620"/>
            <a:ext cx="1011007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dbavdb01 I/O</a:t>
            </a:r>
          </a:p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dsccap01 I/O</a:t>
            </a:r>
          </a:p>
        </p:txBody>
      </p:sp>
      <p:pic>
        <p:nvPicPr>
          <p:cNvPr id="611" name="그림 6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055" y="2393188"/>
            <a:ext cx="1404974" cy="259011"/>
          </a:xfrm>
          <a:prstGeom prst="rect">
            <a:avLst/>
          </a:prstGeom>
        </p:spPr>
      </p:pic>
      <p:sp>
        <p:nvSpPr>
          <p:cNvPr id="612" name="TextBox 46"/>
          <p:cNvSpPr txBox="1">
            <a:spLocks noChangeArrowheads="1"/>
          </p:cNvSpPr>
          <p:nvPr/>
        </p:nvSpPr>
        <p:spPr bwMode="auto">
          <a:xfrm>
            <a:off x="7571757" y="2408236"/>
            <a:ext cx="1143008" cy="230832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HUS110(OS Disk)</a:t>
            </a:r>
          </a:p>
        </p:txBody>
      </p:sp>
      <p:pic>
        <p:nvPicPr>
          <p:cNvPr id="613" name="Picture 3" descr="C:\Users\Owner\Desktop\透明(low size)\F2013_1_21_33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443" r="19333" b="39778"/>
          <a:stretch>
            <a:fillRect/>
          </a:stretch>
        </p:blipFill>
        <p:spPr bwMode="auto">
          <a:xfrm>
            <a:off x="7339559" y="3063890"/>
            <a:ext cx="1500198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" name="TextBox 46"/>
          <p:cNvSpPr txBox="1">
            <a:spLocks noChangeArrowheads="1"/>
          </p:cNvSpPr>
          <p:nvPr/>
        </p:nvSpPr>
        <p:spPr bwMode="auto">
          <a:xfrm>
            <a:off x="7632959" y="3086872"/>
            <a:ext cx="1011007" cy="2308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900" b="1" dirty="0" smtClean="0">
                <a:latin typeface="Malgun Gothic" pitchFamily="50" charset="-127"/>
                <a:ea typeface="Malgun Gothic" pitchFamily="50" charset="-127"/>
              </a:rPr>
              <a:t>dshudb01 I/O</a:t>
            </a:r>
          </a:p>
        </p:txBody>
      </p:sp>
      <p:sp>
        <p:nvSpPr>
          <p:cNvPr id="591" name="웃는 얼굴 590"/>
          <p:cNvSpPr/>
          <p:nvPr/>
        </p:nvSpPr>
        <p:spPr>
          <a:xfrm>
            <a:off x="6255386" y="1579250"/>
            <a:ext cx="2160315" cy="21316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센터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IV. </a:t>
            </a:r>
            <a:r>
              <a:rPr kumimoji="1" lang="en-US" altLang="ko-KR" sz="2031" kern="0" dirty="0" smtClean="0"/>
              <a:t>S/W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2031" kern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선택적복리후생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+IT-SAFE Web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67544" y="1700808"/>
            <a:ext cx="4140000" cy="40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716016" y="1700808"/>
            <a:ext cx="4140000" cy="40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67544" y="1377643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</a:rPr>
              <a:t>운영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1377643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smtClean="0">
                <a:solidFill>
                  <a:schemeClr val="bg1"/>
                </a:solidFill>
              </a:rPr>
              <a:t>DR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graphicFrame>
        <p:nvGraphicFramePr>
          <p:cNvPr id="3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774497"/>
              </p:ext>
            </p:extLst>
          </p:nvPr>
        </p:nvGraphicFramePr>
        <p:xfrm>
          <a:off x="827584" y="2708920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 #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JBoss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Dynatrace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40624"/>
              </p:ext>
            </p:extLst>
          </p:nvPr>
        </p:nvGraphicFramePr>
        <p:xfrm>
          <a:off x="2699264" y="2708920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#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JBoss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Dynatrace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직선 연결선 13"/>
          <p:cNvCxnSpPr/>
          <p:nvPr/>
        </p:nvCxnSpPr>
        <p:spPr>
          <a:xfrm>
            <a:off x="2086437" y="5254557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28"/>
          <p:cNvSpPr>
            <a:spLocks noChangeArrowheads="1"/>
          </p:cNvSpPr>
          <p:nvPr/>
        </p:nvSpPr>
        <p:spPr bwMode="auto">
          <a:xfrm>
            <a:off x="2283665" y="5014844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RAC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7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99937"/>
              </p:ext>
            </p:extLst>
          </p:nvPr>
        </p:nvGraphicFramePr>
        <p:xfrm>
          <a:off x="827056" y="4725144"/>
          <a:ext cx="1440688" cy="792216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홈페이지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RAC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59834"/>
              </p:ext>
            </p:extLst>
          </p:nvPr>
        </p:nvGraphicFramePr>
        <p:xfrm>
          <a:off x="2699792" y="4725144"/>
          <a:ext cx="1440688" cy="799937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36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홈페이지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RAC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800197"/>
              </p:ext>
            </p:extLst>
          </p:nvPr>
        </p:nvGraphicFramePr>
        <p:xfrm>
          <a:off x="6084696" y="2708920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DR AP #1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베스텍컴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모듈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Xecure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Connect 3.0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펜타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API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64986"/>
              </p:ext>
            </p:extLst>
          </p:nvPr>
        </p:nvGraphicFramePr>
        <p:xfrm>
          <a:off x="6084168" y="4653136"/>
          <a:ext cx="1440688" cy="960112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28015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홈페이지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DR DB #1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(Single)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699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RAC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9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9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99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147703"/>
              </p:ext>
            </p:extLst>
          </p:nvPr>
        </p:nvGraphicFramePr>
        <p:xfrm>
          <a:off x="539552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Apache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371768"/>
              </p:ext>
            </p:extLst>
          </p:nvPr>
        </p:nvGraphicFramePr>
        <p:xfrm>
          <a:off x="1547664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WEB#2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62074"/>
              </p:ext>
            </p:extLst>
          </p:nvPr>
        </p:nvGraphicFramePr>
        <p:xfrm>
          <a:off x="2555776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WEB#3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38832"/>
              </p:ext>
            </p:extLst>
          </p:nvPr>
        </p:nvGraphicFramePr>
        <p:xfrm>
          <a:off x="3563888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WEB#4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90413"/>
              </p:ext>
            </p:extLst>
          </p:nvPr>
        </p:nvGraphicFramePr>
        <p:xfrm>
          <a:off x="4788024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403171"/>
              </p:ext>
            </p:extLst>
          </p:nvPr>
        </p:nvGraphicFramePr>
        <p:xfrm>
          <a:off x="5796136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WEB#2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19265"/>
              </p:ext>
            </p:extLst>
          </p:nvPr>
        </p:nvGraphicFramePr>
        <p:xfrm>
          <a:off x="6804248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WEB#3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937895"/>
              </p:ext>
            </p:extLst>
          </p:nvPr>
        </p:nvGraphicFramePr>
        <p:xfrm>
          <a:off x="7812360" y="1772816"/>
          <a:ext cx="956151" cy="639636"/>
        </p:xfrm>
        <a:graphic>
          <a:graphicData uri="http://schemas.openxmlformats.org/drawingml/2006/table">
            <a:tbl>
              <a:tblPr/>
              <a:tblGrid>
                <a:gridCol w="956151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WEB#4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Apache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XecureWeb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RHEL 7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웃는 얼굴 24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IV. </a:t>
            </a:r>
            <a:r>
              <a:rPr kumimoji="1" lang="en-US" altLang="ko-KR" sz="2031" kern="0" dirty="0" smtClean="0"/>
              <a:t>S/W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2031" kern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ECI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3876006" y="3139381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4215731" y="2899668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H/A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14305"/>
              </p:ext>
            </p:extLst>
          </p:nvPr>
        </p:nvGraphicFramePr>
        <p:xfrm>
          <a:off x="2483768" y="2060848"/>
          <a:ext cx="1440688" cy="2359185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33379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AP/DB #1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ADD+1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COM+1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11gR2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Agent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25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86733"/>
              </p:ext>
            </p:extLst>
          </p:nvPr>
        </p:nvGraphicFramePr>
        <p:xfrm>
          <a:off x="4890418" y="2060848"/>
          <a:ext cx="1440688" cy="2374331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33315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AP/DB #2 </a:t>
                      </a:r>
                    </a:p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(Active/Standby)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ADD+1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COM+1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11gR2 HA(Standby)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Agent(Standby)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411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093365" y="4860449"/>
            <a:ext cx="6430963" cy="584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※ Application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은 이중화 구성되어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Active/Active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운영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eaLnBrk="0" latinLnBrk="0" hangingPunct="0"/>
            <a:r>
              <a:rPr lang="en-US" altLang="ko-KR" sz="1600" dirty="0" smtClean="0">
                <a:latin typeface="맑은 고딕" pitchFamily="50" charset="-127"/>
              </a:rPr>
              <a:t>※ DB, </a:t>
            </a:r>
            <a:r>
              <a:rPr lang="ko-KR" altLang="en-US" sz="1600" dirty="0" smtClean="0">
                <a:latin typeface="맑은 고딕" pitchFamily="50" charset="-127"/>
              </a:rPr>
              <a:t>배치는 </a:t>
            </a:r>
            <a:r>
              <a:rPr lang="en-US" altLang="ko-KR" sz="1600" dirty="0" smtClean="0">
                <a:latin typeface="맑은 고딕" pitchFamily="50" charset="-127"/>
              </a:rPr>
              <a:t>H/A </a:t>
            </a:r>
            <a:r>
              <a:rPr lang="ko-KR" altLang="en-US" sz="1600" dirty="0" smtClean="0">
                <a:latin typeface="맑은 고딕" pitchFamily="50" charset="-127"/>
              </a:rPr>
              <a:t>구성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7544" y="1700808"/>
            <a:ext cx="8208912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67544" y="1377643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</a:rPr>
              <a:t>운영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웃는 얼굴 10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IV. </a:t>
            </a:r>
            <a:r>
              <a:rPr kumimoji="1" lang="en-US" altLang="ko-KR" sz="2031" kern="0" dirty="0" smtClean="0"/>
              <a:t>S/W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2031" kern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PVI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5861316" y="4908421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6413294" y="4668708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RAC</a:t>
            </a:r>
            <a:endParaRPr lang="en-US" altLang="ko-KR" sz="90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923572"/>
              </p:ext>
            </p:extLst>
          </p:nvPr>
        </p:nvGraphicFramePr>
        <p:xfrm>
          <a:off x="4877412" y="4379008"/>
          <a:ext cx="1440688" cy="1402536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#1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RAC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35836"/>
              </p:ext>
            </p:extLst>
          </p:nvPr>
        </p:nvGraphicFramePr>
        <p:xfrm>
          <a:off x="6875728" y="4379008"/>
          <a:ext cx="1440688" cy="1416205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36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#2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RAC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 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28747"/>
              </p:ext>
            </p:extLst>
          </p:nvPr>
        </p:nvGraphicFramePr>
        <p:xfrm>
          <a:off x="4877412" y="1916832"/>
          <a:ext cx="1440688" cy="2324133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#1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Docruzer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REXPORT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Anyframe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Enterprise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API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Control-M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6844"/>
              </p:ext>
            </p:extLst>
          </p:nvPr>
        </p:nvGraphicFramePr>
        <p:xfrm>
          <a:off x="666570" y="2169153"/>
          <a:ext cx="1080000" cy="1259847"/>
        </p:xfrm>
        <a:graphic>
          <a:graphicData uri="http://schemas.openxmlformats.org/drawingml/2006/table">
            <a:tbl>
              <a:tblPr/>
              <a:tblGrid>
                <a:gridCol w="1080000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사내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#1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iPlanet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54025"/>
              </p:ext>
            </p:extLst>
          </p:nvPr>
        </p:nvGraphicFramePr>
        <p:xfrm>
          <a:off x="1835816" y="2169153"/>
          <a:ext cx="1080000" cy="1259847"/>
        </p:xfrm>
        <a:graphic>
          <a:graphicData uri="http://schemas.openxmlformats.org/drawingml/2006/table">
            <a:tbl>
              <a:tblPr/>
              <a:tblGrid>
                <a:gridCol w="1080000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사내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#2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iPlanet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15088"/>
              </p:ext>
            </p:extLst>
          </p:nvPr>
        </p:nvGraphicFramePr>
        <p:xfrm>
          <a:off x="2987944" y="2169153"/>
          <a:ext cx="1080000" cy="1259847"/>
        </p:xfrm>
        <a:graphic>
          <a:graphicData uri="http://schemas.openxmlformats.org/drawingml/2006/table">
            <a:tbl>
              <a:tblPr/>
              <a:tblGrid>
                <a:gridCol w="1080000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사내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#3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iPlanet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35634"/>
              </p:ext>
            </p:extLst>
          </p:nvPr>
        </p:nvGraphicFramePr>
        <p:xfrm>
          <a:off x="1674154" y="3861048"/>
          <a:ext cx="1440688" cy="1437228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WCMS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Maxspace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5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10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79564"/>
              </p:ext>
            </p:extLst>
          </p:nvPr>
        </p:nvGraphicFramePr>
        <p:xfrm>
          <a:off x="6865999" y="1916832"/>
          <a:ext cx="1440688" cy="2324133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#2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Docruzer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REXPORT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Anyframe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Enterprise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D’Amo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API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467544" y="1411717"/>
            <a:ext cx="8208912" cy="4609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736469" y="1089611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</a:rPr>
              <a:t>운영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21" name="웃는 얼굴 20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직선 연결선 29"/>
          <p:cNvCxnSpPr/>
          <p:nvPr/>
        </p:nvCxnSpPr>
        <p:spPr>
          <a:xfrm>
            <a:off x="3587974" y="2516585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제목 1"/>
          <p:cNvSpPr txBox="1">
            <a:spLocks/>
          </p:cNvSpPr>
          <p:nvPr/>
        </p:nvSpPr>
        <p:spPr>
          <a:xfrm>
            <a:off x="619937" y="417390"/>
            <a:ext cx="7717632" cy="433777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algn="l">
              <a:defRPr sz="2200" b="1" cap="all">
                <a:solidFill>
                  <a:srgbClr val="039BE7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2031" kern="0" dirty="0"/>
              <a:t>IV. </a:t>
            </a:r>
            <a:r>
              <a:rPr kumimoji="1" lang="en-US" altLang="ko-KR" sz="2031" kern="0" dirty="0" smtClean="0"/>
              <a:t>S/W </a:t>
            </a:r>
            <a:r>
              <a:rPr kumimoji="1" lang="ko-KR" altLang="en-US" sz="2031" kern="0" dirty="0" smtClean="0"/>
              <a:t>구성도</a:t>
            </a:r>
            <a:endParaRPr kumimoji="1" lang="ko-KR" altLang="en-US" sz="2031" kern="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3285" y="962165"/>
            <a:ext cx="6430963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latinLnBrk="0" hangingPunct="0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□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AML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3557060" y="4764405"/>
            <a:ext cx="1079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28"/>
          <p:cNvSpPr>
            <a:spLocks noChangeArrowheads="1"/>
          </p:cNvSpPr>
          <p:nvPr/>
        </p:nvSpPr>
        <p:spPr bwMode="auto">
          <a:xfrm>
            <a:off x="4109038" y="4524692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H/A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9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11966"/>
              </p:ext>
            </p:extLst>
          </p:nvPr>
        </p:nvGraphicFramePr>
        <p:xfrm>
          <a:off x="2573156" y="4234992"/>
          <a:ext cx="1440688" cy="1402536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18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#1 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Single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25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1610"/>
              </p:ext>
            </p:extLst>
          </p:nvPr>
        </p:nvGraphicFramePr>
        <p:xfrm>
          <a:off x="4571472" y="4234992"/>
          <a:ext cx="1440688" cy="1416205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836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#2 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Oracle 11g Single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Data-Aid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Maxgauge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임시라이센스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Media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SunCluster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406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15472"/>
              </p:ext>
            </p:extLst>
          </p:nvPr>
        </p:nvGraphicFramePr>
        <p:xfrm>
          <a:off x="2573156" y="1772816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Control-M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직사각형 23"/>
          <p:cNvSpPr/>
          <p:nvPr/>
        </p:nvSpPr>
        <p:spPr>
          <a:xfrm>
            <a:off x="467544" y="1411717"/>
            <a:ext cx="8208912" cy="46095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736469" y="1089611"/>
            <a:ext cx="936104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smtClean="0">
                <a:solidFill>
                  <a:schemeClr val="bg1"/>
                </a:solidFill>
              </a:rPr>
              <a:t>운영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graphicFrame>
        <p:nvGraphicFramePr>
          <p:cNvPr id="26" name="Group 12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87574"/>
              </p:ext>
            </p:extLst>
          </p:nvPr>
        </p:nvGraphicFramePr>
        <p:xfrm>
          <a:off x="4622802" y="1772816"/>
          <a:ext cx="1440688" cy="1614609"/>
        </p:xfrm>
        <a:graphic>
          <a:graphicData uri="http://schemas.openxmlformats.org/drawingml/2006/table">
            <a:tbl>
              <a:tblPr/>
              <a:tblGrid>
                <a:gridCol w="1440688"/>
              </a:tblGrid>
              <a:tr h="1955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#2(Standby)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Application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Weblogic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11g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Control-M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EAI MFT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eTrust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Netbackup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  <a:defRPr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iTOSS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Agent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38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400050" algn="l"/>
                        </a:tabLst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Unix</a:t>
                      </a:r>
                    </a:p>
                  </a:txBody>
                  <a:tcPr marL="18000" marR="18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1128"/>
          <p:cNvSpPr>
            <a:spLocks noChangeArrowheads="1"/>
          </p:cNvSpPr>
          <p:nvPr/>
        </p:nvSpPr>
        <p:spPr bwMode="auto">
          <a:xfrm>
            <a:off x="4139952" y="2276872"/>
            <a:ext cx="307975" cy="2143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none" anchor="ctr"/>
          <a:lstStyle/>
          <a:p>
            <a:pPr>
              <a:defRPr/>
            </a:pPr>
            <a:r>
              <a:rPr lang="en-US" altLang="ko-KR" sz="900" dirty="0" smtClean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H/A</a:t>
            </a:r>
            <a:endParaRPr lang="en-US" altLang="ko-KR" sz="900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웃는 얼굴 13"/>
          <p:cNvSpPr/>
          <p:nvPr/>
        </p:nvSpPr>
        <p:spPr>
          <a:xfrm>
            <a:off x="8964488" y="1535133"/>
            <a:ext cx="2160315" cy="213169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영실 작성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4671</Words>
  <Application>Microsoft Office PowerPoint</Application>
  <PresentationFormat>화면 슬라이드 쇼(4:3)</PresentationFormat>
  <Paragraphs>2158</Paragraphs>
  <Slides>40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9" baseType="lpstr">
      <vt:lpstr>HY헤드라인M</vt:lpstr>
      <vt:lpstr>StarSymbol</vt:lpstr>
      <vt:lpstr>가는각진제목체</vt:lpstr>
      <vt:lpstr>돋움체</vt:lpstr>
      <vt:lpstr>맑은 고딕</vt:lpstr>
      <vt:lpstr>맑은 고딕</vt:lpstr>
      <vt:lpstr>Arial</vt:lpstr>
      <vt:lpstr>Wingdings</vt:lpstr>
      <vt:lpstr>Office 테마</vt:lpstr>
      <vt:lpstr>노후 서버 U2L 프로젝트 인프라 구성도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김아림</dc:creator>
  <cp:lastModifiedBy>서영실</cp:lastModifiedBy>
  <cp:revision>353</cp:revision>
  <dcterms:created xsi:type="dcterms:W3CDTF">2011-11-10T05:56:23Z</dcterms:created>
  <dcterms:modified xsi:type="dcterms:W3CDTF">2016-06-03T06:26:51Z</dcterms:modified>
</cp:coreProperties>
</file>