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3D22D-C838-42E4-9AE7-A04852194F47}" type="datetimeFigureOut">
              <a:rPr lang="ko-KR" altLang="en-US" smtClean="0"/>
              <a:t>2017-02-09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75DF9-1787-4F53-B981-DBCF507E4C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119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438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269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435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745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771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D75DF9-1787-4F53-B981-DBCF507E4C6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55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5E2C-6FB1-4F3F-BAAC-CB7ACAF69985}" type="datetimeFigureOut">
              <a:rPr lang="ko-KR" altLang="en-US" smtClean="0"/>
              <a:t>2017-02-09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11EEB-99A3-4804-9E3E-0EAD7AAA7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1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5E2C-6FB1-4F3F-BAAC-CB7ACAF69985}" type="datetimeFigureOut">
              <a:rPr lang="ko-KR" altLang="en-US" smtClean="0"/>
              <a:t>2017-02-09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11EEB-99A3-4804-9E3E-0EAD7AAA725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36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060" y="714680"/>
            <a:ext cx="4095492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2060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99427"/>
              </p:ext>
            </p:extLst>
          </p:nvPr>
        </p:nvGraphicFramePr>
        <p:xfrm>
          <a:off x="154068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40.226.192.221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172731"/>
              </p:ext>
            </p:extLst>
          </p:nvPr>
        </p:nvGraphicFramePr>
        <p:xfrm>
          <a:off x="1162180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AS-IS </a:t>
            </a:r>
            <a:r>
              <a:rPr lang="ko-KR" altLang="en-US" sz="1500" dirty="0" smtClean="0">
                <a:solidFill>
                  <a:schemeClr val="bg1"/>
                </a:solidFill>
              </a:rPr>
              <a:t>운영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2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11875"/>
              </p:ext>
            </p:extLst>
          </p:nvPr>
        </p:nvGraphicFramePr>
        <p:xfrm>
          <a:off x="2152060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67967"/>
              </p:ext>
            </p:extLst>
          </p:nvPr>
        </p:nvGraphicFramePr>
        <p:xfrm>
          <a:off x="3156107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fbweb04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40.226.192.224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P750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366084"/>
              </p:ext>
            </p:extLst>
          </p:nvPr>
        </p:nvGraphicFramePr>
        <p:xfrm>
          <a:off x="154068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40.226.50.151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40GB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566420"/>
              </p:ext>
            </p:extLst>
          </p:nvPr>
        </p:nvGraphicFramePr>
        <p:xfrm>
          <a:off x="1162180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40.226.50.152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40GB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478655"/>
              </p:ext>
            </p:extLst>
          </p:nvPr>
        </p:nvGraphicFramePr>
        <p:xfrm>
          <a:off x="154068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40.226.50.161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849416"/>
              </p:ext>
            </p:extLst>
          </p:nvPr>
        </p:nvGraphicFramePr>
        <p:xfrm>
          <a:off x="1162180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fbdb02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40.226.50.162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BL870ci2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6core,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" name="직사각형 31"/>
          <p:cNvSpPr/>
          <p:nvPr/>
        </p:nvSpPr>
        <p:spPr>
          <a:xfrm>
            <a:off x="4331335" y="714680"/>
            <a:ext cx="4149275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4331336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908576"/>
              </p:ext>
            </p:extLst>
          </p:nvPr>
        </p:nvGraphicFramePr>
        <p:xfrm>
          <a:off x="4403344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192.168.6.71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58358"/>
              </p:ext>
            </p:extLst>
          </p:nvPr>
        </p:nvGraphicFramePr>
        <p:xfrm>
          <a:off x="5411456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mallweb2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192.168.6.24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872012"/>
              </p:ext>
            </p:extLst>
          </p:nvPr>
        </p:nvGraphicFramePr>
        <p:xfrm>
          <a:off x="4403344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764590"/>
              </p:ext>
            </p:extLst>
          </p:nvPr>
        </p:nvGraphicFramePr>
        <p:xfrm>
          <a:off x="5411456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409950"/>
              </p:ext>
            </p:extLst>
          </p:nvPr>
        </p:nvGraphicFramePr>
        <p:xfrm>
          <a:off x="4403344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ebzdb1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16core, 164GB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836576"/>
              </p:ext>
            </p:extLst>
          </p:nvPr>
        </p:nvGraphicFramePr>
        <p:xfrm>
          <a:off x="5411456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ebzdb2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40.226.50.21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16core, 164GB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614297"/>
              </p:ext>
            </p:extLst>
          </p:nvPr>
        </p:nvGraphicFramePr>
        <p:xfrm>
          <a:off x="6414941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mallap5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40.225.50.199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RX6600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" name="직사각형 42"/>
          <p:cNvSpPr/>
          <p:nvPr/>
        </p:nvSpPr>
        <p:spPr>
          <a:xfrm>
            <a:off x="8593380" y="705715"/>
            <a:ext cx="3365538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8593380" y="38255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927252"/>
              </p:ext>
            </p:extLst>
          </p:nvPr>
        </p:nvGraphicFramePr>
        <p:xfrm>
          <a:off x="8772968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40.2.1.181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75551"/>
              </p:ext>
            </p:extLst>
          </p:nvPr>
        </p:nvGraphicFramePr>
        <p:xfrm>
          <a:off x="9781080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40.2.1.183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T2000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786880"/>
              </p:ext>
            </p:extLst>
          </p:nvPr>
        </p:nvGraphicFramePr>
        <p:xfrm>
          <a:off x="8772968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40.1.2.141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RX3600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448914"/>
              </p:ext>
            </p:extLst>
          </p:nvPr>
        </p:nvGraphicFramePr>
        <p:xfrm>
          <a:off x="9781080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40.1.2.143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RX3600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050005"/>
              </p:ext>
            </p:extLst>
          </p:nvPr>
        </p:nvGraphicFramePr>
        <p:xfrm>
          <a:off x="8772968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datalex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897028"/>
              </p:ext>
            </p:extLst>
          </p:nvPr>
        </p:nvGraphicFramePr>
        <p:xfrm>
          <a:off x="9781080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datalex2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40.1.2.20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6core,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610360"/>
              </p:ext>
            </p:extLst>
          </p:nvPr>
        </p:nvGraphicFramePr>
        <p:xfrm>
          <a:off x="10794092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intweb03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40.2.1.185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T2000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" name="직사각형 52"/>
          <p:cNvSpPr/>
          <p:nvPr/>
        </p:nvSpPr>
        <p:spPr>
          <a:xfrm>
            <a:off x="103768" y="4237816"/>
            <a:ext cx="2173270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103768" y="39146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6988"/>
              </p:ext>
            </p:extLst>
          </p:nvPr>
        </p:nvGraphicFramePr>
        <p:xfrm>
          <a:off x="175776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697498"/>
              </p:ext>
            </p:extLst>
          </p:nvPr>
        </p:nvGraphicFramePr>
        <p:xfrm>
          <a:off x="1183888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psfbwb02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903428"/>
              </p:ext>
            </p:extLst>
          </p:nvPr>
        </p:nvGraphicFramePr>
        <p:xfrm>
          <a:off x="175776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5core, 58GB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859117"/>
              </p:ext>
            </p:extLst>
          </p:nvPr>
        </p:nvGraphicFramePr>
        <p:xfrm>
          <a:off x="1183888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5core, 58GB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454641"/>
              </p:ext>
            </p:extLst>
          </p:nvPr>
        </p:nvGraphicFramePr>
        <p:xfrm>
          <a:off x="175776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psfbdb01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78319"/>
              </p:ext>
            </p:extLst>
          </p:nvPr>
        </p:nvGraphicFramePr>
        <p:xfrm>
          <a:off x="1183888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psfbdb02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FFFF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63" name="직사각형 62"/>
          <p:cNvSpPr/>
          <p:nvPr/>
        </p:nvSpPr>
        <p:spPr>
          <a:xfrm>
            <a:off x="2407692" y="4237816"/>
            <a:ext cx="2128445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2407692" y="39146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594806"/>
              </p:ext>
            </p:extLst>
          </p:nvPr>
        </p:nvGraphicFramePr>
        <p:xfrm>
          <a:off x="2479700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47943"/>
              </p:ext>
            </p:extLst>
          </p:nvPr>
        </p:nvGraphicFramePr>
        <p:xfrm>
          <a:off x="3487812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419133"/>
              </p:ext>
            </p:extLst>
          </p:nvPr>
        </p:nvGraphicFramePr>
        <p:xfrm>
          <a:off x="2479700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36GB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995392"/>
              </p:ext>
            </p:extLst>
          </p:nvPr>
        </p:nvGraphicFramePr>
        <p:xfrm>
          <a:off x="3487812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36GB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080795"/>
              </p:ext>
            </p:extLst>
          </p:nvPr>
        </p:nvGraphicFramePr>
        <p:xfrm>
          <a:off x="2479700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569186"/>
              </p:ext>
            </p:extLst>
          </p:nvPr>
        </p:nvGraphicFramePr>
        <p:xfrm>
          <a:off x="3487812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96GB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2" name="직사각형 71"/>
          <p:cNvSpPr/>
          <p:nvPr/>
        </p:nvSpPr>
        <p:spPr>
          <a:xfrm>
            <a:off x="8875064" y="4237816"/>
            <a:ext cx="2088771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TextBox 72"/>
          <p:cNvSpPr txBox="1"/>
          <p:nvPr/>
        </p:nvSpPr>
        <p:spPr>
          <a:xfrm>
            <a:off x="8875064" y="39146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7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825361"/>
              </p:ext>
            </p:extLst>
          </p:nvPr>
        </p:nvGraphicFramePr>
        <p:xfrm>
          <a:off x="8947072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24GB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08653"/>
              </p:ext>
            </p:extLst>
          </p:nvPr>
        </p:nvGraphicFramePr>
        <p:xfrm>
          <a:off x="9955184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pitnwb02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24GB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299371"/>
              </p:ext>
            </p:extLst>
          </p:nvPr>
        </p:nvGraphicFramePr>
        <p:xfrm>
          <a:off x="8947072" y="516147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pitnap01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599880"/>
              </p:ext>
            </p:extLst>
          </p:nvPr>
        </p:nvGraphicFramePr>
        <p:xfrm>
          <a:off x="9955184" y="516147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2core, 48GB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894367"/>
              </p:ext>
            </p:extLst>
          </p:nvPr>
        </p:nvGraphicFramePr>
        <p:xfrm>
          <a:off x="8947072" y="597726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pitndb01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467139"/>
              </p:ext>
            </p:extLst>
          </p:nvPr>
        </p:nvGraphicFramePr>
        <p:xfrm>
          <a:off x="9955184" y="597726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pitnap02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62GB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0" y="349007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TO-BE </a:t>
            </a:r>
            <a:r>
              <a:rPr lang="ko-KR" altLang="en-US" sz="1500" dirty="0" smtClean="0">
                <a:solidFill>
                  <a:schemeClr val="bg1"/>
                </a:solidFill>
              </a:rPr>
              <a:t>운영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4654067" y="4237816"/>
            <a:ext cx="4149275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TextBox 82"/>
          <p:cNvSpPr txBox="1"/>
          <p:nvPr/>
        </p:nvSpPr>
        <p:spPr>
          <a:xfrm>
            <a:off x="4654067" y="3914651"/>
            <a:ext cx="124468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스마트워크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572387"/>
              </p:ext>
            </p:extLst>
          </p:nvPr>
        </p:nvGraphicFramePr>
        <p:xfrm>
          <a:off x="4738808" y="430085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37599"/>
              </p:ext>
            </p:extLst>
          </p:nvPr>
        </p:nvGraphicFramePr>
        <p:xfrm>
          <a:off x="5746920" y="430085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29693"/>
              </p:ext>
            </p:extLst>
          </p:nvPr>
        </p:nvGraphicFramePr>
        <p:xfrm>
          <a:off x="4738808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psmwap01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140339"/>
              </p:ext>
            </p:extLst>
          </p:nvPr>
        </p:nvGraphicFramePr>
        <p:xfrm>
          <a:off x="5746920" y="5035961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107138"/>
              </p:ext>
            </p:extLst>
          </p:nvPr>
        </p:nvGraphicFramePr>
        <p:xfrm>
          <a:off x="4738808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5807"/>
              </p:ext>
            </p:extLst>
          </p:nvPr>
        </p:nvGraphicFramePr>
        <p:xfrm>
          <a:off x="5746920" y="585175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psmwdb02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58115"/>
              </p:ext>
            </p:extLst>
          </p:nvPr>
        </p:nvGraphicFramePr>
        <p:xfrm>
          <a:off x="2318079" y="162937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1" name="Group 1293"/>
          <p:cNvGraphicFramePr>
            <a:graphicFrameLocks noGrp="1"/>
          </p:cNvGraphicFramePr>
          <p:nvPr>
            <p:extLst/>
          </p:nvPr>
        </p:nvGraphicFramePr>
        <p:xfrm>
          <a:off x="2613914" y="1907273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" name="Group 1293"/>
          <p:cNvGraphicFramePr>
            <a:graphicFrameLocks noGrp="1"/>
          </p:cNvGraphicFramePr>
          <p:nvPr>
            <p:extLst/>
          </p:nvPr>
        </p:nvGraphicFramePr>
        <p:xfrm>
          <a:off x="2900785" y="2158284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3" name="Group 1293"/>
          <p:cNvGraphicFramePr>
            <a:graphicFrameLocks noGrp="1"/>
          </p:cNvGraphicFramePr>
          <p:nvPr>
            <p:extLst/>
          </p:nvPr>
        </p:nvGraphicFramePr>
        <p:xfrm>
          <a:off x="3051072" y="2462140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iebzweb4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40.226.192.199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96282"/>
              </p:ext>
            </p:extLst>
          </p:nvPr>
        </p:nvGraphicFramePr>
        <p:xfrm>
          <a:off x="6750966" y="430085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pswpap01w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899088"/>
              </p:ext>
            </p:extLst>
          </p:nvPr>
        </p:nvGraphicFramePr>
        <p:xfrm>
          <a:off x="7763978" y="430085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pswpap02w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21122"/>
              </p:ext>
            </p:extLst>
          </p:nvPr>
        </p:nvGraphicFramePr>
        <p:xfrm>
          <a:off x="6423906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scmdm01w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192.168.6.119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239366"/>
              </p:ext>
            </p:extLst>
          </p:nvPr>
        </p:nvGraphicFramePr>
        <p:xfrm>
          <a:off x="7436918" y="768758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scmdm02w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192.168.6.120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742384"/>
              </p:ext>
            </p:extLst>
          </p:nvPr>
        </p:nvGraphicFramePr>
        <p:xfrm>
          <a:off x="10808495" y="1629370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vmsal01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40.1.1.154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SD64B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09946"/>
              </p:ext>
            </p:extLst>
          </p:nvPr>
        </p:nvGraphicFramePr>
        <p:xfrm>
          <a:off x="7437762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smsap02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192.168.6.220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839134"/>
              </p:ext>
            </p:extLst>
          </p:nvPr>
        </p:nvGraphicFramePr>
        <p:xfrm>
          <a:off x="10808495" y="247205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smsdb01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40.1.1.36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순서도: 연결자 1"/>
          <p:cNvSpPr/>
          <p:nvPr/>
        </p:nvSpPr>
        <p:spPr>
          <a:xfrm>
            <a:off x="7315198" y="1981199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9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026693"/>
              </p:ext>
            </p:extLst>
          </p:nvPr>
        </p:nvGraphicFramePr>
        <p:xfrm>
          <a:off x="11035557" y="430085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psmsmx01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Baremetal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09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85473" y="714680"/>
            <a:ext cx="1262646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85473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48211"/>
              </p:ext>
            </p:extLst>
          </p:nvPr>
        </p:nvGraphicFramePr>
        <p:xfrm>
          <a:off x="611267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iwebdev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40.1.16.66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44GB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AS-IS </a:t>
            </a:r>
            <a:r>
              <a:rPr lang="ko-KR" altLang="en-US" sz="1500" dirty="0" smtClean="0">
                <a:solidFill>
                  <a:schemeClr val="bg1"/>
                </a:solidFill>
              </a:rPr>
              <a:t>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1803289" y="714680"/>
            <a:ext cx="2696995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803290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인터넷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0248"/>
              </p:ext>
            </p:extLst>
          </p:nvPr>
        </p:nvGraphicFramePr>
        <p:xfrm>
          <a:off x="2413178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onedev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40.1.15.35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RP3440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11.11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569911"/>
              </p:ext>
            </p:extLst>
          </p:nvPr>
        </p:nvGraphicFramePr>
        <p:xfrm>
          <a:off x="1337408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misdv02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40.1.15.65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6core, 156GB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550560"/>
              </p:ext>
            </p:extLst>
          </p:nvPr>
        </p:nvGraphicFramePr>
        <p:xfrm>
          <a:off x="2413178" y="250281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dbdev01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40.1.15.75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" name="직사각형 42"/>
          <p:cNvSpPr/>
          <p:nvPr/>
        </p:nvSpPr>
        <p:spPr>
          <a:xfrm>
            <a:off x="4586157" y="705715"/>
            <a:ext cx="1106432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4586157" y="38255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사내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89846"/>
              </p:ext>
            </p:extLst>
          </p:nvPr>
        </p:nvGraphicFramePr>
        <p:xfrm>
          <a:off x="4667125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intwbdev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40.1.16.66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T2000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16GB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SunOS 5.10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3" name="직사각형 52"/>
          <p:cNvSpPr/>
          <p:nvPr/>
        </p:nvSpPr>
        <p:spPr>
          <a:xfrm>
            <a:off x="507181" y="4237816"/>
            <a:ext cx="4943361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TextBox 53"/>
          <p:cNvSpPr txBox="1"/>
          <p:nvPr/>
        </p:nvSpPr>
        <p:spPr>
          <a:xfrm>
            <a:off x="507181" y="3914651"/>
            <a:ext cx="1080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통합개발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0" y="349007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TO-BE </a:t>
            </a:r>
            <a:r>
              <a:rPr lang="ko-KR" altLang="en-US" sz="1500" dirty="0" smtClean="0">
                <a:solidFill>
                  <a:schemeClr val="bg1"/>
                </a:solidFill>
              </a:rPr>
              <a:t>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0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34990"/>
              </p:ext>
            </p:extLst>
          </p:nvPr>
        </p:nvGraphicFramePr>
        <p:xfrm>
          <a:off x="3462048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scmdmdv01w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40.1.15.58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x3650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Win2008 STD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21236"/>
              </p:ext>
            </p:extLst>
          </p:nvPr>
        </p:nvGraphicFramePr>
        <p:xfrm>
          <a:off x="2399029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244753"/>
              </p:ext>
            </p:extLst>
          </p:nvPr>
        </p:nvGraphicFramePr>
        <p:xfrm>
          <a:off x="2407994" y="5035964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tcioap01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168GB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285594"/>
              </p:ext>
            </p:extLst>
          </p:nvPr>
        </p:nvGraphicFramePr>
        <p:xfrm>
          <a:off x="631030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992878"/>
              </p:ext>
            </p:extLst>
          </p:nvPr>
        </p:nvGraphicFramePr>
        <p:xfrm>
          <a:off x="1670935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739790"/>
              </p:ext>
            </p:extLst>
          </p:nvPr>
        </p:nvGraphicFramePr>
        <p:xfrm>
          <a:off x="3114253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650286"/>
              </p:ext>
            </p:extLst>
          </p:nvPr>
        </p:nvGraphicFramePr>
        <p:xfrm>
          <a:off x="4145193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int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611830"/>
              </p:ext>
            </p:extLst>
          </p:nvPr>
        </p:nvGraphicFramePr>
        <p:xfrm>
          <a:off x="3940955" y="430085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tswpap01w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9" name="순서도: 연결자 118"/>
          <p:cNvSpPr/>
          <p:nvPr/>
        </p:nvSpPr>
        <p:spPr>
          <a:xfrm>
            <a:off x="3299013" y="5307105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순서도: 연결자 119"/>
          <p:cNvSpPr/>
          <p:nvPr/>
        </p:nvSpPr>
        <p:spPr>
          <a:xfrm>
            <a:off x="2229093" y="1978697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2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7356"/>
              </p:ext>
            </p:extLst>
          </p:nvPr>
        </p:nvGraphicFramePr>
        <p:xfrm>
          <a:off x="3478302" y="250281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dbdev02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서버중단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34910"/>
              </p:ext>
            </p:extLst>
          </p:nvPr>
        </p:nvGraphicFramePr>
        <p:xfrm>
          <a:off x="2413178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apdev02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40.1.15.81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RX8640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3" name="직사각형 122"/>
          <p:cNvSpPr/>
          <p:nvPr/>
        </p:nvSpPr>
        <p:spPr>
          <a:xfrm>
            <a:off x="6187024" y="714680"/>
            <a:ext cx="5897399" cy="26739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6187025" y="39151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선복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2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60930"/>
              </p:ext>
            </p:extLst>
          </p:nvPr>
        </p:nvGraphicFramePr>
        <p:xfrm>
          <a:off x="6299243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40.236.192.221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6" name="TextBox 125"/>
          <p:cNvSpPr txBox="1"/>
          <p:nvPr/>
        </p:nvSpPr>
        <p:spPr>
          <a:xfrm>
            <a:off x="6104965" y="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AS-IS DR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6208733" y="4237816"/>
            <a:ext cx="4943361" cy="24946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TextBox 135"/>
          <p:cNvSpPr txBox="1"/>
          <p:nvPr/>
        </p:nvSpPr>
        <p:spPr>
          <a:xfrm>
            <a:off x="6208733" y="3914651"/>
            <a:ext cx="1080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통합개발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104965" y="3490070"/>
            <a:ext cx="1440000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TO-BE DR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905955"/>
              </p:ext>
            </p:extLst>
          </p:nvPr>
        </p:nvGraphicFramePr>
        <p:xfrm>
          <a:off x="8100581" y="43008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02861"/>
              </p:ext>
            </p:extLst>
          </p:nvPr>
        </p:nvGraphicFramePr>
        <p:xfrm>
          <a:off x="8109546" y="5035964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tcioap01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3core, 168GB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997844"/>
              </p:ext>
            </p:extLst>
          </p:nvPr>
        </p:nvGraphicFramePr>
        <p:xfrm>
          <a:off x="6332582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35514"/>
              </p:ext>
            </p:extLst>
          </p:nvPr>
        </p:nvGraphicFramePr>
        <p:xfrm>
          <a:off x="7372487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681959"/>
              </p:ext>
            </p:extLst>
          </p:nvPr>
        </p:nvGraphicFramePr>
        <p:xfrm>
          <a:off x="8815805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pas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454765"/>
              </p:ext>
            </p:extLst>
          </p:nvPr>
        </p:nvGraphicFramePr>
        <p:xfrm>
          <a:off x="9846745" y="5977259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pas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64GB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70429"/>
              </p:ext>
            </p:extLst>
          </p:nvPr>
        </p:nvGraphicFramePr>
        <p:xfrm>
          <a:off x="9642507" y="430085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tswpap01w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2core, 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6" name="순서도: 연결자 145"/>
          <p:cNvSpPr/>
          <p:nvPr/>
        </p:nvSpPr>
        <p:spPr>
          <a:xfrm>
            <a:off x="9000565" y="5307105"/>
            <a:ext cx="134471" cy="10757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1" name="직선 연결선 150"/>
          <p:cNvCxnSpPr/>
          <p:nvPr/>
        </p:nvCxnSpPr>
        <p:spPr>
          <a:xfrm>
            <a:off x="6104965" y="0"/>
            <a:ext cx="0" cy="68580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981233"/>
              </p:ext>
            </p:extLst>
          </p:nvPr>
        </p:nvGraphicFramePr>
        <p:xfrm>
          <a:off x="7306233" y="777723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dfbwb02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40.236.192.222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869803"/>
              </p:ext>
            </p:extLst>
          </p:nvPr>
        </p:nvGraphicFramePr>
        <p:xfrm>
          <a:off x="6299243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40.236.50.151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321115"/>
              </p:ext>
            </p:extLst>
          </p:nvPr>
        </p:nvGraphicFramePr>
        <p:xfrm>
          <a:off x="7306233" y="1610735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40.236.50.152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BL870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4core,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747927"/>
              </p:ext>
            </p:extLst>
          </p:nvPr>
        </p:nvGraphicFramePr>
        <p:xfrm>
          <a:off x="6299243" y="2489276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dfbdb01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40.236.50.161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BL870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8core, 128GB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HP-UX 11.31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517439"/>
              </p:ext>
            </p:extLst>
          </p:nvPr>
        </p:nvGraphicFramePr>
        <p:xfrm>
          <a:off x="10943334" y="1691827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40.236.192.199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801636"/>
              </p:ext>
            </p:extLst>
          </p:nvPr>
        </p:nvGraphicFramePr>
        <p:xfrm>
          <a:off x="9888443" y="1691827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diebzwb3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894016"/>
              </p:ext>
            </p:extLst>
          </p:nvPr>
        </p:nvGraphicFramePr>
        <p:xfrm>
          <a:off x="10943334" y="79203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40.236.192.197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639280"/>
              </p:ext>
            </p:extLst>
          </p:nvPr>
        </p:nvGraphicFramePr>
        <p:xfrm>
          <a:off x="9879478" y="792034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diebzwb1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40.236.192.196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P750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1core, 32GB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AIX 6.1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41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-1" y="0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스마트워크플레이스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104965" y="0"/>
            <a:ext cx="259976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스마트워크플레이스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cxnSp>
        <p:nvCxnSpPr>
          <p:cNvPr id="151" name="직선 연결선 150"/>
          <p:cNvCxnSpPr/>
          <p:nvPr/>
        </p:nvCxnSpPr>
        <p:spPr>
          <a:xfrm>
            <a:off x="6104965" y="0"/>
            <a:ext cx="0" cy="685800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/>
          <p:cNvSpPr/>
          <p:nvPr/>
        </p:nvSpPr>
        <p:spPr>
          <a:xfrm>
            <a:off x="121692" y="1360144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121692" y="103698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222554"/>
              </p:ext>
            </p:extLst>
          </p:nvPr>
        </p:nvGraphicFramePr>
        <p:xfrm>
          <a:off x="193700" y="1423188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15049"/>
              </p:ext>
            </p:extLst>
          </p:nvPr>
        </p:nvGraphicFramePr>
        <p:xfrm>
          <a:off x="1201812" y="1423188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32934"/>
              </p:ext>
            </p:extLst>
          </p:nvPr>
        </p:nvGraphicFramePr>
        <p:xfrm>
          <a:off x="202666" y="3225093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45243"/>
              </p:ext>
            </p:extLst>
          </p:nvPr>
        </p:nvGraphicFramePr>
        <p:xfrm>
          <a:off x="1210778" y="3225093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091262"/>
              </p:ext>
            </p:extLst>
          </p:nvPr>
        </p:nvGraphicFramePr>
        <p:xfrm>
          <a:off x="202666" y="455186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322252"/>
              </p:ext>
            </p:extLst>
          </p:nvPr>
        </p:nvGraphicFramePr>
        <p:xfrm>
          <a:off x="1210778" y="4551869"/>
          <a:ext cx="956151" cy="79221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직사각형 62"/>
          <p:cNvSpPr/>
          <p:nvPr/>
        </p:nvSpPr>
        <p:spPr>
          <a:xfrm>
            <a:off x="121692" y="2893110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121692" y="256994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121692" y="4452969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121692" y="4129805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6280445" y="1210038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6280445" y="88687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869147"/>
              </p:ext>
            </p:extLst>
          </p:nvPr>
        </p:nvGraphicFramePr>
        <p:xfrm>
          <a:off x="6352453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80043"/>
              </p:ext>
            </p:extLst>
          </p:nvPr>
        </p:nvGraphicFramePr>
        <p:xfrm>
          <a:off x="7360565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35466"/>
              </p:ext>
            </p:extLst>
          </p:nvPr>
        </p:nvGraphicFramePr>
        <p:xfrm>
          <a:off x="6361419" y="2850868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434552"/>
              </p:ext>
            </p:extLst>
          </p:nvPr>
        </p:nvGraphicFramePr>
        <p:xfrm>
          <a:off x="7692261" y="2850868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56244"/>
              </p:ext>
            </p:extLst>
          </p:nvPr>
        </p:nvGraphicFramePr>
        <p:xfrm>
          <a:off x="6361419" y="4401763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 agent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3863"/>
              </p:ext>
            </p:extLst>
          </p:nvPr>
        </p:nvGraphicFramePr>
        <p:xfrm>
          <a:off x="7369531" y="4401763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6280445" y="2743004"/>
            <a:ext cx="2648402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6280445" y="241984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6280445" y="4302863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6280445" y="3979699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9185011" y="119856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9185011" y="87539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MDM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02781"/>
              </p:ext>
            </p:extLst>
          </p:nvPr>
        </p:nvGraphicFramePr>
        <p:xfrm>
          <a:off x="9257019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pswpap01w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MDM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500924"/>
              </p:ext>
            </p:extLst>
          </p:nvPr>
        </p:nvGraphicFramePr>
        <p:xfrm>
          <a:off x="10265131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080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-1" y="0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B2B </a:t>
            </a:r>
            <a:r>
              <a:rPr lang="ko-KR" altLang="en-US" sz="1500" dirty="0" err="1" smtClean="0">
                <a:solidFill>
                  <a:schemeClr val="bg1"/>
                </a:solidFill>
              </a:rPr>
              <a:t>이마켓플레이스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2042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TextBox 55"/>
          <p:cNvSpPr txBox="1"/>
          <p:nvPr/>
        </p:nvSpPr>
        <p:spPr>
          <a:xfrm>
            <a:off x="32042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347635"/>
              </p:ext>
            </p:extLst>
          </p:nvPr>
        </p:nvGraphicFramePr>
        <p:xfrm>
          <a:off x="104050" y="1082518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29790"/>
              </p:ext>
            </p:extLst>
          </p:nvPr>
        </p:nvGraphicFramePr>
        <p:xfrm>
          <a:off x="1255599" y="1082518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2928"/>
              </p:ext>
            </p:extLst>
          </p:nvPr>
        </p:nvGraphicFramePr>
        <p:xfrm>
          <a:off x="113013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245804"/>
              </p:ext>
            </p:extLst>
          </p:nvPr>
        </p:nvGraphicFramePr>
        <p:xfrm>
          <a:off x="1283050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37434"/>
              </p:ext>
            </p:extLst>
          </p:nvPr>
        </p:nvGraphicFramePr>
        <p:xfrm>
          <a:off x="113014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083649"/>
              </p:ext>
            </p:extLst>
          </p:nvPr>
        </p:nvGraphicFramePr>
        <p:xfrm>
          <a:off x="1292576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직사각형 62"/>
          <p:cNvSpPr/>
          <p:nvPr/>
        </p:nvSpPr>
        <p:spPr>
          <a:xfrm>
            <a:off x="32042" y="2847715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TextBox 63"/>
          <p:cNvSpPr txBox="1"/>
          <p:nvPr/>
        </p:nvSpPr>
        <p:spPr>
          <a:xfrm>
            <a:off x="32042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5" name="직사각형 64"/>
          <p:cNvSpPr/>
          <p:nvPr/>
        </p:nvSpPr>
        <p:spPr>
          <a:xfrm>
            <a:off x="32042" y="4950500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32042" y="462733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99471" y="0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법인구매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472896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2472896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3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097054"/>
              </p:ext>
            </p:extLst>
          </p:nvPr>
        </p:nvGraphicFramePr>
        <p:xfrm>
          <a:off x="2544904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697400"/>
              </p:ext>
            </p:extLst>
          </p:nvPr>
        </p:nvGraphicFramePr>
        <p:xfrm>
          <a:off x="3696453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91823"/>
              </p:ext>
            </p:extLst>
          </p:nvPr>
        </p:nvGraphicFramePr>
        <p:xfrm>
          <a:off x="2553867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043083"/>
              </p:ext>
            </p:extLst>
          </p:nvPr>
        </p:nvGraphicFramePr>
        <p:xfrm>
          <a:off x="3723904" y="2979673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987824"/>
              </p:ext>
            </p:extLst>
          </p:nvPr>
        </p:nvGraphicFramePr>
        <p:xfrm>
          <a:off x="2553868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74174"/>
              </p:ext>
            </p:extLst>
          </p:nvPr>
        </p:nvGraphicFramePr>
        <p:xfrm>
          <a:off x="3733430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2" name="직사각형 41"/>
          <p:cNvSpPr/>
          <p:nvPr/>
        </p:nvSpPr>
        <p:spPr>
          <a:xfrm>
            <a:off x="2472896" y="2847715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2472896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472896" y="4950500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2472896" y="462733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54677" y="0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임직원 알뜰시장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4901204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4901204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622257"/>
              </p:ext>
            </p:extLst>
          </p:nvPr>
        </p:nvGraphicFramePr>
        <p:xfrm>
          <a:off x="4973212" y="1082518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86846"/>
              </p:ext>
            </p:extLst>
          </p:nvPr>
        </p:nvGraphicFramePr>
        <p:xfrm>
          <a:off x="6124761" y="1082518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776973"/>
              </p:ext>
            </p:extLst>
          </p:nvPr>
        </p:nvGraphicFramePr>
        <p:xfrm>
          <a:off x="4982175" y="2979673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freemarker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36601"/>
              </p:ext>
            </p:extLst>
          </p:nvPr>
        </p:nvGraphicFramePr>
        <p:xfrm>
          <a:off x="6152212" y="2979673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freemarker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306980"/>
              </p:ext>
            </p:extLst>
          </p:nvPr>
        </p:nvGraphicFramePr>
        <p:xfrm>
          <a:off x="4982176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495607"/>
              </p:ext>
            </p:extLst>
          </p:nvPr>
        </p:nvGraphicFramePr>
        <p:xfrm>
          <a:off x="6161738" y="5049400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6" name="직사각형 85"/>
          <p:cNvSpPr/>
          <p:nvPr/>
        </p:nvSpPr>
        <p:spPr>
          <a:xfrm>
            <a:off x="4901204" y="2847714"/>
            <a:ext cx="2397671" cy="1474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TextBox 86"/>
          <p:cNvSpPr txBox="1"/>
          <p:nvPr/>
        </p:nvSpPr>
        <p:spPr>
          <a:xfrm>
            <a:off x="4901204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4901204" y="4950500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9" name="TextBox 88"/>
          <p:cNvSpPr txBox="1"/>
          <p:nvPr/>
        </p:nvSpPr>
        <p:spPr>
          <a:xfrm>
            <a:off x="4901204" y="462733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312394" y="0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브랜드관리</a:t>
            </a:r>
            <a:r>
              <a:rPr lang="en-US" altLang="ko-KR" sz="1500" dirty="0" smtClean="0">
                <a:solidFill>
                  <a:schemeClr val="bg1"/>
                </a:solidFill>
              </a:rPr>
              <a:t>-</a:t>
            </a:r>
            <a:r>
              <a:rPr lang="ko-KR" altLang="en-US" sz="1500" dirty="0" smtClean="0">
                <a:solidFill>
                  <a:schemeClr val="bg1"/>
                </a:solidFill>
              </a:rPr>
              <a:t>외주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7339604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TextBox 92"/>
          <p:cNvSpPr txBox="1"/>
          <p:nvPr/>
        </p:nvSpPr>
        <p:spPr>
          <a:xfrm>
            <a:off x="7339604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9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190161"/>
              </p:ext>
            </p:extLst>
          </p:nvPr>
        </p:nvGraphicFramePr>
        <p:xfrm>
          <a:off x="7411612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12450"/>
              </p:ext>
            </p:extLst>
          </p:nvPr>
        </p:nvGraphicFramePr>
        <p:xfrm>
          <a:off x="8563161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612413"/>
              </p:ext>
            </p:extLst>
          </p:nvPr>
        </p:nvGraphicFramePr>
        <p:xfrm>
          <a:off x="7420575" y="2979673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EAI MFT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783580"/>
              </p:ext>
            </p:extLst>
          </p:nvPr>
        </p:nvGraphicFramePr>
        <p:xfrm>
          <a:off x="8590612" y="2979673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EAI MFT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DEXTUpload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0" name="직사각형 99"/>
          <p:cNvSpPr/>
          <p:nvPr/>
        </p:nvSpPr>
        <p:spPr>
          <a:xfrm>
            <a:off x="7339604" y="2847714"/>
            <a:ext cx="2397671" cy="14748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TextBox 100"/>
          <p:cNvSpPr txBox="1"/>
          <p:nvPr/>
        </p:nvSpPr>
        <p:spPr>
          <a:xfrm>
            <a:off x="7339604" y="2524551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246094" y="572228"/>
            <a:ext cx="2106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팁코</a:t>
            </a:r>
            <a:r>
              <a:rPr lang="ko-KR" altLang="en-US" dirty="0" smtClean="0"/>
              <a:t> 넣어라</a:t>
            </a:r>
            <a:endParaRPr lang="ko-KR" alt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9699814" y="0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smtClean="0">
                <a:solidFill>
                  <a:schemeClr val="bg1"/>
                </a:solidFill>
              </a:rPr>
              <a:t>총무지원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9780814" y="1019474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/>
          <p:cNvSpPr txBox="1"/>
          <p:nvPr/>
        </p:nvSpPr>
        <p:spPr>
          <a:xfrm>
            <a:off x="9780814" y="69631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107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50044"/>
              </p:ext>
            </p:extLst>
          </p:nvPr>
        </p:nvGraphicFramePr>
        <p:xfrm>
          <a:off x="9852822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8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02600"/>
              </p:ext>
            </p:extLst>
          </p:nvPr>
        </p:nvGraphicFramePr>
        <p:xfrm>
          <a:off x="11004371" y="1082518"/>
          <a:ext cx="1080000" cy="109737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652907"/>
              </p:ext>
            </p:extLst>
          </p:nvPr>
        </p:nvGraphicFramePr>
        <p:xfrm>
          <a:off x="9861785" y="2890026"/>
          <a:ext cx="1080000" cy="1707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883870"/>
              </p:ext>
            </p:extLst>
          </p:nvPr>
        </p:nvGraphicFramePr>
        <p:xfrm>
          <a:off x="11031822" y="2890026"/>
          <a:ext cx="1080000" cy="1707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나모웹에디터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Wisegrid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한국전자인증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Toolkit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eptray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마이싱글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90240"/>
              </p:ext>
            </p:extLst>
          </p:nvPr>
        </p:nvGraphicFramePr>
        <p:xfrm>
          <a:off x="9861786" y="5130083"/>
          <a:ext cx="1080000" cy="1371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Control-m Agent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(Active)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Data-aid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82079"/>
              </p:ext>
            </p:extLst>
          </p:nvPr>
        </p:nvGraphicFramePr>
        <p:xfrm>
          <a:off x="11041348" y="5130083"/>
          <a:ext cx="1080000" cy="13716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D’Amo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Control-m Agent</a:t>
                      </a:r>
                    </a:p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(Standby)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Data-aid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3" name="직사각형 112"/>
          <p:cNvSpPr/>
          <p:nvPr/>
        </p:nvSpPr>
        <p:spPr>
          <a:xfrm>
            <a:off x="9780814" y="2758066"/>
            <a:ext cx="2397671" cy="1930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4" name="TextBox 113"/>
          <p:cNvSpPr txBox="1"/>
          <p:nvPr/>
        </p:nvSpPr>
        <p:spPr>
          <a:xfrm>
            <a:off x="9780814" y="243490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9780814" y="5076007"/>
            <a:ext cx="2397671" cy="1513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TextBox 115"/>
          <p:cNvSpPr txBox="1"/>
          <p:nvPr/>
        </p:nvSpPr>
        <p:spPr>
          <a:xfrm>
            <a:off x="9780814" y="475284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86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Box 125"/>
          <p:cNvSpPr txBox="1"/>
          <p:nvPr/>
        </p:nvSpPr>
        <p:spPr>
          <a:xfrm>
            <a:off x="-1" y="0"/>
            <a:ext cx="2303925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스마트워크플레이스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75480" y="1210038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175480" y="88687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9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47452"/>
              </p:ext>
            </p:extLst>
          </p:nvPr>
        </p:nvGraphicFramePr>
        <p:xfrm>
          <a:off x="247488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920836"/>
              </p:ext>
            </p:extLst>
          </p:nvPr>
        </p:nvGraphicFramePr>
        <p:xfrm>
          <a:off x="1255600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41211"/>
              </p:ext>
            </p:extLst>
          </p:nvPr>
        </p:nvGraphicFramePr>
        <p:xfrm>
          <a:off x="256454" y="2850868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700470"/>
              </p:ext>
            </p:extLst>
          </p:nvPr>
        </p:nvGraphicFramePr>
        <p:xfrm>
          <a:off x="1587296" y="2850868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886046"/>
              </p:ext>
            </p:extLst>
          </p:nvPr>
        </p:nvGraphicFramePr>
        <p:xfrm>
          <a:off x="256454" y="4401763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 agent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81043"/>
              </p:ext>
            </p:extLst>
          </p:nvPr>
        </p:nvGraphicFramePr>
        <p:xfrm>
          <a:off x="1264566" y="4401763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175480" y="2743004"/>
            <a:ext cx="2648402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175480" y="241984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75480" y="4302863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175480" y="3979699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443551" y="119856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2443551" y="87539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MDM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2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68110"/>
              </p:ext>
            </p:extLst>
          </p:nvPr>
        </p:nvGraphicFramePr>
        <p:xfrm>
          <a:off x="2515559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pswpap01w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MDM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49300"/>
              </p:ext>
            </p:extLst>
          </p:nvPr>
        </p:nvGraphicFramePr>
        <p:xfrm>
          <a:off x="3523671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405717" y="-211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모바일경영</a:t>
            </a:r>
            <a:r>
              <a:rPr lang="en-US" altLang="ko-KR" sz="1500" dirty="0" smtClean="0">
                <a:solidFill>
                  <a:schemeClr val="bg1"/>
                </a:solidFill>
              </a:rPr>
              <a:t>Dashboard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437760" y="1198560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5437760" y="87539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3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194420"/>
              </p:ext>
            </p:extLst>
          </p:nvPr>
        </p:nvGraphicFramePr>
        <p:xfrm>
          <a:off x="5509768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914851"/>
              </p:ext>
            </p:extLst>
          </p:nvPr>
        </p:nvGraphicFramePr>
        <p:xfrm>
          <a:off x="6661317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736008"/>
              </p:ext>
            </p:extLst>
          </p:nvPr>
        </p:nvGraphicFramePr>
        <p:xfrm>
          <a:off x="5518731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423736"/>
              </p:ext>
            </p:extLst>
          </p:nvPr>
        </p:nvGraphicFramePr>
        <p:xfrm>
          <a:off x="6688768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78701"/>
              </p:ext>
            </p:extLst>
          </p:nvPr>
        </p:nvGraphicFramePr>
        <p:xfrm>
          <a:off x="5518732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02205"/>
              </p:ext>
            </p:extLst>
          </p:nvPr>
        </p:nvGraphicFramePr>
        <p:xfrm>
          <a:off x="6698294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" name="직사각형 86"/>
          <p:cNvSpPr/>
          <p:nvPr/>
        </p:nvSpPr>
        <p:spPr>
          <a:xfrm>
            <a:off x="5437760" y="3026801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/>
          <p:cNvSpPr txBox="1"/>
          <p:nvPr/>
        </p:nvSpPr>
        <p:spPr>
          <a:xfrm>
            <a:off x="5437760" y="270363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437760" y="5129586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/>
          <p:cNvSpPr txBox="1"/>
          <p:nvPr/>
        </p:nvSpPr>
        <p:spPr>
          <a:xfrm>
            <a:off x="5437760" y="4806422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77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Box 125"/>
          <p:cNvSpPr txBox="1"/>
          <p:nvPr/>
        </p:nvSpPr>
        <p:spPr>
          <a:xfrm>
            <a:off x="-1" y="0"/>
            <a:ext cx="2303925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smtClean="0">
                <a:solidFill>
                  <a:schemeClr val="bg1"/>
                </a:solidFill>
              </a:rPr>
              <a:t>스마트워크플레이스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175480" y="1210038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TextBox 67"/>
          <p:cNvSpPr txBox="1"/>
          <p:nvPr/>
        </p:nvSpPr>
        <p:spPr>
          <a:xfrm>
            <a:off x="175480" y="886874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69" name="Group 1293"/>
          <p:cNvGraphicFramePr>
            <a:graphicFrameLocks noGrp="1"/>
          </p:cNvGraphicFramePr>
          <p:nvPr>
            <p:extLst/>
          </p:nvPr>
        </p:nvGraphicFramePr>
        <p:xfrm>
          <a:off x="247488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roup 1293"/>
          <p:cNvGraphicFramePr>
            <a:graphicFrameLocks noGrp="1"/>
          </p:cNvGraphicFramePr>
          <p:nvPr>
            <p:extLst/>
          </p:nvPr>
        </p:nvGraphicFramePr>
        <p:xfrm>
          <a:off x="1255600" y="1273082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psmwwb02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roup 1293"/>
          <p:cNvGraphicFramePr>
            <a:graphicFrameLocks noGrp="1"/>
          </p:cNvGraphicFramePr>
          <p:nvPr>
            <p:extLst/>
          </p:nvPr>
        </p:nvGraphicFramePr>
        <p:xfrm>
          <a:off x="256454" y="2850868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roup 1293"/>
          <p:cNvGraphicFramePr>
            <a:graphicFrameLocks noGrp="1"/>
          </p:cNvGraphicFramePr>
          <p:nvPr>
            <p:extLst/>
          </p:nvPr>
        </p:nvGraphicFramePr>
        <p:xfrm>
          <a:off x="1587296" y="2850868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psmwap02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MagicSE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(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DSToolkit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)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1293"/>
          <p:cNvGraphicFramePr>
            <a:graphicFrameLocks noGrp="1"/>
          </p:cNvGraphicFramePr>
          <p:nvPr>
            <p:extLst/>
          </p:nvPr>
        </p:nvGraphicFramePr>
        <p:xfrm>
          <a:off x="256454" y="4401763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Control-M agent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4" name="Group 1293"/>
          <p:cNvGraphicFramePr>
            <a:graphicFrameLocks noGrp="1"/>
          </p:cNvGraphicFramePr>
          <p:nvPr>
            <p:extLst/>
          </p:nvPr>
        </p:nvGraphicFramePr>
        <p:xfrm>
          <a:off x="1264566" y="4401763"/>
          <a:ext cx="956151" cy="94479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psmwdb02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5" name="직사각형 74"/>
          <p:cNvSpPr/>
          <p:nvPr/>
        </p:nvSpPr>
        <p:spPr>
          <a:xfrm>
            <a:off x="175480" y="2743004"/>
            <a:ext cx="2648402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175480" y="2419840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175480" y="4302863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TextBox 77"/>
          <p:cNvSpPr txBox="1"/>
          <p:nvPr/>
        </p:nvSpPr>
        <p:spPr>
          <a:xfrm>
            <a:off x="175480" y="3979699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2443551" y="1198561"/>
            <a:ext cx="2128445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TextBox 79"/>
          <p:cNvSpPr txBox="1"/>
          <p:nvPr/>
        </p:nvSpPr>
        <p:spPr>
          <a:xfrm>
            <a:off x="2443551" y="87539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MDM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82" name="Group 1293"/>
          <p:cNvGraphicFramePr>
            <a:graphicFrameLocks noGrp="1"/>
          </p:cNvGraphicFramePr>
          <p:nvPr>
            <p:extLst/>
          </p:nvPr>
        </p:nvGraphicFramePr>
        <p:xfrm>
          <a:off x="2515559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pswpap01w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MDM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3" name="Group 1293"/>
          <p:cNvGraphicFramePr>
            <a:graphicFrameLocks noGrp="1"/>
          </p:cNvGraphicFramePr>
          <p:nvPr>
            <p:extLst/>
          </p:nvPr>
        </p:nvGraphicFramePr>
        <p:xfrm>
          <a:off x="3523671" y="1261605"/>
          <a:ext cx="956151" cy="639636"/>
        </p:xfrm>
        <a:graphic>
          <a:graphicData uri="http://schemas.openxmlformats.org/drawingml/2006/table">
            <a:tbl>
              <a:tblPr/>
              <a:tblGrid>
                <a:gridCol w="956151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pswpap02w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MDM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win2012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ent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405717" y="-211"/>
            <a:ext cx="2250137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모바일경영</a:t>
            </a:r>
            <a:r>
              <a:rPr lang="en-US" altLang="ko-KR" sz="1500" dirty="0" smtClean="0">
                <a:solidFill>
                  <a:schemeClr val="bg1"/>
                </a:solidFill>
              </a:rPr>
              <a:t>Dashboard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5437760" y="1198560"/>
            <a:ext cx="2397671" cy="13828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5437760" y="875396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WEB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graphicFrame>
        <p:nvGraphicFramePr>
          <p:cNvPr id="53" name="Group 1293"/>
          <p:cNvGraphicFramePr>
            <a:graphicFrameLocks noGrp="1"/>
          </p:cNvGraphicFramePr>
          <p:nvPr>
            <p:extLst/>
          </p:nvPr>
        </p:nvGraphicFramePr>
        <p:xfrm>
          <a:off x="5509768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picowb01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EWS 2.4.6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" name="Group 1293"/>
          <p:cNvGraphicFramePr>
            <a:graphicFrameLocks noGrp="1"/>
          </p:cNvGraphicFramePr>
          <p:nvPr>
            <p:extLst/>
          </p:nvPr>
        </p:nvGraphicFramePr>
        <p:xfrm>
          <a:off x="6661317" y="1261604"/>
          <a:ext cx="1080000" cy="124995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picowb02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EWS 2.4.6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Keycrypt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nProtect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netizen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WebCube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SSL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인증서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1" name="Group 1293"/>
          <p:cNvGraphicFramePr>
            <a:graphicFrameLocks noGrp="1"/>
          </p:cNvGraphicFramePr>
          <p:nvPr>
            <p:extLst/>
          </p:nvPr>
        </p:nvGraphicFramePr>
        <p:xfrm>
          <a:off x="5518731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JDK 1.8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4" name="Group 1293"/>
          <p:cNvGraphicFramePr>
            <a:graphicFrameLocks noGrp="1"/>
          </p:cNvGraphicFramePr>
          <p:nvPr>
            <p:extLst/>
          </p:nvPr>
        </p:nvGraphicFramePr>
        <p:xfrm>
          <a:off x="6688768" y="3158759"/>
          <a:ext cx="1080000" cy="94479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picoap02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JBoss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EAP 7.0.1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Xecureweb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 lib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JDK 1.8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5" name="Group 1293"/>
          <p:cNvGraphicFramePr>
            <a:graphicFrameLocks noGrp="1"/>
          </p:cNvGraphicFramePr>
          <p:nvPr>
            <p:extLst/>
          </p:nvPr>
        </p:nvGraphicFramePr>
        <p:xfrm>
          <a:off x="5518732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picodb01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roup 1293"/>
          <p:cNvGraphicFramePr>
            <a:graphicFrameLocks noGrp="1"/>
          </p:cNvGraphicFramePr>
          <p:nvPr>
            <p:extLst/>
          </p:nvPr>
        </p:nvGraphicFramePr>
        <p:xfrm>
          <a:off x="6698294" y="5228486"/>
          <a:ext cx="1080000" cy="792216"/>
        </p:xfrm>
        <a:graphic>
          <a:graphicData uri="http://schemas.openxmlformats.org/drawingml/2006/table">
            <a:tbl>
              <a:tblPr/>
              <a:tblGrid>
                <a:gridCol w="1080000"/>
              </a:tblGrid>
              <a:tr h="18189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picodb02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Oracle 11.2.0.4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XecureDB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RHCS</a:t>
                      </a: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52580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1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  <a:tab pos="400050" algn="l"/>
                        </a:tabLst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+mn-ea"/>
                        </a:rPr>
                        <a:t>RHEL 7.2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+mn-ea"/>
                      </a:endParaRPr>
                    </a:p>
                  </a:txBody>
                  <a:tcPr marL="18000" marR="18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7" name="직사각형 86"/>
          <p:cNvSpPr/>
          <p:nvPr/>
        </p:nvSpPr>
        <p:spPr>
          <a:xfrm>
            <a:off x="5437760" y="3026801"/>
            <a:ext cx="2397671" cy="1219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TextBox 87"/>
          <p:cNvSpPr txBox="1"/>
          <p:nvPr/>
        </p:nvSpPr>
        <p:spPr>
          <a:xfrm>
            <a:off x="5437760" y="2703637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WAS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5437760" y="5129586"/>
            <a:ext cx="2397671" cy="1105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TextBox 89"/>
          <p:cNvSpPr txBox="1"/>
          <p:nvPr/>
        </p:nvSpPr>
        <p:spPr>
          <a:xfrm>
            <a:off x="5437760" y="4806422"/>
            <a:ext cx="936104" cy="3231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DBMS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076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1297</Words>
  <Application>Microsoft Office PowerPoint</Application>
  <PresentationFormat>와이드스크린</PresentationFormat>
  <Paragraphs>785</Paragraphs>
  <Slides>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서영실</dc:creator>
  <cp:lastModifiedBy>서영실</cp:lastModifiedBy>
  <cp:revision>43</cp:revision>
  <dcterms:created xsi:type="dcterms:W3CDTF">2017-02-09T01:47:34Z</dcterms:created>
  <dcterms:modified xsi:type="dcterms:W3CDTF">2017-02-09T08:56:50Z</dcterms:modified>
</cp:coreProperties>
</file>