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1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80" r:id="rId2"/>
    <p:sldId id="346" r:id="rId3"/>
    <p:sldId id="347" r:id="rId4"/>
    <p:sldId id="348" r:id="rId5"/>
    <p:sldId id="349" r:id="rId6"/>
    <p:sldId id="350" r:id="rId7"/>
    <p:sldId id="371" r:id="rId8"/>
    <p:sldId id="352" r:id="rId9"/>
    <p:sldId id="353" r:id="rId10"/>
    <p:sldId id="355" r:id="rId11"/>
    <p:sldId id="369" r:id="rId12"/>
    <p:sldId id="356" r:id="rId13"/>
    <p:sldId id="391" r:id="rId14"/>
    <p:sldId id="358" r:id="rId15"/>
    <p:sldId id="361" r:id="rId16"/>
    <p:sldId id="359" r:id="rId17"/>
    <p:sldId id="389" r:id="rId18"/>
    <p:sldId id="390" r:id="rId19"/>
    <p:sldId id="342" r:id="rId20"/>
    <p:sldId id="372" r:id="rId21"/>
    <p:sldId id="373" r:id="rId22"/>
    <p:sldId id="374" r:id="rId23"/>
    <p:sldId id="377" r:id="rId24"/>
    <p:sldId id="378" r:id="rId25"/>
    <p:sldId id="380" r:id="rId26"/>
    <p:sldId id="381" r:id="rId27"/>
    <p:sldId id="382" r:id="rId28"/>
    <p:sldId id="375" r:id="rId29"/>
    <p:sldId id="384" r:id="rId30"/>
    <p:sldId id="385" r:id="rId31"/>
    <p:sldId id="386" r:id="rId32"/>
    <p:sldId id="388" r:id="rId33"/>
    <p:sldId id="387" r:id="rId34"/>
    <p:sldId id="383" r:id="rId35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1AF"/>
    <a:srgbClr val="358CCB"/>
    <a:srgbClr val="5A96C8"/>
    <a:srgbClr val="8C7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75" autoAdjust="0"/>
    <p:restoredTop sz="92878" autoAdjust="0"/>
  </p:normalViewPr>
  <p:slideViewPr>
    <p:cSldViewPr>
      <p:cViewPr varScale="1">
        <p:scale>
          <a:sx n="96" d="100"/>
          <a:sy n="96" d="100"/>
        </p:scale>
        <p:origin x="55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E6EB4567-B52B-4CC5-8304-206D5F6EAD63}" type="datetimeFigureOut">
              <a:rPr lang="ko-KR" altLang="en-US" smtClean="0"/>
              <a:t>2017-01-16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955" y="9428800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9F65C923-5F97-4056-A8AC-E2F73CEBF0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191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955" y="1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C3D138D4-2814-4810-B7C8-BECF61EFB67A}" type="datetimeFigureOut">
              <a:rPr lang="ko-KR" altLang="en-US" smtClean="0"/>
              <a:t>2017-01-16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4" y="4777027"/>
            <a:ext cx="5437188" cy="3908187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D5FCD98F-505A-426A-9EE9-66E52C2177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431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5719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94456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86827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45712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84237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91091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227" indent="-171227">
              <a:buFontTx/>
              <a:buChar char="-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41141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42366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227" indent="-171227">
              <a:buFontTx/>
              <a:buChar char="-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96516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227" indent="-171227">
              <a:buFontTx/>
              <a:buChar char="-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0622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227" indent="-171227">
              <a:buFontTx/>
              <a:buChar char="-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5669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93633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227" indent="-171227">
              <a:buFontTx/>
              <a:buChar char="-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58354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227" indent="-171227">
              <a:buFontTx/>
              <a:buChar char="-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05254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227" indent="-171227">
              <a:buFontTx/>
              <a:buChar char="-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14481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227" indent="-171227">
              <a:buFontTx/>
              <a:buChar char="-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20467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227" indent="-171227">
              <a:buFontTx/>
              <a:buChar char="-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51566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56286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57859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67178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69853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7751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09976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85582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3678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9167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1747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4328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253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2343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39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982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24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7933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072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samsung\바탕 화면\문서형식_d2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29898" y="0"/>
            <a:ext cx="9173633" cy="6880224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55849" y="1454887"/>
            <a:ext cx="8170755" cy="60369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lang="ko-KR" altLang="en-US" sz="3323" b="1" kern="1200" dirty="0" smtClean="0">
                <a:solidFill>
                  <a:srgbClr val="358CCB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55849" y="2204865"/>
            <a:ext cx="8170755" cy="4331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15" b="1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34301" y="123825"/>
            <a:ext cx="97594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029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5875" y="0"/>
            <a:ext cx="8952252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141178" y="6523039"/>
            <a:ext cx="860181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108" dirty="0" smtClean="0">
                <a:latin typeface="+mn-ea"/>
                <a:ea typeface="+mn-ea"/>
              </a:rPr>
              <a:t>-</a:t>
            </a:r>
            <a:fld id="{C0A83E98-5584-4627-9ACA-A42FC36195F9}" type="slidenum">
              <a:rPr lang="en-US" altLang="ko-KR" sz="1108" smtClean="0">
                <a:latin typeface="+mn-ea"/>
                <a:ea typeface="+mn-ea"/>
              </a:rPr>
              <a:pPr algn="ctr">
                <a:defRPr/>
              </a:pPr>
              <a:t>‹#›</a:t>
            </a:fld>
            <a:r>
              <a:rPr lang="en-US" altLang="ko-KR" sz="1108" dirty="0" smtClean="0">
                <a:latin typeface="+mn-ea"/>
                <a:ea typeface="+mn-ea"/>
              </a:rPr>
              <a:t>-</a:t>
            </a:r>
            <a:endParaRPr lang="en-US" altLang="ko-KR" sz="1108" dirty="0">
              <a:latin typeface="+mn-ea"/>
              <a:ea typeface="+mn-ea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54051" y="869287"/>
            <a:ext cx="8207812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884141" rtl="0" eaLnBrk="1" latinLnBrk="0" hangingPunct="1">
              <a:spcBef>
                <a:spcPct val="0"/>
              </a:spcBef>
              <a:buNone/>
              <a:defRPr lang="en-GB" sz="1569" b="1" i="0" kern="1200" noProof="0" dirty="0">
                <a:solidFill>
                  <a:schemeClr val="tx1"/>
                </a:solidFill>
                <a:latin typeface="+mj-lt"/>
                <a:ea typeface="+mn-ea"/>
                <a:cs typeface="+mj-cs"/>
              </a:defRPr>
            </a:lvl1pPr>
          </a:lstStyle>
          <a:p>
            <a:pPr marL="0" marR="0" lvl="0" indent="0" defTabSz="8440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69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569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54052" y="455183"/>
            <a:ext cx="6728574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385" b="1" kern="1200" dirty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>
              <a:defRPr sz="1200">
                <a:latin typeface="HY헤드라인M" pitchFamily="18" charset="-127"/>
                <a:ea typeface="HY헤드라인M" pitchFamily="18" charset="-127"/>
              </a:defRPr>
            </a:lvl2pPr>
            <a:lvl3pPr>
              <a:defRPr sz="1200">
                <a:latin typeface="HY헤드라인M" pitchFamily="18" charset="-127"/>
                <a:ea typeface="HY헤드라인M" pitchFamily="18" charset="-127"/>
              </a:defRPr>
            </a:lvl3pPr>
            <a:lvl4pPr>
              <a:defRPr sz="1200">
                <a:latin typeface="HY헤드라인M" pitchFamily="18" charset="-127"/>
                <a:ea typeface="HY헤드라인M" pitchFamily="18" charset="-127"/>
              </a:defRPr>
            </a:lvl4pPr>
            <a:lvl5pPr>
              <a:defRPr sz="12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88444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385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38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139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62" r:id="rId3"/>
    <p:sldLayoutId id="2147483661" r:id="rId4"/>
    <p:sldLayoutId id="2147483663" r:id="rId5"/>
    <p:sldLayoutId id="2147483664" r:id="rId6"/>
    <p:sldLayoutId id="2147483682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‘16</a:t>
            </a:r>
            <a:r>
              <a:rPr lang="ko-KR" altLang="en-US" dirty="0" smtClean="0"/>
              <a:t>년 노후서버교체 프로젝트 착수보고서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5521151"/>
            <a:ext cx="1656184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>
              <a:spcAft>
                <a:spcPts val="300"/>
              </a:spcAft>
            </a:pPr>
            <a:r>
              <a:rPr lang="ko-KR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삼성</a:t>
            </a:r>
            <a:r>
              <a:rPr lang="en-US" altLang="ko-K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SDS</a:t>
            </a:r>
          </a:p>
          <a:p>
            <a:pPr algn="ctr" latinLnBrk="0">
              <a:spcAft>
                <a:spcPts val="300"/>
              </a:spcAft>
            </a:pPr>
            <a:r>
              <a:rPr lang="en-US" altLang="ko-K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‘17. 01. 04</a:t>
            </a:r>
            <a:endParaRPr lang="ko-KR" altLang="en-US" sz="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621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AutoShape 1953"/>
          <p:cNvSpPr>
            <a:spLocks noChangeArrowheads="1"/>
          </p:cNvSpPr>
          <p:nvPr/>
        </p:nvSpPr>
        <p:spPr bwMode="auto">
          <a:xfrm>
            <a:off x="5678751" y="2336129"/>
            <a:ext cx="2664000" cy="2520000"/>
          </a:xfrm>
          <a:prstGeom prst="roundRect">
            <a:avLst>
              <a:gd name="adj" fmla="val 0"/>
            </a:avLst>
          </a:prstGeom>
          <a:solidFill>
            <a:srgbClr val="3366FF">
              <a:alpha val="20000"/>
            </a:srgbClr>
          </a:solidFill>
          <a:ln w="9525" algn="ctr">
            <a:noFill/>
            <a:round/>
            <a:headEnd/>
            <a:tailEnd type="none" w="sm" len="med"/>
          </a:ln>
        </p:spPr>
        <p:txBody>
          <a:bodyPr wrap="none" tIns="0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kumimoji="1" lang="ko-KR" altLang="ko-KR" sz="1000">
              <a:latin typeface="+mn-ea"/>
            </a:endParaRPr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III. </a:t>
            </a:r>
            <a:r>
              <a:rPr kumimoji="1" lang="ko-KR" altLang="en-US" sz="2031" kern="0" dirty="0" smtClean="0"/>
              <a:t>추진방안 </a:t>
            </a:r>
            <a:r>
              <a:rPr kumimoji="1" lang="en-US" altLang="ko-KR" sz="2031" kern="0" dirty="0" smtClean="0"/>
              <a:t>– DATABASE </a:t>
            </a:r>
            <a:r>
              <a:rPr kumimoji="1" lang="ko-KR" altLang="en-US" sz="2031" kern="0" dirty="0" smtClean="0"/>
              <a:t>전환</a:t>
            </a:r>
            <a:endParaRPr kumimoji="1" lang="ko-KR" altLang="en-US" sz="2031" kern="0" dirty="0"/>
          </a:p>
        </p:txBody>
      </p:sp>
      <p:sp>
        <p:nvSpPr>
          <p:cNvPr id="54" name="Rectangle 54"/>
          <p:cNvSpPr>
            <a:spLocks noChangeArrowheads="1"/>
          </p:cNvSpPr>
          <p:nvPr/>
        </p:nvSpPr>
        <p:spPr bwMode="auto">
          <a:xfrm>
            <a:off x="545205" y="1079610"/>
            <a:ext cx="8059243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통합 대상 서버의 총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4</a:t>
            </a:r>
            <a:r>
              <a:rPr kumimoji="1" lang="ko-KR" altLang="en-US" sz="16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개의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Database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에 </a:t>
            </a:r>
            <a:r>
              <a:rPr kumimoji="1" lang="ko-KR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대해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Oracle DMBS Upgrade </a:t>
            </a:r>
            <a:r>
              <a:rPr kumimoji="1" lang="ko-KR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및 </a:t>
            </a:r>
            <a:endParaRPr kumimoji="1"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>
              <a:spcBef>
                <a:spcPct val="0"/>
              </a:spcBef>
            </a:pP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데이터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Migration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을 수행하며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업무 중단 시간을 최소화 하기 위한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가지의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Case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의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Migration 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전략으로 추진 함</a:t>
            </a:r>
            <a:endParaRPr kumimoji="1"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5" name="AutoShape 1953"/>
          <p:cNvSpPr>
            <a:spLocks noChangeArrowheads="1"/>
          </p:cNvSpPr>
          <p:nvPr/>
        </p:nvSpPr>
        <p:spPr bwMode="auto">
          <a:xfrm>
            <a:off x="2382092" y="2328365"/>
            <a:ext cx="2664000" cy="2520000"/>
          </a:xfrm>
          <a:prstGeom prst="roundRect">
            <a:avLst>
              <a:gd name="adj" fmla="val 0"/>
            </a:avLst>
          </a:prstGeom>
          <a:solidFill>
            <a:srgbClr val="3366FF">
              <a:alpha val="20000"/>
            </a:srgbClr>
          </a:solidFill>
          <a:ln w="9525" algn="ctr">
            <a:noFill/>
            <a:round/>
            <a:headEnd/>
            <a:tailEnd type="none" w="sm" len="med"/>
          </a:ln>
        </p:spPr>
        <p:txBody>
          <a:bodyPr wrap="none" tIns="0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kumimoji="1" lang="ko-KR" altLang="ko-KR" sz="1000">
              <a:latin typeface="+mn-ea"/>
            </a:endParaRPr>
          </a:p>
        </p:txBody>
      </p:sp>
      <p:sp>
        <p:nvSpPr>
          <p:cNvPr id="6" name="Rectangle 1954"/>
          <p:cNvSpPr>
            <a:spLocks noChangeArrowheads="1"/>
          </p:cNvSpPr>
          <p:nvPr/>
        </p:nvSpPr>
        <p:spPr bwMode="auto">
          <a:xfrm>
            <a:off x="2540467" y="2366645"/>
            <a:ext cx="1035050" cy="1250950"/>
          </a:xfrm>
          <a:prstGeom prst="rect">
            <a:avLst/>
          </a:prstGeom>
          <a:solidFill>
            <a:srgbClr val="DDDDDD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 dirty="0" smtClean="0">
                <a:latin typeface="+mn-ea"/>
              </a:rPr>
              <a:t>노후서버</a:t>
            </a:r>
            <a:endParaRPr kumimoji="1" lang="ko-KR" altLang="en-US" sz="1000" b="1" dirty="0">
              <a:latin typeface="+mn-ea"/>
            </a:endParaRPr>
          </a:p>
        </p:txBody>
      </p:sp>
      <p:sp>
        <p:nvSpPr>
          <p:cNvPr id="7" name="Rectangle 1955"/>
          <p:cNvSpPr>
            <a:spLocks noChangeArrowheads="1"/>
          </p:cNvSpPr>
          <p:nvPr/>
        </p:nvSpPr>
        <p:spPr bwMode="auto">
          <a:xfrm>
            <a:off x="2589401" y="2679382"/>
            <a:ext cx="925200" cy="72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 smtClean="0">
                <a:latin typeface="+mn-ea"/>
              </a:rPr>
              <a:t>Oracle10g,11g</a:t>
            </a:r>
          </a:p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endParaRPr kumimoji="1" lang="en-US" altLang="ko-KR" sz="1000" b="1" dirty="0">
              <a:latin typeface="+mn-ea"/>
            </a:endParaRP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>
                <a:latin typeface="+mn-ea"/>
              </a:rPr>
              <a:t>User Data</a:t>
            </a:r>
            <a:r>
              <a:rPr kumimoji="1" lang="ko-KR" altLang="en-US" sz="1000" b="1" dirty="0">
                <a:latin typeface="+mn-ea"/>
              </a:rPr>
              <a:t>영역</a:t>
            </a:r>
          </a:p>
        </p:txBody>
      </p:sp>
      <p:sp>
        <p:nvSpPr>
          <p:cNvPr id="8" name="Line 1957"/>
          <p:cNvSpPr>
            <a:spLocks noChangeShapeType="1"/>
          </p:cNvSpPr>
          <p:nvPr/>
        </p:nvSpPr>
        <p:spPr bwMode="auto">
          <a:xfrm>
            <a:off x="3723529" y="2334433"/>
            <a:ext cx="42861" cy="2513932"/>
          </a:xfrm>
          <a:prstGeom prst="line">
            <a:avLst/>
          </a:prstGeom>
          <a:noFill/>
          <a:ln w="9525">
            <a:solidFill>
              <a:srgbClr val="5F5F5F"/>
            </a:solidFill>
            <a:prstDash val="dash"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ko-KR" altLang="en-US" sz="1000">
              <a:latin typeface="+mn-ea"/>
            </a:endParaRPr>
          </a:p>
        </p:txBody>
      </p:sp>
      <p:sp>
        <p:nvSpPr>
          <p:cNvPr id="9" name="AutoShape 1958"/>
          <p:cNvSpPr>
            <a:spLocks noChangeArrowheads="1"/>
          </p:cNvSpPr>
          <p:nvPr/>
        </p:nvSpPr>
        <p:spPr bwMode="auto">
          <a:xfrm>
            <a:off x="2631330" y="4401820"/>
            <a:ext cx="838200" cy="396000"/>
          </a:xfrm>
          <a:prstGeom prst="can">
            <a:avLst>
              <a:gd name="adj" fmla="val 32917"/>
            </a:avLst>
          </a:prstGeom>
          <a:solidFill>
            <a:srgbClr val="DDDDDD"/>
          </a:solidFill>
          <a:ln w="19050">
            <a:solidFill>
              <a:srgbClr val="5F5F5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>
                <a:latin typeface="+mn-ea"/>
              </a:rPr>
              <a:t>Local</a:t>
            </a: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 dirty="0">
                <a:latin typeface="+mn-ea"/>
              </a:rPr>
              <a:t>디스크</a:t>
            </a:r>
          </a:p>
        </p:txBody>
      </p:sp>
      <p:sp>
        <p:nvSpPr>
          <p:cNvPr id="10" name="Line 1959"/>
          <p:cNvSpPr>
            <a:spLocks noChangeShapeType="1"/>
          </p:cNvSpPr>
          <p:nvPr/>
        </p:nvSpPr>
        <p:spPr bwMode="auto">
          <a:xfrm>
            <a:off x="3045667" y="3422332"/>
            <a:ext cx="0" cy="99060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ko-KR" altLang="en-US" sz="1000">
              <a:latin typeface="+mn-ea"/>
            </a:endParaRPr>
          </a:p>
        </p:txBody>
      </p:sp>
      <p:sp>
        <p:nvSpPr>
          <p:cNvPr id="11" name="Rectangle 1960"/>
          <p:cNvSpPr>
            <a:spLocks noChangeArrowheads="1"/>
          </p:cNvSpPr>
          <p:nvPr/>
        </p:nvSpPr>
        <p:spPr bwMode="auto">
          <a:xfrm>
            <a:off x="3894605" y="2360295"/>
            <a:ext cx="1036798" cy="1250950"/>
          </a:xfrm>
          <a:prstGeom prst="rect">
            <a:avLst/>
          </a:prstGeom>
          <a:solidFill>
            <a:srgbClr val="DDDDDD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 dirty="0" err="1" smtClean="0">
                <a:latin typeface="+mn-ea"/>
              </a:rPr>
              <a:t>신서버</a:t>
            </a:r>
            <a:endParaRPr kumimoji="1" lang="ko-KR" altLang="en-US" sz="1000" b="1" dirty="0">
              <a:latin typeface="+mn-ea"/>
            </a:endParaRPr>
          </a:p>
        </p:txBody>
      </p:sp>
      <p:sp>
        <p:nvSpPr>
          <p:cNvPr id="12" name="Rectangle 1961"/>
          <p:cNvSpPr>
            <a:spLocks noChangeArrowheads="1"/>
          </p:cNvSpPr>
          <p:nvPr/>
        </p:nvSpPr>
        <p:spPr bwMode="auto">
          <a:xfrm>
            <a:off x="3948018" y="2673032"/>
            <a:ext cx="925200" cy="72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 smtClean="0">
                <a:latin typeface="+mn-ea"/>
              </a:rPr>
              <a:t>Oracle12c</a:t>
            </a:r>
            <a:endParaRPr kumimoji="1" lang="en-US" altLang="ko-KR" sz="1000" b="1" dirty="0">
              <a:latin typeface="+mn-ea"/>
            </a:endParaRPr>
          </a:p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endParaRPr kumimoji="1" lang="en-US" altLang="ko-KR" sz="1000" b="1" dirty="0">
              <a:latin typeface="+mn-ea"/>
            </a:endParaRP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>
                <a:latin typeface="+mn-ea"/>
              </a:rPr>
              <a:t>User Data</a:t>
            </a:r>
            <a:r>
              <a:rPr kumimoji="1" lang="ko-KR" altLang="en-US" sz="1000" b="1" dirty="0">
                <a:latin typeface="+mn-ea"/>
              </a:rPr>
              <a:t>영역</a:t>
            </a:r>
          </a:p>
        </p:txBody>
      </p:sp>
      <p:pic>
        <p:nvPicPr>
          <p:cNvPr id="13" name="Picture 19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2817" y="3995420"/>
            <a:ext cx="355600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AutoShape 1964"/>
          <p:cNvSpPr>
            <a:spLocks noChangeArrowheads="1"/>
          </p:cNvSpPr>
          <p:nvPr/>
        </p:nvSpPr>
        <p:spPr bwMode="auto">
          <a:xfrm>
            <a:off x="4009280" y="4392295"/>
            <a:ext cx="838200" cy="396000"/>
          </a:xfrm>
          <a:prstGeom prst="can">
            <a:avLst>
              <a:gd name="adj" fmla="val 32917"/>
            </a:avLst>
          </a:prstGeom>
          <a:solidFill>
            <a:srgbClr val="DDDDDD"/>
          </a:solidFill>
          <a:ln w="19050">
            <a:solidFill>
              <a:srgbClr val="5F5F5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Local</a:t>
            </a: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>
                <a:latin typeface="+mn-ea"/>
              </a:rPr>
              <a:t>디스크</a:t>
            </a:r>
          </a:p>
        </p:txBody>
      </p:sp>
      <p:sp>
        <p:nvSpPr>
          <p:cNvPr id="15" name="Line 1965"/>
          <p:cNvSpPr>
            <a:spLocks noChangeShapeType="1"/>
          </p:cNvSpPr>
          <p:nvPr/>
        </p:nvSpPr>
        <p:spPr bwMode="auto">
          <a:xfrm>
            <a:off x="4423617" y="3412807"/>
            <a:ext cx="0" cy="99060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ko-KR" altLang="en-US" sz="1000">
              <a:latin typeface="+mn-ea"/>
            </a:endParaRPr>
          </a:p>
        </p:txBody>
      </p:sp>
      <p:sp>
        <p:nvSpPr>
          <p:cNvPr id="16" name="Rectangle 1966"/>
          <p:cNvSpPr>
            <a:spLocks noChangeArrowheads="1"/>
          </p:cNvSpPr>
          <p:nvPr/>
        </p:nvSpPr>
        <p:spPr bwMode="auto">
          <a:xfrm>
            <a:off x="3513980" y="4100195"/>
            <a:ext cx="469900" cy="234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FTP</a:t>
            </a:r>
          </a:p>
        </p:txBody>
      </p:sp>
      <p:sp>
        <p:nvSpPr>
          <p:cNvPr id="17" name="Rectangle 1967"/>
          <p:cNvSpPr>
            <a:spLocks noChangeArrowheads="1"/>
          </p:cNvSpPr>
          <p:nvPr/>
        </p:nvSpPr>
        <p:spPr bwMode="auto">
          <a:xfrm>
            <a:off x="2958355" y="3720782"/>
            <a:ext cx="473075" cy="234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exp</a:t>
            </a:r>
          </a:p>
        </p:txBody>
      </p:sp>
      <p:pic>
        <p:nvPicPr>
          <p:cNvPr id="18" name="Picture 19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7855" y="3974782"/>
            <a:ext cx="3556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969"/>
          <p:cNvSpPr>
            <a:spLocks noChangeArrowheads="1"/>
          </p:cNvSpPr>
          <p:nvPr/>
        </p:nvSpPr>
        <p:spPr bwMode="auto">
          <a:xfrm>
            <a:off x="4360117" y="3728720"/>
            <a:ext cx="469900" cy="234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imp</a:t>
            </a:r>
          </a:p>
        </p:txBody>
      </p:sp>
      <p:cxnSp>
        <p:nvCxnSpPr>
          <p:cNvPr id="20" name="AutoShape 1970"/>
          <p:cNvCxnSpPr>
            <a:cxnSpLocks noChangeShapeType="1"/>
            <a:stCxn id="10" idx="0"/>
            <a:endCxn id="17" idx="1"/>
          </p:cNvCxnSpPr>
          <p:nvPr/>
        </p:nvCxnSpPr>
        <p:spPr bwMode="auto">
          <a:xfrm rot="16200000" flipH="1" flipV="1">
            <a:off x="2789286" y="3581876"/>
            <a:ext cx="415925" cy="96837"/>
          </a:xfrm>
          <a:prstGeom prst="curvedConnector4">
            <a:avLst>
              <a:gd name="adj1" fmla="val 16792"/>
              <a:gd name="adj2" fmla="val 326231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1" name="AutoShape 1971"/>
          <p:cNvCxnSpPr>
            <a:cxnSpLocks noChangeShapeType="1"/>
            <a:stCxn id="17" idx="3"/>
            <a:endCxn id="16" idx="1"/>
          </p:cNvCxnSpPr>
          <p:nvPr/>
        </p:nvCxnSpPr>
        <p:spPr bwMode="auto">
          <a:xfrm>
            <a:off x="3440955" y="3838257"/>
            <a:ext cx="63500" cy="379413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" name="AutoShape 1972"/>
          <p:cNvCxnSpPr>
            <a:cxnSpLocks noChangeShapeType="1"/>
            <a:stCxn id="16" idx="3"/>
            <a:endCxn id="19" idx="1"/>
          </p:cNvCxnSpPr>
          <p:nvPr/>
        </p:nvCxnSpPr>
        <p:spPr bwMode="auto">
          <a:xfrm flipV="1">
            <a:off x="3993405" y="3846195"/>
            <a:ext cx="357187" cy="371475"/>
          </a:xfrm>
          <a:prstGeom prst="curvedConnector3">
            <a:avLst>
              <a:gd name="adj1" fmla="val 49778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3" name="AutoShape 1973"/>
          <p:cNvCxnSpPr>
            <a:cxnSpLocks noChangeShapeType="1"/>
            <a:stCxn id="19" idx="0"/>
            <a:endCxn id="12" idx="2"/>
          </p:cNvCxnSpPr>
          <p:nvPr/>
        </p:nvCxnSpPr>
        <p:spPr bwMode="auto">
          <a:xfrm rot="16200000" flipV="1">
            <a:off x="4334999" y="3468651"/>
            <a:ext cx="335688" cy="184449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6" name="Oval 331"/>
          <p:cNvSpPr>
            <a:spLocks noChangeArrowheads="1"/>
          </p:cNvSpPr>
          <p:nvPr/>
        </p:nvSpPr>
        <p:spPr bwMode="auto">
          <a:xfrm>
            <a:off x="2275730" y="3303270"/>
            <a:ext cx="214312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 dirty="0">
                <a:latin typeface="+mn-ea"/>
              </a:rPr>
              <a:t>1</a:t>
            </a:r>
          </a:p>
        </p:txBody>
      </p:sp>
      <p:sp>
        <p:nvSpPr>
          <p:cNvPr id="47" name="Oval 332"/>
          <p:cNvSpPr>
            <a:spLocks noChangeArrowheads="1"/>
          </p:cNvSpPr>
          <p:nvPr/>
        </p:nvSpPr>
        <p:spPr bwMode="auto">
          <a:xfrm>
            <a:off x="2732930" y="3889057"/>
            <a:ext cx="215900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>
                <a:latin typeface="+mn-ea"/>
              </a:rPr>
              <a:t>2</a:t>
            </a:r>
          </a:p>
        </p:txBody>
      </p:sp>
      <p:sp>
        <p:nvSpPr>
          <p:cNvPr id="48" name="Oval 334"/>
          <p:cNvSpPr>
            <a:spLocks noChangeArrowheads="1"/>
          </p:cNvSpPr>
          <p:nvPr/>
        </p:nvSpPr>
        <p:spPr bwMode="auto">
          <a:xfrm>
            <a:off x="3617167" y="4358957"/>
            <a:ext cx="214313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>
                <a:latin typeface="+mn-ea"/>
              </a:rPr>
              <a:t>3</a:t>
            </a:r>
          </a:p>
        </p:txBody>
      </p:sp>
      <p:sp>
        <p:nvSpPr>
          <p:cNvPr id="49" name="Oval 336"/>
          <p:cNvSpPr>
            <a:spLocks noChangeArrowheads="1"/>
          </p:cNvSpPr>
          <p:nvPr/>
        </p:nvSpPr>
        <p:spPr bwMode="auto">
          <a:xfrm>
            <a:off x="4731592" y="3906520"/>
            <a:ext cx="215900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>
                <a:latin typeface="+mn-ea"/>
              </a:rPr>
              <a:t>4</a:t>
            </a:r>
          </a:p>
        </p:txBody>
      </p:sp>
      <p:sp>
        <p:nvSpPr>
          <p:cNvPr id="50" name="Rectangle 1999"/>
          <p:cNvSpPr>
            <a:spLocks noChangeArrowheads="1"/>
          </p:cNvSpPr>
          <p:nvPr/>
        </p:nvSpPr>
        <p:spPr bwMode="auto">
          <a:xfrm>
            <a:off x="2166192" y="3584257"/>
            <a:ext cx="471488" cy="234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offline</a:t>
            </a:r>
          </a:p>
        </p:txBody>
      </p:sp>
      <p:sp>
        <p:nvSpPr>
          <p:cNvPr id="60" name="Rectangle 1954"/>
          <p:cNvSpPr>
            <a:spLocks noChangeArrowheads="1"/>
          </p:cNvSpPr>
          <p:nvPr/>
        </p:nvSpPr>
        <p:spPr bwMode="auto">
          <a:xfrm>
            <a:off x="5824803" y="2375845"/>
            <a:ext cx="1035050" cy="1250950"/>
          </a:xfrm>
          <a:prstGeom prst="rect">
            <a:avLst/>
          </a:prstGeom>
          <a:solidFill>
            <a:srgbClr val="DDDDDD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 dirty="0" smtClean="0">
                <a:latin typeface="+mn-ea"/>
              </a:rPr>
              <a:t>노후서버</a:t>
            </a:r>
            <a:endParaRPr kumimoji="1" lang="ko-KR" altLang="en-US" sz="1000" b="1" dirty="0">
              <a:latin typeface="+mn-ea"/>
            </a:endParaRPr>
          </a:p>
        </p:txBody>
      </p:sp>
      <p:sp>
        <p:nvSpPr>
          <p:cNvPr id="61" name="Rectangle 1960"/>
          <p:cNvSpPr>
            <a:spLocks noChangeArrowheads="1"/>
          </p:cNvSpPr>
          <p:nvPr/>
        </p:nvSpPr>
        <p:spPr bwMode="auto">
          <a:xfrm>
            <a:off x="7178941" y="2369495"/>
            <a:ext cx="1036798" cy="1250950"/>
          </a:xfrm>
          <a:prstGeom prst="rect">
            <a:avLst/>
          </a:prstGeom>
          <a:solidFill>
            <a:srgbClr val="DDDDDD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 dirty="0" err="1" smtClean="0">
                <a:latin typeface="+mn-ea"/>
              </a:rPr>
              <a:t>신서버</a:t>
            </a:r>
            <a:endParaRPr kumimoji="1" lang="ko-KR" altLang="en-US" sz="1000" b="1" dirty="0">
              <a:latin typeface="+mn-ea"/>
            </a:endParaRPr>
          </a:p>
        </p:txBody>
      </p:sp>
      <p:sp>
        <p:nvSpPr>
          <p:cNvPr id="26" name="Rectangle 1976"/>
          <p:cNvSpPr>
            <a:spLocks noChangeArrowheads="1"/>
          </p:cNvSpPr>
          <p:nvPr/>
        </p:nvSpPr>
        <p:spPr bwMode="auto">
          <a:xfrm>
            <a:off x="5889989" y="2711170"/>
            <a:ext cx="925200" cy="72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 smtClean="0">
                <a:latin typeface="+mn-ea"/>
              </a:rPr>
              <a:t>Oracle10g,11g</a:t>
            </a:r>
            <a:endParaRPr kumimoji="1" lang="en-US" altLang="ko-KR" sz="1000" b="1" dirty="0">
              <a:latin typeface="+mn-ea"/>
            </a:endParaRPr>
          </a:p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endParaRPr kumimoji="1" lang="en-US" altLang="ko-KR" sz="1000" b="1" dirty="0">
              <a:latin typeface="+mn-ea"/>
            </a:endParaRP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>
                <a:latin typeface="+mn-ea"/>
              </a:rPr>
              <a:t>User Data</a:t>
            </a:r>
            <a:r>
              <a:rPr kumimoji="1" lang="ko-KR" altLang="en-US" sz="1000" b="1" dirty="0">
                <a:latin typeface="+mn-ea"/>
              </a:rPr>
              <a:t>영역</a:t>
            </a:r>
          </a:p>
        </p:txBody>
      </p:sp>
      <p:sp>
        <p:nvSpPr>
          <p:cNvPr id="28" name="AutoShape 1978"/>
          <p:cNvSpPr>
            <a:spLocks noChangeArrowheads="1"/>
          </p:cNvSpPr>
          <p:nvPr/>
        </p:nvSpPr>
        <p:spPr bwMode="auto">
          <a:xfrm>
            <a:off x="5937989" y="4433608"/>
            <a:ext cx="838200" cy="396000"/>
          </a:xfrm>
          <a:prstGeom prst="can">
            <a:avLst>
              <a:gd name="adj" fmla="val 32917"/>
            </a:avLst>
          </a:prstGeom>
          <a:solidFill>
            <a:srgbClr val="DDDDDD"/>
          </a:solidFill>
          <a:ln w="19050">
            <a:solidFill>
              <a:srgbClr val="5F5F5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Local</a:t>
            </a: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>
                <a:latin typeface="+mn-ea"/>
              </a:rPr>
              <a:t>디스크</a:t>
            </a:r>
          </a:p>
        </p:txBody>
      </p:sp>
      <p:sp>
        <p:nvSpPr>
          <p:cNvPr id="29" name="Line 1979"/>
          <p:cNvSpPr>
            <a:spLocks noChangeShapeType="1"/>
          </p:cNvSpPr>
          <p:nvPr/>
        </p:nvSpPr>
        <p:spPr bwMode="auto">
          <a:xfrm>
            <a:off x="6352326" y="3454120"/>
            <a:ext cx="0" cy="99060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ko-KR" altLang="en-US" sz="1000">
              <a:latin typeface="+mn-ea"/>
            </a:endParaRPr>
          </a:p>
        </p:txBody>
      </p:sp>
      <p:sp>
        <p:nvSpPr>
          <p:cNvPr id="31" name="Rectangle 1981"/>
          <p:cNvSpPr>
            <a:spLocks noChangeArrowheads="1"/>
          </p:cNvSpPr>
          <p:nvPr/>
        </p:nvSpPr>
        <p:spPr bwMode="auto">
          <a:xfrm>
            <a:off x="7245714" y="2704820"/>
            <a:ext cx="925200" cy="72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 smtClean="0">
                <a:latin typeface="+mn-ea"/>
              </a:rPr>
              <a:t>Oracle12c</a:t>
            </a:r>
            <a:endParaRPr kumimoji="1" lang="en-US" altLang="ko-KR" sz="1000" b="1" dirty="0">
              <a:latin typeface="+mn-ea"/>
            </a:endParaRPr>
          </a:p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endParaRPr kumimoji="1" lang="en-US" altLang="ko-KR" sz="1000" b="1" dirty="0">
              <a:latin typeface="+mn-ea"/>
            </a:endParaRP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>
                <a:latin typeface="+mn-ea"/>
              </a:rPr>
              <a:t>User Data</a:t>
            </a:r>
            <a:r>
              <a:rPr kumimoji="1" lang="ko-KR" altLang="en-US" sz="1000" b="1" dirty="0">
                <a:latin typeface="+mn-ea"/>
              </a:rPr>
              <a:t>영역</a:t>
            </a:r>
          </a:p>
        </p:txBody>
      </p:sp>
      <p:pic>
        <p:nvPicPr>
          <p:cNvPr id="32" name="Picture 19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9476" y="4027208"/>
            <a:ext cx="355600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AutoShape 1983"/>
          <p:cNvSpPr>
            <a:spLocks noChangeArrowheads="1"/>
          </p:cNvSpPr>
          <p:nvPr/>
        </p:nvSpPr>
        <p:spPr bwMode="auto">
          <a:xfrm>
            <a:off x="7315939" y="4424083"/>
            <a:ext cx="838200" cy="396000"/>
          </a:xfrm>
          <a:prstGeom prst="can">
            <a:avLst>
              <a:gd name="adj" fmla="val 32917"/>
            </a:avLst>
          </a:prstGeom>
          <a:solidFill>
            <a:srgbClr val="DDDDDD"/>
          </a:solidFill>
          <a:ln w="19050">
            <a:solidFill>
              <a:srgbClr val="5F5F5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Local</a:t>
            </a: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>
                <a:latin typeface="+mn-ea"/>
              </a:rPr>
              <a:t>디스크</a:t>
            </a:r>
          </a:p>
        </p:txBody>
      </p:sp>
      <p:sp>
        <p:nvSpPr>
          <p:cNvPr id="35" name="Line 1984"/>
          <p:cNvSpPr>
            <a:spLocks noChangeShapeType="1"/>
          </p:cNvSpPr>
          <p:nvPr/>
        </p:nvSpPr>
        <p:spPr bwMode="auto">
          <a:xfrm>
            <a:off x="7730276" y="3444595"/>
            <a:ext cx="0" cy="99060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ko-KR" altLang="en-US" sz="1000">
              <a:latin typeface="+mn-ea"/>
            </a:endParaRPr>
          </a:p>
        </p:txBody>
      </p:sp>
      <p:sp>
        <p:nvSpPr>
          <p:cNvPr id="36" name="Rectangle 1985"/>
          <p:cNvSpPr>
            <a:spLocks noChangeArrowheads="1"/>
          </p:cNvSpPr>
          <p:nvPr/>
        </p:nvSpPr>
        <p:spPr bwMode="auto">
          <a:xfrm>
            <a:off x="6819051" y="4131983"/>
            <a:ext cx="471488" cy="234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FTP</a:t>
            </a:r>
          </a:p>
        </p:txBody>
      </p:sp>
      <p:sp>
        <p:nvSpPr>
          <p:cNvPr id="37" name="Rectangle 1986"/>
          <p:cNvSpPr>
            <a:spLocks noChangeArrowheads="1"/>
          </p:cNvSpPr>
          <p:nvPr/>
        </p:nvSpPr>
        <p:spPr bwMode="auto">
          <a:xfrm>
            <a:off x="6265014" y="3752570"/>
            <a:ext cx="471487" cy="234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exp</a:t>
            </a:r>
          </a:p>
        </p:txBody>
      </p:sp>
      <p:pic>
        <p:nvPicPr>
          <p:cNvPr id="38" name="Picture 198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6101" y="4006570"/>
            <a:ext cx="354013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Rectangle 1988"/>
          <p:cNvSpPr>
            <a:spLocks noChangeArrowheads="1"/>
          </p:cNvSpPr>
          <p:nvPr/>
        </p:nvSpPr>
        <p:spPr bwMode="auto">
          <a:xfrm>
            <a:off x="7665189" y="3760508"/>
            <a:ext cx="471487" cy="234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imp</a:t>
            </a:r>
          </a:p>
        </p:txBody>
      </p:sp>
      <p:cxnSp>
        <p:nvCxnSpPr>
          <p:cNvPr id="40" name="AutoShape 1989"/>
          <p:cNvCxnSpPr>
            <a:cxnSpLocks noChangeShapeType="1"/>
            <a:stCxn id="29" idx="0"/>
            <a:endCxn id="37" idx="1"/>
          </p:cNvCxnSpPr>
          <p:nvPr/>
        </p:nvCxnSpPr>
        <p:spPr bwMode="auto">
          <a:xfrm rot="16200000" flipH="1" flipV="1">
            <a:off x="6095945" y="3613664"/>
            <a:ext cx="415925" cy="96837"/>
          </a:xfrm>
          <a:prstGeom prst="curvedConnector4">
            <a:avLst>
              <a:gd name="adj1" fmla="val 16792"/>
              <a:gd name="adj2" fmla="val 326231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1" name="AutoShape 1990"/>
          <p:cNvCxnSpPr>
            <a:cxnSpLocks noChangeShapeType="1"/>
            <a:stCxn id="37" idx="3"/>
            <a:endCxn id="36" idx="1"/>
          </p:cNvCxnSpPr>
          <p:nvPr/>
        </p:nvCxnSpPr>
        <p:spPr bwMode="auto">
          <a:xfrm>
            <a:off x="6746026" y="3870045"/>
            <a:ext cx="63500" cy="379413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2" name="AutoShape 1991"/>
          <p:cNvCxnSpPr>
            <a:cxnSpLocks noChangeShapeType="1"/>
            <a:stCxn id="36" idx="3"/>
            <a:endCxn id="39" idx="1"/>
          </p:cNvCxnSpPr>
          <p:nvPr/>
        </p:nvCxnSpPr>
        <p:spPr bwMode="auto">
          <a:xfrm flipV="1">
            <a:off x="7300064" y="3877983"/>
            <a:ext cx="355600" cy="371475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3" name="AutoShape 1992"/>
          <p:cNvCxnSpPr>
            <a:cxnSpLocks noChangeShapeType="1"/>
            <a:stCxn id="39" idx="0"/>
            <a:endCxn id="31" idx="2"/>
          </p:cNvCxnSpPr>
          <p:nvPr/>
        </p:nvCxnSpPr>
        <p:spPr bwMode="auto">
          <a:xfrm rot="16200000" flipV="1">
            <a:off x="7636780" y="3496354"/>
            <a:ext cx="335688" cy="192619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4" name="Rectangle 1993"/>
          <p:cNvSpPr>
            <a:spLocks noChangeArrowheads="1"/>
          </p:cNvSpPr>
          <p:nvPr/>
        </p:nvSpPr>
        <p:spPr bwMode="auto">
          <a:xfrm>
            <a:off x="6776189" y="2657195"/>
            <a:ext cx="569912" cy="250825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>
                <a:latin typeface="+mn-ea"/>
              </a:rPr>
              <a:t>DB Link</a:t>
            </a:r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5937989" y="3876395"/>
            <a:ext cx="215900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>
                <a:latin typeface="+mn-ea"/>
              </a:rPr>
              <a:t>1</a:t>
            </a:r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6809526" y="4344708"/>
            <a:ext cx="215900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>
                <a:latin typeface="+mn-ea"/>
              </a:rPr>
              <a:t>2</a:t>
            </a:r>
          </a:p>
        </p:txBody>
      </p:sp>
      <p:sp>
        <p:nvSpPr>
          <p:cNvPr id="53" name="Oval 334"/>
          <p:cNvSpPr>
            <a:spLocks noChangeArrowheads="1"/>
          </p:cNvSpPr>
          <p:nvPr/>
        </p:nvSpPr>
        <p:spPr bwMode="auto">
          <a:xfrm>
            <a:off x="7971576" y="3919258"/>
            <a:ext cx="215900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>
                <a:latin typeface="+mn-ea"/>
              </a:rPr>
              <a:t>3</a:t>
            </a:r>
          </a:p>
        </p:txBody>
      </p:sp>
      <p:sp>
        <p:nvSpPr>
          <p:cNvPr id="55" name="Oval 336"/>
          <p:cNvSpPr>
            <a:spLocks noChangeArrowheads="1"/>
          </p:cNvSpPr>
          <p:nvPr/>
        </p:nvSpPr>
        <p:spPr bwMode="auto">
          <a:xfrm>
            <a:off x="6922239" y="3019145"/>
            <a:ext cx="217487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>
                <a:latin typeface="+mn-ea"/>
              </a:rPr>
              <a:t>4</a:t>
            </a:r>
          </a:p>
        </p:txBody>
      </p:sp>
      <p:sp>
        <p:nvSpPr>
          <p:cNvPr id="4" name="오른쪽 화살표 3"/>
          <p:cNvSpPr/>
          <p:nvPr/>
        </p:nvSpPr>
        <p:spPr>
          <a:xfrm>
            <a:off x="6776189" y="2908020"/>
            <a:ext cx="514350" cy="111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64" name="표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600845"/>
              </p:ext>
            </p:extLst>
          </p:nvPr>
        </p:nvGraphicFramePr>
        <p:xfrm>
          <a:off x="545205" y="1916832"/>
          <a:ext cx="8131251" cy="368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323"/>
                <a:gridCol w="3341964"/>
                <a:gridCol w="3341964"/>
              </a:tblGrid>
              <a:tr h="360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구분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384175" eaLnBrk="1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</a:pP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DBMS </a:t>
                      </a:r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증설</a:t>
                      </a: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, </a:t>
                      </a:r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서비스 중단 가능 </a:t>
                      </a: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Case</a:t>
                      </a:r>
                      <a:endParaRPr lang="en-US" altLang="ko-KR" sz="12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384175" eaLnBrk="1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</a:pP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DBMS </a:t>
                      </a:r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증설</a:t>
                      </a: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, </a:t>
                      </a:r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서비스 중단 불가 </a:t>
                      </a: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Case</a:t>
                      </a:r>
                      <a:endParaRPr lang="en-US" altLang="ko-KR" sz="12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6280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전환방법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특기사항</a:t>
                      </a:r>
                      <a:endParaRPr lang="ko-KR" alt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AutoNum type="arabicPeriod"/>
                      </a:pPr>
                      <a:r>
                        <a:rPr kumimoji="1" lang="en-US" altLang="ko-KR" sz="1000" b="1" dirty="0" smtClean="0">
                          <a:latin typeface="+mn-ea"/>
                        </a:rPr>
                        <a:t>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노후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서버의 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Oracle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가동 중단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AutoNum type="arabicPeriod"/>
                      </a:pPr>
                      <a:r>
                        <a:rPr kumimoji="1" lang="ko-KR" altLang="en-US" sz="1000" b="1" dirty="0" smtClean="0">
                          <a:latin typeface="+mn-ea"/>
                        </a:rPr>
                        <a:t> 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Backup (</a:t>
                      </a:r>
                      <a:r>
                        <a:rPr kumimoji="1" lang="en-US" altLang="ko-KR" sz="1000" b="1" dirty="0" err="1" smtClean="0">
                          <a:latin typeface="+mn-ea"/>
                        </a:rPr>
                        <a:t>exp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 parallel)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수행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AutoNum type="arabicPeriod"/>
                      </a:pPr>
                      <a:r>
                        <a:rPr kumimoji="1" lang="ko-KR" altLang="en-US" sz="1000" b="1" dirty="0" smtClean="0">
                          <a:latin typeface="+mn-ea"/>
                        </a:rPr>
                        <a:t> </a:t>
                      </a:r>
                      <a:r>
                        <a:rPr kumimoji="1" lang="ko-KR" altLang="en-US" sz="1000" b="1" dirty="0" err="1" smtClean="0">
                          <a:latin typeface="+mn-ea"/>
                        </a:rPr>
                        <a:t>타겟으로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 파일 전송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(ftp)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AutoNum type="arabicPeriod"/>
                      </a:pPr>
                      <a:r>
                        <a:rPr kumimoji="1" lang="en-US" altLang="ko-KR" sz="1000" b="1" dirty="0" smtClean="0">
                          <a:latin typeface="+mn-ea"/>
                        </a:rPr>
                        <a:t> Restore (imp parallel)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수행</a:t>
                      </a:r>
                      <a:endParaRPr kumimoji="1" lang="en-US" altLang="ko-KR" sz="1000" b="1" dirty="0" smtClean="0">
                        <a:latin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AutoNum type="arabicPeriod"/>
                      </a:pPr>
                      <a:r>
                        <a:rPr kumimoji="1" lang="en-US" altLang="ko-KR" sz="1000" b="1" dirty="0" smtClean="0">
                          <a:latin typeface="+mn-ea"/>
                        </a:rPr>
                        <a:t>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사전에 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Backup/Restore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수행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AutoNum type="arabicPeriod"/>
                      </a:pPr>
                      <a:r>
                        <a:rPr kumimoji="1" lang="ko-KR" altLang="en-US" sz="1000" b="1" dirty="0" smtClean="0">
                          <a:latin typeface="+mn-ea"/>
                        </a:rPr>
                        <a:t> 실시간 변경 분에 대해서 </a:t>
                      </a:r>
                      <a:r>
                        <a:rPr kumimoji="1" lang="en-US" altLang="ko-KR" sz="1000" b="1" dirty="0" err="1" smtClean="0">
                          <a:latin typeface="+mn-ea"/>
                        </a:rPr>
                        <a:t>db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 link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를 통한 동기화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None/>
                      </a:pPr>
                      <a:r>
                        <a:rPr kumimoji="1" lang="en-US" altLang="ko-KR" sz="1000" b="1" dirty="0" smtClean="0">
                          <a:latin typeface="+mn-ea"/>
                        </a:rPr>
                        <a:t>※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중단시간을 최소화 하는 방안이며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,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지속적인 </a:t>
                      </a:r>
                      <a:endParaRPr kumimoji="1" lang="en-US" altLang="ko-KR" sz="1000" b="1" dirty="0" smtClean="0">
                        <a:latin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None/>
                      </a:pPr>
                      <a:r>
                        <a:rPr kumimoji="1" lang="en-US" altLang="ko-KR" sz="1000" b="1" dirty="0" smtClean="0">
                          <a:latin typeface="+mn-ea"/>
                        </a:rPr>
                        <a:t>  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변경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Data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는 최소의 중단시간 필요</a:t>
                      </a:r>
                      <a:endParaRPr kumimoji="1" lang="ko-KR" altLang="en-US" sz="1000" b="1" dirty="0">
                        <a:latin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6" name="Line 1957"/>
          <p:cNvSpPr>
            <a:spLocks noChangeShapeType="1"/>
          </p:cNvSpPr>
          <p:nvPr/>
        </p:nvSpPr>
        <p:spPr bwMode="auto">
          <a:xfrm>
            <a:off x="7020188" y="2342197"/>
            <a:ext cx="42861" cy="2513932"/>
          </a:xfrm>
          <a:prstGeom prst="line">
            <a:avLst/>
          </a:prstGeom>
          <a:noFill/>
          <a:ln w="9525">
            <a:solidFill>
              <a:srgbClr val="5F5F5F"/>
            </a:solidFill>
            <a:prstDash val="dash"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ko-KR" altLang="en-US" sz="1000">
              <a:latin typeface="+mn-ea"/>
            </a:endParaRPr>
          </a:p>
        </p:txBody>
      </p:sp>
      <p:sp>
        <p:nvSpPr>
          <p:cNvPr id="67" name="Rectangle 1938"/>
          <p:cNvSpPr>
            <a:spLocks noChangeArrowheads="1"/>
          </p:cNvSpPr>
          <p:nvPr/>
        </p:nvSpPr>
        <p:spPr bwMode="auto">
          <a:xfrm>
            <a:off x="618739" y="5665650"/>
            <a:ext cx="8129725" cy="35563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72000" tIns="36000" rIns="36000" bIns="36000" anchor="ctr"/>
          <a:lstStyle/>
          <a:p>
            <a:pPr marL="85725" indent="-85725" algn="l" eaLnBrk="1" hangingPunct="1">
              <a:spcBef>
                <a:spcPct val="0"/>
              </a:spcBef>
            </a:pPr>
            <a:r>
              <a:rPr lang="en-US" altLang="ko-KR" sz="10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※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Database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Architecture </a:t>
            </a:r>
            <a:r>
              <a:rPr lang="ko-KR" altLang="en-US" sz="10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변경 반영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(RAC, Stand Alone), Downtime </a:t>
            </a:r>
            <a:r>
              <a:rPr lang="ko-KR" altLang="en-US" sz="10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가능 수준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Raw Device/File System</a:t>
            </a:r>
            <a:r>
              <a:rPr lang="ko-KR" altLang="en-US" sz="10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여부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</a:t>
            </a:r>
            <a:endParaRPr lang="en-US" altLang="ko-KR" sz="1000" dirty="0" smtClean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marL="85725" indent="-85725" algn="l" eaLnBrk="1" hangingPunct="1">
              <a:spcBef>
                <a:spcPct val="0"/>
              </a:spcBef>
            </a:pPr>
            <a:r>
              <a:rPr lang="en-US" altLang="ko-KR" sz="10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 Sequence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object </a:t>
            </a:r>
            <a:r>
              <a:rPr lang="ko-KR" altLang="en-US" sz="10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관리여부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Date </a:t>
            </a:r>
            <a:r>
              <a:rPr lang="ko-KR" altLang="en-US" sz="10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환경 유지여부 등 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고려 필요</a:t>
            </a:r>
            <a:endParaRPr lang="ko-KR" altLang="en-US" sz="1000" dirty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1753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" name="표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357122"/>
              </p:ext>
            </p:extLst>
          </p:nvPr>
        </p:nvGraphicFramePr>
        <p:xfrm>
          <a:off x="628650" y="1988840"/>
          <a:ext cx="8059242" cy="368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506"/>
                <a:gridCol w="3312368"/>
                <a:gridCol w="3312368"/>
              </a:tblGrid>
              <a:tr h="360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구분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384175" eaLnBrk="1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</a:pPr>
                      <a:r>
                        <a:rPr lang="en-US" altLang="ko-KR" sz="1200" b="1" baseline="0" dirty="0" smtClean="0">
                          <a:solidFill>
                            <a:schemeClr val="bg1"/>
                          </a:solidFill>
                          <a:latin typeface="+mn-ea"/>
                        </a:rPr>
                        <a:t>DB Link </a:t>
                      </a:r>
                      <a:r>
                        <a:rPr lang="ko-KR" altLang="en-US" sz="1200" b="1" baseline="0" dirty="0" smtClean="0">
                          <a:solidFill>
                            <a:schemeClr val="bg1"/>
                          </a:solidFill>
                          <a:latin typeface="+mn-ea"/>
                        </a:rPr>
                        <a:t>사용가능시 </a:t>
                      </a: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Case</a:t>
                      </a:r>
                      <a:endParaRPr lang="en-US" altLang="ko-KR" sz="12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384175" eaLnBrk="1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</a:pPr>
                      <a:r>
                        <a:rPr lang="en-US" altLang="ko-KR" sz="1200" b="1" baseline="0" dirty="0" smtClean="0">
                          <a:solidFill>
                            <a:schemeClr val="bg1"/>
                          </a:solidFill>
                          <a:latin typeface="+mn-ea"/>
                        </a:rPr>
                        <a:t>DB Link </a:t>
                      </a:r>
                      <a:r>
                        <a:rPr lang="ko-KR" altLang="en-US" sz="1200" b="1" baseline="0" dirty="0" smtClean="0">
                          <a:solidFill>
                            <a:schemeClr val="bg1"/>
                          </a:solidFill>
                          <a:latin typeface="+mn-ea"/>
                        </a:rPr>
                        <a:t>사용</a:t>
                      </a:r>
                      <a:r>
                        <a:rPr lang="en-US" altLang="ko-KR" sz="1200" b="1" baseline="0" dirty="0" smtClean="0">
                          <a:solidFill>
                            <a:schemeClr val="bg1"/>
                          </a:solidFill>
                          <a:latin typeface="+mn-ea"/>
                        </a:rPr>
                        <a:t> </a:t>
                      </a:r>
                      <a:r>
                        <a:rPr lang="ko-KR" altLang="en-US" sz="1200" b="1" baseline="0" dirty="0" smtClean="0">
                          <a:solidFill>
                            <a:schemeClr val="bg1"/>
                          </a:solidFill>
                          <a:latin typeface="+mn-ea"/>
                        </a:rPr>
                        <a:t>불가시 </a:t>
                      </a: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Case</a:t>
                      </a:r>
                      <a:endParaRPr lang="en-US" altLang="ko-KR" sz="12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6280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전환방법</a:t>
                      </a:r>
                      <a:endParaRPr 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특기사항</a:t>
                      </a:r>
                      <a:endParaRPr lang="ko-KR" altLang="en-US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AutoNum type="arabicPeriod"/>
                      </a:pPr>
                      <a:r>
                        <a:rPr kumimoji="1" lang="en-US" altLang="ko-KR" sz="1000" b="1" dirty="0" smtClean="0">
                          <a:latin typeface="+mn-ea"/>
                        </a:rPr>
                        <a:t>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노후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서버의 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Oracle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서비스 중단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AutoNum type="arabicPeriod"/>
                      </a:pPr>
                      <a:r>
                        <a:rPr kumimoji="1" lang="ko-KR" altLang="en-US" sz="1000" b="1" dirty="0" smtClean="0">
                          <a:latin typeface="+mn-ea"/>
                        </a:rPr>
                        <a:t> 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DDL</a:t>
                      </a:r>
                      <a:r>
                        <a:rPr kumimoji="1" lang="en-US" altLang="ko-KR" sz="1000" b="1" baseline="0" dirty="0" smtClean="0">
                          <a:latin typeface="+mn-ea"/>
                        </a:rPr>
                        <a:t>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 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MTK(</a:t>
                      </a:r>
                      <a:r>
                        <a:rPr kumimoji="1" lang="en-US" altLang="ko-KR" sz="1000" b="1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</a:rPr>
                        <a:t>EDB Migration Toolkit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)</a:t>
                      </a:r>
                      <a:r>
                        <a:rPr kumimoji="1" lang="en-US" altLang="ko-KR" sz="1000" b="1" baseline="0" dirty="0" smtClean="0">
                          <a:latin typeface="+mn-ea"/>
                        </a:rPr>
                        <a:t>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수행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AutoNum type="arabicPeriod"/>
                      </a:pPr>
                      <a:r>
                        <a:rPr kumimoji="1" lang="en-US" altLang="ko-KR" sz="1000" b="1" dirty="0" smtClean="0">
                          <a:latin typeface="+mn-ea"/>
                        </a:rPr>
                        <a:t> Data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 마이그레이션 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(</a:t>
                      </a:r>
                      <a:r>
                        <a:rPr kumimoji="1" lang="en-US" altLang="ko-KR" sz="1000" b="1" dirty="0" err="1" smtClean="0">
                          <a:latin typeface="+mn-ea"/>
                        </a:rPr>
                        <a:t>dblink_ora_copy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)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 수행</a:t>
                      </a:r>
                      <a:endParaRPr kumimoji="1" lang="en-US" altLang="ko-KR" sz="1000" b="1" dirty="0" smtClean="0">
                        <a:latin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AutoNum type="arabicPeriod"/>
                      </a:pPr>
                      <a:r>
                        <a:rPr kumimoji="1" lang="en-US" altLang="ko-KR" sz="1000" b="1" dirty="0" smtClean="0">
                          <a:latin typeface="+mn-ea"/>
                        </a:rPr>
                        <a:t>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노후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서버의 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Oracle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서비스 중단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AutoNum type="arabicPeriod"/>
                      </a:pPr>
                      <a:r>
                        <a:rPr kumimoji="1" lang="ko-KR" altLang="en-US" sz="1000" b="1" dirty="0" smtClean="0">
                          <a:latin typeface="+mn-ea"/>
                        </a:rPr>
                        <a:t> 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Backup (</a:t>
                      </a:r>
                      <a:r>
                        <a:rPr kumimoji="1" lang="en-US" altLang="ko-KR" sz="1000" b="1" dirty="0" err="1" smtClean="0">
                          <a:latin typeface="+mn-ea"/>
                        </a:rPr>
                        <a:t>exp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 parallel)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수행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AutoNum type="arabicPeriod"/>
                      </a:pPr>
                      <a:r>
                        <a:rPr kumimoji="1" lang="ko-KR" altLang="en-US" sz="1000" b="1" dirty="0" smtClean="0">
                          <a:latin typeface="+mn-ea"/>
                        </a:rPr>
                        <a:t> </a:t>
                      </a:r>
                      <a:r>
                        <a:rPr kumimoji="1" lang="ko-KR" altLang="en-US" sz="1000" b="1" dirty="0" err="1" smtClean="0">
                          <a:latin typeface="+mn-ea"/>
                        </a:rPr>
                        <a:t>타겟으로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 파일 전송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(ftp)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 typeface="Wingdings" pitchFamily="2" charset="2"/>
                        <a:buAutoNum type="arabicPeriod"/>
                      </a:pPr>
                      <a:r>
                        <a:rPr kumimoji="1" lang="en-US" altLang="ko-KR" sz="1000" b="1" dirty="0" smtClean="0">
                          <a:latin typeface="+mn-ea"/>
                        </a:rPr>
                        <a:t> Data</a:t>
                      </a:r>
                      <a:r>
                        <a:rPr kumimoji="1" lang="en-US" altLang="ko-KR" sz="1000" b="1" baseline="0" dirty="0" smtClean="0">
                          <a:latin typeface="+mn-ea"/>
                        </a:rPr>
                        <a:t> </a:t>
                      </a:r>
                      <a:r>
                        <a:rPr kumimoji="1" lang="ko-KR" altLang="en-US" sz="1000" b="1" baseline="0" dirty="0" smtClean="0">
                          <a:latin typeface="+mn-ea"/>
                        </a:rPr>
                        <a:t>마이그레이션 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(</a:t>
                      </a:r>
                      <a:r>
                        <a:rPr kumimoji="1" lang="en-US" altLang="ko-KR" sz="1000" b="1" dirty="0" err="1" smtClean="0">
                          <a:latin typeface="+mn-ea"/>
                        </a:rPr>
                        <a:t>edb</a:t>
                      </a:r>
                      <a:r>
                        <a:rPr kumimoji="1" lang="en-US" altLang="ko-KR" sz="1000" b="1" dirty="0" smtClean="0">
                          <a:latin typeface="+mn-ea"/>
                        </a:rPr>
                        <a:t>*Loader) </a:t>
                      </a:r>
                      <a:r>
                        <a:rPr kumimoji="1" lang="ko-KR" altLang="en-US" sz="1000" b="1" dirty="0" smtClean="0">
                          <a:latin typeface="+mn-ea"/>
                        </a:rPr>
                        <a:t>수행</a:t>
                      </a:r>
                      <a:endParaRPr kumimoji="1" lang="en-US" altLang="ko-KR" sz="1000" b="1" dirty="0" smtClean="0">
                        <a:latin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III. </a:t>
            </a:r>
            <a:r>
              <a:rPr kumimoji="1" lang="ko-KR" altLang="en-US" sz="2031" kern="0" dirty="0" smtClean="0"/>
              <a:t>추진방안 </a:t>
            </a:r>
            <a:r>
              <a:rPr kumimoji="1" lang="en-US" altLang="ko-KR" sz="2031" kern="0" dirty="0" smtClean="0"/>
              <a:t>– DATABASE </a:t>
            </a:r>
            <a:r>
              <a:rPr kumimoji="1" lang="ko-KR" altLang="en-US" sz="2031" kern="0" dirty="0" smtClean="0"/>
              <a:t>전환</a:t>
            </a:r>
            <a:endParaRPr kumimoji="1" lang="ko-KR" altLang="en-US" sz="2031" kern="0" dirty="0"/>
          </a:p>
        </p:txBody>
      </p:sp>
      <p:sp>
        <p:nvSpPr>
          <p:cNvPr id="54" name="Rectangle 54"/>
          <p:cNvSpPr>
            <a:spLocks noChangeArrowheads="1"/>
          </p:cNvSpPr>
          <p:nvPr/>
        </p:nvSpPr>
        <p:spPr bwMode="auto">
          <a:xfrm>
            <a:off x="545205" y="1079610"/>
            <a:ext cx="8059243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통합 대상 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업무 중 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kumimoji="1" lang="ko-KR" alt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하나로협의회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”, “VOC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관리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＂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의 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Database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에 </a:t>
            </a:r>
            <a:endParaRPr kumimoji="1"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>
              <a:spcBef>
                <a:spcPct val="0"/>
              </a:spcBef>
            </a:pP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대해 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EDB Postgres DBMS Migration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을 수행하며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endParaRPr kumimoji="1"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>
              <a:spcBef>
                <a:spcPct val="0"/>
              </a:spcBef>
            </a:pP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업무 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중단 시간을 최소화 하기 위한 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가지의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Case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의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Migration 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전략으로 추진 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함</a:t>
            </a:r>
            <a:endParaRPr kumimoji="1"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58" name="AutoShape 1953"/>
          <p:cNvSpPr>
            <a:spLocks noChangeArrowheads="1"/>
          </p:cNvSpPr>
          <p:nvPr/>
        </p:nvSpPr>
        <p:spPr bwMode="auto">
          <a:xfrm>
            <a:off x="2382092" y="2453076"/>
            <a:ext cx="2664000" cy="2520000"/>
          </a:xfrm>
          <a:prstGeom prst="roundRect">
            <a:avLst>
              <a:gd name="adj" fmla="val 0"/>
            </a:avLst>
          </a:prstGeom>
          <a:solidFill>
            <a:srgbClr val="3366FF">
              <a:alpha val="20000"/>
            </a:srgbClr>
          </a:solidFill>
          <a:ln w="9525" algn="ctr">
            <a:noFill/>
            <a:round/>
            <a:headEnd/>
            <a:tailEnd type="none" w="sm" len="med"/>
          </a:ln>
        </p:spPr>
        <p:txBody>
          <a:bodyPr wrap="none" tIns="0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kumimoji="1" lang="ko-KR" altLang="ko-KR" sz="1000">
              <a:latin typeface="+mn-ea"/>
            </a:endParaRPr>
          </a:p>
        </p:txBody>
      </p:sp>
      <p:sp>
        <p:nvSpPr>
          <p:cNvPr id="59" name="Rectangle 1954"/>
          <p:cNvSpPr>
            <a:spLocks noChangeArrowheads="1"/>
          </p:cNvSpPr>
          <p:nvPr/>
        </p:nvSpPr>
        <p:spPr bwMode="auto">
          <a:xfrm>
            <a:off x="2540467" y="2491356"/>
            <a:ext cx="1035050" cy="1250950"/>
          </a:xfrm>
          <a:prstGeom prst="rect">
            <a:avLst/>
          </a:prstGeom>
          <a:solidFill>
            <a:srgbClr val="DDDDDD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 dirty="0" smtClean="0">
                <a:latin typeface="+mn-ea"/>
              </a:rPr>
              <a:t>노후서버</a:t>
            </a:r>
            <a:endParaRPr kumimoji="1" lang="ko-KR" altLang="en-US" sz="1000" b="1" dirty="0">
              <a:latin typeface="+mn-ea"/>
            </a:endParaRPr>
          </a:p>
        </p:txBody>
      </p:sp>
      <p:sp>
        <p:nvSpPr>
          <p:cNvPr id="62" name="Rectangle 1955"/>
          <p:cNvSpPr>
            <a:spLocks noChangeArrowheads="1"/>
          </p:cNvSpPr>
          <p:nvPr/>
        </p:nvSpPr>
        <p:spPr bwMode="auto">
          <a:xfrm>
            <a:off x="2589401" y="2804093"/>
            <a:ext cx="925200" cy="72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 smtClean="0">
                <a:latin typeface="+mn-ea"/>
              </a:rPr>
              <a:t>Oracle</a:t>
            </a:r>
            <a:r>
              <a:rPr kumimoji="1" lang="ko-KR" altLang="en-US" sz="1000" b="1" smtClean="0">
                <a:latin typeface="+mn-ea"/>
              </a:rPr>
              <a:t> </a:t>
            </a:r>
            <a:r>
              <a:rPr kumimoji="1" lang="en-US" altLang="ko-KR" sz="1000" b="1" dirty="0" smtClean="0">
                <a:latin typeface="+mn-ea"/>
              </a:rPr>
              <a:t>10g,11g</a:t>
            </a:r>
            <a:endParaRPr kumimoji="1" lang="en-US" altLang="ko-KR" sz="1000" b="1" dirty="0">
              <a:latin typeface="+mn-ea"/>
            </a:endParaRPr>
          </a:p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endParaRPr kumimoji="1" lang="en-US" altLang="ko-KR" sz="1000" b="1" dirty="0">
              <a:latin typeface="+mn-ea"/>
            </a:endParaRP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>
                <a:latin typeface="+mn-ea"/>
              </a:rPr>
              <a:t>User Data</a:t>
            </a:r>
            <a:r>
              <a:rPr kumimoji="1" lang="ko-KR" altLang="en-US" sz="1000" b="1" dirty="0">
                <a:latin typeface="+mn-ea"/>
              </a:rPr>
              <a:t>영역</a:t>
            </a:r>
          </a:p>
        </p:txBody>
      </p:sp>
      <p:sp>
        <p:nvSpPr>
          <p:cNvPr id="63" name="Line 1957"/>
          <p:cNvSpPr>
            <a:spLocks noChangeShapeType="1"/>
          </p:cNvSpPr>
          <p:nvPr/>
        </p:nvSpPr>
        <p:spPr bwMode="auto">
          <a:xfrm>
            <a:off x="3723529" y="2459144"/>
            <a:ext cx="42861" cy="2513932"/>
          </a:xfrm>
          <a:prstGeom prst="line">
            <a:avLst/>
          </a:prstGeom>
          <a:noFill/>
          <a:ln w="9525">
            <a:solidFill>
              <a:srgbClr val="5F5F5F"/>
            </a:solidFill>
            <a:prstDash val="dash"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ko-KR" altLang="en-US" sz="1000">
              <a:latin typeface="+mn-ea"/>
            </a:endParaRPr>
          </a:p>
        </p:txBody>
      </p:sp>
      <p:sp>
        <p:nvSpPr>
          <p:cNvPr id="64" name="AutoShape 1958"/>
          <p:cNvSpPr>
            <a:spLocks noChangeArrowheads="1"/>
          </p:cNvSpPr>
          <p:nvPr/>
        </p:nvSpPr>
        <p:spPr bwMode="auto">
          <a:xfrm>
            <a:off x="2631330" y="4526531"/>
            <a:ext cx="838200" cy="396000"/>
          </a:xfrm>
          <a:prstGeom prst="can">
            <a:avLst>
              <a:gd name="adj" fmla="val 32917"/>
            </a:avLst>
          </a:prstGeom>
          <a:solidFill>
            <a:srgbClr val="DDDDDD"/>
          </a:solidFill>
          <a:ln w="19050">
            <a:solidFill>
              <a:srgbClr val="5F5F5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>
                <a:latin typeface="+mn-ea"/>
              </a:rPr>
              <a:t>Local</a:t>
            </a: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 dirty="0">
                <a:latin typeface="+mn-ea"/>
              </a:rPr>
              <a:t>디스크</a:t>
            </a:r>
          </a:p>
        </p:txBody>
      </p:sp>
      <p:sp>
        <p:nvSpPr>
          <p:cNvPr id="68" name="Line 1959"/>
          <p:cNvSpPr>
            <a:spLocks noChangeShapeType="1"/>
          </p:cNvSpPr>
          <p:nvPr/>
        </p:nvSpPr>
        <p:spPr bwMode="auto">
          <a:xfrm>
            <a:off x="3045667" y="3547043"/>
            <a:ext cx="0" cy="99060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ko-KR" altLang="en-US" sz="1000">
              <a:latin typeface="+mn-ea"/>
            </a:endParaRPr>
          </a:p>
        </p:txBody>
      </p:sp>
      <p:sp>
        <p:nvSpPr>
          <p:cNvPr id="69" name="Rectangle 1960"/>
          <p:cNvSpPr>
            <a:spLocks noChangeArrowheads="1"/>
          </p:cNvSpPr>
          <p:nvPr/>
        </p:nvSpPr>
        <p:spPr bwMode="auto">
          <a:xfrm>
            <a:off x="3894605" y="2485006"/>
            <a:ext cx="1036798" cy="1250950"/>
          </a:xfrm>
          <a:prstGeom prst="rect">
            <a:avLst/>
          </a:prstGeom>
          <a:solidFill>
            <a:srgbClr val="DDDDDD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 dirty="0" err="1" smtClean="0">
                <a:latin typeface="+mn-ea"/>
              </a:rPr>
              <a:t>신서버</a:t>
            </a:r>
            <a:endParaRPr kumimoji="1" lang="ko-KR" altLang="en-US" sz="1000" b="1" dirty="0">
              <a:latin typeface="+mn-ea"/>
            </a:endParaRPr>
          </a:p>
        </p:txBody>
      </p:sp>
      <p:sp>
        <p:nvSpPr>
          <p:cNvPr id="70" name="Rectangle 1961"/>
          <p:cNvSpPr>
            <a:spLocks noChangeArrowheads="1"/>
          </p:cNvSpPr>
          <p:nvPr/>
        </p:nvSpPr>
        <p:spPr bwMode="auto">
          <a:xfrm>
            <a:off x="3948018" y="2797743"/>
            <a:ext cx="925200" cy="72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 smtClean="0">
                <a:solidFill>
                  <a:srgbClr val="FF0000"/>
                </a:solidFill>
                <a:latin typeface="+mn-ea"/>
              </a:rPr>
              <a:t>PAS 9.5</a:t>
            </a:r>
            <a:endParaRPr kumimoji="1" lang="en-US" altLang="ko-KR" sz="1000" b="1" dirty="0">
              <a:solidFill>
                <a:srgbClr val="FF0000"/>
              </a:solidFill>
              <a:latin typeface="+mn-ea"/>
            </a:endParaRPr>
          </a:p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endParaRPr kumimoji="1" lang="en-US" altLang="ko-KR" sz="1000" b="1" dirty="0">
              <a:latin typeface="+mn-ea"/>
            </a:endParaRP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 smtClean="0">
                <a:latin typeface="+mn-ea"/>
              </a:rPr>
              <a:t>Data</a:t>
            </a:r>
            <a:r>
              <a:rPr kumimoji="1" lang="ko-KR" altLang="en-US" sz="1000" b="1" dirty="0">
                <a:latin typeface="+mn-ea"/>
              </a:rPr>
              <a:t>영역</a:t>
            </a:r>
          </a:p>
        </p:txBody>
      </p:sp>
      <p:sp>
        <p:nvSpPr>
          <p:cNvPr id="72" name="AutoShape 1964"/>
          <p:cNvSpPr>
            <a:spLocks noChangeArrowheads="1"/>
          </p:cNvSpPr>
          <p:nvPr/>
        </p:nvSpPr>
        <p:spPr bwMode="auto">
          <a:xfrm>
            <a:off x="4009280" y="4517006"/>
            <a:ext cx="838200" cy="396000"/>
          </a:xfrm>
          <a:prstGeom prst="can">
            <a:avLst>
              <a:gd name="adj" fmla="val 32917"/>
            </a:avLst>
          </a:prstGeom>
          <a:solidFill>
            <a:srgbClr val="DDDDDD"/>
          </a:solidFill>
          <a:ln w="19050">
            <a:solidFill>
              <a:srgbClr val="5F5F5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Local</a:t>
            </a: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>
                <a:latin typeface="+mn-ea"/>
              </a:rPr>
              <a:t>디스크</a:t>
            </a:r>
          </a:p>
        </p:txBody>
      </p:sp>
      <p:sp>
        <p:nvSpPr>
          <p:cNvPr id="73" name="Line 1965"/>
          <p:cNvSpPr>
            <a:spLocks noChangeShapeType="1"/>
          </p:cNvSpPr>
          <p:nvPr/>
        </p:nvSpPr>
        <p:spPr bwMode="auto">
          <a:xfrm>
            <a:off x="4423617" y="3537518"/>
            <a:ext cx="0" cy="99060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ko-KR" altLang="en-US" sz="1000">
              <a:latin typeface="+mn-ea"/>
            </a:endParaRPr>
          </a:p>
        </p:txBody>
      </p:sp>
      <p:sp>
        <p:nvSpPr>
          <p:cNvPr id="82" name="Oval 331"/>
          <p:cNvSpPr>
            <a:spLocks noChangeArrowheads="1"/>
          </p:cNvSpPr>
          <p:nvPr/>
        </p:nvSpPr>
        <p:spPr bwMode="auto">
          <a:xfrm>
            <a:off x="2275730" y="3427981"/>
            <a:ext cx="214312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 dirty="0">
                <a:latin typeface="+mn-ea"/>
              </a:rPr>
              <a:t>1</a:t>
            </a:r>
          </a:p>
        </p:txBody>
      </p:sp>
      <p:sp>
        <p:nvSpPr>
          <p:cNvPr id="86" name="Rectangle 1999"/>
          <p:cNvSpPr>
            <a:spLocks noChangeArrowheads="1"/>
          </p:cNvSpPr>
          <p:nvPr/>
        </p:nvSpPr>
        <p:spPr bwMode="auto">
          <a:xfrm>
            <a:off x="2166192" y="3708968"/>
            <a:ext cx="471488" cy="234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800" b="1" dirty="0" smtClean="0">
                <a:latin typeface="+mn-ea"/>
              </a:rPr>
              <a:t>업무중지</a:t>
            </a:r>
            <a:endParaRPr kumimoji="1" lang="en-US" altLang="ko-KR" sz="800" b="1" dirty="0">
              <a:latin typeface="+mn-ea"/>
            </a:endParaRPr>
          </a:p>
        </p:txBody>
      </p:sp>
      <p:pic>
        <p:nvPicPr>
          <p:cNvPr id="87" name="Picture 19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2780" y="3633435"/>
            <a:ext cx="355600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Rectangle 1967"/>
          <p:cNvSpPr>
            <a:spLocks noChangeArrowheads="1"/>
          </p:cNvSpPr>
          <p:nvPr/>
        </p:nvSpPr>
        <p:spPr bwMode="auto">
          <a:xfrm>
            <a:off x="3820365" y="3964238"/>
            <a:ext cx="473075" cy="234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800" b="1" dirty="0" smtClean="0">
                <a:latin typeface="+mn-ea"/>
              </a:rPr>
              <a:t>MTK</a:t>
            </a:r>
            <a:endParaRPr kumimoji="1" lang="en-US" altLang="ko-KR" sz="1000" b="1" dirty="0">
              <a:latin typeface="+mn-ea"/>
            </a:endParaRPr>
          </a:p>
        </p:txBody>
      </p:sp>
      <p:cxnSp>
        <p:nvCxnSpPr>
          <p:cNvPr id="89" name="AutoShape 1970"/>
          <p:cNvCxnSpPr>
            <a:cxnSpLocks noChangeShapeType="1"/>
            <a:endCxn id="88" idx="1"/>
          </p:cNvCxnSpPr>
          <p:nvPr/>
        </p:nvCxnSpPr>
        <p:spPr bwMode="auto">
          <a:xfrm>
            <a:off x="3045768" y="3549847"/>
            <a:ext cx="774597" cy="531866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90" name="AutoShape 1973"/>
          <p:cNvCxnSpPr>
            <a:cxnSpLocks noChangeShapeType="1"/>
            <a:stCxn id="88" idx="0"/>
            <a:endCxn id="70" idx="2"/>
          </p:cNvCxnSpPr>
          <p:nvPr/>
        </p:nvCxnSpPr>
        <p:spPr bwMode="auto">
          <a:xfrm rot="5400000" flipH="1" flipV="1">
            <a:off x="4010513" y="3564134"/>
            <a:ext cx="446495" cy="353715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91" name="Oval 332"/>
          <p:cNvSpPr>
            <a:spLocks noChangeArrowheads="1"/>
          </p:cNvSpPr>
          <p:nvPr/>
        </p:nvSpPr>
        <p:spPr bwMode="auto">
          <a:xfrm>
            <a:off x="3699518" y="4166505"/>
            <a:ext cx="215900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>
                <a:latin typeface="+mn-ea"/>
              </a:rPr>
              <a:t>2</a:t>
            </a:r>
          </a:p>
        </p:txBody>
      </p:sp>
      <p:sp>
        <p:nvSpPr>
          <p:cNvPr id="96" name="Rectangle 1993"/>
          <p:cNvSpPr>
            <a:spLocks noChangeArrowheads="1"/>
          </p:cNvSpPr>
          <p:nvPr/>
        </p:nvSpPr>
        <p:spPr bwMode="auto">
          <a:xfrm>
            <a:off x="3162625" y="2725789"/>
            <a:ext cx="1183134" cy="180804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DBLink_ora_copy</a:t>
            </a:r>
            <a:endParaRPr kumimoji="1"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97" name="오른쪽 화살표 96"/>
          <p:cNvSpPr/>
          <p:nvPr/>
        </p:nvSpPr>
        <p:spPr>
          <a:xfrm>
            <a:off x="3553594" y="2926368"/>
            <a:ext cx="514350" cy="111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Oval 334"/>
          <p:cNvSpPr>
            <a:spLocks noChangeArrowheads="1"/>
          </p:cNvSpPr>
          <p:nvPr/>
        </p:nvSpPr>
        <p:spPr bwMode="auto">
          <a:xfrm>
            <a:off x="3621168" y="3036381"/>
            <a:ext cx="215900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 dirty="0">
                <a:latin typeface="+mn-ea"/>
              </a:rPr>
              <a:t>3</a:t>
            </a:r>
          </a:p>
        </p:txBody>
      </p:sp>
      <p:sp>
        <p:nvSpPr>
          <p:cNvPr id="99" name="AutoShape 1953"/>
          <p:cNvSpPr>
            <a:spLocks noChangeArrowheads="1"/>
          </p:cNvSpPr>
          <p:nvPr/>
        </p:nvSpPr>
        <p:spPr bwMode="auto">
          <a:xfrm>
            <a:off x="5685861" y="2453272"/>
            <a:ext cx="2664000" cy="2520000"/>
          </a:xfrm>
          <a:prstGeom prst="roundRect">
            <a:avLst>
              <a:gd name="adj" fmla="val 0"/>
            </a:avLst>
          </a:prstGeom>
          <a:solidFill>
            <a:srgbClr val="3366FF">
              <a:alpha val="20000"/>
            </a:srgbClr>
          </a:solidFill>
          <a:ln w="9525" algn="ctr">
            <a:noFill/>
            <a:round/>
            <a:headEnd/>
            <a:tailEnd type="none" w="sm" len="med"/>
          </a:ln>
        </p:spPr>
        <p:txBody>
          <a:bodyPr wrap="none" tIns="0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kumimoji="1" lang="ko-KR" altLang="ko-KR" sz="1000">
              <a:latin typeface="+mn-ea"/>
            </a:endParaRPr>
          </a:p>
        </p:txBody>
      </p:sp>
      <p:sp>
        <p:nvSpPr>
          <p:cNvPr id="100" name="Rectangle 1954"/>
          <p:cNvSpPr>
            <a:spLocks noChangeArrowheads="1"/>
          </p:cNvSpPr>
          <p:nvPr/>
        </p:nvSpPr>
        <p:spPr bwMode="auto">
          <a:xfrm>
            <a:off x="5844236" y="2491552"/>
            <a:ext cx="1035050" cy="1250950"/>
          </a:xfrm>
          <a:prstGeom prst="rect">
            <a:avLst/>
          </a:prstGeom>
          <a:solidFill>
            <a:srgbClr val="DDDDDD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 dirty="0" smtClean="0">
                <a:latin typeface="+mn-ea"/>
              </a:rPr>
              <a:t>노후서버</a:t>
            </a:r>
            <a:endParaRPr kumimoji="1" lang="ko-KR" altLang="en-US" sz="1000" b="1" dirty="0">
              <a:latin typeface="+mn-ea"/>
            </a:endParaRPr>
          </a:p>
        </p:txBody>
      </p:sp>
      <p:sp>
        <p:nvSpPr>
          <p:cNvPr id="101" name="Rectangle 1955"/>
          <p:cNvSpPr>
            <a:spLocks noChangeArrowheads="1"/>
          </p:cNvSpPr>
          <p:nvPr/>
        </p:nvSpPr>
        <p:spPr bwMode="auto">
          <a:xfrm>
            <a:off x="5893170" y="2804289"/>
            <a:ext cx="925200" cy="72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 smtClean="0">
                <a:latin typeface="+mn-ea"/>
              </a:rPr>
              <a:t>Oracle</a:t>
            </a:r>
            <a:r>
              <a:rPr kumimoji="1" lang="ko-KR" altLang="en-US" sz="1000" b="1" smtClean="0">
                <a:latin typeface="+mn-ea"/>
              </a:rPr>
              <a:t> </a:t>
            </a:r>
            <a:r>
              <a:rPr kumimoji="1" lang="en-US" altLang="ko-KR" sz="1000" b="1" dirty="0" smtClean="0">
                <a:latin typeface="+mn-ea"/>
              </a:rPr>
              <a:t>10g,11g</a:t>
            </a:r>
            <a:endParaRPr kumimoji="1" lang="en-US" altLang="ko-KR" sz="1000" b="1" dirty="0">
              <a:latin typeface="+mn-ea"/>
            </a:endParaRPr>
          </a:p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endParaRPr kumimoji="1" lang="en-US" altLang="ko-KR" sz="1000" b="1" dirty="0">
              <a:latin typeface="+mn-ea"/>
            </a:endParaRP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>
                <a:latin typeface="+mn-ea"/>
              </a:rPr>
              <a:t>User Data</a:t>
            </a:r>
            <a:r>
              <a:rPr kumimoji="1" lang="ko-KR" altLang="en-US" sz="1000" b="1" dirty="0">
                <a:latin typeface="+mn-ea"/>
              </a:rPr>
              <a:t>영역</a:t>
            </a:r>
          </a:p>
        </p:txBody>
      </p:sp>
      <p:sp>
        <p:nvSpPr>
          <p:cNvPr id="102" name="Line 1957"/>
          <p:cNvSpPr>
            <a:spLocks noChangeShapeType="1"/>
          </p:cNvSpPr>
          <p:nvPr/>
        </p:nvSpPr>
        <p:spPr bwMode="auto">
          <a:xfrm>
            <a:off x="7027298" y="2459340"/>
            <a:ext cx="42861" cy="2513932"/>
          </a:xfrm>
          <a:prstGeom prst="line">
            <a:avLst/>
          </a:prstGeom>
          <a:noFill/>
          <a:ln w="9525">
            <a:solidFill>
              <a:srgbClr val="5F5F5F"/>
            </a:solidFill>
            <a:prstDash val="dash"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ko-KR" altLang="en-US" sz="1000">
              <a:latin typeface="+mn-ea"/>
            </a:endParaRPr>
          </a:p>
        </p:txBody>
      </p:sp>
      <p:sp>
        <p:nvSpPr>
          <p:cNvPr id="103" name="AutoShape 1958"/>
          <p:cNvSpPr>
            <a:spLocks noChangeArrowheads="1"/>
          </p:cNvSpPr>
          <p:nvPr/>
        </p:nvSpPr>
        <p:spPr bwMode="auto">
          <a:xfrm>
            <a:off x="5935099" y="4526727"/>
            <a:ext cx="838200" cy="396000"/>
          </a:xfrm>
          <a:prstGeom prst="can">
            <a:avLst>
              <a:gd name="adj" fmla="val 32917"/>
            </a:avLst>
          </a:prstGeom>
          <a:solidFill>
            <a:srgbClr val="DDDDDD"/>
          </a:solidFill>
          <a:ln w="19050">
            <a:solidFill>
              <a:srgbClr val="5F5F5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>
                <a:latin typeface="+mn-ea"/>
              </a:rPr>
              <a:t>Local</a:t>
            </a: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 dirty="0">
                <a:latin typeface="+mn-ea"/>
              </a:rPr>
              <a:t>디스크</a:t>
            </a:r>
          </a:p>
        </p:txBody>
      </p:sp>
      <p:sp>
        <p:nvSpPr>
          <p:cNvPr id="104" name="Line 1959"/>
          <p:cNvSpPr>
            <a:spLocks noChangeShapeType="1"/>
          </p:cNvSpPr>
          <p:nvPr/>
        </p:nvSpPr>
        <p:spPr bwMode="auto">
          <a:xfrm>
            <a:off x="6349436" y="3547239"/>
            <a:ext cx="0" cy="99060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ko-KR" altLang="en-US" sz="1000">
              <a:latin typeface="+mn-ea"/>
            </a:endParaRPr>
          </a:p>
        </p:txBody>
      </p:sp>
      <p:sp>
        <p:nvSpPr>
          <p:cNvPr id="105" name="Rectangle 1960"/>
          <p:cNvSpPr>
            <a:spLocks noChangeArrowheads="1"/>
          </p:cNvSpPr>
          <p:nvPr/>
        </p:nvSpPr>
        <p:spPr bwMode="auto">
          <a:xfrm>
            <a:off x="7198374" y="2485202"/>
            <a:ext cx="1036798" cy="1250950"/>
          </a:xfrm>
          <a:prstGeom prst="rect">
            <a:avLst/>
          </a:prstGeom>
          <a:solidFill>
            <a:srgbClr val="DDDDDD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 dirty="0" err="1" smtClean="0">
                <a:latin typeface="+mn-ea"/>
              </a:rPr>
              <a:t>신서버</a:t>
            </a:r>
            <a:endParaRPr kumimoji="1" lang="ko-KR" altLang="en-US" sz="1000" b="1" dirty="0">
              <a:latin typeface="+mn-ea"/>
            </a:endParaRPr>
          </a:p>
        </p:txBody>
      </p:sp>
      <p:sp>
        <p:nvSpPr>
          <p:cNvPr id="106" name="Rectangle 1961"/>
          <p:cNvSpPr>
            <a:spLocks noChangeArrowheads="1"/>
          </p:cNvSpPr>
          <p:nvPr/>
        </p:nvSpPr>
        <p:spPr bwMode="auto">
          <a:xfrm>
            <a:off x="7251787" y="2797939"/>
            <a:ext cx="925200" cy="72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 smtClean="0">
                <a:solidFill>
                  <a:srgbClr val="FF0000"/>
                </a:solidFill>
                <a:latin typeface="+mn-ea"/>
              </a:rPr>
              <a:t>PAS 9.5</a:t>
            </a:r>
            <a:endParaRPr kumimoji="1" lang="en-US" altLang="ko-KR" sz="1000" b="1" dirty="0">
              <a:solidFill>
                <a:srgbClr val="FF0000"/>
              </a:solidFill>
              <a:latin typeface="+mn-ea"/>
            </a:endParaRPr>
          </a:p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endParaRPr kumimoji="1" lang="en-US" altLang="ko-KR" sz="1000" b="1" dirty="0">
              <a:latin typeface="+mn-ea"/>
            </a:endParaRP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 dirty="0" smtClean="0">
                <a:latin typeface="+mn-ea"/>
              </a:rPr>
              <a:t>Data</a:t>
            </a:r>
            <a:r>
              <a:rPr kumimoji="1" lang="ko-KR" altLang="en-US" sz="1000" b="1" dirty="0">
                <a:latin typeface="+mn-ea"/>
              </a:rPr>
              <a:t>영역</a:t>
            </a:r>
          </a:p>
        </p:txBody>
      </p:sp>
      <p:pic>
        <p:nvPicPr>
          <p:cNvPr id="107" name="Picture 19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6586" y="4120327"/>
            <a:ext cx="355600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AutoShape 1964"/>
          <p:cNvSpPr>
            <a:spLocks noChangeArrowheads="1"/>
          </p:cNvSpPr>
          <p:nvPr/>
        </p:nvSpPr>
        <p:spPr bwMode="auto">
          <a:xfrm>
            <a:off x="7313049" y="4517202"/>
            <a:ext cx="838200" cy="396000"/>
          </a:xfrm>
          <a:prstGeom prst="can">
            <a:avLst>
              <a:gd name="adj" fmla="val 32917"/>
            </a:avLst>
          </a:prstGeom>
          <a:solidFill>
            <a:srgbClr val="DDDDDD"/>
          </a:solidFill>
          <a:ln w="19050">
            <a:solidFill>
              <a:srgbClr val="5F5F5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Local</a:t>
            </a: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1000" b="1">
                <a:latin typeface="+mn-ea"/>
              </a:rPr>
              <a:t>디스크</a:t>
            </a:r>
          </a:p>
        </p:txBody>
      </p:sp>
      <p:sp>
        <p:nvSpPr>
          <p:cNvPr id="109" name="Line 1965"/>
          <p:cNvSpPr>
            <a:spLocks noChangeShapeType="1"/>
          </p:cNvSpPr>
          <p:nvPr/>
        </p:nvSpPr>
        <p:spPr bwMode="auto">
          <a:xfrm>
            <a:off x="7727386" y="3537714"/>
            <a:ext cx="0" cy="990600"/>
          </a:xfrm>
          <a:prstGeom prst="line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ko-KR" altLang="en-US" sz="1000">
              <a:latin typeface="+mn-ea"/>
            </a:endParaRPr>
          </a:p>
        </p:txBody>
      </p:sp>
      <p:sp>
        <p:nvSpPr>
          <p:cNvPr id="110" name="Rectangle 1966"/>
          <p:cNvSpPr>
            <a:spLocks noChangeArrowheads="1"/>
          </p:cNvSpPr>
          <p:nvPr/>
        </p:nvSpPr>
        <p:spPr bwMode="auto">
          <a:xfrm>
            <a:off x="6817749" y="4225102"/>
            <a:ext cx="469900" cy="234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FTP</a:t>
            </a:r>
          </a:p>
        </p:txBody>
      </p:sp>
      <p:sp>
        <p:nvSpPr>
          <p:cNvPr id="111" name="Rectangle 1967"/>
          <p:cNvSpPr>
            <a:spLocks noChangeArrowheads="1"/>
          </p:cNvSpPr>
          <p:nvPr/>
        </p:nvSpPr>
        <p:spPr bwMode="auto">
          <a:xfrm>
            <a:off x="6262124" y="3845689"/>
            <a:ext cx="473075" cy="234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1000" b="1">
                <a:latin typeface="+mn-ea"/>
              </a:rPr>
              <a:t>exp</a:t>
            </a:r>
          </a:p>
        </p:txBody>
      </p:sp>
      <p:pic>
        <p:nvPicPr>
          <p:cNvPr id="112" name="Picture 19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1624" y="4099689"/>
            <a:ext cx="3556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" name="Rectangle 1969"/>
          <p:cNvSpPr>
            <a:spLocks noChangeArrowheads="1"/>
          </p:cNvSpPr>
          <p:nvPr/>
        </p:nvSpPr>
        <p:spPr bwMode="auto">
          <a:xfrm>
            <a:off x="7565064" y="3853627"/>
            <a:ext cx="687981" cy="234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en-US" altLang="ko-KR" sz="900" b="1" dirty="0" err="1" smtClean="0">
                <a:latin typeface="+mn-ea"/>
              </a:rPr>
              <a:t>edb</a:t>
            </a:r>
            <a:r>
              <a:rPr kumimoji="1" lang="en-US" altLang="ko-KR" sz="900" b="1" dirty="0" smtClean="0">
                <a:latin typeface="+mn-ea"/>
              </a:rPr>
              <a:t>*Loader</a:t>
            </a:r>
            <a:endParaRPr kumimoji="1" lang="en-US" altLang="ko-KR" sz="900" b="1" dirty="0">
              <a:latin typeface="+mn-ea"/>
            </a:endParaRPr>
          </a:p>
        </p:txBody>
      </p:sp>
      <p:cxnSp>
        <p:nvCxnSpPr>
          <p:cNvPr id="114" name="AutoShape 1970"/>
          <p:cNvCxnSpPr>
            <a:cxnSpLocks noChangeShapeType="1"/>
            <a:stCxn id="104" idx="0"/>
            <a:endCxn id="111" idx="1"/>
          </p:cNvCxnSpPr>
          <p:nvPr/>
        </p:nvCxnSpPr>
        <p:spPr bwMode="auto">
          <a:xfrm rot="16200000" flipH="1" flipV="1">
            <a:off x="6093055" y="3706783"/>
            <a:ext cx="415925" cy="96837"/>
          </a:xfrm>
          <a:prstGeom prst="curvedConnector4">
            <a:avLst>
              <a:gd name="adj1" fmla="val 16792"/>
              <a:gd name="adj2" fmla="val 326231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15" name="AutoShape 1971"/>
          <p:cNvCxnSpPr>
            <a:cxnSpLocks noChangeShapeType="1"/>
            <a:stCxn id="111" idx="3"/>
            <a:endCxn id="110" idx="1"/>
          </p:cNvCxnSpPr>
          <p:nvPr/>
        </p:nvCxnSpPr>
        <p:spPr bwMode="auto">
          <a:xfrm>
            <a:off x="6744724" y="3963164"/>
            <a:ext cx="63500" cy="379413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16" name="AutoShape 1972"/>
          <p:cNvCxnSpPr>
            <a:cxnSpLocks noChangeShapeType="1"/>
            <a:stCxn id="110" idx="3"/>
            <a:endCxn id="113" idx="1"/>
          </p:cNvCxnSpPr>
          <p:nvPr/>
        </p:nvCxnSpPr>
        <p:spPr bwMode="auto">
          <a:xfrm flipV="1">
            <a:off x="7287649" y="3971102"/>
            <a:ext cx="277415" cy="371475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17" name="AutoShape 1973"/>
          <p:cNvCxnSpPr>
            <a:cxnSpLocks noChangeShapeType="1"/>
            <a:stCxn id="113" idx="0"/>
            <a:endCxn id="106" idx="2"/>
          </p:cNvCxnSpPr>
          <p:nvPr/>
        </p:nvCxnSpPr>
        <p:spPr bwMode="auto">
          <a:xfrm rot="16200000" flipV="1">
            <a:off x="7643877" y="3588449"/>
            <a:ext cx="335688" cy="19466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18" name="Oval 331"/>
          <p:cNvSpPr>
            <a:spLocks noChangeArrowheads="1"/>
          </p:cNvSpPr>
          <p:nvPr/>
        </p:nvSpPr>
        <p:spPr bwMode="auto">
          <a:xfrm>
            <a:off x="5579499" y="3428177"/>
            <a:ext cx="214312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 dirty="0">
                <a:latin typeface="+mn-ea"/>
              </a:rPr>
              <a:t>1</a:t>
            </a:r>
          </a:p>
        </p:txBody>
      </p:sp>
      <p:sp>
        <p:nvSpPr>
          <p:cNvPr id="119" name="Oval 332"/>
          <p:cNvSpPr>
            <a:spLocks noChangeArrowheads="1"/>
          </p:cNvSpPr>
          <p:nvPr/>
        </p:nvSpPr>
        <p:spPr bwMode="auto">
          <a:xfrm>
            <a:off x="6036699" y="4013964"/>
            <a:ext cx="215900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>
                <a:latin typeface="+mn-ea"/>
              </a:rPr>
              <a:t>2</a:t>
            </a:r>
          </a:p>
        </p:txBody>
      </p:sp>
      <p:sp>
        <p:nvSpPr>
          <p:cNvPr id="120" name="Oval 334"/>
          <p:cNvSpPr>
            <a:spLocks noChangeArrowheads="1"/>
          </p:cNvSpPr>
          <p:nvPr/>
        </p:nvSpPr>
        <p:spPr bwMode="auto">
          <a:xfrm>
            <a:off x="6920936" y="4483864"/>
            <a:ext cx="214313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>
                <a:latin typeface="+mn-ea"/>
              </a:rPr>
              <a:t>3</a:t>
            </a:r>
          </a:p>
        </p:txBody>
      </p:sp>
      <p:sp>
        <p:nvSpPr>
          <p:cNvPr id="121" name="Oval 336"/>
          <p:cNvSpPr>
            <a:spLocks noChangeArrowheads="1"/>
          </p:cNvSpPr>
          <p:nvPr/>
        </p:nvSpPr>
        <p:spPr bwMode="auto">
          <a:xfrm>
            <a:off x="8035361" y="4031427"/>
            <a:ext cx="215900" cy="215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rgbClr val="5F5F5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15000"/>
              </a:lnSpc>
              <a:spcBef>
                <a:spcPct val="0"/>
              </a:spcBef>
              <a:spcAft>
                <a:spcPct val="15000"/>
              </a:spcAft>
            </a:pPr>
            <a:r>
              <a:rPr kumimoji="1" lang="en-US" altLang="ko-KR" sz="1000" b="1">
                <a:latin typeface="+mn-ea"/>
              </a:rPr>
              <a:t>4</a:t>
            </a:r>
          </a:p>
        </p:txBody>
      </p:sp>
      <p:sp>
        <p:nvSpPr>
          <p:cNvPr id="122" name="Rectangle 1999"/>
          <p:cNvSpPr>
            <a:spLocks noChangeArrowheads="1"/>
          </p:cNvSpPr>
          <p:nvPr/>
        </p:nvSpPr>
        <p:spPr bwMode="auto">
          <a:xfrm>
            <a:off x="5469961" y="3709164"/>
            <a:ext cx="471488" cy="234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buClr>
                <a:srgbClr val="0053A6"/>
              </a:buClr>
              <a:buFont typeface="Wingdings" pitchFamily="2" charset="2"/>
              <a:buNone/>
            </a:pPr>
            <a:r>
              <a:rPr kumimoji="1" lang="ko-KR" altLang="en-US" sz="800" b="1" dirty="0" smtClean="0">
                <a:latin typeface="+mn-ea"/>
              </a:rPr>
              <a:t>업무중지</a:t>
            </a:r>
            <a:endParaRPr kumimoji="1" lang="en-US" altLang="ko-KR" sz="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2081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IV. </a:t>
            </a:r>
            <a:r>
              <a:rPr kumimoji="1" lang="ko-KR" altLang="en-US" sz="2031" kern="0" dirty="0" smtClean="0"/>
              <a:t>공정</a:t>
            </a:r>
            <a:r>
              <a:rPr kumimoji="1" lang="en-US" altLang="ko-KR" sz="2031" kern="0" dirty="0" smtClean="0"/>
              <a:t>/</a:t>
            </a:r>
            <a:r>
              <a:rPr kumimoji="1" lang="ko-KR" altLang="en-US" sz="2031" kern="0" dirty="0" smtClean="0"/>
              <a:t>일정</a:t>
            </a:r>
            <a:r>
              <a:rPr kumimoji="1" lang="en-US" altLang="ko-KR" sz="2031" kern="0" dirty="0" smtClean="0"/>
              <a:t>/</a:t>
            </a:r>
            <a:r>
              <a:rPr kumimoji="1" lang="ko-KR" altLang="en-US" sz="2031" kern="0" dirty="0" smtClean="0"/>
              <a:t>산출물 </a:t>
            </a:r>
            <a:r>
              <a:rPr kumimoji="1" lang="en-US" altLang="ko-KR" sz="2031" kern="0" dirty="0" smtClean="0"/>
              <a:t>- </a:t>
            </a:r>
            <a:r>
              <a:rPr kumimoji="1" lang="ko-KR" altLang="en-US" sz="2031" kern="0" dirty="0" smtClean="0"/>
              <a:t>공정</a:t>
            </a:r>
            <a:endParaRPr kumimoji="1" lang="ko-KR" altLang="en-US" sz="2031" kern="0" dirty="0"/>
          </a:p>
        </p:txBody>
      </p:sp>
      <p:sp>
        <p:nvSpPr>
          <p:cNvPr id="29" name="Rectangle 54"/>
          <p:cNvSpPr>
            <a:spLocks noChangeArrowheads="1"/>
          </p:cNvSpPr>
          <p:nvPr/>
        </p:nvSpPr>
        <p:spPr bwMode="auto">
          <a:xfrm>
            <a:off x="545205" y="1079610"/>
            <a:ext cx="8059243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kumimoji="1"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프로젝트의 성공적 완수를 위해 최적화된 통합 구축 방법론과 철저한 프로젝트관리 방법론을 적용 함</a:t>
            </a:r>
          </a:p>
        </p:txBody>
      </p:sp>
      <p:sp>
        <p:nvSpPr>
          <p:cNvPr id="30" name="Rectangle 106"/>
          <p:cNvSpPr>
            <a:spLocks noChangeArrowheads="1"/>
          </p:cNvSpPr>
          <p:nvPr/>
        </p:nvSpPr>
        <p:spPr bwMode="gray">
          <a:xfrm>
            <a:off x="2666430" y="1757351"/>
            <a:ext cx="2663825" cy="3888000"/>
          </a:xfrm>
          <a:prstGeom prst="rect">
            <a:avLst/>
          </a:prstGeom>
          <a:solidFill>
            <a:srgbClr val="CEDDEA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endParaRPr lang="ko-KR" altLang="ko-KR" sz="80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31" name="AutoShape 107"/>
          <p:cNvCxnSpPr>
            <a:cxnSpLocks noChangeShapeType="1"/>
            <a:stCxn id="45" idx="2"/>
            <a:endCxn id="48" idx="0"/>
          </p:cNvCxnSpPr>
          <p:nvPr/>
        </p:nvCxnSpPr>
        <p:spPr bwMode="auto">
          <a:xfrm rot="5400000">
            <a:off x="3078545" y="2602477"/>
            <a:ext cx="560071" cy="1588"/>
          </a:xfrm>
          <a:prstGeom prst="straightConnector1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</p:spPr>
      </p:cxnSp>
      <p:sp>
        <p:nvSpPr>
          <p:cNvPr id="32" name="AutoShape 135"/>
          <p:cNvSpPr>
            <a:spLocks noChangeArrowheads="1"/>
          </p:cNvSpPr>
          <p:nvPr/>
        </p:nvSpPr>
        <p:spPr bwMode="auto">
          <a:xfrm>
            <a:off x="2810892" y="4403337"/>
            <a:ext cx="1093788" cy="1206500"/>
          </a:xfrm>
          <a:prstGeom prst="roundRect">
            <a:avLst>
              <a:gd name="adj" fmla="val 1477"/>
            </a:avLst>
          </a:prstGeom>
          <a:solidFill>
            <a:srgbClr val="FFFFFF"/>
          </a:solidFill>
          <a:ln w="3175" algn="ctr">
            <a:noFill/>
            <a:round/>
            <a:headEnd/>
            <a:tailEnd/>
          </a:ln>
        </p:spPr>
        <p:txBody>
          <a:bodyPr wrap="none" lIns="82800" tIns="14400" rIns="82800" bIns="49751"/>
          <a:lstStyle/>
          <a:p>
            <a:pPr defTabSz="993775" eaLnBrk="1" latinLnBrk="1" hangingPunct="1">
              <a:lnSpc>
                <a:spcPct val="12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인프라 설계</a:t>
            </a:r>
          </a:p>
        </p:txBody>
      </p:sp>
      <p:sp>
        <p:nvSpPr>
          <p:cNvPr id="34" name="Rectangle 136"/>
          <p:cNvSpPr>
            <a:spLocks noChangeArrowheads="1"/>
          </p:cNvSpPr>
          <p:nvPr/>
        </p:nvSpPr>
        <p:spPr bwMode="gray">
          <a:xfrm>
            <a:off x="2845817" y="4636700"/>
            <a:ext cx="1022350" cy="209550"/>
          </a:xfrm>
          <a:prstGeom prst="rect">
            <a:avLst/>
          </a:prstGeom>
          <a:solidFill>
            <a:srgbClr val="AEC6DC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서버 및 네트워크 설계</a:t>
            </a:r>
          </a:p>
        </p:txBody>
      </p:sp>
      <p:sp>
        <p:nvSpPr>
          <p:cNvPr id="35" name="Rectangle 137"/>
          <p:cNvSpPr>
            <a:spLocks noChangeArrowheads="1"/>
          </p:cNvSpPr>
          <p:nvPr/>
        </p:nvSpPr>
        <p:spPr bwMode="gray">
          <a:xfrm>
            <a:off x="2845817" y="4876412"/>
            <a:ext cx="1022350" cy="211138"/>
          </a:xfrm>
          <a:prstGeom prst="rect">
            <a:avLst/>
          </a:prstGeom>
          <a:solidFill>
            <a:srgbClr val="AEC6DC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ko-KR" sz="800">
                <a:latin typeface="+mn-ea"/>
              </a:rPr>
              <a:t>Middle Ware </a:t>
            </a:r>
            <a:r>
              <a:rPr lang="ko-KR" altLang="en-US" sz="800">
                <a:latin typeface="+mn-ea"/>
              </a:rPr>
              <a:t>설계</a:t>
            </a:r>
          </a:p>
        </p:txBody>
      </p:sp>
      <p:cxnSp>
        <p:nvCxnSpPr>
          <p:cNvPr id="36" name="AutoShape 148"/>
          <p:cNvCxnSpPr>
            <a:cxnSpLocks noChangeShapeType="1"/>
            <a:stCxn id="32" idx="3"/>
            <a:endCxn id="38" idx="1"/>
          </p:cNvCxnSpPr>
          <p:nvPr/>
        </p:nvCxnSpPr>
        <p:spPr bwMode="auto">
          <a:xfrm flipV="1">
            <a:off x="3904680" y="3636575"/>
            <a:ext cx="303207" cy="13700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5F5F5F"/>
            </a:solidFill>
            <a:miter lim="800000"/>
            <a:headEnd/>
            <a:tailEnd type="triangle" w="med" len="med"/>
          </a:ln>
        </p:spPr>
      </p:cxnSp>
      <p:sp>
        <p:nvSpPr>
          <p:cNvPr id="38" name="Rectangle 150"/>
          <p:cNvSpPr>
            <a:spLocks noChangeArrowheads="1"/>
          </p:cNvSpPr>
          <p:nvPr/>
        </p:nvSpPr>
        <p:spPr bwMode="auto">
          <a:xfrm>
            <a:off x="4207887" y="2979350"/>
            <a:ext cx="1080000" cy="1314450"/>
          </a:xfrm>
          <a:prstGeom prst="rect">
            <a:avLst/>
          </a:prstGeom>
          <a:solidFill>
            <a:srgbClr val="497BA9"/>
          </a:solidFill>
          <a:ln w="9525">
            <a:noFill/>
            <a:miter lim="800000"/>
            <a:headEnd/>
            <a:tailEnd/>
          </a:ln>
        </p:spPr>
        <p:txBody>
          <a:bodyPr lIns="0" tIns="28800" rIns="0" bIns="50400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kumimoji="1" lang="ko-KR" altLang="en-US" sz="800">
                <a:solidFill>
                  <a:srgbClr val="FFFFFF"/>
                </a:solidFill>
                <a:latin typeface="+mn-ea"/>
              </a:rPr>
              <a:t>테스트 설계</a:t>
            </a:r>
          </a:p>
        </p:txBody>
      </p:sp>
      <p:grpSp>
        <p:nvGrpSpPr>
          <p:cNvPr id="39" name="Group 151"/>
          <p:cNvGrpSpPr>
            <a:grpSpLocks/>
          </p:cNvGrpSpPr>
          <p:nvPr/>
        </p:nvGrpSpPr>
        <p:grpSpPr bwMode="auto">
          <a:xfrm>
            <a:off x="4242227" y="3213245"/>
            <a:ext cx="1013037" cy="1032230"/>
            <a:chOff x="3332" y="2492"/>
            <a:chExt cx="550" cy="514"/>
          </a:xfrm>
        </p:grpSpPr>
        <p:sp>
          <p:nvSpPr>
            <p:cNvPr id="40" name="Rectangle 152"/>
            <p:cNvSpPr>
              <a:spLocks noChangeArrowheads="1"/>
            </p:cNvSpPr>
            <p:nvPr/>
          </p:nvSpPr>
          <p:spPr bwMode="gray">
            <a:xfrm>
              <a:off x="3332" y="2492"/>
              <a:ext cx="550" cy="110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93775" eaLnBrk="1" hangingPunct="1">
                <a:lnSpc>
                  <a:spcPct val="100000"/>
                </a:lnSpc>
                <a:spcBef>
                  <a:spcPct val="0"/>
                </a:spcBef>
                <a:buFont typeface="Times New Roman" pitchFamily="18" charset="0"/>
                <a:buNone/>
              </a:pPr>
              <a:r>
                <a:rPr kumimoji="1" lang="ko-KR" altLang="en-US" sz="800">
                  <a:latin typeface="+mn-ea"/>
                </a:rPr>
                <a:t>테스트계획수립</a:t>
              </a:r>
            </a:p>
          </p:txBody>
        </p:sp>
        <p:sp>
          <p:nvSpPr>
            <p:cNvPr id="41" name="Rectangle 153"/>
            <p:cNvSpPr>
              <a:spLocks noChangeArrowheads="1"/>
            </p:cNvSpPr>
            <p:nvPr/>
          </p:nvSpPr>
          <p:spPr bwMode="gray">
            <a:xfrm>
              <a:off x="3332" y="2627"/>
              <a:ext cx="550" cy="109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93775" eaLnBrk="1" hangingPunct="1">
                <a:lnSpc>
                  <a:spcPct val="100000"/>
                </a:lnSpc>
                <a:spcBef>
                  <a:spcPct val="0"/>
                </a:spcBef>
                <a:buFont typeface="Times New Roman" pitchFamily="18" charset="0"/>
                <a:buNone/>
              </a:pPr>
              <a:r>
                <a:rPr kumimoji="1" lang="ko-KR" altLang="en-US" sz="800">
                  <a:latin typeface="+mn-ea"/>
                </a:rPr>
                <a:t>단위테스트설계</a:t>
              </a:r>
            </a:p>
          </p:txBody>
        </p:sp>
        <p:sp>
          <p:nvSpPr>
            <p:cNvPr id="42" name="Rectangle 154"/>
            <p:cNvSpPr>
              <a:spLocks noChangeArrowheads="1"/>
            </p:cNvSpPr>
            <p:nvPr/>
          </p:nvSpPr>
          <p:spPr bwMode="gray">
            <a:xfrm>
              <a:off x="3332" y="2761"/>
              <a:ext cx="550" cy="110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93775" eaLnBrk="1" hangingPunct="1">
                <a:lnSpc>
                  <a:spcPct val="100000"/>
                </a:lnSpc>
                <a:spcBef>
                  <a:spcPct val="0"/>
                </a:spcBef>
                <a:buFont typeface="Times New Roman" pitchFamily="18" charset="0"/>
                <a:buNone/>
              </a:pPr>
              <a:r>
                <a:rPr kumimoji="1" lang="ko-KR" altLang="en-US" sz="800">
                  <a:latin typeface="+mn-ea"/>
                </a:rPr>
                <a:t>통합테스트설계</a:t>
              </a:r>
            </a:p>
          </p:txBody>
        </p:sp>
        <p:sp>
          <p:nvSpPr>
            <p:cNvPr id="43" name="Rectangle 155"/>
            <p:cNvSpPr>
              <a:spLocks noChangeArrowheads="1"/>
            </p:cNvSpPr>
            <p:nvPr/>
          </p:nvSpPr>
          <p:spPr bwMode="gray">
            <a:xfrm>
              <a:off x="3332" y="2896"/>
              <a:ext cx="550" cy="110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93775" eaLnBrk="1" hangingPunct="1">
                <a:lnSpc>
                  <a:spcPct val="100000"/>
                </a:lnSpc>
                <a:spcBef>
                  <a:spcPct val="0"/>
                </a:spcBef>
                <a:buFont typeface="Times New Roman" pitchFamily="18" charset="0"/>
                <a:buNone/>
              </a:pPr>
              <a:r>
                <a:rPr kumimoji="1" lang="ko-KR" altLang="en-US" sz="800">
                  <a:latin typeface="+mn-ea"/>
                </a:rPr>
                <a:t>시스템테스트계획수립</a:t>
              </a:r>
            </a:p>
          </p:txBody>
        </p:sp>
      </p:grpSp>
      <p:sp>
        <p:nvSpPr>
          <p:cNvPr id="45" name="AutoShape 142"/>
          <p:cNvSpPr>
            <a:spLocks noChangeArrowheads="1"/>
          </p:cNvSpPr>
          <p:nvPr/>
        </p:nvSpPr>
        <p:spPr bwMode="auto">
          <a:xfrm>
            <a:off x="2810892" y="1788725"/>
            <a:ext cx="1095375" cy="533400"/>
          </a:xfrm>
          <a:prstGeom prst="roundRect">
            <a:avLst>
              <a:gd name="adj" fmla="val 1477"/>
            </a:avLst>
          </a:prstGeom>
          <a:solidFill>
            <a:srgbClr val="FFFFFF"/>
          </a:solidFill>
          <a:ln w="3175">
            <a:noFill/>
            <a:round/>
            <a:headEnd/>
            <a:tailEnd/>
          </a:ln>
        </p:spPr>
        <p:txBody>
          <a:bodyPr wrap="none" lIns="82800" tIns="14400" rIns="82800" bIns="49751"/>
          <a:lstStyle/>
          <a:p>
            <a:pPr defTabSz="993775" eaLnBrk="1" latinLnBrk="1" hangingPunct="1">
              <a:lnSpc>
                <a:spcPct val="12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 dirty="0">
                <a:latin typeface="+mn-ea"/>
              </a:rPr>
              <a:t>데이터베이스 </a:t>
            </a:r>
            <a:r>
              <a:rPr kumimoji="1" lang="en-US" altLang="ko-KR" sz="800" dirty="0">
                <a:latin typeface="+mn-ea"/>
              </a:rPr>
              <a:t>MIG</a:t>
            </a:r>
            <a:r>
              <a:rPr kumimoji="1" lang="ko-KR" altLang="en-US" sz="800">
                <a:latin typeface="+mn-ea"/>
              </a:rPr>
              <a:t>방안</a:t>
            </a:r>
          </a:p>
        </p:txBody>
      </p:sp>
      <p:sp>
        <p:nvSpPr>
          <p:cNvPr id="46" name="Rectangle 143"/>
          <p:cNvSpPr>
            <a:spLocks noChangeArrowheads="1"/>
          </p:cNvSpPr>
          <p:nvPr/>
        </p:nvSpPr>
        <p:spPr bwMode="gray">
          <a:xfrm>
            <a:off x="2847405" y="2012563"/>
            <a:ext cx="1022350" cy="215900"/>
          </a:xfrm>
          <a:prstGeom prst="rect">
            <a:avLst/>
          </a:prstGeom>
          <a:solidFill>
            <a:srgbClr val="AEC6DC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ko-KR" sz="800">
                <a:latin typeface="+mn-ea"/>
              </a:rPr>
              <a:t>Oracle Database</a:t>
            </a:r>
          </a:p>
        </p:txBody>
      </p:sp>
      <p:sp>
        <p:nvSpPr>
          <p:cNvPr id="48" name="AutoShape 142"/>
          <p:cNvSpPr>
            <a:spLocks noChangeArrowheads="1"/>
          </p:cNvSpPr>
          <p:nvPr/>
        </p:nvSpPr>
        <p:spPr bwMode="auto">
          <a:xfrm>
            <a:off x="2810892" y="2882512"/>
            <a:ext cx="1095375" cy="796925"/>
          </a:xfrm>
          <a:prstGeom prst="roundRect">
            <a:avLst>
              <a:gd name="adj" fmla="val 1477"/>
            </a:avLst>
          </a:prstGeom>
          <a:solidFill>
            <a:srgbClr val="FFFFFF"/>
          </a:solidFill>
          <a:ln w="3175">
            <a:noFill/>
            <a:round/>
            <a:headEnd/>
            <a:tailEnd/>
          </a:ln>
        </p:spPr>
        <p:txBody>
          <a:bodyPr wrap="none" lIns="82800" tIns="14400" rIns="82800" bIns="49751"/>
          <a:lstStyle/>
          <a:p>
            <a:pPr defTabSz="993775" eaLnBrk="1" latinLnBrk="1" hangingPunct="1">
              <a:lnSpc>
                <a:spcPct val="12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응용시스템 </a:t>
            </a:r>
            <a:r>
              <a:rPr kumimoji="1" lang="en-US" altLang="ko-KR" sz="800">
                <a:latin typeface="+mn-ea"/>
              </a:rPr>
              <a:t>MIG</a:t>
            </a:r>
            <a:r>
              <a:rPr kumimoji="1" lang="ko-KR" altLang="en-US" sz="800">
                <a:latin typeface="+mn-ea"/>
              </a:rPr>
              <a:t>방안</a:t>
            </a:r>
          </a:p>
        </p:txBody>
      </p:sp>
      <p:sp>
        <p:nvSpPr>
          <p:cNvPr id="49" name="Rectangle 143"/>
          <p:cNvSpPr>
            <a:spLocks noChangeArrowheads="1"/>
          </p:cNvSpPr>
          <p:nvPr/>
        </p:nvSpPr>
        <p:spPr bwMode="gray">
          <a:xfrm>
            <a:off x="2847405" y="3106350"/>
            <a:ext cx="1022350" cy="215900"/>
          </a:xfrm>
          <a:prstGeom prst="rect">
            <a:avLst/>
          </a:prstGeom>
          <a:solidFill>
            <a:srgbClr val="AEC6DC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ko-KR" sz="800" dirty="0">
                <a:latin typeface="+mn-ea"/>
              </a:rPr>
              <a:t>JAVA Application</a:t>
            </a:r>
          </a:p>
        </p:txBody>
      </p:sp>
      <p:sp>
        <p:nvSpPr>
          <p:cNvPr id="50" name="Rectangle 143"/>
          <p:cNvSpPr>
            <a:spLocks noChangeArrowheads="1"/>
          </p:cNvSpPr>
          <p:nvPr/>
        </p:nvSpPr>
        <p:spPr bwMode="gray">
          <a:xfrm>
            <a:off x="2847405" y="3358762"/>
            <a:ext cx="1022350" cy="215900"/>
          </a:xfrm>
          <a:prstGeom prst="rect">
            <a:avLst/>
          </a:prstGeom>
          <a:solidFill>
            <a:srgbClr val="AEC6DC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ko-KR" sz="800">
                <a:latin typeface="+mn-ea"/>
              </a:rPr>
              <a:t>C Application</a:t>
            </a:r>
          </a:p>
        </p:txBody>
      </p:sp>
      <p:cxnSp>
        <p:nvCxnSpPr>
          <p:cNvPr id="51" name="AutoShape 107"/>
          <p:cNvCxnSpPr>
            <a:cxnSpLocks noChangeShapeType="1"/>
            <a:stCxn id="48" idx="2"/>
            <a:endCxn id="32" idx="0"/>
          </p:cNvCxnSpPr>
          <p:nvPr/>
        </p:nvCxnSpPr>
        <p:spPr bwMode="auto">
          <a:xfrm rot="5400000">
            <a:off x="2995916" y="4040673"/>
            <a:ext cx="724534" cy="794"/>
          </a:xfrm>
          <a:prstGeom prst="straightConnector1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</p:spPr>
      </p:cxnSp>
      <p:sp>
        <p:nvSpPr>
          <p:cNvPr id="52" name="Rectangle 80"/>
          <p:cNvSpPr>
            <a:spLocks noChangeArrowheads="1"/>
          </p:cNvSpPr>
          <p:nvPr/>
        </p:nvSpPr>
        <p:spPr bwMode="gray">
          <a:xfrm>
            <a:off x="917005" y="1757351"/>
            <a:ext cx="1514475" cy="3888000"/>
          </a:xfrm>
          <a:prstGeom prst="rect">
            <a:avLst/>
          </a:prstGeom>
          <a:solidFill>
            <a:srgbClr val="F8F8F8"/>
          </a:solidFill>
          <a:ln w="9525" algn="ctr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>
              <a:lnSpc>
                <a:spcPct val="100000"/>
              </a:lnSpc>
              <a:spcBef>
                <a:spcPct val="50000"/>
              </a:spcBef>
            </a:pPr>
            <a:endParaRPr kumimoji="1" lang="ko-KR" altLang="ko-KR" sz="8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3" name="AutoShape 110"/>
          <p:cNvSpPr>
            <a:spLocks noChangeArrowheads="1"/>
          </p:cNvSpPr>
          <p:nvPr/>
        </p:nvSpPr>
        <p:spPr bwMode="auto">
          <a:xfrm>
            <a:off x="974155" y="1796662"/>
            <a:ext cx="1384300" cy="711200"/>
          </a:xfrm>
          <a:prstGeom prst="roundRect">
            <a:avLst>
              <a:gd name="adj" fmla="val 1458"/>
            </a:avLst>
          </a:prstGeom>
          <a:solidFill>
            <a:srgbClr val="FFFFFF"/>
          </a:solidFill>
          <a:ln w="127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endParaRPr kumimoji="1" lang="ko-KR" altLang="ko-KR" sz="8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5" name="Rectangle 112"/>
          <p:cNvSpPr>
            <a:spLocks noChangeArrowheads="1"/>
          </p:cNvSpPr>
          <p:nvPr/>
        </p:nvSpPr>
        <p:spPr bwMode="gray">
          <a:xfrm>
            <a:off x="1023366" y="2052250"/>
            <a:ext cx="129600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현황업무분석</a:t>
            </a:r>
          </a:p>
        </p:txBody>
      </p:sp>
      <p:sp>
        <p:nvSpPr>
          <p:cNvPr id="56" name="Rectangle 113"/>
          <p:cNvSpPr>
            <a:spLocks noChangeArrowheads="1"/>
          </p:cNvSpPr>
          <p:nvPr/>
        </p:nvSpPr>
        <p:spPr bwMode="gray">
          <a:xfrm>
            <a:off x="1023366" y="2276087"/>
            <a:ext cx="129600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인터뷰 실시</a:t>
            </a:r>
          </a:p>
        </p:txBody>
      </p:sp>
      <p:cxnSp>
        <p:nvCxnSpPr>
          <p:cNvPr id="57" name="AutoShape 120"/>
          <p:cNvCxnSpPr>
            <a:cxnSpLocks noChangeShapeType="1"/>
            <a:stCxn id="53" idx="2"/>
            <a:endCxn id="65" idx="0"/>
          </p:cNvCxnSpPr>
          <p:nvPr/>
        </p:nvCxnSpPr>
        <p:spPr bwMode="auto">
          <a:xfrm>
            <a:off x="1666305" y="2507862"/>
            <a:ext cx="0" cy="125413"/>
          </a:xfrm>
          <a:prstGeom prst="straightConnector1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sm" len="sm"/>
          </a:ln>
        </p:spPr>
      </p:cxnSp>
      <p:sp>
        <p:nvSpPr>
          <p:cNvPr id="58" name="AutoShape 116"/>
          <p:cNvSpPr>
            <a:spLocks noChangeArrowheads="1"/>
          </p:cNvSpPr>
          <p:nvPr/>
        </p:nvSpPr>
        <p:spPr bwMode="auto">
          <a:xfrm>
            <a:off x="974155" y="3987412"/>
            <a:ext cx="1384300" cy="512763"/>
          </a:xfrm>
          <a:prstGeom prst="roundRect">
            <a:avLst>
              <a:gd name="adj" fmla="val 1458"/>
            </a:avLst>
          </a:prstGeom>
          <a:solidFill>
            <a:srgbClr val="FFFFFF"/>
          </a:solidFill>
          <a:ln w="12700" algn="ctr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endParaRPr kumimoji="1" lang="ko-KR" altLang="ko-KR" sz="8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9" name="Rectangle 118"/>
          <p:cNvSpPr>
            <a:spLocks noChangeArrowheads="1"/>
          </p:cNvSpPr>
          <p:nvPr/>
        </p:nvSpPr>
        <p:spPr bwMode="gray">
          <a:xfrm>
            <a:off x="1023366" y="4258875"/>
            <a:ext cx="129600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업무별</a:t>
            </a:r>
            <a:r>
              <a:rPr kumimoji="1" lang="en-US" altLang="ko-KR" sz="800">
                <a:latin typeface="+mn-ea"/>
              </a:rPr>
              <a:t>, </a:t>
            </a:r>
            <a:r>
              <a:rPr kumimoji="1" lang="ko-KR" altLang="en-US" sz="800">
                <a:latin typeface="+mn-ea"/>
              </a:rPr>
              <a:t>제품별 버전 정의</a:t>
            </a:r>
          </a:p>
        </p:txBody>
      </p:sp>
      <p:cxnSp>
        <p:nvCxnSpPr>
          <p:cNvPr id="60" name="AutoShape 120"/>
          <p:cNvCxnSpPr>
            <a:cxnSpLocks noChangeShapeType="1"/>
            <a:stCxn id="65" idx="2"/>
            <a:endCxn id="58" idx="0"/>
          </p:cNvCxnSpPr>
          <p:nvPr/>
        </p:nvCxnSpPr>
        <p:spPr bwMode="auto">
          <a:xfrm>
            <a:off x="1666305" y="3862000"/>
            <a:ext cx="0" cy="125412"/>
          </a:xfrm>
          <a:prstGeom prst="straightConnector1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sm" len="sm"/>
          </a:ln>
        </p:spPr>
      </p:cxnSp>
      <p:sp>
        <p:nvSpPr>
          <p:cNvPr id="61" name="AutoShape 116"/>
          <p:cNvSpPr>
            <a:spLocks noChangeArrowheads="1"/>
          </p:cNvSpPr>
          <p:nvPr/>
        </p:nvSpPr>
        <p:spPr bwMode="auto">
          <a:xfrm>
            <a:off x="975742" y="4625587"/>
            <a:ext cx="1384300" cy="752475"/>
          </a:xfrm>
          <a:prstGeom prst="roundRect">
            <a:avLst>
              <a:gd name="adj" fmla="val 1458"/>
            </a:avLst>
          </a:prstGeom>
          <a:solidFill>
            <a:srgbClr val="FFFFFF"/>
          </a:solidFill>
          <a:ln w="12700" algn="ctr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endParaRPr kumimoji="1" lang="ko-KR" altLang="ko-KR" sz="8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2" name="Rectangle 118"/>
          <p:cNvSpPr>
            <a:spLocks noChangeArrowheads="1"/>
          </p:cNvSpPr>
          <p:nvPr/>
        </p:nvSpPr>
        <p:spPr bwMode="gray">
          <a:xfrm>
            <a:off x="1024954" y="4904987"/>
            <a:ext cx="129600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적용 소프트웨어 버전 확정</a:t>
            </a:r>
          </a:p>
        </p:txBody>
      </p:sp>
      <p:sp>
        <p:nvSpPr>
          <p:cNvPr id="63" name="Rectangle 118"/>
          <p:cNvSpPr>
            <a:spLocks noChangeArrowheads="1"/>
          </p:cNvSpPr>
          <p:nvPr/>
        </p:nvSpPr>
        <p:spPr bwMode="gray">
          <a:xfrm>
            <a:off x="1024954" y="5143112"/>
            <a:ext cx="129600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개발</a:t>
            </a:r>
            <a:r>
              <a:rPr kumimoji="1" lang="en-US" altLang="ko-KR" sz="800">
                <a:latin typeface="+mn-ea"/>
              </a:rPr>
              <a:t>/</a:t>
            </a:r>
            <a:r>
              <a:rPr kumimoji="1" lang="ko-KR" altLang="en-US" sz="800">
                <a:latin typeface="+mn-ea"/>
              </a:rPr>
              <a:t>운영 환경 구성전략</a:t>
            </a:r>
          </a:p>
        </p:txBody>
      </p:sp>
      <p:cxnSp>
        <p:nvCxnSpPr>
          <p:cNvPr id="64" name="AutoShape 120"/>
          <p:cNvCxnSpPr>
            <a:cxnSpLocks noChangeShapeType="1"/>
            <a:stCxn id="58" idx="2"/>
            <a:endCxn id="61" idx="0"/>
          </p:cNvCxnSpPr>
          <p:nvPr/>
        </p:nvCxnSpPr>
        <p:spPr bwMode="auto">
          <a:xfrm>
            <a:off x="1666305" y="4500175"/>
            <a:ext cx="1587" cy="125412"/>
          </a:xfrm>
          <a:prstGeom prst="straightConnector1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sm" len="sm"/>
          </a:ln>
        </p:spPr>
      </p:cxnSp>
      <p:sp>
        <p:nvSpPr>
          <p:cNvPr id="65" name="AutoShape 199"/>
          <p:cNvSpPr>
            <a:spLocks noChangeArrowheads="1"/>
          </p:cNvSpPr>
          <p:nvPr/>
        </p:nvSpPr>
        <p:spPr bwMode="auto">
          <a:xfrm>
            <a:off x="974155" y="2633275"/>
            <a:ext cx="1384300" cy="1228725"/>
          </a:xfrm>
          <a:prstGeom prst="roundRect">
            <a:avLst>
              <a:gd name="adj" fmla="val 1458"/>
            </a:avLst>
          </a:prstGeom>
          <a:solidFill>
            <a:srgbClr val="FFFFFF"/>
          </a:solidFill>
          <a:ln w="12700" algn="ctr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endParaRPr kumimoji="1" lang="ko-KR" altLang="ko-KR" sz="8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6" name="Rectangle 201"/>
          <p:cNvSpPr>
            <a:spLocks noChangeArrowheads="1"/>
          </p:cNvSpPr>
          <p:nvPr/>
        </p:nvSpPr>
        <p:spPr bwMode="gray">
          <a:xfrm>
            <a:off x="1023366" y="2917437"/>
            <a:ext cx="129600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소프트웨어 구성 전략</a:t>
            </a:r>
          </a:p>
        </p:txBody>
      </p:sp>
      <p:sp>
        <p:nvSpPr>
          <p:cNvPr id="67" name="Rectangle 202"/>
          <p:cNvSpPr>
            <a:spLocks noChangeArrowheads="1"/>
          </p:cNvSpPr>
          <p:nvPr/>
        </p:nvSpPr>
        <p:spPr bwMode="gray">
          <a:xfrm>
            <a:off x="1023366" y="3150800"/>
            <a:ext cx="129600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9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성능</a:t>
            </a:r>
            <a:r>
              <a:rPr kumimoji="1" lang="en-US" altLang="ko-KR" sz="800">
                <a:latin typeface="+mn-ea"/>
              </a:rPr>
              <a:t>/</a:t>
            </a:r>
            <a:r>
              <a:rPr kumimoji="1" lang="ko-KR" altLang="en-US" sz="800">
                <a:latin typeface="+mn-ea"/>
              </a:rPr>
              <a:t>가용성 향상 방안</a:t>
            </a:r>
          </a:p>
        </p:txBody>
      </p:sp>
      <p:sp>
        <p:nvSpPr>
          <p:cNvPr id="68" name="Rectangle 204"/>
          <p:cNvSpPr>
            <a:spLocks noChangeArrowheads="1"/>
          </p:cNvSpPr>
          <p:nvPr/>
        </p:nvSpPr>
        <p:spPr bwMode="gray">
          <a:xfrm>
            <a:off x="1023366" y="3384162"/>
            <a:ext cx="129600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9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업무별 이행 일정 정의</a:t>
            </a:r>
          </a:p>
        </p:txBody>
      </p:sp>
      <p:sp>
        <p:nvSpPr>
          <p:cNvPr id="69" name="Rectangle 204"/>
          <p:cNvSpPr>
            <a:spLocks noChangeArrowheads="1"/>
          </p:cNvSpPr>
          <p:nvPr/>
        </p:nvSpPr>
        <p:spPr bwMode="gray">
          <a:xfrm>
            <a:off x="1023366" y="3617525"/>
            <a:ext cx="129600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9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시스템화 범위 결정</a:t>
            </a:r>
          </a:p>
        </p:txBody>
      </p:sp>
      <p:sp>
        <p:nvSpPr>
          <p:cNvPr id="70" name="Rectangle 66"/>
          <p:cNvSpPr>
            <a:spLocks noChangeArrowheads="1"/>
          </p:cNvSpPr>
          <p:nvPr/>
        </p:nvSpPr>
        <p:spPr bwMode="gray">
          <a:xfrm>
            <a:off x="236216" y="5661129"/>
            <a:ext cx="8676000" cy="214312"/>
          </a:xfrm>
          <a:prstGeom prst="rect">
            <a:avLst/>
          </a:prstGeom>
          <a:solidFill>
            <a:srgbClr val="EAE3D2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endParaRPr kumimoji="1" lang="ko-KR" altLang="ko-KR" sz="8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1" name="AutoShape 67"/>
          <p:cNvSpPr>
            <a:spLocks noChangeArrowheads="1"/>
          </p:cNvSpPr>
          <p:nvPr/>
        </p:nvSpPr>
        <p:spPr bwMode="gray">
          <a:xfrm>
            <a:off x="251616" y="5700441"/>
            <a:ext cx="864000" cy="144000"/>
          </a:xfrm>
          <a:prstGeom prst="roundRect">
            <a:avLst>
              <a:gd name="adj" fmla="val 16667"/>
            </a:avLst>
          </a:prstGeom>
          <a:solidFill>
            <a:srgbClr val="907D4E"/>
          </a:solidFill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 dirty="0">
                <a:solidFill>
                  <a:srgbClr val="FFFFFF"/>
                </a:solidFill>
                <a:latin typeface="+mn-ea"/>
              </a:rPr>
              <a:t>프로젝트관리</a:t>
            </a:r>
          </a:p>
        </p:txBody>
      </p:sp>
      <p:sp>
        <p:nvSpPr>
          <p:cNvPr id="73" name="Rectangle 73"/>
          <p:cNvSpPr>
            <a:spLocks noChangeArrowheads="1"/>
          </p:cNvSpPr>
          <p:nvPr/>
        </p:nvSpPr>
        <p:spPr bwMode="auto">
          <a:xfrm>
            <a:off x="8280480" y="1757351"/>
            <a:ext cx="612000" cy="3888000"/>
          </a:xfrm>
          <a:prstGeom prst="rect">
            <a:avLst/>
          </a:prstGeom>
          <a:noFill/>
          <a:ln w="19050" algn="ctr">
            <a:solidFill>
              <a:srgbClr val="969696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defTabSz="995363" eaLnBrk="1" latinLnBrk="1" hangingPunct="1">
              <a:lnSpc>
                <a:spcPct val="12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en-US" altLang="ko-KR" sz="800">
                <a:latin typeface="+mn-ea"/>
              </a:rPr>
              <a:t>`</a:t>
            </a:r>
          </a:p>
        </p:txBody>
      </p:sp>
      <p:sp>
        <p:nvSpPr>
          <p:cNvPr id="74" name="Rectangle 74"/>
          <p:cNvSpPr>
            <a:spLocks noChangeArrowheads="1"/>
          </p:cNvSpPr>
          <p:nvPr/>
        </p:nvSpPr>
        <p:spPr bwMode="gray">
          <a:xfrm>
            <a:off x="8327898" y="2484974"/>
            <a:ext cx="504000" cy="618269"/>
          </a:xfrm>
          <a:prstGeom prst="rect">
            <a:avLst/>
          </a:prstGeom>
          <a:solidFill>
            <a:srgbClr val="A8C8C0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최종</a:t>
            </a:r>
            <a:br>
              <a:rPr lang="ko-KR" altLang="en-US" sz="800">
                <a:latin typeface="+mn-ea"/>
              </a:rPr>
            </a:br>
            <a:r>
              <a:rPr lang="ko-KR" altLang="en-US" sz="800">
                <a:latin typeface="+mn-ea"/>
              </a:rPr>
              <a:t>산출물</a:t>
            </a:r>
          </a:p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정리</a:t>
            </a:r>
          </a:p>
        </p:txBody>
      </p:sp>
      <p:sp>
        <p:nvSpPr>
          <p:cNvPr id="75" name="Rectangle 75"/>
          <p:cNvSpPr>
            <a:spLocks noChangeArrowheads="1"/>
          </p:cNvSpPr>
          <p:nvPr/>
        </p:nvSpPr>
        <p:spPr bwMode="gray">
          <a:xfrm>
            <a:off x="8327898" y="4458828"/>
            <a:ext cx="504000" cy="614429"/>
          </a:xfrm>
          <a:prstGeom prst="rect">
            <a:avLst/>
          </a:prstGeom>
          <a:solidFill>
            <a:srgbClr val="A8C8C0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종료보고</a:t>
            </a:r>
          </a:p>
        </p:txBody>
      </p:sp>
      <p:cxnSp>
        <p:nvCxnSpPr>
          <p:cNvPr id="76" name="AutoShape 76"/>
          <p:cNvCxnSpPr>
            <a:cxnSpLocks noChangeShapeType="1"/>
            <a:stCxn id="74" idx="2"/>
            <a:endCxn id="75" idx="0"/>
          </p:cNvCxnSpPr>
          <p:nvPr/>
        </p:nvCxnSpPr>
        <p:spPr bwMode="auto">
          <a:xfrm>
            <a:off x="8579898" y="3103243"/>
            <a:ext cx="0" cy="1355585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 type="triangle" w="med" len="med"/>
          </a:ln>
        </p:spPr>
      </p:cxnSp>
      <p:cxnSp>
        <p:nvCxnSpPr>
          <p:cNvPr id="77" name="AutoShape 77"/>
          <p:cNvCxnSpPr>
            <a:cxnSpLocks noChangeShapeType="1"/>
          </p:cNvCxnSpPr>
          <p:nvPr/>
        </p:nvCxnSpPr>
        <p:spPr bwMode="auto">
          <a:xfrm>
            <a:off x="5330255" y="3636575"/>
            <a:ext cx="234950" cy="0"/>
          </a:xfrm>
          <a:prstGeom prst="straightConnector1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78" name="AutoShape 93"/>
          <p:cNvCxnSpPr>
            <a:cxnSpLocks noChangeShapeType="1"/>
          </p:cNvCxnSpPr>
          <p:nvPr/>
        </p:nvCxnSpPr>
        <p:spPr bwMode="auto">
          <a:xfrm flipV="1">
            <a:off x="2431480" y="3636575"/>
            <a:ext cx="234950" cy="1587"/>
          </a:xfrm>
          <a:prstGeom prst="straightConnector1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</p:spPr>
      </p:cxnSp>
      <p:sp>
        <p:nvSpPr>
          <p:cNvPr id="79" name="Rectangle 94"/>
          <p:cNvSpPr>
            <a:spLocks noChangeArrowheads="1"/>
          </p:cNvSpPr>
          <p:nvPr/>
        </p:nvSpPr>
        <p:spPr bwMode="gray">
          <a:xfrm>
            <a:off x="5481385" y="1757351"/>
            <a:ext cx="1440000" cy="3888000"/>
          </a:xfrm>
          <a:prstGeom prst="rect">
            <a:avLst/>
          </a:prstGeom>
          <a:solidFill>
            <a:srgbClr val="A4BFD8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r">
              <a:lnSpc>
                <a:spcPct val="100000"/>
              </a:lnSpc>
              <a:spcBef>
                <a:spcPct val="50000"/>
              </a:spcBef>
            </a:pPr>
            <a:endParaRPr kumimoji="1" lang="ko-KR" altLang="ko-KR" sz="8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0" name="AutoShape 95"/>
          <p:cNvSpPr>
            <a:spLocks noChangeArrowheads="1"/>
          </p:cNvSpPr>
          <p:nvPr/>
        </p:nvSpPr>
        <p:spPr bwMode="auto">
          <a:xfrm>
            <a:off x="5550917" y="3174612"/>
            <a:ext cx="1260000" cy="85725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3175" algn="ctr">
            <a:noFill/>
            <a:round/>
            <a:headEnd/>
            <a:tailEnd/>
          </a:ln>
        </p:spPr>
        <p:txBody>
          <a:bodyPr wrap="none" lIns="82800" tIns="14400" rIns="82800" bIns="49751"/>
          <a:lstStyle/>
          <a:p>
            <a:pPr defTabSz="993775" eaLnBrk="1" latinLnBrk="1" hangingPunct="1">
              <a:lnSpc>
                <a:spcPct val="12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en-US" altLang="ko-KR" sz="800">
                <a:latin typeface="+mn-ea"/>
              </a:rPr>
              <a:t>Migration</a:t>
            </a:r>
          </a:p>
        </p:txBody>
      </p:sp>
      <p:sp>
        <p:nvSpPr>
          <p:cNvPr id="81" name="Rectangle 102"/>
          <p:cNvSpPr>
            <a:spLocks noChangeArrowheads="1"/>
          </p:cNvSpPr>
          <p:nvPr/>
        </p:nvSpPr>
        <p:spPr bwMode="gray">
          <a:xfrm>
            <a:off x="5648390" y="3380987"/>
            <a:ext cx="1080000" cy="211138"/>
          </a:xfrm>
          <a:prstGeom prst="rect">
            <a:avLst/>
          </a:prstGeom>
          <a:solidFill>
            <a:srgbClr val="A2BDD6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ko-KR" sz="800">
                <a:latin typeface="+mn-ea"/>
              </a:rPr>
              <a:t>DB &amp; </a:t>
            </a:r>
            <a:r>
              <a:rPr lang="ko-KR" altLang="en-US" sz="800">
                <a:latin typeface="+mn-ea"/>
              </a:rPr>
              <a:t>파일 시스템 이관</a:t>
            </a:r>
          </a:p>
        </p:txBody>
      </p:sp>
      <p:sp>
        <p:nvSpPr>
          <p:cNvPr id="82" name="Rectangle 103"/>
          <p:cNvSpPr>
            <a:spLocks noChangeArrowheads="1"/>
          </p:cNvSpPr>
          <p:nvPr/>
        </p:nvSpPr>
        <p:spPr bwMode="gray">
          <a:xfrm>
            <a:off x="5648390" y="3620700"/>
            <a:ext cx="1080000" cy="306387"/>
          </a:xfrm>
          <a:prstGeom prst="rect">
            <a:avLst/>
          </a:prstGeom>
          <a:solidFill>
            <a:srgbClr val="A2BDD6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응용시스템 변환 및</a:t>
            </a:r>
          </a:p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단위 테스트</a:t>
            </a:r>
          </a:p>
        </p:txBody>
      </p:sp>
      <p:cxnSp>
        <p:nvCxnSpPr>
          <p:cNvPr id="83" name="AutoShape 104"/>
          <p:cNvCxnSpPr>
            <a:cxnSpLocks noChangeShapeType="1"/>
            <a:stCxn id="80" idx="2"/>
            <a:endCxn id="84" idx="0"/>
          </p:cNvCxnSpPr>
          <p:nvPr/>
        </p:nvCxnSpPr>
        <p:spPr bwMode="auto">
          <a:xfrm rot="5400000">
            <a:off x="5997561" y="4215218"/>
            <a:ext cx="366713" cy="1588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 type="triangle" w="med" len="med"/>
          </a:ln>
        </p:spPr>
      </p:cxnSp>
      <p:sp>
        <p:nvSpPr>
          <p:cNvPr id="84" name="AutoShape 96"/>
          <p:cNvSpPr>
            <a:spLocks noChangeArrowheads="1"/>
          </p:cNvSpPr>
          <p:nvPr/>
        </p:nvSpPr>
        <p:spPr bwMode="auto">
          <a:xfrm>
            <a:off x="5550917" y="4398575"/>
            <a:ext cx="1260000" cy="12192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3175" algn="ctr">
            <a:noFill/>
            <a:round/>
            <a:headEnd/>
            <a:tailEnd/>
          </a:ln>
        </p:spPr>
        <p:txBody>
          <a:bodyPr wrap="none" lIns="82800" tIns="14400" rIns="82800" bIns="49751"/>
          <a:lstStyle/>
          <a:p>
            <a:pPr defTabSz="993775" eaLnBrk="1" latinLnBrk="1" hangingPunct="1">
              <a:lnSpc>
                <a:spcPct val="12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테스트 실시</a:t>
            </a:r>
          </a:p>
        </p:txBody>
      </p:sp>
      <p:sp>
        <p:nvSpPr>
          <p:cNvPr id="85" name="Rectangle 98"/>
          <p:cNvSpPr>
            <a:spLocks noChangeArrowheads="1"/>
          </p:cNvSpPr>
          <p:nvPr/>
        </p:nvSpPr>
        <p:spPr bwMode="gray">
          <a:xfrm>
            <a:off x="5648390" y="4638287"/>
            <a:ext cx="1080000" cy="211138"/>
          </a:xfrm>
          <a:prstGeom prst="rect">
            <a:avLst/>
          </a:prstGeom>
          <a:solidFill>
            <a:srgbClr val="A2BDD6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어플리케이션 최적화</a:t>
            </a:r>
          </a:p>
        </p:txBody>
      </p:sp>
      <p:sp>
        <p:nvSpPr>
          <p:cNvPr id="86" name="Rectangle 99"/>
          <p:cNvSpPr>
            <a:spLocks noChangeArrowheads="1"/>
          </p:cNvSpPr>
          <p:nvPr/>
        </p:nvSpPr>
        <p:spPr bwMode="gray">
          <a:xfrm>
            <a:off x="5648390" y="4874825"/>
            <a:ext cx="1080000" cy="209550"/>
          </a:xfrm>
          <a:prstGeom prst="rect">
            <a:avLst/>
          </a:prstGeom>
          <a:solidFill>
            <a:srgbClr val="A2BDD6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통합 테스트 실시</a:t>
            </a:r>
          </a:p>
        </p:txBody>
      </p:sp>
      <p:cxnSp>
        <p:nvCxnSpPr>
          <p:cNvPr id="87" name="AutoShape 100"/>
          <p:cNvCxnSpPr>
            <a:cxnSpLocks noChangeShapeType="1"/>
            <a:endCxn id="85" idx="0"/>
          </p:cNvCxnSpPr>
          <p:nvPr/>
        </p:nvCxnSpPr>
        <p:spPr bwMode="gray">
          <a:xfrm>
            <a:off x="6159565" y="4614475"/>
            <a:ext cx="28825" cy="23812"/>
          </a:xfrm>
          <a:prstGeom prst="straightConnector1">
            <a:avLst/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88" name="AutoShape 101"/>
          <p:cNvCxnSpPr>
            <a:cxnSpLocks noChangeShapeType="1"/>
            <a:stCxn id="85" idx="2"/>
            <a:endCxn id="86" idx="0"/>
          </p:cNvCxnSpPr>
          <p:nvPr/>
        </p:nvCxnSpPr>
        <p:spPr bwMode="gray">
          <a:xfrm rot="5400000">
            <a:off x="6175690" y="4862125"/>
            <a:ext cx="25400" cy="1588"/>
          </a:xfrm>
          <a:prstGeom prst="straightConnector1">
            <a:avLst/>
          </a:prstGeom>
          <a:noFill/>
          <a:ln w="9525">
            <a:noFill/>
            <a:round/>
            <a:headEnd/>
            <a:tailEnd type="triangle" w="med" len="med"/>
          </a:ln>
        </p:spPr>
      </p:cxnSp>
      <p:sp>
        <p:nvSpPr>
          <p:cNvPr id="89" name="Rectangle 105"/>
          <p:cNvSpPr>
            <a:spLocks noChangeArrowheads="1"/>
          </p:cNvSpPr>
          <p:nvPr/>
        </p:nvSpPr>
        <p:spPr bwMode="gray">
          <a:xfrm>
            <a:off x="5648390" y="5347900"/>
            <a:ext cx="1080000" cy="211137"/>
          </a:xfrm>
          <a:prstGeom prst="rect">
            <a:avLst/>
          </a:prstGeom>
          <a:solidFill>
            <a:srgbClr val="A2BDD6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인프라 최적화</a:t>
            </a:r>
          </a:p>
        </p:txBody>
      </p:sp>
      <p:cxnSp>
        <p:nvCxnSpPr>
          <p:cNvPr id="90" name="AutoShape 157"/>
          <p:cNvCxnSpPr>
            <a:cxnSpLocks noChangeShapeType="1"/>
          </p:cNvCxnSpPr>
          <p:nvPr/>
        </p:nvCxnSpPr>
        <p:spPr bwMode="auto">
          <a:xfrm>
            <a:off x="6784405" y="3636575"/>
            <a:ext cx="234950" cy="0"/>
          </a:xfrm>
          <a:prstGeom prst="straightConnector1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</p:spPr>
      </p:cxnSp>
      <p:sp>
        <p:nvSpPr>
          <p:cNvPr id="91" name="Rectangle 156"/>
          <p:cNvSpPr>
            <a:spLocks noChangeArrowheads="1"/>
          </p:cNvSpPr>
          <p:nvPr/>
        </p:nvSpPr>
        <p:spPr bwMode="gray">
          <a:xfrm>
            <a:off x="7019355" y="1757351"/>
            <a:ext cx="1204912" cy="3888000"/>
          </a:xfrm>
          <a:prstGeom prst="rect">
            <a:avLst/>
          </a:prstGeom>
          <a:solidFill>
            <a:srgbClr val="F8F8F8"/>
          </a:solidFill>
          <a:ln w="9525" algn="ctr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>
              <a:lnSpc>
                <a:spcPct val="100000"/>
              </a:lnSpc>
              <a:spcBef>
                <a:spcPct val="50000"/>
              </a:spcBef>
            </a:pPr>
            <a:endParaRPr kumimoji="1" lang="ko-KR" altLang="ko-KR" sz="80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92" name="AutoShape 158"/>
          <p:cNvCxnSpPr>
            <a:cxnSpLocks noChangeShapeType="1"/>
            <a:stCxn id="94" idx="2"/>
            <a:endCxn id="100" idx="0"/>
          </p:cNvCxnSpPr>
          <p:nvPr/>
        </p:nvCxnSpPr>
        <p:spPr bwMode="auto">
          <a:xfrm>
            <a:off x="7622605" y="2522150"/>
            <a:ext cx="0" cy="581025"/>
          </a:xfrm>
          <a:prstGeom prst="straightConnector1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sm" len="sm"/>
          </a:ln>
        </p:spPr>
      </p:cxnSp>
      <p:cxnSp>
        <p:nvCxnSpPr>
          <p:cNvPr id="93" name="AutoShape 159"/>
          <p:cNvCxnSpPr>
            <a:cxnSpLocks noChangeShapeType="1"/>
            <a:stCxn id="100" idx="2"/>
            <a:endCxn id="97" idx="0"/>
          </p:cNvCxnSpPr>
          <p:nvPr/>
        </p:nvCxnSpPr>
        <p:spPr bwMode="auto">
          <a:xfrm>
            <a:off x="7622605" y="4087425"/>
            <a:ext cx="0" cy="673100"/>
          </a:xfrm>
          <a:prstGeom prst="straightConnector1">
            <a:avLst/>
          </a:prstGeom>
          <a:noFill/>
          <a:ln w="9525">
            <a:solidFill>
              <a:srgbClr val="5F5F5F"/>
            </a:solidFill>
            <a:round/>
            <a:headEnd/>
            <a:tailEnd type="triangle" w="sm" len="sm"/>
          </a:ln>
        </p:spPr>
      </p:cxnSp>
      <p:sp>
        <p:nvSpPr>
          <p:cNvPr id="94" name="AutoShape 161"/>
          <p:cNvSpPr>
            <a:spLocks noChangeArrowheads="1"/>
          </p:cNvSpPr>
          <p:nvPr/>
        </p:nvSpPr>
        <p:spPr bwMode="auto">
          <a:xfrm>
            <a:off x="7074917" y="1810950"/>
            <a:ext cx="1093788" cy="711200"/>
          </a:xfrm>
          <a:prstGeom prst="roundRect">
            <a:avLst>
              <a:gd name="adj" fmla="val 1458"/>
            </a:avLst>
          </a:prstGeom>
          <a:solidFill>
            <a:srgbClr val="FFFFFF"/>
          </a:solidFill>
          <a:ln w="12700" algn="ctr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endParaRPr kumimoji="1" lang="ko-KR" altLang="ko-KR" sz="8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5" name="Rectangle 163"/>
          <p:cNvSpPr>
            <a:spLocks noChangeArrowheads="1"/>
          </p:cNvSpPr>
          <p:nvPr/>
        </p:nvSpPr>
        <p:spPr bwMode="gray">
          <a:xfrm>
            <a:off x="7109842" y="2068125"/>
            <a:ext cx="102235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 dirty="0" err="1">
                <a:latin typeface="+mn-ea"/>
              </a:rPr>
              <a:t>릴리즈</a:t>
            </a:r>
            <a:r>
              <a:rPr kumimoji="1" lang="ko-KR" altLang="en-US" sz="800" dirty="0">
                <a:latin typeface="+mn-ea"/>
              </a:rPr>
              <a:t> 및 비상계획 수립</a:t>
            </a:r>
          </a:p>
        </p:txBody>
      </p:sp>
      <p:sp>
        <p:nvSpPr>
          <p:cNvPr id="96" name="Rectangle 164"/>
          <p:cNvSpPr>
            <a:spLocks noChangeArrowheads="1"/>
          </p:cNvSpPr>
          <p:nvPr/>
        </p:nvSpPr>
        <p:spPr bwMode="gray">
          <a:xfrm>
            <a:off x="7109842" y="2290375"/>
            <a:ext cx="102235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교육훈련계획 수립</a:t>
            </a:r>
          </a:p>
        </p:txBody>
      </p:sp>
      <p:sp>
        <p:nvSpPr>
          <p:cNvPr id="97" name="AutoShape 167"/>
          <p:cNvSpPr>
            <a:spLocks noChangeArrowheads="1"/>
          </p:cNvSpPr>
          <p:nvPr/>
        </p:nvSpPr>
        <p:spPr bwMode="auto">
          <a:xfrm>
            <a:off x="7074917" y="4760525"/>
            <a:ext cx="1093788" cy="766762"/>
          </a:xfrm>
          <a:prstGeom prst="roundRect">
            <a:avLst>
              <a:gd name="adj" fmla="val 1458"/>
            </a:avLst>
          </a:prstGeom>
          <a:solidFill>
            <a:srgbClr val="FFFFFF"/>
          </a:solidFill>
          <a:ln w="12700" algn="ctr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endParaRPr kumimoji="1" lang="ko-KR" altLang="ko-KR" sz="8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8" name="Rectangle 170"/>
          <p:cNvSpPr>
            <a:spLocks noChangeArrowheads="1"/>
          </p:cNvSpPr>
          <p:nvPr/>
        </p:nvSpPr>
        <p:spPr bwMode="gray">
          <a:xfrm>
            <a:off x="7111430" y="5062150"/>
            <a:ext cx="102235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9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운영매뉴얼작성</a:t>
            </a:r>
          </a:p>
        </p:txBody>
      </p:sp>
      <p:sp>
        <p:nvSpPr>
          <p:cNvPr id="99" name="Rectangle 172"/>
          <p:cNvSpPr>
            <a:spLocks noChangeArrowheads="1"/>
          </p:cNvSpPr>
          <p:nvPr/>
        </p:nvSpPr>
        <p:spPr bwMode="gray">
          <a:xfrm>
            <a:off x="7111430" y="5285987"/>
            <a:ext cx="102235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9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교육훈련실시</a:t>
            </a:r>
          </a:p>
        </p:txBody>
      </p:sp>
      <p:sp>
        <p:nvSpPr>
          <p:cNvPr id="100" name="AutoShape 174"/>
          <p:cNvSpPr>
            <a:spLocks noChangeArrowheads="1"/>
          </p:cNvSpPr>
          <p:nvPr/>
        </p:nvSpPr>
        <p:spPr bwMode="auto">
          <a:xfrm>
            <a:off x="7074917" y="3103175"/>
            <a:ext cx="1093788" cy="984250"/>
          </a:xfrm>
          <a:prstGeom prst="roundRect">
            <a:avLst>
              <a:gd name="adj" fmla="val 1458"/>
            </a:avLst>
          </a:prstGeom>
          <a:solidFill>
            <a:srgbClr val="FFFFFF"/>
          </a:solidFill>
          <a:ln w="12700" algn="ctr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endParaRPr kumimoji="1" lang="ko-KR" altLang="ko-KR" sz="8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1" name="Rectangle 176"/>
          <p:cNvSpPr>
            <a:spLocks noChangeArrowheads="1"/>
          </p:cNvSpPr>
          <p:nvPr/>
        </p:nvSpPr>
        <p:spPr bwMode="gray">
          <a:xfrm>
            <a:off x="7109842" y="3374637"/>
            <a:ext cx="1022350" cy="198438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운영환경 구성</a:t>
            </a:r>
          </a:p>
        </p:txBody>
      </p:sp>
      <p:sp>
        <p:nvSpPr>
          <p:cNvPr id="102" name="Rectangle 179"/>
          <p:cNvSpPr>
            <a:spLocks noChangeArrowheads="1"/>
          </p:cNvSpPr>
          <p:nvPr/>
        </p:nvSpPr>
        <p:spPr bwMode="gray">
          <a:xfrm>
            <a:off x="7109842" y="3611175"/>
            <a:ext cx="1022350" cy="198437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인수테스트 실시</a:t>
            </a:r>
          </a:p>
        </p:txBody>
      </p:sp>
      <p:sp>
        <p:nvSpPr>
          <p:cNvPr id="103" name="Rectangle 180"/>
          <p:cNvSpPr>
            <a:spLocks noChangeArrowheads="1"/>
          </p:cNvSpPr>
          <p:nvPr/>
        </p:nvSpPr>
        <p:spPr bwMode="gray">
          <a:xfrm>
            <a:off x="7109842" y="3847712"/>
            <a:ext cx="1022350" cy="196850"/>
          </a:xfrm>
          <a:prstGeom prst="rect">
            <a:avLst/>
          </a:prstGeom>
          <a:solidFill>
            <a:srgbClr val="EAEBEE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시스템 릴리즈</a:t>
            </a:r>
          </a:p>
        </p:txBody>
      </p:sp>
      <p:sp>
        <p:nvSpPr>
          <p:cNvPr id="105" name="Rectangle 182"/>
          <p:cNvSpPr>
            <a:spLocks noChangeArrowheads="1"/>
          </p:cNvSpPr>
          <p:nvPr/>
        </p:nvSpPr>
        <p:spPr bwMode="auto">
          <a:xfrm>
            <a:off x="2750744" y="5692884"/>
            <a:ext cx="864000" cy="144000"/>
          </a:xfrm>
          <a:prstGeom prst="rect">
            <a:avLst/>
          </a:prstGeom>
          <a:solidFill>
            <a:srgbClr val="FFFFFF"/>
          </a:solidFill>
          <a:ln w="3175" cap="rnd">
            <a:solidFill>
              <a:srgbClr val="E3D6C3"/>
            </a:solidFill>
            <a:miter lim="800000"/>
            <a:headEnd/>
            <a:tailEnd/>
          </a:ln>
        </p:spPr>
        <p:txBody>
          <a:bodyPr lIns="19586" tIns="11754" rIns="19586" bIns="11754" anchor="ctr" anchorCtr="1"/>
          <a:lstStyle/>
          <a:p>
            <a:pPr algn="ctr"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범위관리</a:t>
            </a:r>
          </a:p>
        </p:txBody>
      </p:sp>
      <p:sp>
        <p:nvSpPr>
          <p:cNvPr id="106" name="Rectangle 183"/>
          <p:cNvSpPr>
            <a:spLocks noChangeArrowheads="1"/>
          </p:cNvSpPr>
          <p:nvPr/>
        </p:nvSpPr>
        <p:spPr bwMode="auto">
          <a:xfrm>
            <a:off x="4114610" y="5692884"/>
            <a:ext cx="864000" cy="144000"/>
          </a:xfrm>
          <a:prstGeom prst="rect">
            <a:avLst/>
          </a:prstGeom>
          <a:solidFill>
            <a:srgbClr val="FFFFFF"/>
          </a:solidFill>
          <a:ln w="3175" cap="rnd">
            <a:solidFill>
              <a:srgbClr val="E3D6C3"/>
            </a:solidFill>
            <a:miter lim="800000"/>
            <a:headEnd/>
            <a:tailEnd/>
          </a:ln>
        </p:spPr>
        <p:txBody>
          <a:bodyPr lIns="19586" tIns="11754" rIns="19586" bIns="11754" anchor="ctr" anchorCtr="1"/>
          <a:lstStyle/>
          <a:p>
            <a:pPr algn="ctr"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진척관리</a:t>
            </a:r>
          </a:p>
        </p:txBody>
      </p:sp>
      <p:sp>
        <p:nvSpPr>
          <p:cNvPr id="107" name="Rectangle 184"/>
          <p:cNvSpPr>
            <a:spLocks noChangeArrowheads="1"/>
          </p:cNvSpPr>
          <p:nvPr/>
        </p:nvSpPr>
        <p:spPr bwMode="auto">
          <a:xfrm>
            <a:off x="1225824" y="5692884"/>
            <a:ext cx="864000" cy="144000"/>
          </a:xfrm>
          <a:prstGeom prst="rect">
            <a:avLst/>
          </a:prstGeom>
          <a:solidFill>
            <a:srgbClr val="FFFFFF"/>
          </a:solidFill>
          <a:ln w="3175" cap="rnd">
            <a:solidFill>
              <a:srgbClr val="E3D6C3"/>
            </a:solidFill>
            <a:miter lim="800000"/>
            <a:headEnd/>
            <a:tailEnd/>
          </a:ln>
        </p:spPr>
        <p:txBody>
          <a:bodyPr lIns="19586" tIns="11754" rIns="19586" bIns="11754" anchor="ctr" anchorCtr="1"/>
          <a:lstStyle/>
          <a:p>
            <a:pPr algn="ctr"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품질관리</a:t>
            </a:r>
          </a:p>
        </p:txBody>
      </p:sp>
      <p:sp>
        <p:nvSpPr>
          <p:cNvPr id="108" name="Rectangle 185"/>
          <p:cNvSpPr>
            <a:spLocks noChangeArrowheads="1"/>
          </p:cNvSpPr>
          <p:nvPr/>
        </p:nvSpPr>
        <p:spPr bwMode="auto">
          <a:xfrm>
            <a:off x="7058472" y="5692884"/>
            <a:ext cx="864000" cy="144000"/>
          </a:xfrm>
          <a:prstGeom prst="rect">
            <a:avLst/>
          </a:prstGeom>
          <a:solidFill>
            <a:srgbClr val="FFFFFF"/>
          </a:solidFill>
          <a:ln w="3175" cap="rnd">
            <a:solidFill>
              <a:srgbClr val="E3D6C3"/>
            </a:solidFill>
            <a:miter lim="800000"/>
            <a:headEnd/>
            <a:tailEnd/>
          </a:ln>
        </p:spPr>
        <p:txBody>
          <a:bodyPr lIns="19586" tIns="11754" rIns="19586" bIns="11754" anchor="ctr" anchorCtr="1"/>
          <a:lstStyle/>
          <a:p>
            <a:pPr algn="ctr"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 dirty="0">
                <a:latin typeface="+mn-ea"/>
              </a:rPr>
              <a:t>보고 및 검토관리</a:t>
            </a:r>
          </a:p>
        </p:txBody>
      </p:sp>
      <p:sp>
        <p:nvSpPr>
          <p:cNvPr id="109" name="Rectangle 186"/>
          <p:cNvSpPr>
            <a:spLocks noChangeArrowheads="1"/>
          </p:cNvSpPr>
          <p:nvPr/>
        </p:nvSpPr>
        <p:spPr bwMode="auto">
          <a:xfrm>
            <a:off x="8244504" y="5692884"/>
            <a:ext cx="647976" cy="144000"/>
          </a:xfrm>
          <a:prstGeom prst="rect">
            <a:avLst/>
          </a:prstGeom>
          <a:solidFill>
            <a:srgbClr val="FFFFFF"/>
          </a:solidFill>
          <a:ln w="3175" cap="rnd">
            <a:solidFill>
              <a:srgbClr val="E3D6C3"/>
            </a:solidFill>
            <a:miter lim="800000"/>
            <a:headEnd/>
            <a:tailEnd/>
          </a:ln>
        </p:spPr>
        <p:txBody>
          <a:bodyPr lIns="19586" tIns="11754" rIns="19586" bIns="11754" anchor="ctr" anchorCtr="1"/>
          <a:lstStyle/>
          <a:p>
            <a:pPr algn="ctr"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문서관리</a:t>
            </a:r>
          </a:p>
        </p:txBody>
      </p:sp>
      <p:sp>
        <p:nvSpPr>
          <p:cNvPr id="110" name="Rectangle 187"/>
          <p:cNvSpPr>
            <a:spLocks noChangeArrowheads="1"/>
          </p:cNvSpPr>
          <p:nvPr/>
        </p:nvSpPr>
        <p:spPr bwMode="auto">
          <a:xfrm>
            <a:off x="5620023" y="5692884"/>
            <a:ext cx="864000" cy="144000"/>
          </a:xfrm>
          <a:prstGeom prst="rect">
            <a:avLst/>
          </a:prstGeom>
          <a:solidFill>
            <a:srgbClr val="FFFFFF"/>
          </a:solidFill>
          <a:ln w="3175" cap="rnd">
            <a:solidFill>
              <a:srgbClr val="E3D6C3"/>
            </a:solidFill>
            <a:miter lim="800000"/>
            <a:headEnd/>
            <a:tailEnd/>
          </a:ln>
        </p:spPr>
        <p:txBody>
          <a:bodyPr lIns="19586" tIns="11754" rIns="19586" bIns="11754" anchor="ctr" anchorCtr="1"/>
          <a:lstStyle/>
          <a:p>
            <a:pPr algn="ctr"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위험관리</a:t>
            </a:r>
          </a:p>
        </p:txBody>
      </p:sp>
      <p:sp>
        <p:nvSpPr>
          <p:cNvPr id="112" name="Rectangle 68"/>
          <p:cNvSpPr>
            <a:spLocks noChangeArrowheads="1"/>
          </p:cNvSpPr>
          <p:nvPr/>
        </p:nvSpPr>
        <p:spPr bwMode="auto">
          <a:xfrm>
            <a:off x="251520" y="1757351"/>
            <a:ext cx="612000" cy="3888000"/>
          </a:xfrm>
          <a:prstGeom prst="rect">
            <a:avLst/>
          </a:prstGeom>
          <a:noFill/>
          <a:ln w="19050" algn="ctr">
            <a:solidFill>
              <a:srgbClr val="969696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defTabSz="995363" eaLnBrk="1" latinLnBrk="1" hangingPunct="1">
              <a:lnSpc>
                <a:spcPct val="12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en-US" altLang="ko-KR" sz="800">
                <a:latin typeface="+mn-ea"/>
              </a:rPr>
              <a:t>`</a:t>
            </a:r>
          </a:p>
        </p:txBody>
      </p:sp>
      <p:sp>
        <p:nvSpPr>
          <p:cNvPr id="113" name="Rectangle 69"/>
          <p:cNvSpPr>
            <a:spLocks noChangeArrowheads="1"/>
          </p:cNvSpPr>
          <p:nvPr/>
        </p:nvSpPr>
        <p:spPr bwMode="gray">
          <a:xfrm>
            <a:off x="302302" y="2257037"/>
            <a:ext cx="504000" cy="622300"/>
          </a:xfrm>
          <a:prstGeom prst="rect">
            <a:avLst/>
          </a:prstGeom>
          <a:solidFill>
            <a:srgbClr val="A8C8C0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 dirty="0">
                <a:latin typeface="+mn-ea"/>
              </a:rPr>
              <a:t>프로젝트</a:t>
            </a:r>
            <a:br>
              <a:rPr lang="ko-KR" altLang="en-US" sz="800" dirty="0">
                <a:latin typeface="+mn-ea"/>
              </a:rPr>
            </a:br>
            <a:r>
              <a:rPr lang="ko-KR" altLang="en-US" sz="800" dirty="0">
                <a:latin typeface="+mn-ea"/>
              </a:rPr>
              <a:t>목적 및</a:t>
            </a:r>
            <a:br>
              <a:rPr lang="ko-KR" altLang="en-US" sz="800" dirty="0">
                <a:latin typeface="+mn-ea"/>
              </a:rPr>
            </a:br>
            <a:r>
              <a:rPr lang="ko-KR" altLang="en-US" sz="800" dirty="0">
                <a:latin typeface="+mn-ea"/>
              </a:rPr>
              <a:t>범위확인</a:t>
            </a:r>
          </a:p>
        </p:txBody>
      </p:sp>
      <p:sp>
        <p:nvSpPr>
          <p:cNvPr id="114" name="Rectangle 70"/>
          <p:cNvSpPr>
            <a:spLocks noChangeArrowheads="1"/>
          </p:cNvSpPr>
          <p:nvPr/>
        </p:nvSpPr>
        <p:spPr bwMode="gray">
          <a:xfrm>
            <a:off x="302302" y="3111112"/>
            <a:ext cx="504000" cy="619125"/>
          </a:xfrm>
          <a:prstGeom prst="rect">
            <a:avLst/>
          </a:prstGeom>
          <a:solidFill>
            <a:srgbClr val="A8C8C0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프로젝트</a:t>
            </a:r>
            <a:br>
              <a:rPr lang="ko-KR" altLang="en-US" sz="800">
                <a:latin typeface="+mn-ea"/>
              </a:rPr>
            </a:br>
            <a:r>
              <a:rPr lang="ko-KR" altLang="en-US" sz="800">
                <a:latin typeface="+mn-ea"/>
              </a:rPr>
              <a:t>조직구성</a:t>
            </a:r>
          </a:p>
        </p:txBody>
      </p:sp>
      <p:cxnSp>
        <p:nvCxnSpPr>
          <p:cNvPr id="115" name="AutoShape 71"/>
          <p:cNvCxnSpPr>
            <a:cxnSpLocks noChangeShapeType="1"/>
            <a:stCxn id="113" idx="2"/>
            <a:endCxn id="114" idx="0"/>
          </p:cNvCxnSpPr>
          <p:nvPr/>
        </p:nvCxnSpPr>
        <p:spPr bwMode="auto">
          <a:xfrm>
            <a:off x="554302" y="2879337"/>
            <a:ext cx="0" cy="231775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 type="triangle" w="med" len="med"/>
          </a:ln>
        </p:spPr>
      </p:cxnSp>
      <p:sp>
        <p:nvSpPr>
          <p:cNvPr id="116" name="Rectangle 195"/>
          <p:cNvSpPr>
            <a:spLocks noChangeArrowheads="1"/>
          </p:cNvSpPr>
          <p:nvPr/>
        </p:nvSpPr>
        <p:spPr bwMode="gray">
          <a:xfrm>
            <a:off x="302302" y="3962012"/>
            <a:ext cx="504000" cy="622300"/>
          </a:xfrm>
          <a:prstGeom prst="rect">
            <a:avLst/>
          </a:prstGeom>
          <a:solidFill>
            <a:srgbClr val="A8C8C0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프로젝트</a:t>
            </a:r>
            <a:br>
              <a:rPr lang="ko-KR" altLang="en-US" sz="800">
                <a:latin typeface="+mn-ea"/>
              </a:rPr>
            </a:br>
            <a:r>
              <a:rPr lang="ko-KR" altLang="en-US" sz="800">
                <a:latin typeface="+mn-ea"/>
              </a:rPr>
              <a:t>수행계획</a:t>
            </a:r>
            <a:br>
              <a:rPr lang="ko-KR" altLang="en-US" sz="800">
                <a:latin typeface="+mn-ea"/>
              </a:rPr>
            </a:br>
            <a:r>
              <a:rPr lang="ko-KR" altLang="en-US" sz="800">
                <a:latin typeface="+mn-ea"/>
              </a:rPr>
              <a:t>수립</a:t>
            </a:r>
          </a:p>
        </p:txBody>
      </p:sp>
      <p:sp>
        <p:nvSpPr>
          <p:cNvPr id="117" name="Rectangle 196"/>
          <p:cNvSpPr>
            <a:spLocks noChangeArrowheads="1"/>
          </p:cNvSpPr>
          <p:nvPr/>
        </p:nvSpPr>
        <p:spPr bwMode="gray">
          <a:xfrm>
            <a:off x="302302" y="4819262"/>
            <a:ext cx="504000" cy="619125"/>
          </a:xfrm>
          <a:prstGeom prst="rect">
            <a:avLst/>
          </a:prstGeom>
          <a:solidFill>
            <a:srgbClr val="A8C8C0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착수 보고</a:t>
            </a:r>
          </a:p>
        </p:txBody>
      </p:sp>
      <p:cxnSp>
        <p:nvCxnSpPr>
          <p:cNvPr id="118" name="AutoShape 197"/>
          <p:cNvCxnSpPr>
            <a:cxnSpLocks noChangeShapeType="1"/>
            <a:stCxn id="114" idx="2"/>
            <a:endCxn id="116" idx="0"/>
          </p:cNvCxnSpPr>
          <p:nvPr/>
        </p:nvCxnSpPr>
        <p:spPr bwMode="auto">
          <a:xfrm>
            <a:off x="554302" y="3730237"/>
            <a:ext cx="0" cy="231775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 type="triangle" w="med" len="med"/>
          </a:ln>
        </p:spPr>
      </p:cxnSp>
      <p:cxnSp>
        <p:nvCxnSpPr>
          <p:cNvPr id="119" name="AutoShape 205"/>
          <p:cNvCxnSpPr>
            <a:cxnSpLocks noChangeShapeType="1"/>
            <a:stCxn id="116" idx="2"/>
            <a:endCxn id="117" idx="0"/>
          </p:cNvCxnSpPr>
          <p:nvPr/>
        </p:nvCxnSpPr>
        <p:spPr bwMode="auto">
          <a:xfrm>
            <a:off x="554302" y="4584312"/>
            <a:ext cx="0" cy="23495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 type="triangle" w="med" len="med"/>
          </a:ln>
        </p:spPr>
      </p:cxnSp>
      <p:sp>
        <p:nvSpPr>
          <p:cNvPr id="136" name="Rectangle 112"/>
          <p:cNvSpPr>
            <a:spLocks noChangeArrowheads="1"/>
          </p:cNvSpPr>
          <p:nvPr/>
        </p:nvSpPr>
        <p:spPr bwMode="gray">
          <a:xfrm>
            <a:off x="1023366" y="1830000"/>
            <a:ext cx="1296000" cy="196850"/>
          </a:xfrm>
          <a:prstGeom prst="rect">
            <a:avLst/>
          </a:prstGeom>
          <a:solidFill>
            <a:srgbClr val="9BCD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현황평가</a:t>
            </a:r>
          </a:p>
        </p:txBody>
      </p:sp>
      <p:sp>
        <p:nvSpPr>
          <p:cNvPr id="137" name="Rectangle 112"/>
          <p:cNvSpPr>
            <a:spLocks noChangeArrowheads="1"/>
          </p:cNvSpPr>
          <p:nvPr/>
        </p:nvSpPr>
        <p:spPr bwMode="gray">
          <a:xfrm>
            <a:off x="1023366" y="2685662"/>
            <a:ext cx="1296000" cy="196850"/>
          </a:xfrm>
          <a:prstGeom prst="rect">
            <a:avLst/>
          </a:prstGeom>
          <a:solidFill>
            <a:srgbClr val="9BCD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요구사항정의</a:t>
            </a:r>
          </a:p>
        </p:txBody>
      </p:sp>
      <p:sp>
        <p:nvSpPr>
          <p:cNvPr id="138" name="Rectangle 112"/>
          <p:cNvSpPr>
            <a:spLocks noChangeArrowheads="1"/>
          </p:cNvSpPr>
          <p:nvPr/>
        </p:nvSpPr>
        <p:spPr bwMode="gray">
          <a:xfrm>
            <a:off x="1021779" y="4028687"/>
            <a:ext cx="1296000" cy="196850"/>
          </a:xfrm>
          <a:prstGeom prst="rect">
            <a:avLst/>
          </a:prstGeom>
          <a:solidFill>
            <a:srgbClr val="9BCD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>
                <a:latin typeface="+mn-ea"/>
              </a:rPr>
              <a:t>소프트웨어 버전 별 정리</a:t>
            </a:r>
          </a:p>
        </p:txBody>
      </p:sp>
      <p:sp>
        <p:nvSpPr>
          <p:cNvPr id="139" name="Rectangle 112"/>
          <p:cNvSpPr>
            <a:spLocks noChangeArrowheads="1"/>
          </p:cNvSpPr>
          <p:nvPr/>
        </p:nvSpPr>
        <p:spPr bwMode="gray">
          <a:xfrm>
            <a:off x="1029716" y="4671625"/>
            <a:ext cx="1296000" cy="196850"/>
          </a:xfrm>
          <a:prstGeom prst="rect">
            <a:avLst/>
          </a:prstGeom>
          <a:solidFill>
            <a:srgbClr val="9BCD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</a:pPr>
            <a:r>
              <a:rPr kumimoji="1" lang="ko-KR" altLang="en-US" sz="800">
                <a:latin typeface="+mn-ea"/>
              </a:rPr>
              <a:t>프로젝트 추진 환경 전략</a:t>
            </a:r>
          </a:p>
        </p:txBody>
      </p:sp>
      <p:sp>
        <p:nvSpPr>
          <p:cNvPr id="140" name="Rectangle 163"/>
          <p:cNvSpPr>
            <a:spLocks noChangeArrowheads="1"/>
          </p:cNvSpPr>
          <p:nvPr/>
        </p:nvSpPr>
        <p:spPr bwMode="gray">
          <a:xfrm>
            <a:off x="7109842" y="1842700"/>
            <a:ext cx="1022350" cy="196850"/>
          </a:xfrm>
          <a:prstGeom prst="rect">
            <a:avLst/>
          </a:prstGeom>
          <a:solidFill>
            <a:srgbClr val="9BCD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</a:pPr>
            <a:r>
              <a:rPr kumimoji="1" lang="ko-KR" altLang="en-US" sz="800">
                <a:latin typeface="+mn-ea"/>
              </a:rPr>
              <a:t>이행계획 수립</a:t>
            </a:r>
          </a:p>
        </p:txBody>
      </p:sp>
      <p:sp>
        <p:nvSpPr>
          <p:cNvPr id="141" name="Rectangle 163"/>
          <p:cNvSpPr>
            <a:spLocks noChangeArrowheads="1"/>
          </p:cNvSpPr>
          <p:nvPr/>
        </p:nvSpPr>
        <p:spPr bwMode="gray">
          <a:xfrm>
            <a:off x="7109842" y="3141275"/>
            <a:ext cx="1022350" cy="196850"/>
          </a:xfrm>
          <a:prstGeom prst="rect">
            <a:avLst/>
          </a:prstGeom>
          <a:solidFill>
            <a:srgbClr val="9BCD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</a:pPr>
            <a:r>
              <a:rPr kumimoji="1" lang="ko-KR" altLang="en-US" sz="800">
                <a:latin typeface="+mn-ea"/>
              </a:rPr>
              <a:t>컨버전 및 릴리즈</a:t>
            </a:r>
          </a:p>
        </p:txBody>
      </p:sp>
      <p:sp>
        <p:nvSpPr>
          <p:cNvPr id="142" name="Rectangle 163"/>
          <p:cNvSpPr>
            <a:spLocks noChangeArrowheads="1"/>
          </p:cNvSpPr>
          <p:nvPr/>
        </p:nvSpPr>
        <p:spPr bwMode="gray">
          <a:xfrm>
            <a:off x="7111430" y="4792275"/>
            <a:ext cx="1022350" cy="196850"/>
          </a:xfrm>
          <a:prstGeom prst="rect">
            <a:avLst/>
          </a:prstGeom>
          <a:solidFill>
            <a:srgbClr val="9BCD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93775" eaLnBrk="1" hangingPunct="1">
              <a:lnSpc>
                <a:spcPct val="100000"/>
              </a:lnSpc>
              <a:spcBef>
                <a:spcPct val="0"/>
              </a:spcBef>
            </a:pPr>
            <a:r>
              <a:rPr kumimoji="1" lang="ko-KR" altLang="en-US" sz="800">
                <a:latin typeface="+mn-ea"/>
              </a:rPr>
              <a:t>시스템사용교육</a:t>
            </a:r>
          </a:p>
        </p:txBody>
      </p:sp>
      <p:cxnSp>
        <p:nvCxnSpPr>
          <p:cNvPr id="143" name="AutoShape 104"/>
          <p:cNvCxnSpPr>
            <a:cxnSpLocks noChangeShapeType="1"/>
            <a:stCxn id="145" idx="2"/>
            <a:endCxn id="80" idx="0"/>
          </p:cNvCxnSpPr>
          <p:nvPr/>
        </p:nvCxnSpPr>
        <p:spPr bwMode="auto">
          <a:xfrm rot="5400000">
            <a:off x="5685385" y="2676369"/>
            <a:ext cx="993775" cy="2710"/>
          </a:xfrm>
          <a:prstGeom prst="straightConnector1">
            <a:avLst/>
          </a:prstGeom>
          <a:noFill/>
          <a:ln w="9525">
            <a:solidFill>
              <a:srgbClr val="808080"/>
            </a:solidFill>
            <a:round/>
            <a:headEnd/>
            <a:tailEnd type="triangle" w="med" len="med"/>
          </a:ln>
        </p:spPr>
      </p:cxnSp>
      <p:sp>
        <p:nvSpPr>
          <p:cNvPr id="144" name="AutoShape 95"/>
          <p:cNvSpPr>
            <a:spLocks noChangeArrowheads="1"/>
          </p:cNvSpPr>
          <p:nvPr/>
        </p:nvSpPr>
        <p:spPr bwMode="auto">
          <a:xfrm>
            <a:off x="5546154" y="1790312"/>
            <a:ext cx="1260000" cy="91598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3175" algn="ctr">
            <a:noFill/>
            <a:round/>
            <a:headEnd/>
            <a:tailEnd/>
          </a:ln>
        </p:spPr>
        <p:txBody>
          <a:bodyPr wrap="none" lIns="82800" tIns="14400" rIns="82800" bIns="49751"/>
          <a:lstStyle/>
          <a:p>
            <a:pPr defTabSz="993775" eaLnBrk="1" latinLnBrk="1" hangingPunct="1">
              <a:lnSpc>
                <a:spcPct val="12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800" dirty="0">
                <a:latin typeface="+mn-ea"/>
              </a:rPr>
              <a:t>인프라 기반환경 구축</a:t>
            </a:r>
          </a:p>
        </p:txBody>
      </p:sp>
      <p:sp>
        <p:nvSpPr>
          <p:cNvPr id="145" name="Rectangle 103"/>
          <p:cNvSpPr>
            <a:spLocks noChangeArrowheads="1"/>
          </p:cNvSpPr>
          <p:nvPr/>
        </p:nvSpPr>
        <p:spPr bwMode="gray">
          <a:xfrm>
            <a:off x="5643627" y="1969700"/>
            <a:ext cx="1080000" cy="211137"/>
          </a:xfrm>
          <a:prstGeom prst="rect">
            <a:avLst/>
          </a:prstGeom>
          <a:solidFill>
            <a:srgbClr val="A2BDD6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 dirty="0">
                <a:latin typeface="+mn-ea"/>
              </a:rPr>
              <a:t>서버</a:t>
            </a:r>
            <a:r>
              <a:rPr lang="en-US" altLang="ko-KR" sz="800" dirty="0">
                <a:latin typeface="+mn-ea"/>
              </a:rPr>
              <a:t>, NW  </a:t>
            </a:r>
            <a:r>
              <a:rPr lang="ko-KR" altLang="en-US" sz="800" dirty="0">
                <a:latin typeface="+mn-ea"/>
              </a:rPr>
              <a:t>환경구축</a:t>
            </a:r>
          </a:p>
        </p:txBody>
      </p:sp>
      <p:sp>
        <p:nvSpPr>
          <p:cNvPr id="146" name="Text Box 169"/>
          <p:cNvSpPr txBox="1">
            <a:spLocks noChangeArrowheads="1"/>
          </p:cNvSpPr>
          <p:nvPr/>
        </p:nvSpPr>
        <p:spPr bwMode="auto">
          <a:xfrm>
            <a:off x="5866954" y="6850890"/>
            <a:ext cx="3185487" cy="1785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kumimoji="1" lang="en-US" altLang="ko-KR" sz="800">
                <a:solidFill>
                  <a:srgbClr val="292929"/>
                </a:solidFill>
                <a:latin typeface="+mn-ea"/>
              </a:rPr>
              <a:t>※ </a:t>
            </a:r>
            <a:r>
              <a:rPr kumimoji="1" lang="ko-KR" altLang="en-US" sz="800">
                <a:solidFill>
                  <a:srgbClr val="292929"/>
                </a:solidFill>
                <a:latin typeface="+mn-ea"/>
              </a:rPr>
              <a:t>실제 적용 방법론은 고객 협의 하에 테일러링하여 적용합니다</a:t>
            </a:r>
            <a:r>
              <a:rPr kumimoji="1" lang="en-US" altLang="ko-KR" sz="800">
                <a:solidFill>
                  <a:srgbClr val="292929"/>
                </a:solidFill>
                <a:latin typeface="+mn-ea"/>
              </a:rPr>
              <a:t>. </a:t>
            </a:r>
          </a:p>
        </p:txBody>
      </p:sp>
      <p:sp>
        <p:nvSpPr>
          <p:cNvPr id="147" name="Rectangle 137"/>
          <p:cNvSpPr>
            <a:spLocks noChangeArrowheads="1"/>
          </p:cNvSpPr>
          <p:nvPr/>
        </p:nvSpPr>
        <p:spPr bwMode="gray">
          <a:xfrm>
            <a:off x="2845817" y="5117712"/>
            <a:ext cx="1022350" cy="211138"/>
          </a:xfrm>
          <a:prstGeom prst="rect">
            <a:avLst/>
          </a:prstGeom>
          <a:solidFill>
            <a:srgbClr val="AEC6DC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ko-KR" sz="800">
                <a:latin typeface="+mn-ea"/>
              </a:rPr>
              <a:t>DBMS </a:t>
            </a:r>
            <a:r>
              <a:rPr lang="ko-KR" altLang="en-US" sz="800">
                <a:latin typeface="+mn-ea"/>
              </a:rPr>
              <a:t>설계</a:t>
            </a:r>
          </a:p>
        </p:txBody>
      </p:sp>
      <p:sp>
        <p:nvSpPr>
          <p:cNvPr id="148" name="Rectangle 137"/>
          <p:cNvSpPr>
            <a:spLocks noChangeArrowheads="1"/>
          </p:cNvSpPr>
          <p:nvPr/>
        </p:nvSpPr>
        <p:spPr bwMode="gray">
          <a:xfrm>
            <a:off x="2845817" y="5359012"/>
            <a:ext cx="1022350" cy="211138"/>
          </a:xfrm>
          <a:prstGeom prst="rect">
            <a:avLst/>
          </a:prstGeom>
          <a:solidFill>
            <a:srgbClr val="AEC6DC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개발</a:t>
            </a:r>
            <a:r>
              <a:rPr lang="en-US" altLang="ko-KR" sz="800">
                <a:latin typeface="+mn-ea"/>
              </a:rPr>
              <a:t>/</a:t>
            </a:r>
            <a:r>
              <a:rPr lang="ko-KR" altLang="en-US" sz="800">
                <a:latin typeface="+mn-ea"/>
              </a:rPr>
              <a:t>운영 </a:t>
            </a:r>
            <a:r>
              <a:rPr lang="en-US" altLang="ko-KR" sz="800">
                <a:latin typeface="+mn-ea"/>
              </a:rPr>
              <a:t>MIG </a:t>
            </a:r>
            <a:r>
              <a:rPr lang="ko-KR" altLang="en-US" sz="800">
                <a:latin typeface="+mn-ea"/>
              </a:rPr>
              <a:t>체계</a:t>
            </a:r>
          </a:p>
        </p:txBody>
      </p:sp>
      <p:sp>
        <p:nvSpPr>
          <p:cNvPr id="149" name="Rectangle 103"/>
          <p:cNvSpPr>
            <a:spLocks noChangeArrowheads="1"/>
          </p:cNvSpPr>
          <p:nvPr/>
        </p:nvSpPr>
        <p:spPr bwMode="gray">
          <a:xfrm>
            <a:off x="5643627" y="2217350"/>
            <a:ext cx="1080000" cy="211137"/>
          </a:xfrm>
          <a:prstGeom prst="rect">
            <a:avLst/>
          </a:prstGeom>
          <a:solidFill>
            <a:srgbClr val="A2BDD6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 dirty="0" err="1">
                <a:latin typeface="+mn-ea"/>
              </a:rPr>
              <a:t>미들웨어</a:t>
            </a:r>
            <a:r>
              <a:rPr lang="ko-KR" altLang="en-US" sz="800" dirty="0">
                <a:latin typeface="+mn-ea"/>
              </a:rPr>
              <a:t> 환경 구축</a:t>
            </a:r>
          </a:p>
        </p:txBody>
      </p:sp>
      <p:sp>
        <p:nvSpPr>
          <p:cNvPr id="150" name="Rectangle 103"/>
          <p:cNvSpPr>
            <a:spLocks noChangeArrowheads="1"/>
          </p:cNvSpPr>
          <p:nvPr/>
        </p:nvSpPr>
        <p:spPr bwMode="gray">
          <a:xfrm>
            <a:off x="5643627" y="2463412"/>
            <a:ext cx="1080000" cy="211138"/>
          </a:xfrm>
          <a:prstGeom prst="rect">
            <a:avLst/>
          </a:prstGeom>
          <a:solidFill>
            <a:srgbClr val="A2BDD6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ko-KR" sz="800">
                <a:latin typeface="+mn-ea"/>
              </a:rPr>
              <a:t>DBMS </a:t>
            </a:r>
            <a:r>
              <a:rPr lang="ko-KR" altLang="en-US" sz="800">
                <a:latin typeface="+mn-ea"/>
              </a:rPr>
              <a:t>환경 구축</a:t>
            </a:r>
          </a:p>
        </p:txBody>
      </p:sp>
      <p:sp>
        <p:nvSpPr>
          <p:cNvPr id="151" name="Rectangle 99"/>
          <p:cNvSpPr>
            <a:spLocks noChangeArrowheads="1"/>
          </p:cNvSpPr>
          <p:nvPr/>
        </p:nvSpPr>
        <p:spPr bwMode="gray">
          <a:xfrm>
            <a:off x="5648390" y="5111362"/>
            <a:ext cx="1080000" cy="209550"/>
          </a:xfrm>
          <a:prstGeom prst="rect">
            <a:avLst/>
          </a:prstGeom>
          <a:solidFill>
            <a:srgbClr val="A2BDD6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</a:pPr>
            <a:r>
              <a:rPr lang="ko-KR" altLang="en-US" sz="800">
                <a:latin typeface="+mn-ea"/>
              </a:rPr>
              <a:t>시스템 테스트</a:t>
            </a:r>
          </a:p>
        </p:txBody>
      </p:sp>
      <p:sp>
        <p:nvSpPr>
          <p:cNvPr id="152" name="직사각형 151"/>
          <p:cNvSpPr/>
          <p:nvPr/>
        </p:nvSpPr>
        <p:spPr>
          <a:xfrm>
            <a:off x="236216" y="1484784"/>
            <a:ext cx="627304" cy="27025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b="1" smtClean="0">
                <a:solidFill>
                  <a:schemeClr val="bg1"/>
                </a:solidFill>
                <a:latin typeface="+mn-ea"/>
              </a:rPr>
              <a:t>착수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917004" y="1484784"/>
            <a:ext cx="1514475" cy="27025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요구정의</a:t>
            </a:r>
            <a:r>
              <a:rPr lang="en-US" altLang="ko-KR" sz="1200" b="1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분석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2654112" y="1484784"/>
            <a:ext cx="2676143" cy="27025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요구정의</a:t>
            </a:r>
            <a:r>
              <a:rPr lang="en-US" altLang="ko-KR" sz="1200" b="1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분석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5446334" y="1484784"/>
            <a:ext cx="1475052" cy="27025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b="1" smtClean="0">
                <a:solidFill>
                  <a:schemeClr val="bg1"/>
                </a:solidFill>
                <a:latin typeface="+mn-ea"/>
              </a:rPr>
              <a:t>전환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7012416" y="1484784"/>
            <a:ext cx="1211851" cy="27025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이행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8276371" y="1484784"/>
            <a:ext cx="616110" cy="27025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b="1" smtClean="0">
                <a:solidFill>
                  <a:schemeClr val="bg1"/>
                </a:solidFill>
                <a:latin typeface="+mn-ea"/>
              </a:rPr>
              <a:t>종료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438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IV. </a:t>
            </a:r>
            <a:r>
              <a:rPr kumimoji="1" lang="ko-KR" altLang="en-US" sz="2031" kern="0" dirty="0" smtClean="0"/>
              <a:t>공정</a:t>
            </a:r>
            <a:r>
              <a:rPr kumimoji="1" lang="en-US" altLang="ko-KR" sz="2031" kern="0" dirty="0" smtClean="0"/>
              <a:t>/</a:t>
            </a:r>
            <a:r>
              <a:rPr kumimoji="1" lang="ko-KR" altLang="en-US" sz="2031" kern="0" smtClean="0"/>
              <a:t>일정</a:t>
            </a:r>
            <a:r>
              <a:rPr kumimoji="1" lang="en-US" altLang="ko-KR" sz="2031" kern="0" dirty="0" smtClean="0"/>
              <a:t>/</a:t>
            </a:r>
            <a:r>
              <a:rPr kumimoji="1" lang="ko-KR" altLang="en-US" sz="2031" kern="0" smtClean="0"/>
              <a:t>산출물 </a:t>
            </a:r>
            <a:r>
              <a:rPr kumimoji="1" lang="en-US" altLang="ko-KR" sz="2031" kern="0" dirty="0" smtClean="0"/>
              <a:t>- </a:t>
            </a:r>
            <a:r>
              <a:rPr kumimoji="1" lang="ko-KR" altLang="en-US" sz="2031" kern="0" dirty="0" smtClean="0"/>
              <a:t>일정</a:t>
            </a:r>
            <a:endParaRPr kumimoji="1" lang="ko-KR" altLang="en-US" sz="2031" kern="0" dirty="0"/>
          </a:p>
        </p:txBody>
      </p:sp>
      <p:sp>
        <p:nvSpPr>
          <p:cNvPr id="5" name="Rectangle 54"/>
          <p:cNvSpPr>
            <a:spLocks noChangeArrowheads="1"/>
          </p:cNvSpPr>
          <p:nvPr/>
        </p:nvSpPr>
        <p:spPr bwMode="auto">
          <a:xfrm>
            <a:off x="545205" y="1079610"/>
            <a:ext cx="805924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본 프로젝트는 약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8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개월간 추진하며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일정은 아래와 같이 추진함</a:t>
            </a:r>
            <a:endParaRPr kumimoji="1"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graphicFrame>
        <p:nvGraphicFramePr>
          <p:cNvPr id="6" name="Group 1179"/>
          <p:cNvGraphicFramePr>
            <a:graphicFrameLocks/>
          </p:cNvGraphicFramePr>
          <p:nvPr>
            <p:extLst/>
          </p:nvPr>
        </p:nvGraphicFramePr>
        <p:xfrm>
          <a:off x="422027" y="1471955"/>
          <a:ext cx="8301898" cy="4533584"/>
        </p:xfrm>
        <a:graphic>
          <a:graphicData uri="http://schemas.openxmlformats.org/drawingml/2006/table">
            <a:tbl>
              <a:tblPr/>
              <a:tblGrid>
                <a:gridCol w="699626"/>
                <a:gridCol w="950284"/>
                <a:gridCol w="950284"/>
                <a:gridCol w="950284"/>
                <a:gridCol w="950284"/>
                <a:gridCol w="950284"/>
                <a:gridCol w="950284"/>
                <a:gridCol w="950284"/>
                <a:gridCol w="950284"/>
              </a:tblGrid>
              <a:tr h="370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2017.02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2017.03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2017.04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2017.05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2017.06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2017.07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2017.08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14819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  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인프라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83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응   용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927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기타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일정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AutoShape 522"/>
          <p:cNvSpPr>
            <a:spLocks noChangeArrowheads="1"/>
          </p:cNvSpPr>
          <p:nvPr/>
        </p:nvSpPr>
        <p:spPr bwMode="auto">
          <a:xfrm rot="10800000">
            <a:off x="2122944" y="3331715"/>
            <a:ext cx="852284" cy="241300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6350" algn="ctr">
            <a:noFill/>
            <a:round/>
            <a:headEnd/>
            <a:tailEnd/>
          </a:ln>
        </p:spPr>
        <p:txBody>
          <a:bodyPr rot="10800000" wrap="none" lIns="68398" tIns="34199" rIns="68398" bIns="34199" anchor="ctr"/>
          <a:lstStyle/>
          <a:p>
            <a:pPr algn="ctr" defTabSz="576263" eaLnBrk="1" latin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분석</a:t>
            </a: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설계</a:t>
            </a:r>
            <a:endParaRPr kumimoji="1"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AutoShape 522"/>
          <p:cNvSpPr>
            <a:spLocks noChangeArrowheads="1"/>
          </p:cNvSpPr>
          <p:nvPr/>
        </p:nvSpPr>
        <p:spPr bwMode="auto">
          <a:xfrm rot="10800000">
            <a:off x="3059833" y="4653167"/>
            <a:ext cx="4680429" cy="2880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6350" algn="ctr">
            <a:solidFill>
              <a:srgbClr val="FFFFFF"/>
            </a:solidFill>
            <a:round/>
            <a:headEnd/>
            <a:tailEnd/>
          </a:ln>
        </p:spPr>
        <p:txBody>
          <a:bodyPr rot="10800000" wrap="none" lIns="68398" tIns="34199" rIns="68398" bIns="34199" anchor="ctr"/>
          <a:lstStyle/>
          <a:p>
            <a:pPr algn="ctr" defTabSz="576263" eaLnBrk="1" latin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1200" b="1" dirty="0" err="1" smtClean="0">
                <a:latin typeface="맑은 고딕" pitchFamily="50" charset="-127"/>
                <a:ea typeface="맑은 고딕" pitchFamily="50" charset="-127"/>
              </a:rPr>
              <a:t>하나로협의회</a:t>
            </a: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/VOC</a:t>
            </a: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관리 </a:t>
            </a: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Oracle</a:t>
            </a: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→</a:t>
            </a: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PAS </a:t>
            </a: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전환</a:t>
            </a:r>
            <a:endParaRPr kumimoji="1"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AutoShape 522"/>
          <p:cNvSpPr>
            <a:spLocks noChangeArrowheads="1"/>
          </p:cNvSpPr>
          <p:nvPr/>
        </p:nvSpPr>
        <p:spPr bwMode="auto">
          <a:xfrm rot="10800000">
            <a:off x="3059835" y="3573049"/>
            <a:ext cx="4680427" cy="28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6350" algn="ctr">
            <a:solidFill>
              <a:srgbClr val="FFFFFF"/>
            </a:solidFill>
            <a:round/>
            <a:headEnd/>
            <a:tailEnd/>
          </a:ln>
        </p:spPr>
        <p:txBody>
          <a:bodyPr rot="10800000" wrap="none" lIns="68398" tIns="34199" rIns="68398" bIns="34199" anchor="ctr"/>
          <a:lstStyle/>
          <a:p>
            <a:pPr algn="ctr" defTabSz="576263" eaLnBrk="1" latin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1200" b="1" dirty="0" err="1" smtClean="0">
                <a:latin typeface="맑은 고딕" pitchFamily="50" charset="-127"/>
                <a:ea typeface="맑은 고딕" pitchFamily="50" charset="-127"/>
              </a:rPr>
              <a:t>선택적복리후생</a:t>
            </a: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(DR</a:t>
            </a: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포</a:t>
            </a:r>
            <a:r>
              <a:rPr kumimoji="1" lang="ko-KR" altLang="en-US" sz="1200" b="1" dirty="0">
                <a:latin typeface="맑은 고딕" pitchFamily="50" charset="-127"/>
                <a:ea typeface="맑은 고딕" pitchFamily="50" charset="-127"/>
              </a:rPr>
              <a:t>함</a:t>
            </a:r>
            <a:r>
              <a:rPr kumimoji="1" lang="en-US" altLang="ko-KR" sz="1200" b="1" dirty="0">
                <a:latin typeface="맑은 고딕" pitchFamily="50" charset="-127"/>
                <a:ea typeface="맑은 고딕" pitchFamily="50" charset="-127"/>
              </a:rPr>
              <a:t>)</a:t>
            </a:r>
            <a:endParaRPr kumimoji="1"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AutoShape 522"/>
          <p:cNvSpPr>
            <a:spLocks noChangeArrowheads="1"/>
          </p:cNvSpPr>
          <p:nvPr/>
        </p:nvSpPr>
        <p:spPr bwMode="auto">
          <a:xfrm rot="10800000">
            <a:off x="3059828" y="3331715"/>
            <a:ext cx="4680434" cy="241300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6350" algn="ctr">
            <a:noFill/>
            <a:round/>
            <a:headEnd/>
            <a:tailEnd/>
          </a:ln>
        </p:spPr>
        <p:txBody>
          <a:bodyPr rot="10800000" wrap="none" lIns="68398" tIns="34199" rIns="68398" bIns="34199" anchor="ctr"/>
          <a:lstStyle/>
          <a:p>
            <a:pPr algn="ctr" defTabSz="576263" eaLnBrk="1" latin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개발</a:t>
            </a: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1" lang="ko-KR" altLang="en-US" sz="1200" b="1" smtClean="0">
                <a:latin typeface="맑은 고딕" pitchFamily="50" charset="-127"/>
                <a:ea typeface="맑은 고딕" pitchFamily="50" charset="-127"/>
              </a:rPr>
              <a:t>테스트</a:t>
            </a: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1" lang="ko-KR" altLang="en-US" sz="1200" b="1" smtClean="0">
                <a:latin typeface="맑은 고딕" pitchFamily="50" charset="-127"/>
                <a:ea typeface="맑은 고딕" pitchFamily="50" charset="-127"/>
              </a:rPr>
              <a:t>성능 최적화</a:t>
            </a: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1" lang="ko-KR" altLang="en-US" sz="1200" b="1" smtClean="0">
                <a:latin typeface="맑은 고딕" pitchFamily="50" charset="-127"/>
                <a:ea typeface="맑은 고딕" pitchFamily="50" charset="-127"/>
              </a:rPr>
              <a:t>이행</a:t>
            </a:r>
            <a:endParaRPr kumimoji="1"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AutoShape 522"/>
          <p:cNvSpPr>
            <a:spLocks noChangeArrowheads="1"/>
          </p:cNvSpPr>
          <p:nvPr/>
        </p:nvSpPr>
        <p:spPr bwMode="auto">
          <a:xfrm rot="10800000">
            <a:off x="7812360" y="3331715"/>
            <a:ext cx="900000" cy="241300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6350" algn="ctr">
            <a:noFill/>
            <a:round/>
            <a:headEnd/>
            <a:tailEnd/>
          </a:ln>
        </p:spPr>
        <p:txBody>
          <a:bodyPr rot="10800000" wrap="none" lIns="68398" tIns="34199" rIns="68398" bIns="34199" anchor="ctr"/>
          <a:lstStyle/>
          <a:p>
            <a:pPr algn="ctr" defTabSz="576263" eaLnBrk="1" latin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안정화</a:t>
            </a:r>
            <a:endParaRPr kumimoji="1"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AutoShape 522"/>
          <p:cNvSpPr>
            <a:spLocks noChangeArrowheads="1"/>
          </p:cNvSpPr>
          <p:nvPr/>
        </p:nvSpPr>
        <p:spPr bwMode="auto">
          <a:xfrm rot="10800000">
            <a:off x="3059833" y="3930104"/>
            <a:ext cx="2766799" cy="28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6350" algn="ctr">
            <a:solidFill>
              <a:srgbClr val="FFFFFF"/>
            </a:solidFill>
            <a:round/>
            <a:headEnd/>
            <a:tailEnd/>
          </a:ln>
        </p:spPr>
        <p:txBody>
          <a:bodyPr rot="10800000" wrap="none" lIns="68398" tIns="34199" rIns="68398" bIns="34199" anchor="ctr"/>
          <a:lstStyle/>
          <a:p>
            <a:pPr algn="ctr" defTabSz="576263" eaLnBrk="1" latin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kumimoji="1" lang="ko-KR" altLang="en-US" sz="1200" b="1" dirty="0" err="1" smtClean="0">
                <a:latin typeface="맑은 고딕" pitchFamily="50" charset="-127"/>
                <a:ea typeface="맑은 고딕" pitchFamily="50" charset="-127"/>
              </a:rPr>
              <a:t>스마트워크플레이스</a:t>
            </a:r>
            <a:endParaRPr kumimoji="1" lang="ko-KR" altLang="en-US" sz="1200" b="1" dirty="0">
              <a:solidFill>
                <a:schemeClr val="accent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AutoShape 522"/>
          <p:cNvSpPr>
            <a:spLocks noChangeArrowheads="1"/>
          </p:cNvSpPr>
          <p:nvPr/>
        </p:nvSpPr>
        <p:spPr bwMode="auto">
          <a:xfrm rot="10800000">
            <a:off x="4956134" y="5013176"/>
            <a:ext cx="1848114" cy="28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6350" algn="ctr">
            <a:solidFill>
              <a:srgbClr val="FFFFFF"/>
            </a:solidFill>
            <a:round/>
            <a:headEnd/>
            <a:tailEnd/>
          </a:ln>
        </p:spPr>
        <p:txBody>
          <a:bodyPr rot="10800000" wrap="none" lIns="68398" tIns="34199" rIns="68398" bIns="34199" anchor="ctr"/>
          <a:lstStyle/>
          <a:p>
            <a:pPr algn="ctr" defTabSz="576263" eaLnBrk="1" latin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총무지원</a:t>
            </a:r>
            <a:endParaRPr kumimoji="1"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Rectangle 558"/>
          <p:cNvSpPr>
            <a:spLocks noChangeArrowheads="1"/>
          </p:cNvSpPr>
          <p:nvPr/>
        </p:nvSpPr>
        <p:spPr bwMode="auto">
          <a:xfrm>
            <a:off x="2148913" y="1876535"/>
            <a:ext cx="838911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장비입고</a:t>
            </a:r>
            <a:endParaRPr kumimoji="1" lang="en-US" altLang="ko-KR" sz="10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(~2/10)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Rectangle 558"/>
          <p:cNvSpPr>
            <a:spLocks noChangeArrowheads="1"/>
          </p:cNvSpPr>
          <p:nvPr/>
        </p:nvSpPr>
        <p:spPr bwMode="auto">
          <a:xfrm>
            <a:off x="2122945" y="2484227"/>
            <a:ext cx="838911" cy="5539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개발서버</a:t>
            </a:r>
            <a:endParaRPr kumimoji="1" lang="en-US" altLang="ko-KR" sz="10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환경구성</a:t>
            </a:r>
            <a:endParaRPr kumimoji="1" lang="en-US" altLang="ko-KR" sz="10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(~2/28)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Rectangle 558"/>
          <p:cNvSpPr>
            <a:spLocks noChangeArrowheads="1"/>
          </p:cNvSpPr>
          <p:nvPr/>
        </p:nvSpPr>
        <p:spPr bwMode="auto">
          <a:xfrm>
            <a:off x="3060386" y="2484227"/>
            <a:ext cx="864096" cy="5539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운</a:t>
            </a:r>
            <a:r>
              <a:rPr kumimoji="1" lang="ko-KR" altLang="en-US" sz="1000" b="1" dirty="0">
                <a:latin typeface="맑은 고딕" pitchFamily="50" charset="-127"/>
                <a:ea typeface="맑은 고딕" pitchFamily="50" charset="-127"/>
              </a:rPr>
              <a:t>영</a:t>
            </a: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서버</a:t>
            </a:r>
            <a:endParaRPr kumimoji="1" lang="en-US" altLang="ko-KR" sz="10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환경구성</a:t>
            </a:r>
            <a:endParaRPr kumimoji="1" lang="en-US" altLang="ko-KR" sz="10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(~3/31)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3" name="Rectangle 558"/>
          <p:cNvSpPr>
            <a:spLocks noChangeArrowheads="1"/>
          </p:cNvSpPr>
          <p:nvPr/>
        </p:nvSpPr>
        <p:spPr bwMode="auto">
          <a:xfrm>
            <a:off x="3995936" y="1876535"/>
            <a:ext cx="90130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가용성</a:t>
            </a: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1</a:t>
            </a: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차</a:t>
            </a: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Test</a:t>
            </a: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(~4/28)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5" name="Rectangle 558"/>
          <p:cNvSpPr>
            <a:spLocks noChangeArrowheads="1"/>
          </p:cNvSpPr>
          <p:nvPr/>
        </p:nvSpPr>
        <p:spPr bwMode="auto">
          <a:xfrm>
            <a:off x="7812359" y="2484227"/>
            <a:ext cx="85150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DR</a:t>
            </a: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전환훈련</a:t>
            </a:r>
            <a:endParaRPr kumimoji="1" lang="en-US" altLang="ko-KR" sz="10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(~8/25)</a:t>
            </a:r>
          </a:p>
        </p:txBody>
      </p:sp>
      <p:sp>
        <p:nvSpPr>
          <p:cNvPr id="58" name="Rectangle 558"/>
          <p:cNvSpPr>
            <a:spLocks noChangeArrowheads="1"/>
          </p:cNvSpPr>
          <p:nvPr/>
        </p:nvSpPr>
        <p:spPr bwMode="auto">
          <a:xfrm>
            <a:off x="1143386" y="1876535"/>
            <a:ext cx="84782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장비발주</a:t>
            </a:r>
            <a:endParaRPr kumimoji="1" lang="en-US" altLang="ko-KR" sz="10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(~1/2)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Rectangle 558"/>
          <p:cNvSpPr>
            <a:spLocks noChangeArrowheads="1"/>
          </p:cNvSpPr>
          <p:nvPr/>
        </p:nvSpPr>
        <p:spPr bwMode="auto">
          <a:xfrm>
            <a:off x="4008528" y="2484227"/>
            <a:ext cx="3731735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단계적</a:t>
            </a:r>
            <a:endParaRPr kumimoji="1" lang="en-US" altLang="ko-KR" sz="10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시스템오픈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2" name="AutoShape 559"/>
          <p:cNvSpPr>
            <a:spLocks noChangeArrowheads="1"/>
          </p:cNvSpPr>
          <p:nvPr/>
        </p:nvSpPr>
        <p:spPr bwMode="auto">
          <a:xfrm>
            <a:off x="1202871" y="3573016"/>
            <a:ext cx="1208890" cy="649887"/>
          </a:xfrm>
          <a:prstGeom prst="roundRect">
            <a:avLst>
              <a:gd name="adj" fmla="val 16667"/>
            </a:avLst>
          </a:prstGeom>
          <a:noFill/>
          <a:ln w="3175" cap="rnd">
            <a:noFill/>
            <a:round/>
            <a:headEnd/>
            <a:tailEnd/>
          </a:ln>
        </p:spPr>
        <p:txBody>
          <a:bodyPr lIns="0" tIns="0" rIns="0" bIns="0"/>
          <a:lstStyle/>
          <a:p>
            <a:pPr marL="85725" indent="-85725" algn="l" defTabSz="627063" eaLnBrk="1" latinLnBrk="1" hangingPunct="1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Master </a:t>
            </a:r>
            <a:r>
              <a:rPr kumimoji="1" lang="en-US" altLang="ko-KR" sz="1000" b="1" dirty="0">
                <a:latin typeface="맑은 고딕" pitchFamily="50" charset="-127"/>
                <a:ea typeface="맑은 고딕" pitchFamily="50" charset="-127"/>
              </a:rPr>
              <a:t>Plan </a:t>
            </a:r>
            <a:r>
              <a:rPr kumimoji="1" lang="ko-KR" altLang="en-US" sz="1000" b="1" dirty="0">
                <a:latin typeface="맑은 고딕" pitchFamily="50" charset="-127"/>
                <a:ea typeface="맑은 고딕" pitchFamily="50" charset="-127"/>
              </a:rPr>
              <a:t>수립</a:t>
            </a:r>
          </a:p>
          <a:p>
            <a:pPr marL="85725" indent="-85725" algn="l" defTabSz="627063" eaLnBrk="1" latinLnBrk="1" hangingPunct="1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가이드라인 </a:t>
            </a:r>
            <a:r>
              <a:rPr kumimoji="1" lang="ko-KR" altLang="en-US" sz="1000" b="1" dirty="0">
                <a:latin typeface="맑은 고딕" pitchFamily="50" charset="-127"/>
                <a:ea typeface="맑은 고딕" pitchFamily="50" charset="-127"/>
              </a:rPr>
              <a:t>작성</a:t>
            </a:r>
          </a:p>
        </p:txBody>
      </p:sp>
      <p:sp>
        <p:nvSpPr>
          <p:cNvPr id="28" name="Rectangle 558"/>
          <p:cNvSpPr>
            <a:spLocks noChangeArrowheads="1"/>
          </p:cNvSpPr>
          <p:nvPr/>
        </p:nvSpPr>
        <p:spPr bwMode="auto">
          <a:xfrm>
            <a:off x="7803800" y="1876535"/>
            <a:ext cx="900000" cy="5539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성능모니터링</a:t>
            </a:r>
            <a:endParaRPr kumimoji="1" lang="en-US" altLang="ko-KR" sz="10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성능튜닝</a:t>
            </a:r>
            <a:endParaRPr kumimoji="1" lang="en-US" altLang="ko-KR" sz="10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이슈처리</a:t>
            </a:r>
            <a:endParaRPr kumimoji="1" lang="en-US" altLang="ko-KR" sz="10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Rectangle 558"/>
          <p:cNvSpPr>
            <a:spLocks noChangeArrowheads="1"/>
          </p:cNvSpPr>
          <p:nvPr/>
        </p:nvSpPr>
        <p:spPr bwMode="auto">
          <a:xfrm>
            <a:off x="7803799" y="3100318"/>
            <a:ext cx="900000" cy="1846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인수인계</a:t>
            </a:r>
            <a:endParaRPr kumimoji="1" lang="en-US" altLang="ko-KR" sz="10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Rectangle 558"/>
          <p:cNvSpPr>
            <a:spLocks noChangeArrowheads="1"/>
          </p:cNvSpPr>
          <p:nvPr/>
        </p:nvSpPr>
        <p:spPr bwMode="auto">
          <a:xfrm>
            <a:off x="1143386" y="5445224"/>
            <a:ext cx="908246" cy="184666"/>
          </a:xfrm>
          <a:prstGeom prst="rect">
            <a:avLst/>
          </a:prstGeom>
          <a:solidFill>
            <a:srgbClr val="358CCB"/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1/16 </a:t>
            </a:r>
            <a:r>
              <a:rPr kumimoji="1" lang="ko-KR" altLang="en-US" sz="1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착수보고</a:t>
            </a:r>
            <a:endParaRPr kumimoji="1" lang="en-US" altLang="ko-KR" sz="1000" b="1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Rectangle 558"/>
          <p:cNvSpPr>
            <a:spLocks noChangeArrowheads="1"/>
          </p:cNvSpPr>
          <p:nvPr/>
        </p:nvSpPr>
        <p:spPr bwMode="auto">
          <a:xfrm>
            <a:off x="7812360" y="5437484"/>
            <a:ext cx="864000" cy="184666"/>
          </a:xfrm>
          <a:prstGeom prst="rect">
            <a:avLst/>
          </a:prstGeom>
          <a:solidFill>
            <a:srgbClr val="358CCB"/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8/28 </a:t>
            </a:r>
            <a:r>
              <a:rPr kumimoji="1" lang="ko-KR" altLang="en-US" sz="1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종료보고</a:t>
            </a:r>
            <a:endParaRPr kumimoji="1" lang="en-US" altLang="ko-KR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Rectangle 558"/>
          <p:cNvSpPr>
            <a:spLocks noChangeArrowheads="1"/>
          </p:cNvSpPr>
          <p:nvPr/>
        </p:nvSpPr>
        <p:spPr bwMode="auto">
          <a:xfrm>
            <a:off x="4932040" y="5439581"/>
            <a:ext cx="894592" cy="184666"/>
          </a:xfrm>
          <a:prstGeom prst="rect">
            <a:avLst/>
          </a:prstGeom>
          <a:solidFill>
            <a:srgbClr val="358CCB"/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5/15</a:t>
            </a:r>
            <a:r>
              <a:rPr kumimoji="1" lang="ko-KR" altLang="en-US" sz="1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중간보고</a:t>
            </a:r>
            <a:endParaRPr kumimoji="1" lang="en-US" altLang="ko-KR" sz="10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Rectangle 558"/>
          <p:cNvSpPr>
            <a:spLocks noChangeArrowheads="1"/>
          </p:cNvSpPr>
          <p:nvPr/>
        </p:nvSpPr>
        <p:spPr bwMode="auto">
          <a:xfrm>
            <a:off x="3059789" y="5620100"/>
            <a:ext cx="86409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3/2</a:t>
            </a: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개발인력투입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Rectangle 558"/>
          <p:cNvSpPr>
            <a:spLocks noChangeArrowheads="1"/>
          </p:cNvSpPr>
          <p:nvPr/>
        </p:nvSpPr>
        <p:spPr bwMode="auto">
          <a:xfrm>
            <a:off x="2101857" y="5620100"/>
            <a:ext cx="900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2/1</a:t>
            </a: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인프라인력투입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AutoShape 522"/>
          <p:cNvSpPr>
            <a:spLocks noChangeArrowheads="1"/>
          </p:cNvSpPr>
          <p:nvPr/>
        </p:nvSpPr>
        <p:spPr bwMode="auto">
          <a:xfrm rot="10800000">
            <a:off x="5909661" y="4293127"/>
            <a:ext cx="1470652" cy="28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6350" algn="ctr">
            <a:solidFill>
              <a:srgbClr val="FFFFFF"/>
            </a:solidFill>
            <a:round/>
            <a:headEnd/>
            <a:tailEnd/>
          </a:ln>
        </p:spPr>
        <p:txBody>
          <a:bodyPr rot="10800000" wrap="none" lIns="68398" tIns="34199" rIns="68398" bIns="34199" anchor="ctr"/>
          <a:lstStyle/>
          <a:p>
            <a:pPr algn="ctr" defTabSz="576263" eaLnBrk="1" latin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브랜드관리</a:t>
            </a: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-</a:t>
            </a: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외주</a:t>
            </a:r>
            <a:endParaRPr kumimoji="1"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AutoShape 522"/>
          <p:cNvSpPr>
            <a:spLocks noChangeArrowheads="1"/>
          </p:cNvSpPr>
          <p:nvPr/>
        </p:nvSpPr>
        <p:spPr bwMode="auto">
          <a:xfrm rot="10800000">
            <a:off x="3059835" y="4292095"/>
            <a:ext cx="1837408" cy="28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6350" algn="ctr">
            <a:solidFill>
              <a:srgbClr val="FFFFFF"/>
            </a:solidFill>
            <a:round/>
            <a:headEnd/>
            <a:tailEnd/>
          </a:ln>
        </p:spPr>
        <p:txBody>
          <a:bodyPr rot="10800000" wrap="none" lIns="68398" tIns="34199" rIns="68398" bIns="34199" anchor="ctr"/>
          <a:lstStyle/>
          <a:p>
            <a:pPr algn="ctr" defTabSz="576263" eaLnBrk="1" latin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법인구매</a:t>
            </a: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임직원 알뜰시장</a:t>
            </a:r>
            <a:endParaRPr kumimoji="1"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AutoShape 522"/>
          <p:cNvSpPr>
            <a:spLocks noChangeArrowheads="1"/>
          </p:cNvSpPr>
          <p:nvPr/>
        </p:nvSpPr>
        <p:spPr bwMode="auto">
          <a:xfrm rot="10800000">
            <a:off x="5909663" y="3933088"/>
            <a:ext cx="1470650" cy="28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6350" algn="ctr">
            <a:solidFill>
              <a:srgbClr val="FFFFFF"/>
            </a:solidFill>
            <a:round/>
            <a:headEnd/>
            <a:tailEnd/>
          </a:ln>
        </p:spPr>
        <p:txBody>
          <a:bodyPr rot="10800000" wrap="none" lIns="68398" tIns="34199" rIns="68398" bIns="34199" anchor="ctr"/>
          <a:lstStyle/>
          <a:p>
            <a:pPr algn="ctr" defTabSz="576263" eaLnBrk="1" latin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1100" b="1" dirty="0" err="1" smtClean="0">
                <a:latin typeface="맑은 고딕" pitchFamily="50" charset="-127"/>
                <a:ea typeface="맑은 고딕" pitchFamily="50" charset="-127"/>
              </a:rPr>
              <a:t>모바일</a:t>
            </a:r>
            <a:r>
              <a:rPr kumimoji="1" lang="ko-KR" altLang="en-US" sz="1100" b="1" dirty="0" smtClean="0">
                <a:latin typeface="맑은 고딕" pitchFamily="50" charset="-127"/>
                <a:ea typeface="맑은 고딕" pitchFamily="50" charset="-127"/>
              </a:rPr>
              <a:t> 경영</a:t>
            </a:r>
            <a:r>
              <a:rPr kumimoji="1" lang="en-US" altLang="ko-KR" sz="1100" b="1" dirty="0" smtClean="0">
                <a:latin typeface="맑은 고딕" pitchFamily="50" charset="-127"/>
                <a:ea typeface="맑은 고딕" pitchFamily="50" charset="-127"/>
              </a:rPr>
              <a:t>Dashboard</a:t>
            </a:r>
            <a:endParaRPr kumimoji="1"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AutoShape 522"/>
          <p:cNvSpPr>
            <a:spLocks noChangeArrowheads="1"/>
          </p:cNvSpPr>
          <p:nvPr/>
        </p:nvSpPr>
        <p:spPr bwMode="auto">
          <a:xfrm rot="10800000">
            <a:off x="3059835" y="5013176"/>
            <a:ext cx="1837411" cy="28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6350" algn="ctr">
            <a:solidFill>
              <a:srgbClr val="FFFFFF"/>
            </a:solidFill>
            <a:round/>
            <a:headEnd/>
            <a:tailEnd/>
          </a:ln>
        </p:spPr>
        <p:txBody>
          <a:bodyPr rot="10800000" wrap="none" lIns="68398" tIns="34199" rIns="68398" bIns="34199" anchor="ctr"/>
          <a:lstStyle/>
          <a:p>
            <a:pPr algn="ctr" defTabSz="576263" eaLnBrk="1" latin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*e-Marketplace</a:t>
            </a:r>
            <a:endParaRPr kumimoji="1" lang="ko-KR" altLang="en-US" sz="1200" b="1" dirty="0">
              <a:solidFill>
                <a:schemeClr val="accent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Rectangle 558"/>
          <p:cNvSpPr>
            <a:spLocks noChangeArrowheads="1"/>
          </p:cNvSpPr>
          <p:nvPr/>
        </p:nvSpPr>
        <p:spPr bwMode="auto">
          <a:xfrm>
            <a:off x="4956134" y="1876535"/>
            <a:ext cx="912009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가용성</a:t>
            </a:r>
            <a:r>
              <a:rPr kumimoji="1" lang="en-US" altLang="ko-KR" sz="1000" b="1" dirty="0">
                <a:latin typeface="맑은 고딕" pitchFamily="50" charset="-127"/>
                <a:ea typeface="맑은 고딕" pitchFamily="50" charset="-127"/>
              </a:rPr>
              <a:t>2</a:t>
            </a: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차</a:t>
            </a: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Test</a:t>
            </a: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(~5/31)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8" name="Rectangle 558"/>
          <p:cNvSpPr>
            <a:spLocks noChangeArrowheads="1"/>
          </p:cNvSpPr>
          <p:nvPr/>
        </p:nvSpPr>
        <p:spPr bwMode="auto">
          <a:xfrm>
            <a:off x="5940152" y="1876535"/>
            <a:ext cx="85150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가용성</a:t>
            </a: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차</a:t>
            </a: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Test</a:t>
            </a: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(~6/30)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Rectangle 1938"/>
          <p:cNvSpPr>
            <a:spLocks noChangeArrowheads="1"/>
          </p:cNvSpPr>
          <p:nvPr/>
        </p:nvSpPr>
        <p:spPr bwMode="auto">
          <a:xfrm>
            <a:off x="366396" y="6097698"/>
            <a:ext cx="3598014" cy="35563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72000" tIns="36000" rIns="36000" bIns="36000" anchor="ctr"/>
          <a:lstStyle/>
          <a:p>
            <a:pPr marL="85725" indent="-85725" algn="l" eaLnBrk="1" hangingPunct="1">
              <a:spcBef>
                <a:spcPct val="0"/>
              </a:spcBef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※ </a:t>
            </a:r>
            <a:r>
              <a:rPr lang="ko-KR" altLang="en-US" sz="1100" b="1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프로젝트 계약 후 최종 일정 수립 예정</a:t>
            </a:r>
            <a:endParaRPr lang="ko-KR" altLang="en-US" sz="1100" b="1" dirty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38" name="Rectangle 558"/>
          <p:cNvSpPr>
            <a:spLocks noChangeArrowheads="1"/>
          </p:cNvSpPr>
          <p:nvPr/>
        </p:nvSpPr>
        <p:spPr bwMode="auto">
          <a:xfrm>
            <a:off x="6876352" y="5620100"/>
            <a:ext cx="864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7/31</a:t>
            </a: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개발인력철수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9" name="Rectangle 558"/>
          <p:cNvSpPr>
            <a:spLocks noChangeArrowheads="1"/>
          </p:cNvSpPr>
          <p:nvPr/>
        </p:nvSpPr>
        <p:spPr bwMode="auto">
          <a:xfrm>
            <a:off x="7812360" y="5620100"/>
            <a:ext cx="900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8/31</a:t>
            </a: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인프라인력철수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0" name="Rectangle 558"/>
          <p:cNvSpPr>
            <a:spLocks noChangeArrowheads="1"/>
          </p:cNvSpPr>
          <p:nvPr/>
        </p:nvSpPr>
        <p:spPr bwMode="auto">
          <a:xfrm>
            <a:off x="4011185" y="5620100"/>
            <a:ext cx="86409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4/3</a:t>
            </a: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SA</a:t>
            </a: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인력투입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" name="AutoShape 522"/>
          <p:cNvSpPr>
            <a:spLocks noChangeArrowheads="1"/>
          </p:cNvSpPr>
          <p:nvPr/>
        </p:nvSpPr>
        <p:spPr bwMode="auto">
          <a:xfrm rot="10800000">
            <a:off x="6876352" y="5013207"/>
            <a:ext cx="1827446" cy="28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6350" algn="ctr">
            <a:solidFill>
              <a:srgbClr val="FFFFFF"/>
            </a:solidFill>
            <a:round/>
            <a:headEnd/>
            <a:tailEnd/>
          </a:ln>
        </p:spPr>
        <p:txBody>
          <a:bodyPr rot="10800000" wrap="none" lIns="68398" tIns="34199" rIns="68398" bIns="34199" anchor="ctr"/>
          <a:lstStyle/>
          <a:p>
            <a:pPr algn="ctr" defTabSz="576263" eaLnBrk="1" latin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IT-SAFE(DR</a:t>
            </a: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포함</a:t>
            </a:r>
            <a:r>
              <a:rPr kumimoji="1" lang="en-US" altLang="ko-KR" sz="1200" b="1" dirty="0" smtClean="0">
                <a:latin typeface="맑은 고딕" pitchFamily="50" charset="-127"/>
                <a:ea typeface="맑은 고딕" pitchFamily="50" charset="-127"/>
              </a:rPr>
              <a:t>)</a:t>
            </a:r>
            <a:endParaRPr kumimoji="1"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2" name="AutoShape 522"/>
          <p:cNvSpPr>
            <a:spLocks noChangeArrowheads="1"/>
          </p:cNvSpPr>
          <p:nvPr/>
        </p:nvSpPr>
        <p:spPr bwMode="auto">
          <a:xfrm rot="10800000">
            <a:off x="1161359" y="3331715"/>
            <a:ext cx="829853" cy="241300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6350" algn="ctr">
            <a:noFill/>
            <a:round/>
            <a:headEnd/>
            <a:tailEnd/>
          </a:ln>
        </p:spPr>
        <p:txBody>
          <a:bodyPr rot="10800000" wrap="none" lIns="68398" tIns="34199" rIns="68398" bIns="34199" anchor="ctr"/>
          <a:lstStyle/>
          <a:p>
            <a:pPr algn="ctr" defTabSz="576263" eaLnBrk="1" latinLnBrk="1" hangingPunct="1">
              <a:lnSpc>
                <a:spcPct val="100000"/>
              </a:lnSpc>
              <a:spcBef>
                <a:spcPct val="0"/>
              </a:spcBef>
              <a:buFont typeface="Times New Roman" pitchFamily="18" charset="0"/>
              <a:buNone/>
            </a:pPr>
            <a:r>
              <a:rPr kumimoji="1" lang="ko-KR" altLang="en-US" sz="1200" b="1" dirty="0" smtClean="0">
                <a:latin typeface="맑은 고딕" pitchFamily="50" charset="-127"/>
                <a:ea typeface="맑은 고딕" pitchFamily="50" charset="-127"/>
              </a:rPr>
              <a:t>착수</a:t>
            </a:r>
            <a:endParaRPr kumimoji="1"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4" name="Rectangle 558"/>
          <p:cNvSpPr>
            <a:spLocks noChangeArrowheads="1"/>
          </p:cNvSpPr>
          <p:nvPr/>
        </p:nvSpPr>
        <p:spPr bwMode="auto">
          <a:xfrm>
            <a:off x="6882601" y="1876535"/>
            <a:ext cx="85150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 cap="rnd" algn="ctr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가용성</a:t>
            </a: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1" lang="ko-KR" altLang="en-US" sz="1000" b="1" dirty="0" smtClean="0">
                <a:latin typeface="맑은 고딕" pitchFamily="50" charset="-127"/>
                <a:ea typeface="맑은 고딕" pitchFamily="50" charset="-127"/>
              </a:rPr>
              <a:t>차</a:t>
            </a: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Test</a:t>
            </a:r>
          </a:p>
          <a:p>
            <a:pPr marL="85725" indent="-85725" algn="ctr" defTabSz="627063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맑은 고딕" pitchFamily="50" charset="-127"/>
                <a:ea typeface="맑은 고딕" pitchFamily="50" charset="-127"/>
              </a:rPr>
              <a:t>(~7/31)</a:t>
            </a:r>
            <a:endParaRPr kumimoji="1"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507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IV. </a:t>
            </a:r>
            <a:r>
              <a:rPr kumimoji="1" lang="ko-KR" altLang="en-US" sz="2031" kern="0" dirty="0" smtClean="0"/>
              <a:t>공정</a:t>
            </a:r>
            <a:r>
              <a:rPr kumimoji="1" lang="en-US" altLang="ko-KR" sz="2031" kern="0" dirty="0" smtClean="0"/>
              <a:t>/</a:t>
            </a:r>
            <a:r>
              <a:rPr kumimoji="1" lang="ko-KR" altLang="en-US" sz="2031" kern="0" dirty="0" smtClean="0"/>
              <a:t>일정</a:t>
            </a:r>
            <a:r>
              <a:rPr kumimoji="1" lang="en-US" altLang="ko-KR" sz="2031" kern="0" dirty="0" smtClean="0"/>
              <a:t>/</a:t>
            </a:r>
            <a:r>
              <a:rPr kumimoji="1" lang="ko-KR" altLang="en-US" sz="2031" kern="0" dirty="0" smtClean="0"/>
              <a:t>산출물 </a:t>
            </a:r>
            <a:r>
              <a:rPr kumimoji="1" lang="en-US" altLang="ko-KR" sz="2031" kern="0" dirty="0" smtClean="0"/>
              <a:t>- </a:t>
            </a:r>
            <a:r>
              <a:rPr kumimoji="1" lang="ko-KR" altLang="en-US" sz="2031" kern="0" dirty="0" smtClean="0"/>
              <a:t>산출물</a:t>
            </a:r>
            <a:endParaRPr kumimoji="1" lang="ko-KR" altLang="en-US" sz="2031" kern="0" dirty="0"/>
          </a:p>
        </p:txBody>
      </p:sp>
      <p:graphicFrame>
        <p:nvGraphicFramePr>
          <p:cNvPr id="25" name="Group 10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971955"/>
              </p:ext>
            </p:extLst>
          </p:nvPr>
        </p:nvGraphicFramePr>
        <p:xfrm>
          <a:off x="415925" y="1052736"/>
          <a:ext cx="8332540" cy="4896544"/>
        </p:xfrm>
        <a:graphic>
          <a:graphicData uri="http://schemas.openxmlformats.org/drawingml/2006/table">
            <a:tbl>
              <a:tblPr/>
              <a:tblGrid>
                <a:gridCol w="860077"/>
                <a:gridCol w="1230347"/>
                <a:gridCol w="4441915"/>
                <a:gridCol w="1800201"/>
              </a:tblGrid>
              <a:tr h="52686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주요 활동 내역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산출물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03987">
                <a:tc rowSpan="4"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착수단계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목적 및</a:t>
                      </a:r>
                    </a:p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범위 확인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본 사업</a:t>
                      </a:r>
                      <a:r>
                        <a:rPr kumimoji="1" lang="ko-KR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관련 자료를 검토하여 프로젝트 목적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및 </a:t>
                      </a:r>
                      <a:r>
                        <a:rPr kumimoji="1" lang="ko-KR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범위를 재정의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정의된 프로젝트 목적/범위에 대해 사업책임자로부터 확인</a:t>
                      </a:r>
                      <a:endParaRPr kumimoji="1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계획서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착수 보고서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5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조직구성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수행 장소 확보 등 프로젝트 수행을 위한 사무환경 구축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실무 전담팀원을 포함한 추진 조직을 편성하고 임무 및 역할 정의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사업수행 전 팀원에 대한 교육 실시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827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수행계획 수립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수행절차 및 산출물을 정의하며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일정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인력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자원투입 등 예산과 기간을 산정하여 프로젝트 수행을 위한 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Work-Plan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수립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착수 계획서를 작성하여 사업책임자로부터 승인을 얻음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0398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착수보고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착수보고회 참석대상자 선정 및 보고내용 정의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착수보고서 작성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착수보고회 실시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821"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요구정의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</a:p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분석 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AS-IS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분석 및</a:t>
                      </a:r>
                    </a:p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TO-BE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전략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시스템별 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SW/HW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아키텍쳐 현황 파악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소프트웨어 버전 및 구성 전략 수립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대상선정 및 업무별 이행 일정 정의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TO-BE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운영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개발 환경 구성전략 수립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추가적인 문제점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개선 요구사항 도출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현황 분석서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576"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설계단계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인프라 설계 및</a:t>
                      </a:r>
                    </a:p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 계획 수립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인프라 상세설계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네트워크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미들웨어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,DBMS)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단위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통합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테스트계획 수립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DB,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응용시스템 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Migration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방안 수립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인프라 구성도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DB/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응용시스템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MIG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계획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32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IV. </a:t>
            </a:r>
            <a:r>
              <a:rPr kumimoji="1" lang="ko-KR" altLang="en-US" sz="2031" kern="0" dirty="0" smtClean="0"/>
              <a:t>공정</a:t>
            </a:r>
            <a:r>
              <a:rPr kumimoji="1" lang="en-US" altLang="ko-KR" sz="2031" kern="0" dirty="0" smtClean="0"/>
              <a:t>/</a:t>
            </a:r>
            <a:r>
              <a:rPr kumimoji="1" lang="ko-KR" altLang="en-US" sz="2031" kern="0" dirty="0" smtClean="0"/>
              <a:t>일정</a:t>
            </a:r>
            <a:r>
              <a:rPr kumimoji="1" lang="en-US" altLang="ko-KR" sz="2031" kern="0" dirty="0" smtClean="0"/>
              <a:t>/</a:t>
            </a:r>
            <a:r>
              <a:rPr kumimoji="1" lang="ko-KR" altLang="en-US" sz="2031" kern="0" dirty="0" smtClean="0"/>
              <a:t>산출물 </a:t>
            </a:r>
            <a:r>
              <a:rPr kumimoji="1" lang="en-US" altLang="ko-KR" sz="2031" kern="0" dirty="0" smtClean="0"/>
              <a:t>- </a:t>
            </a:r>
            <a:r>
              <a:rPr kumimoji="1" lang="ko-KR" altLang="en-US" sz="2031" kern="0" dirty="0" smtClean="0"/>
              <a:t>산출물</a:t>
            </a:r>
            <a:endParaRPr kumimoji="1" lang="ko-KR" altLang="en-US" sz="2031" kern="0" dirty="0"/>
          </a:p>
        </p:txBody>
      </p:sp>
      <p:graphicFrame>
        <p:nvGraphicFramePr>
          <p:cNvPr id="25" name="Group 10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253499"/>
              </p:ext>
            </p:extLst>
          </p:nvPr>
        </p:nvGraphicFramePr>
        <p:xfrm>
          <a:off x="415925" y="1052736"/>
          <a:ext cx="8332540" cy="4653842"/>
        </p:xfrm>
        <a:graphic>
          <a:graphicData uri="http://schemas.openxmlformats.org/drawingml/2006/table">
            <a:tbl>
              <a:tblPr/>
              <a:tblGrid>
                <a:gridCol w="860077"/>
                <a:gridCol w="1230347"/>
                <a:gridCol w="4441915"/>
                <a:gridCol w="1800201"/>
              </a:tblGrid>
              <a:tr h="52686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주요 활동 내역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산출물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03987"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전환단계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인프라 구축 및</a:t>
                      </a:r>
                    </a:p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Mig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/Test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네트워크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DB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등 인프라 구성 및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Customize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Database Migration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반복 및 최적화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응용 프로그램 소스 수정 및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Compile,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점검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데이터 전환 및 정합성 점검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미사용 자원 정리 병행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변경관리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Repository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정합성 점검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통합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테스트 실시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전환대상 자원 목록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테스트 계획서 및 결과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8821"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이행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컨버전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및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릴리즈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이행계획 수립 및 비상계획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컨버전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및 시스템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릴리즈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인수 및 교육 훈련 실시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이행시나리오 및 결과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운영 및 가동매뉴얼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576">
                <a:tc rowSpan="2"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종료단계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최종 산출물</a:t>
                      </a:r>
                    </a:p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정리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추진 절차상 작성된 공식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 공식 산출물의 최종적 정리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공식 산출물의 공동 검토 및 보완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검토된 공식산출물에 대해 사업최고책임자의 승인 처리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구축완료 보고서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576">
                <a:tc vMerge="1"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종료보고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종료 보고회에 대한 계획을 수립하고 필요 자료를 작성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최종보고서에 대해 사업책임자와 협의 및 조정 처리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종료보고회 실시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직사각형 62"/>
          <p:cNvSpPr/>
          <p:nvPr/>
        </p:nvSpPr>
        <p:spPr>
          <a:xfrm>
            <a:off x="409293" y="2852938"/>
            <a:ext cx="1563621" cy="307925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 smtClean="0"/>
              <a:t>V. </a:t>
            </a:r>
            <a:r>
              <a:rPr kumimoji="1" lang="ko-KR" altLang="en-US" sz="2031" kern="0" dirty="0" smtClean="0"/>
              <a:t>조직 및 역할</a:t>
            </a:r>
            <a:endParaRPr kumimoji="1" lang="ko-KR" altLang="en-US" sz="2031" kern="0" dirty="0"/>
          </a:p>
        </p:txBody>
      </p:sp>
      <p:sp>
        <p:nvSpPr>
          <p:cNvPr id="29" name="직사각형 28"/>
          <p:cNvSpPr/>
          <p:nvPr/>
        </p:nvSpPr>
        <p:spPr>
          <a:xfrm>
            <a:off x="457145" y="2933452"/>
            <a:ext cx="147826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기획부문</a:t>
            </a:r>
            <a:endParaRPr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송진회 차장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457145" y="3312458"/>
            <a:ext cx="1478260" cy="4779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 smtClean="0">
                <a:solidFill>
                  <a:schemeClr val="tx1"/>
                </a:solidFill>
              </a:rPr>
              <a:t>HW, SW </a:t>
            </a:r>
            <a:r>
              <a:rPr lang="ko-KR" altLang="en-US" sz="1050" dirty="0" smtClean="0">
                <a:solidFill>
                  <a:schemeClr val="tx1"/>
                </a:solidFill>
              </a:rPr>
              <a:t>검토</a:t>
            </a:r>
            <a:r>
              <a:rPr lang="en-US" altLang="ko-KR" sz="1050" dirty="0" smtClean="0">
                <a:solidFill>
                  <a:schemeClr val="tx1"/>
                </a:solidFill>
              </a:rPr>
              <a:t>/</a:t>
            </a:r>
            <a:r>
              <a:rPr lang="ko-KR" altLang="en-US" sz="1050" dirty="0" smtClean="0">
                <a:solidFill>
                  <a:schemeClr val="tx1"/>
                </a:solidFill>
              </a:rPr>
              <a:t>도입 및 계약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09293" y="2420891"/>
            <a:ext cx="1563621" cy="406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200" b="1" dirty="0" smtClean="0"/>
              <a:t>PMO</a:t>
            </a:r>
          </a:p>
          <a:p>
            <a:pPr algn="ctr"/>
            <a:r>
              <a:rPr lang="en-US" altLang="ko-KR" sz="1200" b="1" dirty="0" smtClean="0"/>
              <a:t>(</a:t>
            </a:r>
            <a:r>
              <a:rPr lang="ko-KR" altLang="en-US" sz="1200" b="1" dirty="0" smtClean="0"/>
              <a:t>송진회 차장</a:t>
            </a:r>
            <a:r>
              <a:rPr lang="en-US" altLang="ko-KR" sz="1200" b="1" dirty="0" smtClean="0"/>
              <a:t>)</a:t>
            </a:r>
            <a:endParaRPr lang="ko-KR" altLang="en-US" sz="1200" b="1" dirty="0"/>
          </a:p>
        </p:txBody>
      </p:sp>
      <p:grpSp>
        <p:nvGrpSpPr>
          <p:cNvPr id="10" name="그룹 9"/>
          <p:cNvGrpSpPr/>
          <p:nvPr/>
        </p:nvGrpSpPr>
        <p:grpSpPr>
          <a:xfrm>
            <a:off x="285212" y="1268758"/>
            <a:ext cx="1819443" cy="713759"/>
            <a:chOff x="402900" y="1268762"/>
            <a:chExt cx="1819443" cy="576064"/>
          </a:xfrm>
        </p:grpSpPr>
        <p:sp>
          <p:nvSpPr>
            <p:cNvPr id="25" name="직사각형 24"/>
            <p:cNvSpPr/>
            <p:nvPr/>
          </p:nvSpPr>
          <p:spPr>
            <a:xfrm>
              <a:off x="402900" y="1268762"/>
              <a:ext cx="1819443" cy="28803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ko-KR" altLang="en-US" sz="1200" b="1" dirty="0"/>
                <a:t>삼성카드</a:t>
              </a: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402900" y="1556794"/>
              <a:ext cx="1819443" cy="2880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ko-KR" altLang="en-US" sz="1200" b="1" dirty="0" smtClean="0">
                  <a:solidFill>
                    <a:schemeClr val="tx1"/>
                  </a:solidFill>
                </a:rPr>
                <a:t>최상웅 팀장</a:t>
              </a:r>
              <a:endParaRPr lang="en-US" altLang="ko-KR" sz="12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1200" b="1" dirty="0" smtClean="0">
                  <a:solidFill>
                    <a:schemeClr val="tx1"/>
                  </a:solidFill>
                </a:rPr>
                <a:t>김대현 </a:t>
              </a:r>
              <a:r>
                <a:rPr lang="ko-KR" altLang="en-US" sz="1200" b="1" dirty="0" err="1" smtClean="0">
                  <a:solidFill>
                    <a:schemeClr val="tx1"/>
                  </a:solidFill>
                </a:rPr>
                <a:t>파트장</a:t>
              </a:r>
              <a:endParaRPr lang="ko-KR" altLang="en-US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1" name="직사각형 60"/>
          <p:cNvSpPr/>
          <p:nvPr/>
        </p:nvSpPr>
        <p:spPr>
          <a:xfrm>
            <a:off x="454118" y="3849735"/>
            <a:ext cx="147826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비즈니스부문</a:t>
            </a:r>
            <a:endParaRPr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454118" y="4228741"/>
            <a:ext cx="1478260" cy="4779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비즈니스 파트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업무 테스트</a:t>
            </a:r>
            <a:r>
              <a:rPr lang="en-US" altLang="ko-KR" sz="1050" dirty="0" smtClean="0">
                <a:solidFill>
                  <a:schemeClr val="tx1"/>
                </a:solidFill>
              </a:rPr>
              <a:t>/</a:t>
            </a:r>
            <a:r>
              <a:rPr lang="ko-KR" altLang="en-US" sz="1050" dirty="0" smtClean="0">
                <a:solidFill>
                  <a:schemeClr val="tx1"/>
                </a:solidFill>
              </a:rPr>
              <a:t>점검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038582" y="2852938"/>
            <a:ext cx="2533418" cy="309634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2071668" y="2933452"/>
            <a:ext cx="2452643" cy="20752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서버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디스크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부문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정민</a:t>
            </a:r>
            <a:r>
              <a: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재 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책임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2071667" y="3168481"/>
            <a:ext cx="1361698" cy="170852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인프라 용량산정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인프라 설계</a:t>
            </a:r>
            <a:r>
              <a:rPr lang="en-US" altLang="ko-KR" sz="1050" dirty="0" smtClean="0">
                <a:solidFill>
                  <a:schemeClr val="tx1"/>
                </a:solidFill>
              </a:rPr>
              <a:t>/</a:t>
            </a:r>
            <a:r>
              <a:rPr lang="ko-KR" altLang="en-US" sz="1050" smtClean="0">
                <a:solidFill>
                  <a:schemeClr val="tx1"/>
                </a:solidFill>
              </a:rPr>
              <a:t>구축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 smtClean="0">
                <a:solidFill>
                  <a:schemeClr val="tx1"/>
                </a:solidFill>
              </a:rPr>
              <a:t>OS, M/W, DB </a:t>
            </a:r>
            <a:r>
              <a:rPr lang="ko-KR" altLang="en-US" sz="1050" smtClean="0">
                <a:solidFill>
                  <a:schemeClr val="tx1"/>
                </a:solidFill>
              </a:rPr>
              <a:t>설치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가용</a:t>
            </a:r>
            <a:r>
              <a:rPr lang="ko-KR" altLang="en-US" sz="1050" dirty="0">
                <a:solidFill>
                  <a:schemeClr val="tx1"/>
                </a:solidFill>
              </a:rPr>
              <a:t>성</a:t>
            </a:r>
            <a:r>
              <a:rPr lang="ko-KR" altLang="en-US" sz="1050" dirty="0" smtClean="0">
                <a:solidFill>
                  <a:schemeClr val="tx1"/>
                </a:solidFill>
              </a:rPr>
              <a:t> 테스트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2038582" y="2420891"/>
            <a:ext cx="2533418" cy="406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/>
              <a:t>공통</a:t>
            </a:r>
            <a:r>
              <a:rPr lang="en-US" altLang="ko-KR" sz="1200" b="1" dirty="0"/>
              <a:t>/</a:t>
            </a:r>
            <a:r>
              <a:rPr lang="ko-KR" altLang="en-US" sz="1200" b="1" dirty="0" smtClean="0"/>
              <a:t>인프라</a:t>
            </a:r>
            <a:endParaRPr lang="en-US" altLang="ko-KR" sz="1200" b="1" dirty="0" smtClean="0"/>
          </a:p>
          <a:p>
            <a:pPr algn="ctr"/>
            <a:r>
              <a:rPr lang="en-US" altLang="ko-KR" sz="1200" b="1" dirty="0" smtClean="0"/>
              <a:t>(</a:t>
            </a:r>
            <a:r>
              <a:rPr lang="ko-KR" altLang="en-US" sz="1200" b="1" dirty="0" smtClean="0"/>
              <a:t>김대진 </a:t>
            </a:r>
            <a:r>
              <a:rPr lang="ko-KR" altLang="en-US" sz="1200" b="1" dirty="0" err="1" smtClean="0"/>
              <a:t>수석보</a:t>
            </a:r>
            <a:r>
              <a:rPr lang="en-US" altLang="ko-KR" sz="1200" b="1" dirty="0" smtClean="0"/>
              <a:t>)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3491880" y="3168480"/>
            <a:ext cx="1032431" cy="170852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b="1" u="sng" dirty="0" err="1" smtClean="0">
                <a:solidFill>
                  <a:schemeClr val="tx1"/>
                </a:solidFill>
              </a:rPr>
              <a:t>이홍</a:t>
            </a:r>
            <a:r>
              <a:rPr lang="ko-KR" altLang="en-US" sz="1050" b="1" u="sng" dirty="0" smtClean="0">
                <a:solidFill>
                  <a:schemeClr val="tx1"/>
                </a:solidFill>
              </a:rPr>
              <a:t> </a:t>
            </a:r>
            <a:r>
              <a:rPr lang="ko-KR" altLang="en-US" sz="1050" b="1" u="sng" dirty="0" err="1" smtClean="0">
                <a:solidFill>
                  <a:schemeClr val="tx1"/>
                </a:solidFill>
              </a:rPr>
              <a:t>수석보</a:t>
            </a:r>
            <a:endParaRPr lang="en-US" altLang="ko-KR" sz="1050" b="1" u="sng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b="1" u="sng" dirty="0" smtClean="0">
                <a:solidFill>
                  <a:schemeClr val="tx1"/>
                </a:solidFill>
              </a:rPr>
              <a:t>김종성 선임</a:t>
            </a:r>
            <a:endParaRPr lang="en-US" altLang="ko-KR" sz="1050" b="1" u="sng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김창균 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류승</a:t>
            </a:r>
            <a:r>
              <a:rPr lang="ko-KR" altLang="en-US" sz="1050" dirty="0">
                <a:solidFill>
                  <a:schemeClr val="tx1"/>
                </a:solidFill>
              </a:rPr>
              <a:t>호 </a:t>
            </a:r>
            <a:r>
              <a:rPr lang="ko-KR" altLang="en-US" sz="1050" dirty="0" smtClean="0">
                <a:solidFill>
                  <a:schemeClr val="tx1"/>
                </a:solidFill>
              </a:rPr>
              <a:t>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err="1" smtClean="0">
                <a:solidFill>
                  <a:schemeClr val="tx1"/>
                </a:solidFill>
              </a:rPr>
              <a:t>천윤</a:t>
            </a:r>
            <a:r>
              <a:rPr lang="ko-KR" altLang="en-US" sz="1050" dirty="0" err="1">
                <a:solidFill>
                  <a:schemeClr val="tx1"/>
                </a:solidFill>
              </a:rPr>
              <a:t>중</a:t>
            </a:r>
            <a:r>
              <a:rPr lang="ko-KR" altLang="en-US" sz="1050" dirty="0" smtClean="0">
                <a:solidFill>
                  <a:schemeClr val="tx1"/>
                </a:solidFill>
              </a:rPr>
              <a:t> 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최병</a:t>
            </a:r>
            <a:r>
              <a:rPr lang="ko-KR" altLang="en-US" sz="1050" dirty="0">
                <a:solidFill>
                  <a:schemeClr val="tx1"/>
                </a:solidFill>
              </a:rPr>
              <a:t>모 </a:t>
            </a:r>
            <a:r>
              <a:rPr lang="ko-KR" altLang="en-US" sz="1050" dirty="0" smtClean="0">
                <a:solidFill>
                  <a:schemeClr val="tx1"/>
                </a:solidFill>
              </a:rPr>
              <a:t>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남조화 선임</a:t>
            </a:r>
            <a:endParaRPr lang="en-US" altLang="ko-KR" sz="1050" dirty="0" smtClean="0">
              <a:solidFill>
                <a:schemeClr val="tx1"/>
              </a:solidFill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4619852" y="2852938"/>
            <a:ext cx="2506907" cy="309634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4677773" y="2924199"/>
            <a:ext cx="2422092" cy="216769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업무 지원 부문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오중헌 책임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4677771" y="3168479"/>
            <a:ext cx="1150339" cy="170852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분석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설계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테스트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이행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631390" y="2420891"/>
            <a:ext cx="2495370" cy="406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/>
              <a:t>응용시스템</a:t>
            </a:r>
            <a:endParaRPr lang="en-US" altLang="ko-KR" sz="1200" b="1" dirty="0" smtClean="0"/>
          </a:p>
          <a:p>
            <a:pPr algn="ctr"/>
            <a:r>
              <a:rPr lang="en-US" altLang="ko-KR" sz="1200" b="1" dirty="0" smtClean="0"/>
              <a:t>(</a:t>
            </a:r>
            <a:r>
              <a:rPr lang="ko-KR" altLang="en-US" sz="1200" b="1" smtClean="0"/>
              <a:t>조성경 수석보</a:t>
            </a:r>
            <a:r>
              <a:rPr lang="en-US" altLang="ko-KR" sz="1200" b="1" dirty="0" smtClean="0"/>
              <a:t>)</a:t>
            </a:r>
          </a:p>
        </p:txBody>
      </p:sp>
      <p:sp>
        <p:nvSpPr>
          <p:cNvPr id="80" name="직사각형 79"/>
          <p:cNvSpPr/>
          <p:nvPr/>
        </p:nvSpPr>
        <p:spPr>
          <a:xfrm>
            <a:off x="5886195" y="3168481"/>
            <a:ext cx="1213669" cy="170852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정일교 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김영수 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남지선 선임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김세종 선임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이도</a:t>
            </a:r>
            <a:r>
              <a:rPr lang="ko-KR" altLang="en-US" sz="1050" dirty="0">
                <a:solidFill>
                  <a:schemeClr val="tx1"/>
                </a:solidFill>
              </a:rPr>
              <a:t>희 </a:t>
            </a:r>
            <a:r>
              <a:rPr lang="ko-KR" altLang="en-US" sz="1050" dirty="0" smtClean="0">
                <a:solidFill>
                  <a:schemeClr val="tx1"/>
                </a:solidFill>
              </a:rPr>
              <a:t>선임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서필재 선임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최지은 선임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smtClean="0">
                <a:solidFill>
                  <a:schemeClr val="tx1"/>
                </a:solidFill>
              </a:rPr>
              <a:t>허재</a:t>
            </a:r>
            <a:r>
              <a:rPr lang="ko-KR" altLang="en-US" sz="1050">
                <a:solidFill>
                  <a:schemeClr val="tx1"/>
                </a:solidFill>
              </a:rPr>
              <a:t>원 </a:t>
            </a:r>
            <a:r>
              <a:rPr lang="ko-KR" altLang="en-US" sz="1050" smtClean="0">
                <a:solidFill>
                  <a:schemeClr val="tx1"/>
                </a:solidFill>
              </a:rPr>
              <a:t>사원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임창근 과장</a:t>
            </a:r>
            <a:r>
              <a:rPr lang="en-US" altLang="ko-KR" sz="1050" dirty="0" smtClean="0">
                <a:solidFill>
                  <a:schemeClr val="tx1"/>
                </a:solidFill>
              </a:rPr>
              <a:t>(</a:t>
            </a:r>
            <a:r>
              <a:rPr lang="ko-KR" altLang="en-US" sz="1050" dirty="0" smtClean="0">
                <a:solidFill>
                  <a:schemeClr val="tx1"/>
                </a:solidFill>
              </a:rPr>
              <a:t>선복</a:t>
            </a:r>
            <a:r>
              <a:rPr lang="en-US" altLang="ko-KR" sz="1050" dirty="0" smtClean="0">
                <a:solidFill>
                  <a:schemeClr val="tx1"/>
                </a:solidFill>
              </a:rPr>
              <a:t>)</a:t>
            </a: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김민규 대리</a:t>
            </a:r>
            <a:r>
              <a:rPr lang="en-US" altLang="ko-KR" sz="1050" dirty="0" smtClean="0">
                <a:solidFill>
                  <a:schemeClr val="tx1"/>
                </a:solidFill>
              </a:rPr>
              <a:t>(</a:t>
            </a:r>
            <a:r>
              <a:rPr lang="ko-KR" altLang="en-US" sz="1050" dirty="0" smtClean="0">
                <a:solidFill>
                  <a:schemeClr val="tx1"/>
                </a:solidFill>
              </a:rPr>
              <a:t>선복</a:t>
            </a:r>
            <a:r>
              <a:rPr lang="en-US" altLang="ko-KR" sz="105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4" name="직사각형 83"/>
          <p:cNvSpPr/>
          <p:nvPr/>
        </p:nvSpPr>
        <p:spPr>
          <a:xfrm>
            <a:off x="7184843" y="2852938"/>
            <a:ext cx="1563621" cy="309634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7232695" y="2933451"/>
            <a:ext cx="1478260" cy="1943553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100" dirty="0" err="1" smtClean="0">
                <a:solidFill>
                  <a:schemeClr val="tx1"/>
                </a:solidFill>
              </a:rPr>
              <a:t>오픈소스컨설팅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r>
              <a:rPr lang="en-US" altLang="ko-KR" sz="1100" dirty="0" smtClean="0">
                <a:solidFill>
                  <a:schemeClr val="tx1"/>
                </a:solidFill>
              </a:rPr>
              <a:t>    (U2L </a:t>
            </a:r>
            <a:r>
              <a:rPr lang="ko-KR" altLang="en-US" sz="1100" dirty="0" smtClean="0">
                <a:solidFill>
                  <a:schemeClr val="tx1"/>
                </a:solidFill>
              </a:rPr>
              <a:t>전환</a:t>
            </a:r>
            <a:r>
              <a:rPr lang="en-US" altLang="ko-KR" sz="1100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100" dirty="0" smtClean="0">
                <a:solidFill>
                  <a:schemeClr val="tx1"/>
                </a:solidFill>
              </a:rPr>
              <a:t>다우기술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r>
              <a:rPr lang="en-US" altLang="ko-KR" sz="1100" dirty="0">
                <a:solidFill>
                  <a:schemeClr val="tx1"/>
                </a:solidFill>
              </a:rPr>
              <a:t> </a:t>
            </a:r>
            <a:r>
              <a:rPr lang="en-US" altLang="ko-KR" sz="1100" dirty="0" smtClean="0">
                <a:solidFill>
                  <a:schemeClr val="tx1"/>
                </a:solidFill>
              </a:rPr>
              <a:t>  (PPAS </a:t>
            </a:r>
            <a:r>
              <a:rPr lang="ko-KR" altLang="en-US" sz="1100" dirty="0" smtClean="0">
                <a:solidFill>
                  <a:schemeClr val="tx1"/>
                </a:solidFill>
              </a:rPr>
              <a:t>전환</a:t>
            </a:r>
            <a:r>
              <a:rPr lang="en-US" altLang="ko-KR" sz="1100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100" dirty="0" err="1" smtClean="0">
                <a:solidFill>
                  <a:schemeClr val="tx1"/>
                </a:solidFill>
              </a:rPr>
              <a:t>처음앤씨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r>
              <a:rPr lang="en-US" altLang="ko-KR" sz="1100" dirty="0">
                <a:solidFill>
                  <a:schemeClr val="tx1"/>
                </a:solidFill>
              </a:rPr>
              <a:t> </a:t>
            </a:r>
            <a:r>
              <a:rPr lang="en-US" altLang="ko-KR" sz="1100" dirty="0" smtClean="0">
                <a:solidFill>
                  <a:schemeClr val="tx1"/>
                </a:solidFill>
              </a:rPr>
              <a:t>  (e-Marketplace)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100" dirty="0" err="1" smtClean="0">
                <a:solidFill>
                  <a:schemeClr val="tx1"/>
                </a:solidFill>
              </a:rPr>
              <a:t>쏘몬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r>
              <a:rPr lang="en-US" altLang="ko-KR" sz="1050" dirty="0" smtClean="0">
                <a:solidFill>
                  <a:schemeClr val="tx1"/>
                </a:solidFill>
              </a:rPr>
              <a:t>   (</a:t>
            </a:r>
            <a:r>
              <a:rPr lang="ko-KR" altLang="en-US" sz="1050" dirty="0" err="1" smtClean="0">
                <a:solidFill>
                  <a:schemeClr val="tx1"/>
                </a:solidFill>
              </a:rPr>
              <a:t>스마트워크플레이스</a:t>
            </a:r>
            <a:r>
              <a:rPr lang="en-US" altLang="ko-KR" sz="1050" dirty="0" smtClean="0">
                <a:solidFill>
                  <a:schemeClr val="tx1"/>
                </a:solidFill>
              </a:rPr>
              <a:t>)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7232695" y="4941168"/>
            <a:ext cx="1478260" cy="93610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>
                <a:solidFill>
                  <a:schemeClr val="tx1"/>
                </a:solidFill>
              </a:rPr>
              <a:t>U2L </a:t>
            </a:r>
            <a:r>
              <a:rPr lang="ko-KR" altLang="en-US" sz="1050" dirty="0">
                <a:solidFill>
                  <a:schemeClr val="tx1"/>
                </a:solidFill>
              </a:rPr>
              <a:t>전환 </a:t>
            </a:r>
            <a:r>
              <a:rPr lang="ko-KR" altLang="en-US" sz="1050" dirty="0" smtClean="0">
                <a:solidFill>
                  <a:schemeClr val="tx1"/>
                </a:solidFill>
              </a:rPr>
              <a:t>지원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 smtClean="0">
                <a:solidFill>
                  <a:schemeClr val="tx1"/>
                </a:solidFill>
              </a:rPr>
              <a:t>Package </a:t>
            </a:r>
            <a:r>
              <a:rPr lang="ko-KR" altLang="en-US" sz="1050" dirty="0" smtClean="0">
                <a:solidFill>
                  <a:schemeClr val="tx1"/>
                </a:solidFill>
              </a:rPr>
              <a:t>설치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이행 및 테스트 지원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 smtClean="0">
                <a:solidFill>
                  <a:schemeClr val="tx1"/>
                </a:solidFill>
              </a:rPr>
              <a:t>OS </a:t>
            </a:r>
            <a:r>
              <a:rPr lang="ko-KR" altLang="en-US" sz="1050" dirty="0" smtClean="0">
                <a:solidFill>
                  <a:schemeClr val="tx1"/>
                </a:solidFill>
              </a:rPr>
              <a:t>및 </a:t>
            </a:r>
            <a:r>
              <a:rPr lang="en-US" altLang="ko-KR" sz="1050" dirty="0" smtClean="0">
                <a:solidFill>
                  <a:schemeClr val="tx1"/>
                </a:solidFill>
              </a:rPr>
              <a:t>SW </a:t>
            </a:r>
            <a:r>
              <a:rPr lang="ko-KR" altLang="en-US" sz="1050" dirty="0" smtClean="0">
                <a:solidFill>
                  <a:schemeClr val="tx1"/>
                </a:solidFill>
              </a:rPr>
              <a:t>이슈해결 및 개발 지원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7184843" y="2420891"/>
            <a:ext cx="1563621" cy="406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/>
              <a:t>기술지원</a:t>
            </a:r>
            <a:endParaRPr lang="en-US" altLang="ko-KR" sz="1200" b="1" dirty="0" smtClean="0"/>
          </a:p>
          <a:p>
            <a:pPr algn="ctr"/>
            <a:r>
              <a:rPr lang="ko-KR" altLang="en-US" sz="1200" b="1" dirty="0" smtClean="0"/>
              <a:t>공급업체</a:t>
            </a:r>
            <a:endParaRPr lang="ko-KR" altLang="en-US" sz="1200" b="1" dirty="0"/>
          </a:p>
        </p:txBody>
      </p:sp>
      <p:grpSp>
        <p:nvGrpSpPr>
          <p:cNvPr id="93" name="그룹 92"/>
          <p:cNvGrpSpPr/>
          <p:nvPr/>
        </p:nvGrpSpPr>
        <p:grpSpPr>
          <a:xfrm>
            <a:off x="5940152" y="1268759"/>
            <a:ext cx="2702161" cy="576064"/>
            <a:chOff x="3447754" y="1268760"/>
            <a:chExt cx="1819443" cy="576064"/>
          </a:xfrm>
        </p:grpSpPr>
        <p:sp>
          <p:nvSpPr>
            <p:cNvPr id="94" name="직사각형 93"/>
            <p:cNvSpPr/>
            <p:nvPr/>
          </p:nvSpPr>
          <p:spPr>
            <a:xfrm>
              <a:off x="3447754" y="1268760"/>
              <a:ext cx="1819443" cy="28803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ko-KR" altLang="en-US" sz="1200" b="1" dirty="0" smtClean="0"/>
                <a:t>조정위원회</a:t>
              </a:r>
              <a:endParaRPr lang="ko-KR" altLang="en-US" sz="1200" b="1" dirty="0"/>
            </a:p>
          </p:txBody>
        </p:sp>
        <p:sp>
          <p:nvSpPr>
            <p:cNvPr id="95" name="직사각형 94"/>
            <p:cNvSpPr/>
            <p:nvPr/>
          </p:nvSpPr>
          <p:spPr>
            <a:xfrm>
              <a:off x="3447754" y="1556792"/>
              <a:ext cx="1819443" cy="2880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ko-KR" altLang="en-US" sz="1200" b="1" dirty="0" smtClean="0">
                  <a:solidFill>
                    <a:schemeClr val="tx1"/>
                  </a:solidFill>
                </a:rPr>
                <a:t>정보기획</a:t>
              </a:r>
              <a:r>
                <a:rPr lang="en-US" altLang="ko-KR" sz="1200" b="1" dirty="0" smtClean="0">
                  <a:solidFill>
                    <a:schemeClr val="tx1"/>
                  </a:solidFill>
                </a:rPr>
                <a:t>,</a:t>
              </a:r>
              <a:r>
                <a:rPr lang="ko-KR" altLang="en-US" sz="1200" b="1" dirty="0" smtClean="0">
                  <a:solidFill>
                    <a:schemeClr val="tx1"/>
                  </a:solidFill>
                </a:rPr>
                <a:t>카드</a:t>
              </a:r>
              <a:r>
                <a:rPr lang="en-US" altLang="ko-KR" sz="1200" b="1" dirty="0" smtClean="0">
                  <a:solidFill>
                    <a:schemeClr val="tx1"/>
                  </a:solidFill>
                </a:rPr>
                <a:t>CI</a:t>
              </a:r>
              <a:r>
                <a:rPr lang="ko-KR" altLang="en-US" sz="1200" b="1" dirty="0" smtClean="0">
                  <a:solidFill>
                    <a:schemeClr val="tx1"/>
                  </a:solidFill>
                </a:rPr>
                <a:t>그룹</a:t>
              </a:r>
              <a:r>
                <a:rPr lang="en-US" altLang="ko-KR" sz="1200" b="1" dirty="0" smtClean="0">
                  <a:solidFill>
                    <a:schemeClr val="tx1"/>
                  </a:solidFill>
                </a:rPr>
                <a:t>,</a:t>
              </a:r>
              <a:r>
                <a:rPr lang="ko-KR" altLang="en-US" sz="1200" b="1" dirty="0" smtClean="0">
                  <a:solidFill>
                    <a:schemeClr val="tx1"/>
                  </a:solidFill>
                </a:rPr>
                <a:t>금융인프라그룹</a:t>
              </a:r>
              <a:endParaRPr lang="ko-KR" altLang="en-US" sz="12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7" name="직선 연결선 96"/>
          <p:cNvCxnSpPr>
            <a:stCxn id="57" idx="2"/>
            <a:endCxn id="37" idx="0"/>
          </p:cNvCxnSpPr>
          <p:nvPr/>
        </p:nvCxnSpPr>
        <p:spPr>
          <a:xfrm flipH="1">
            <a:off x="1191104" y="1982517"/>
            <a:ext cx="3830" cy="438374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/>
          <p:cNvCxnSpPr/>
          <p:nvPr/>
        </p:nvCxnSpPr>
        <p:spPr>
          <a:xfrm>
            <a:off x="3312376" y="2132856"/>
            <a:ext cx="4644000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/>
          <p:cNvCxnSpPr>
            <a:stCxn id="68" idx="0"/>
          </p:cNvCxnSpPr>
          <p:nvPr/>
        </p:nvCxnSpPr>
        <p:spPr>
          <a:xfrm flipH="1" flipV="1">
            <a:off x="3303986" y="2132856"/>
            <a:ext cx="1305" cy="288035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 flipV="1">
            <a:off x="5858744" y="2132856"/>
            <a:ext cx="0" cy="288035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/>
          <p:cNvCxnSpPr/>
          <p:nvPr/>
        </p:nvCxnSpPr>
        <p:spPr>
          <a:xfrm flipV="1">
            <a:off x="7956376" y="2132856"/>
            <a:ext cx="0" cy="288035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연결선 109"/>
          <p:cNvCxnSpPr/>
          <p:nvPr/>
        </p:nvCxnSpPr>
        <p:spPr>
          <a:xfrm flipV="1">
            <a:off x="4572000" y="1844823"/>
            <a:ext cx="0" cy="288035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직선 연결선 110"/>
          <p:cNvCxnSpPr/>
          <p:nvPr/>
        </p:nvCxnSpPr>
        <p:spPr>
          <a:xfrm>
            <a:off x="2104655" y="1556791"/>
            <a:ext cx="4613853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/>
          <p:cNvSpPr/>
          <p:nvPr/>
        </p:nvSpPr>
        <p:spPr>
          <a:xfrm>
            <a:off x="2051722" y="4926070"/>
            <a:ext cx="2472590" cy="21302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데이타베이스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부문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김재현 </a:t>
            </a:r>
            <a:r>
              <a:rPr lang="ko-KR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수석보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051720" y="5158096"/>
            <a:ext cx="1381645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00" dirty="0" smtClean="0">
                <a:solidFill>
                  <a:schemeClr val="tx1"/>
                </a:solidFill>
              </a:rPr>
              <a:t>DB Data Migration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 smtClean="0">
                <a:solidFill>
                  <a:schemeClr val="tx1"/>
                </a:solidFill>
              </a:rPr>
              <a:t>Query</a:t>
            </a:r>
            <a:r>
              <a:rPr lang="ko-KR" altLang="en-US" sz="1050" dirty="0" smtClean="0">
                <a:solidFill>
                  <a:schemeClr val="tx1"/>
                </a:solidFill>
              </a:rPr>
              <a:t> 검증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>
                <a:solidFill>
                  <a:schemeClr val="tx1"/>
                </a:solidFill>
              </a:rPr>
              <a:t>Query</a:t>
            </a:r>
            <a:r>
              <a:rPr lang="ko-KR" altLang="en-US" sz="1050" dirty="0" smtClean="0">
                <a:solidFill>
                  <a:schemeClr val="tx1"/>
                </a:solidFill>
              </a:rPr>
              <a:t> 튜닝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00" dirty="0" smtClean="0">
                <a:solidFill>
                  <a:schemeClr val="tx1"/>
                </a:solidFill>
              </a:rPr>
              <a:t>Oracle</a:t>
            </a:r>
            <a:r>
              <a:rPr lang="ko-KR" altLang="en-US" sz="1000" dirty="0" smtClean="0">
                <a:solidFill>
                  <a:schemeClr val="tx1"/>
                </a:solidFill>
              </a:rPr>
              <a:t>→</a:t>
            </a:r>
            <a:r>
              <a:rPr lang="en-US" altLang="ko-KR" sz="1000" dirty="0" smtClean="0">
                <a:solidFill>
                  <a:schemeClr val="tx1"/>
                </a:solidFill>
              </a:rPr>
              <a:t>PPAS</a:t>
            </a:r>
            <a:r>
              <a:rPr lang="ko-KR" altLang="en-US" sz="1000" dirty="0" smtClean="0">
                <a:solidFill>
                  <a:schemeClr val="tx1"/>
                </a:solidFill>
              </a:rPr>
              <a:t>전환</a:t>
            </a:r>
            <a:endParaRPr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3491880" y="5158096"/>
            <a:ext cx="1032431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b="1" u="sng" dirty="0" smtClean="0">
                <a:solidFill>
                  <a:schemeClr val="tx1"/>
                </a:solidFill>
              </a:rPr>
              <a:t>이인용 선임</a:t>
            </a:r>
            <a:endParaRPr lang="en-US" altLang="ko-KR" sz="1050" b="1" u="sng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err="1" smtClean="0">
                <a:solidFill>
                  <a:schemeClr val="tx1"/>
                </a:solidFill>
              </a:rPr>
              <a:t>변혜수</a:t>
            </a:r>
            <a:r>
              <a:rPr lang="ko-KR" altLang="en-US" sz="1050" dirty="0" smtClean="0">
                <a:solidFill>
                  <a:schemeClr val="tx1"/>
                </a:solidFill>
              </a:rPr>
              <a:t> </a:t>
            </a:r>
            <a:r>
              <a:rPr lang="ko-KR" altLang="en-US" sz="1050" dirty="0" smtClean="0">
                <a:solidFill>
                  <a:schemeClr val="tx1"/>
                </a:solidFill>
              </a:rPr>
              <a:t>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김기선 책임</a:t>
            </a:r>
            <a:endParaRPr lang="en-US" altLang="ko-KR" sz="1050" dirty="0" smtClean="0">
              <a:solidFill>
                <a:schemeClr val="tx1"/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4677772" y="4926070"/>
            <a:ext cx="2422092" cy="21302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소프트웨어 부문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박찬익 선임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4677773" y="5158096"/>
            <a:ext cx="1150340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00" dirty="0" smtClean="0">
                <a:solidFill>
                  <a:schemeClr val="tx1"/>
                </a:solidFill>
              </a:rPr>
              <a:t>설계구축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00" dirty="0" smtClean="0">
                <a:solidFill>
                  <a:schemeClr val="tx1"/>
                </a:solidFill>
              </a:rPr>
              <a:t>프로그램</a:t>
            </a:r>
            <a:r>
              <a:rPr lang="en-US" altLang="ko-KR" sz="1000" dirty="0" smtClean="0">
                <a:solidFill>
                  <a:schemeClr val="tx1"/>
                </a:solidFill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</a:rPr>
              <a:t>전환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00" dirty="0" smtClean="0">
                <a:solidFill>
                  <a:schemeClr val="tx1"/>
                </a:solidFill>
              </a:rPr>
              <a:t>ARM </a:t>
            </a:r>
            <a:r>
              <a:rPr lang="ko-KR" altLang="en-US" sz="1000" dirty="0" smtClean="0">
                <a:solidFill>
                  <a:schemeClr val="tx1"/>
                </a:solidFill>
              </a:rPr>
              <a:t>적용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5886196" y="5158096"/>
            <a:ext cx="1213667" cy="756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b="1" u="sng" dirty="0" smtClean="0">
                <a:solidFill>
                  <a:schemeClr val="tx1"/>
                </a:solidFill>
              </a:rPr>
              <a:t>이동도 책임</a:t>
            </a:r>
            <a:endParaRPr lang="en-US" altLang="ko-KR" sz="1050" b="1" u="sng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b="1" u="sng" dirty="0" smtClean="0">
                <a:solidFill>
                  <a:schemeClr val="tx1"/>
                </a:solidFill>
              </a:rPr>
              <a:t>이지훈 선임</a:t>
            </a:r>
            <a:endParaRPr lang="en-US" altLang="ko-KR" sz="1050" b="1" u="sng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>
                <a:solidFill>
                  <a:schemeClr val="tx1"/>
                </a:solidFill>
              </a:rPr>
              <a:t>김주형 선임</a:t>
            </a:r>
            <a:endParaRPr lang="en-US" altLang="ko-KR" sz="1050" dirty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>
                <a:solidFill>
                  <a:schemeClr val="tx1"/>
                </a:solidFill>
              </a:rPr>
              <a:t>이기주 </a:t>
            </a:r>
            <a:r>
              <a:rPr lang="ko-KR" altLang="en-US" sz="1050" dirty="0" smtClean="0">
                <a:solidFill>
                  <a:schemeClr val="tx1"/>
                </a:solidFill>
              </a:rPr>
              <a:t>사원</a:t>
            </a:r>
            <a:endParaRPr lang="en-US" altLang="ko-KR" sz="1050" b="1" u="sng" dirty="0" smtClean="0">
              <a:solidFill>
                <a:schemeClr val="tx1"/>
              </a:solidFill>
            </a:endParaRPr>
          </a:p>
        </p:txBody>
      </p:sp>
      <p:grpSp>
        <p:nvGrpSpPr>
          <p:cNvPr id="92" name="그룹 91"/>
          <p:cNvGrpSpPr/>
          <p:nvPr/>
        </p:nvGrpSpPr>
        <p:grpSpPr>
          <a:xfrm>
            <a:off x="3491880" y="1196752"/>
            <a:ext cx="1773263" cy="773989"/>
            <a:chOff x="3447754" y="1268760"/>
            <a:chExt cx="1819443" cy="576064"/>
          </a:xfrm>
        </p:grpSpPr>
        <p:sp>
          <p:nvSpPr>
            <p:cNvPr id="58" name="직사각형 57"/>
            <p:cNvSpPr/>
            <p:nvPr/>
          </p:nvSpPr>
          <p:spPr>
            <a:xfrm>
              <a:off x="3447754" y="1268760"/>
              <a:ext cx="1819443" cy="28803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ko-KR" altLang="en-US" sz="1200" b="1" dirty="0" smtClean="0"/>
                <a:t>삼성</a:t>
              </a:r>
              <a:r>
                <a:rPr lang="en-US" altLang="ko-KR" sz="1200" b="1" dirty="0" smtClean="0"/>
                <a:t>SDS</a:t>
              </a:r>
              <a:endParaRPr lang="ko-KR" altLang="en-US" sz="1200" b="1" dirty="0"/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3447754" y="1556792"/>
              <a:ext cx="1819443" cy="2880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ko-KR" altLang="en-US" sz="1200" b="1" u="sng" dirty="0" smtClean="0">
                  <a:solidFill>
                    <a:schemeClr val="tx1"/>
                  </a:solidFill>
                </a:rPr>
                <a:t>김흥수 </a:t>
              </a:r>
              <a:r>
                <a:rPr lang="ko-KR" altLang="en-US" sz="1200" b="1" u="sng" dirty="0" err="1" smtClean="0">
                  <a:solidFill>
                    <a:schemeClr val="tx1"/>
                  </a:solidFill>
                </a:rPr>
                <a:t>수석보</a:t>
              </a:r>
              <a:endParaRPr lang="en-US" altLang="ko-KR" sz="1200" b="1" u="sng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tx1"/>
                  </a:solidFill>
                </a:rPr>
                <a:t>(</a:t>
              </a:r>
              <a:r>
                <a:rPr lang="ko-KR" altLang="en-US" sz="1200" b="1" dirty="0" smtClean="0">
                  <a:solidFill>
                    <a:schemeClr val="tx1"/>
                  </a:solidFill>
                </a:rPr>
                <a:t>서영실 책임</a:t>
              </a:r>
              <a:r>
                <a:rPr lang="en-US" altLang="ko-KR" sz="1200" b="1" dirty="0" smtClean="0">
                  <a:solidFill>
                    <a:schemeClr val="tx1"/>
                  </a:solidFill>
                </a:rPr>
                <a:t>)</a:t>
              </a:r>
              <a:endParaRPr lang="ko-KR" altLang="en-US" sz="12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127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smtClean="0"/>
              <a:t>VI. </a:t>
            </a:r>
            <a:r>
              <a:rPr kumimoji="1" lang="ko-KR" altLang="en-US" sz="2031" kern="0" smtClean="0"/>
              <a:t>투입인력</a:t>
            </a:r>
            <a:endParaRPr kumimoji="1" lang="ko-KR" altLang="en-US" sz="2031" kern="0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608866"/>
              </p:ext>
            </p:extLst>
          </p:nvPr>
        </p:nvGraphicFramePr>
        <p:xfrm>
          <a:off x="395536" y="1052736"/>
          <a:ext cx="8352924" cy="49409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065"/>
                <a:gridCol w="1121746"/>
                <a:gridCol w="542758"/>
                <a:gridCol w="542758"/>
                <a:gridCol w="542758"/>
                <a:gridCol w="542758"/>
                <a:gridCol w="542758"/>
                <a:gridCol w="542758"/>
                <a:gridCol w="542758"/>
                <a:gridCol w="542758"/>
                <a:gridCol w="2196049"/>
              </a:tblGrid>
              <a:tr h="360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구분</a:t>
                      </a: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'17.02</a:t>
                      </a:r>
                      <a:endParaRPr kumimoji="1" lang="en-US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'17.03</a:t>
                      </a:r>
                      <a:endParaRPr kumimoji="1" lang="en-US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'17.04</a:t>
                      </a:r>
                      <a:endParaRPr kumimoji="1" lang="en-US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'17.05</a:t>
                      </a:r>
                      <a:endParaRPr kumimoji="1" lang="en-US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'17.06</a:t>
                      </a:r>
                      <a:endParaRPr lang="ko-KR" altLang="en-US" sz="1200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  <a:cs typeface="+mn-cs"/>
                        </a:rPr>
                        <a:t>'17.07'</a:t>
                      </a:r>
                      <a:endParaRPr lang="ko-KR" altLang="en-US" sz="1200" dirty="0" smtClean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  <a:cs typeface="+mn-cs"/>
                        </a:rPr>
                        <a:t>‘17.08</a:t>
                      </a:r>
                      <a:endParaRPr lang="ko-KR" altLang="en-US" sz="1200" dirty="0" smtClean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계 </a:t>
                      </a: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비고 </a:t>
                      </a: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77327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u="none" strike="noStrike" dirty="0" smtClean="0">
                          <a:effectLst/>
                          <a:latin typeface="+mn-ea"/>
                          <a:ea typeface="+mn-ea"/>
                        </a:rPr>
                        <a:t>인프라</a:t>
                      </a:r>
                      <a:r>
                        <a:rPr lang="en-US" altLang="ko-KR" sz="1000" b="1" u="none" strike="noStrike" dirty="0" smtClean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b="1" u="none" strike="noStrike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ko-KR" altLang="en-US" sz="1000" b="1" u="none" strike="noStrike" dirty="0" smtClean="0">
                          <a:effectLst/>
                          <a:latin typeface="+mn-ea"/>
                          <a:ea typeface="+mn-ea"/>
                        </a:rPr>
                        <a:t>공통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PM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ko-KR" altLang="en-US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특급</a:t>
                      </a:r>
                      <a:r>
                        <a:rPr lang="en-US" altLang="ko-KR" sz="10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(1)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75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TA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- CI 1</a:t>
                      </a:r>
                      <a:r>
                        <a:rPr lang="ko-KR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명</a:t>
                      </a:r>
                      <a:r>
                        <a:rPr lang="en-US" altLang="ko-KR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상주</a:t>
                      </a:r>
                      <a:r>
                        <a:rPr lang="en-US" altLang="ko-KR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센터 </a:t>
                      </a:r>
                      <a:r>
                        <a:rPr lang="en-US" altLang="ko-KR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0.5</a:t>
                      </a:r>
                      <a:r>
                        <a:rPr lang="ko-KR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명</a:t>
                      </a:r>
                      <a:r>
                        <a:rPr lang="en-US" altLang="ko-KR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비상주</a:t>
                      </a:r>
                      <a:r>
                        <a:rPr lang="en-US" altLang="ko-KR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아키텍쳐</a:t>
                      </a:r>
                      <a:r>
                        <a:rPr lang="ko-KR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설계</a:t>
                      </a:r>
                      <a:endParaRPr lang="en-US" altLang="ko-KR" sz="90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- OHS,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Weblogic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Oracle 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설치</a:t>
                      </a:r>
                      <a:endParaRPr lang="en-US" altLang="ko-KR" sz="9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가용성 테스트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복구 테스트</a:t>
                      </a:r>
                      <a:endParaRPr lang="en-US" altLang="ko-KR" sz="9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ko-KR" altLang="en-US" sz="9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DR 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테스트</a:t>
                      </a:r>
                      <a:endParaRPr lang="en-US" altLang="ko-KR" sz="9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3153">
                <a:tc vMerge="1">
                  <a:txBody>
                    <a:bodyPr/>
                    <a:lstStyle/>
                    <a:p>
                      <a:pPr algn="ctr" rtl="0" fontAlgn="ctr"/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DBA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endParaRPr lang="en-US" altLang="ko-KR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ctr" latinLnBrk="1" hangingPunct="1">
                        <a:buFontTx/>
                        <a:buNone/>
                      </a:pPr>
                      <a:r>
                        <a:rPr lang="en-US" altLang="ko-K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altLang="ko-KR" sz="9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DB(Oracle, PPAS) </a:t>
                      </a:r>
                      <a:r>
                        <a:rPr lang="ko-KR" altLang="en-US" sz="9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아키텍쳐</a:t>
                      </a:r>
                      <a:r>
                        <a:rPr lang="ko-KR" altLang="en-US" sz="9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설계</a:t>
                      </a:r>
                      <a:endParaRPr lang="en-US" altLang="ko-KR" sz="9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1" hangingPunct="1">
                        <a:buFontTx/>
                        <a:buNone/>
                      </a:pPr>
                      <a:r>
                        <a:rPr lang="en-US" altLang="ko-K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Oracle </a:t>
                      </a:r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Upgrade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및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PPAS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전환</a:t>
                      </a:r>
                      <a:endParaRPr lang="en-US" altLang="ko-KR" sz="9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1" hangingPunct="1">
                        <a:buFontTx/>
                        <a:buNone/>
                      </a:pPr>
                      <a:r>
                        <a:rPr lang="en-US" altLang="ko-K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가용성 테스트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복구 테스트</a:t>
                      </a:r>
                      <a:endParaRPr lang="en-US" altLang="ko-KR" sz="9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1" hangingPunct="1">
                        <a:buFontTx/>
                        <a:buNone/>
                      </a:pPr>
                      <a:r>
                        <a:rPr lang="en-US" altLang="ko-KR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- Data</a:t>
                      </a:r>
                      <a:r>
                        <a:rPr lang="en-US" altLang="ko-KR" sz="9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Migration, Query Tuning</a:t>
                      </a:r>
                      <a:endParaRPr lang="en-US" altLang="ko-KR" sz="9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327">
                <a:tc vMerge="1">
                  <a:txBody>
                    <a:bodyPr/>
                    <a:lstStyle/>
                    <a:p>
                      <a:pPr algn="ctr" rtl="0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</a:t>
                      </a:r>
                      <a:endParaRPr lang="en-US" altLang="ko-KR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ctr" latinLnBrk="1" hangingPunct="1">
                        <a:buFontTx/>
                        <a:buNone/>
                      </a:pPr>
                      <a:r>
                        <a:rPr 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ARM 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적용</a:t>
                      </a:r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327">
                <a:tc vMerge="1">
                  <a:txBody>
                    <a:bodyPr/>
                    <a:lstStyle/>
                    <a:p>
                      <a:pPr algn="ctr" rtl="0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u="none" strike="noStrike" dirty="0" smtClean="0">
                          <a:effectLst/>
                          <a:latin typeface="+mn-ea"/>
                          <a:ea typeface="+mn-ea"/>
                        </a:rPr>
                        <a:t>소계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33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1" i="0" u="none" strike="noStrike" dirty="0">
                        <a:solidFill>
                          <a:srgbClr val="0000CC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7207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U2L</a:t>
                      </a:r>
                    </a:p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소스</a:t>
                      </a:r>
                      <a:endParaRPr lang="en-US" altLang="ko-KR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전환 및 검증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테스트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1000" u="none" strike="noStrike" dirty="0" smtClean="0">
                          <a:effectLst/>
                          <a:latin typeface="+mn-ea"/>
                          <a:ea typeface="+mn-ea"/>
                        </a:rPr>
                        <a:t> - pro*c</a:t>
                      </a:r>
                      <a:r>
                        <a:rPr lang="en-US" altLang="ko-KR" sz="1000" u="none" strike="noStrike" dirty="0">
                          <a:effectLst/>
                          <a:latin typeface="+mn-ea"/>
                          <a:ea typeface="+mn-ea"/>
                        </a:rPr>
                        <a:t>, java </a:t>
                      </a:r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프로그램 변경</a:t>
                      </a: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/>
                      </a:r>
                      <a:b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ko-KR" sz="1000" u="none" strike="noStrike" baseline="0" dirty="0" smtClean="0"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ko-KR" altLang="en-US" sz="1000" u="none" strike="noStrike" smtClean="0">
                          <a:effectLst/>
                          <a:latin typeface="+mn-ea"/>
                          <a:ea typeface="+mn-ea"/>
                        </a:rPr>
                        <a:t>화면</a:t>
                      </a:r>
                      <a:r>
                        <a:rPr lang="en-US" altLang="ko-KR" sz="1000" u="none" strike="noStrike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배치 </a:t>
                      </a:r>
                      <a:r>
                        <a:rPr lang="ko-KR" altLang="en-US" sz="1000" u="none" strike="noStrike" smtClean="0">
                          <a:effectLst/>
                          <a:latin typeface="+mn-ea"/>
                          <a:ea typeface="+mn-ea"/>
                        </a:rPr>
                        <a:t>전수테스트</a:t>
                      </a:r>
                      <a:r>
                        <a:rPr lang="en-US" altLang="ko-KR" sz="1000" u="none" strike="noStrike" dirty="0" smtClean="0"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1000" u="none" strike="noStrike" baseline="0" smtClean="0">
                          <a:effectLst/>
                          <a:latin typeface="+mn-ea"/>
                          <a:ea typeface="+mn-ea"/>
                        </a:rPr>
                        <a:t>결과서 작성</a:t>
                      </a:r>
                      <a:endParaRPr lang="en-US" altLang="ko-KR" sz="10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050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소계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rtl="0" fontAlgn="ctr">
                        <a:buFontTx/>
                        <a:buNone/>
                      </a:pPr>
                      <a:endParaRPr lang="en-US" altLang="ko-KR" sz="10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732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U2L</a:t>
                      </a:r>
                    </a:p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인프라</a:t>
                      </a:r>
                      <a:endParaRPr lang="en-US" altLang="ko-KR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전환</a:t>
                      </a:r>
                      <a:endParaRPr lang="en-US" altLang="ko-KR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미들웨어</a:t>
                      </a:r>
                      <a:r>
                        <a:rPr lang="en-US" altLang="ko-KR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/OS </a:t>
                      </a:r>
                      <a:r>
                        <a:rPr lang="ko-KR" altLang="en-US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전환</a:t>
                      </a:r>
                      <a:endParaRPr lang="en-US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18</a:t>
                      </a:r>
                      <a:endParaRPr lang="en-US" altLang="ko-KR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ctr" latinLnBrk="1" hangingPunct="1">
                        <a:buFontTx/>
                        <a:buNone/>
                      </a:pPr>
                      <a:r>
                        <a:rPr 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- Apache, </a:t>
                      </a:r>
                      <a:r>
                        <a:rPr lang="en-US" sz="10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JBoss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설치 및 </a:t>
                      </a:r>
                      <a:endParaRPr lang="en-US" altLang="ko-KR" sz="10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1" hangingPunct="1">
                        <a:buFontTx/>
                        <a:buNone/>
                      </a:pPr>
                      <a:r>
                        <a:rPr lang="en-US" altLang="ko-KR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전환 가이드 제공</a:t>
                      </a:r>
                      <a:endParaRPr lang="en-US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1" hangingPunct="1">
                        <a:buFontTx/>
                        <a:buNone/>
                      </a:pPr>
                      <a:r>
                        <a:rPr 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- U2L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전환 지원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상주 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1, </a:t>
                      </a:r>
                      <a:r>
                        <a:rPr lang="ko-KR" altLang="en-US" sz="10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비상주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3)</a:t>
                      </a:r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327">
                <a:tc vMerge="1">
                  <a:txBody>
                    <a:bodyPr/>
                    <a:lstStyle/>
                    <a:p>
                      <a:pPr algn="ctr" rtl="0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DBMS 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전환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3.5</a:t>
                      </a:r>
                      <a:endParaRPr lang="en-US" altLang="ko-KR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ctr" latinLnBrk="1" hangingPunct="1">
                        <a:buFontTx/>
                        <a:buNone/>
                      </a:pPr>
                      <a:r>
                        <a:rPr 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- PPAS 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설치 및 전환 가이드 제공</a:t>
                      </a:r>
                      <a:endParaRPr lang="en-US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ctr" latinLnBrk="1" hangingPunct="1">
                        <a:buFontTx/>
                        <a:buNone/>
                      </a:pPr>
                      <a:r>
                        <a:rPr 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- Oracle </a:t>
                      </a:r>
                      <a:r>
                        <a:rPr lang="ko-KR" alt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→</a:t>
                      </a:r>
                      <a:r>
                        <a:rPr lang="ko-KR" altLang="en-US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PPAS Migration</a:t>
                      </a: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327">
                <a:tc vMerge="1">
                  <a:txBody>
                    <a:bodyPr/>
                    <a:lstStyle/>
                    <a:p>
                      <a:pPr algn="ctr" rtl="0" fontAlgn="ctr"/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소계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21.5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164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총계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85.5</a:t>
                      </a:r>
                      <a:endParaRPr lang="en-US" altLang="ko-KR" sz="10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 smtClean="0"/>
              <a:t>VI. </a:t>
            </a:r>
            <a:r>
              <a:rPr kumimoji="1" lang="ko-KR" altLang="en-US" sz="2031" kern="0" smtClean="0"/>
              <a:t>투입인력</a:t>
            </a:r>
            <a:r>
              <a:rPr kumimoji="1" lang="en-US" altLang="ko-KR" sz="2031" kern="0" dirty="0" smtClean="0"/>
              <a:t>(</a:t>
            </a:r>
            <a:r>
              <a:rPr kumimoji="1" lang="ko-KR" altLang="en-US" sz="2031" kern="0" smtClean="0"/>
              <a:t>업무별</a:t>
            </a:r>
            <a:r>
              <a:rPr kumimoji="1" lang="en-US" altLang="ko-KR" sz="2031" kern="0" dirty="0" smtClean="0"/>
              <a:t>, </a:t>
            </a:r>
            <a:r>
              <a:rPr kumimoji="1" lang="ko-KR" altLang="en-US" sz="2031" kern="0" smtClean="0"/>
              <a:t>월별 개발자 세부 투입 계획</a:t>
            </a:r>
            <a:r>
              <a:rPr kumimoji="1" lang="en-US" altLang="ko-KR" sz="2031" kern="0" dirty="0" smtClean="0"/>
              <a:t>)</a:t>
            </a:r>
            <a:endParaRPr kumimoji="1" lang="ko-KR" altLang="en-US" sz="2031" kern="0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747110"/>
              </p:ext>
            </p:extLst>
          </p:nvPr>
        </p:nvGraphicFramePr>
        <p:xfrm>
          <a:off x="467541" y="1079917"/>
          <a:ext cx="7966105" cy="4498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7081"/>
                <a:gridCol w="1220219"/>
                <a:gridCol w="314817"/>
                <a:gridCol w="314817"/>
                <a:gridCol w="314817"/>
                <a:gridCol w="314817"/>
                <a:gridCol w="314817"/>
                <a:gridCol w="314817"/>
                <a:gridCol w="314817"/>
                <a:gridCol w="365209"/>
                <a:gridCol w="365209"/>
                <a:gridCol w="303829"/>
                <a:gridCol w="1770839"/>
              </a:tblGrid>
              <a:tr h="3809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구분</a:t>
                      </a:r>
                      <a:endParaRPr kumimoji="1" lang="ko-KR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업무명</a:t>
                      </a:r>
                      <a:endParaRPr kumimoji="1" lang="ko-KR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'17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03</a:t>
                      </a:r>
                      <a:endParaRPr kumimoji="1" lang="en-US" altLang="ko-K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'17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04</a:t>
                      </a:r>
                      <a:endParaRPr kumimoji="1" lang="en-US" altLang="ko-K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'17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05</a:t>
                      </a:r>
                      <a:endParaRPr kumimoji="1" lang="en-US" altLang="ko-K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'17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06</a:t>
                      </a:r>
                      <a:endParaRPr kumimoji="1" lang="en-US" altLang="ko-K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'17</a:t>
                      </a:r>
                    </a:p>
                    <a:p>
                      <a:pPr algn="ctr" latinLnBrk="1"/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07</a:t>
                      </a:r>
                      <a:endParaRPr lang="ko-KR" altLang="en-US" sz="900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  <a:cs typeface="+mn-cs"/>
                        </a:rPr>
                        <a:t>'17</a:t>
                      </a:r>
                    </a:p>
                    <a:p>
                      <a:pPr algn="ctr" latinLnBrk="1"/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  <a:cs typeface="+mn-cs"/>
                        </a:rPr>
                        <a:t>08</a:t>
                      </a:r>
                      <a:endParaRPr lang="ko-KR" altLang="en-US" sz="900" dirty="0" smtClean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chemeClr val="bg1"/>
                          </a:solidFill>
                        </a:rPr>
                        <a:t>합계</a:t>
                      </a:r>
                      <a:endParaRPr lang="ko-KR" alt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Java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본수</a:t>
                      </a:r>
                      <a:endParaRPr kumimoji="1" lang="ko-KR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JSP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본수</a:t>
                      </a:r>
                      <a:endParaRPr kumimoji="1" lang="ko-KR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기타</a:t>
                      </a:r>
                      <a:endParaRPr kumimoji="1" lang="ko-KR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특이사항</a:t>
                      </a:r>
                      <a:endParaRPr kumimoji="1" lang="ko-KR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08241">
                <a:tc rowSpan="2">
                  <a:txBody>
                    <a:bodyPr/>
                    <a:lstStyle/>
                    <a:p>
                      <a:pPr marL="92075" indent="-92075" algn="l" rtl="0" fontAlgn="ctr">
                        <a:buFontTx/>
                        <a:buChar char="-"/>
                      </a:pPr>
                      <a:r>
                        <a:rPr lang="ko-KR" altLang="en-US" sz="1000" b="1" u="none" strike="noStrike" baseline="0" dirty="0" err="1" smtClean="0">
                          <a:effectLst/>
                          <a:latin typeface="+mn-ea"/>
                          <a:ea typeface="+mn-ea"/>
                        </a:rPr>
                        <a:t>오픈소스</a:t>
                      </a:r>
                      <a:r>
                        <a:rPr lang="ko-KR" altLang="en-US" sz="10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S/W </a:t>
                      </a:r>
                      <a:r>
                        <a:rPr lang="ko-KR" altLang="en-US" sz="10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적용</a:t>
                      </a:r>
                      <a:endParaRPr lang="en-US" altLang="ko-KR" sz="1000" b="1" u="none" strike="noStrike" baseline="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10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  Web(Apache), WAS(</a:t>
                      </a:r>
                      <a:r>
                        <a:rPr lang="en-US" altLang="ko-KR" sz="1000" b="0" u="none" strike="noStrike" baseline="0" dirty="0" err="1" smtClean="0">
                          <a:effectLst/>
                          <a:latin typeface="+mn-ea"/>
                          <a:ea typeface="+mn-ea"/>
                        </a:rPr>
                        <a:t>JBoss</a:t>
                      </a:r>
                      <a:r>
                        <a:rPr lang="en-US" altLang="ko-KR" sz="10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10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  DBMS(PPAS)</a:t>
                      </a:r>
                      <a:r>
                        <a:rPr lang="en-US" altLang="ko-KR" sz="10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, OS(RHEL)</a:t>
                      </a:r>
                    </a:p>
                    <a:p>
                      <a:pPr marL="92075" indent="-92075" algn="l" rtl="0" fontAlgn="ctr">
                        <a:buFontTx/>
                        <a:buNone/>
                      </a:pPr>
                      <a:r>
                        <a:rPr lang="en-US" altLang="ko-KR" sz="10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- USEFLEX </a:t>
                      </a:r>
                      <a:r>
                        <a:rPr lang="ko-KR" altLang="en-US" sz="1000" b="1" u="none" strike="noStrike" baseline="0" dirty="0" err="1" smtClean="0">
                          <a:effectLst/>
                          <a:latin typeface="+mn-ea"/>
                          <a:ea typeface="+mn-ea"/>
                        </a:rPr>
                        <a:t>클라우드</a:t>
                      </a:r>
                      <a:r>
                        <a:rPr lang="en-US" altLang="ko-KR" sz="10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전환</a:t>
                      </a:r>
                      <a:endParaRPr lang="en-US" altLang="ko-KR" sz="1000" b="1" u="none" strike="noStrike" baseline="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하나로협의회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1.5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7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FontTx/>
                        <a:buNone/>
                      </a:pPr>
                      <a:r>
                        <a:rPr lang="en-US" altLang="ko-KR" sz="9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140</a:t>
                      </a: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FontTx/>
                        <a:buNone/>
                      </a:pPr>
                      <a:r>
                        <a:rPr lang="en-US" altLang="ko-KR" sz="9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120</a:t>
                      </a: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FontTx/>
                        <a:buNone/>
                      </a:pPr>
                      <a:r>
                        <a:rPr lang="en-US" altLang="ko-KR" sz="9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-</a:t>
                      </a: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ko-KR" altLang="en-US" sz="900" b="0" u="none" strike="noStrike" smtClean="0">
                          <a:effectLst/>
                          <a:latin typeface="+mn-ea"/>
                          <a:ea typeface="+mn-ea"/>
                        </a:rPr>
                        <a:t>싱글서버 → 이중화 구성</a:t>
                      </a:r>
                      <a:endParaRPr lang="en-US" altLang="ko-KR" sz="900" b="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 - Oracle </a:t>
                      </a:r>
                      <a:r>
                        <a:rPr lang="ko-KR" altLang="en-US" sz="900" b="0" u="none" strike="noStrike" smtClean="0">
                          <a:effectLst/>
                          <a:latin typeface="+mn-ea"/>
                          <a:ea typeface="+mn-ea"/>
                        </a:rPr>
                        <a:t>→ </a:t>
                      </a: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PPAS</a:t>
                      </a:r>
                      <a:r>
                        <a:rPr lang="en-US" altLang="ko-KR" sz="9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u="none" strike="noStrike" baseline="0" smtClean="0">
                          <a:effectLst/>
                          <a:latin typeface="+mn-ea"/>
                          <a:ea typeface="+mn-ea"/>
                        </a:rPr>
                        <a:t>전환</a:t>
                      </a:r>
                      <a:endParaRPr lang="en-US" altLang="ko-KR" sz="900" b="0" u="none" strike="noStrike" baseline="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en-US" altLang="ko-KR" sz="900" b="0" u="none" strike="noStrike" dirty="0" err="1" smtClean="0">
                          <a:effectLst/>
                          <a:latin typeface="+mn-ea"/>
                          <a:ea typeface="+mn-ea"/>
                        </a:rPr>
                        <a:t>Dextupload</a:t>
                      </a: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 J(</a:t>
                      </a:r>
                      <a:r>
                        <a:rPr lang="ko-KR" altLang="en-US" sz="900" b="0" u="none" strike="noStrike" smtClean="0">
                          <a:effectLst/>
                          <a:latin typeface="+mn-ea"/>
                          <a:ea typeface="+mn-ea"/>
                        </a:rPr>
                        <a:t>파일첨부</a:t>
                      </a: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900" b="0" u="none" strike="noStrike" baseline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en-US" altLang="ko-KR" sz="900" b="0" u="none" strike="noStrike" baseline="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9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   EOS</a:t>
                      </a:r>
                      <a:r>
                        <a:rPr lang="ko-KR" altLang="en-US" sz="900" b="0" u="none" strike="noStrike" baseline="0" smtClean="0">
                          <a:effectLst/>
                          <a:latin typeface="+mn-ea"/>
                          <a:ea typeface="+mn-ea"/>
                        </a:rPr>
                        <a:t>로 제품변경 </a:t>
                      </a:r>
                      <a:r>
                        <a:rPr lang="en-US" altLang="ko-KR" sz="9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(J </a:t>
                      </a:r>
                      <a:r>
                        <a:rPr lang="ko-KR" altLang="en-US" sz="900" b="0" u="none" strike="noStrike" baseline="0" smtClean="0">
                          <a:effectLst/>
                          <a:latin typeface="+mn-ea"/>
                          <a:ea typeface="+mn-ea"/>
                        </a:rPr>
                        <a:t>→ </a:t>
                      </a:r>
                      <a:r>
                        <a:rPr lang="en-US" altLang="ko-KR" sz="9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NJ)</a:t>
                      </a:r>
                    </a:p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9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 - VOC</a:t>
                      </a:r>
                      <a:r>
                        <a:rPr lang="ko-KR" altLang="en-US" sz="900" b="0" u="none" strike="noStrike" baseline="0" smtClean="0">
                          <a:effectLst/>
                          <a:latin typeface="+mn-ea"/>
                          <a:ea typeface="+mn-ea"/>
                        </a:rPr>
                        <a:t>관리 </a:t>
                      </a:r>
                      <a:r>
                        <a:rPr lang="en-US" altLang="ko-KR" sz="9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900" b="0" u="none" strike="noStrike" baseline="0" smtClean="0">
                          <a:effectLst/>
                          <a:latin typeface="+mn-ea"/>
                          <a:ea typeface="+mn-ea"/>
                        </a:rPr>
                        <a:t>신규 개발</a:t>
                      </a:r>
                      <a:endParaRPr lang="en-US" altLang="ko-KR" sz="900" b="0" u="none" strike="noStrike" baseline="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9487"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VOC</a:t>
                      </a:r>
                      <a:r>
                        <a:rPr lang="ko-KR" alt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관리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FontTx/>
                        <a:buNone/>
                      </a:pPr>
                      <a:r>
                        <a:rPr lang="en-US" altLang="ko-KR" sz="9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23</a:t>
                      </a: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FontTx/>
                        <a:buNone/>
                      </a:pPr>
                      <a:r>
                        <a:rPr lang="en-US" altLang="ko-KR" sz="9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FontTx/>
                        <a:buNone/>
                      </a:pPr>
                      <a:r>
                        <a:rPr lang="en-US" altLang="ko-KR" sz="9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 rtl="0" fontAlgn="ctr">
                        <a:buFontTx/>
                        <a:buNone/>
                      </a:pPr>
                      <a:endParaRPr lang="en-US" altLang="ko-KR" sz="1000" b="0" u="none" strike="noStrike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/>
                </a:tc>
              </a:tr>
              <a:tr h="308241">
                <a:tc rowSpan="9">
                  <a:txBody>
                    <a:bodyPr/>
                    <a:lstStyle/>
                    <a:p>
                      <a:pPr marL="92075" indent="-92075" algn="l" rtl="0" fontAlgn="ctr">
                        <a:buFontTx/>
                        <a:buChar char="-"/>
                      </a:pPr>
                      <a:r>
                        <a:rPr lang="ko-KR" altLang="en-US" sz="1000" b="1" u="none" strike="noStrike" dirty="0" err="1" smtClean="0">
                          <a:effectLst/>
                          <a:latin typeface="+mn-ea"/>
                          <a:ea typeface="+mn-ea"/>
                        </a:rPr>
                        <a:t>오픈소스</a:t>
                      </a:r>
                      <a:r>
                        <a:rPr lang="ko-KR" altLang="en-US" sz="1000" b="1" u="none" strike="noStrike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b="1" u="none" strike="noStrike" dirty="0" smtClean="0">
                          <a:effectLst/>
                          <a:latin typeface="+mn-ea"/>
                          <a:ea typeface="+mn-ea"/>
                        </a:rPr>
                        <a:t>S/W</a:t>
                      </a:r>
                      <a:r>
                        <a:rPr lang="en-US" altLang="ko-KR" sz="10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적용</a:t>
                      </a:r>
                      <a:endParaRPr lang="en-US" altLang="ko-KR" sz="1000" b="1" u="none" strike="noStrike" baseline="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10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  Web(Apache), WAS(</a:t>
                      </a:r>
                      <a:r>
                        <a:rPr lang="en-US" altLang="ko-KR" sz="1000" b="0" u="none" strike="noStrike" baseline="0" dirty="0" err="1" smtClean="0">
                          <a:effectLst/>
                          <a:latin typeface="+mn-ea"/>
                          <a:ea typeface="+mn-ea"/>
                        </a:rPr>
                        <a:t>JBoss</a:t>
                      </a:r>
                      <a:r>
                        <a:rPr lang="en-US" altLang="ko-KR" sz="10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10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  OS(RHEL)</a:t>
                      </a:r>
                    </a:p>
                    <a:p>
                      <a:pPr marL="92075" indent="-92075" algn="l" rtl="0" fontAlgn="ctr">
                        <a:buFontTx/>
                        <a:buChar char="-"/>
                      </a:pPr>
                      <a:r>
                        <a:rPr lang="en-US" altLang="ko-KR" sz="10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DBMS(Oracle) </a:t>
                      </a:r>
                      <a:r>
                        <a:rPr lang="ko-KR" altLang="en-US" sz="10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업그레이드</a:t>
                      </a:r>
                      <a:endParaRPr lang="en-US" altLang="ko-KR" sz="1000" b="0" u="none" strike="noStrike" baseline="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92075" indent="-92075" algn="l" rtl="0" fontAlgn="ctr">
                        <a:buFontTx/>
                        <a:buChar char="-"/>
                      </a:pPr>
                      <a:r>
                        <a:rPr lang="en-US" altLang="ko-KR" sz="10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USEFLEX </a:t>
                      </a:r>
                      <a:r>
                        <a:rPr lang="ko-KR" altLang="en-US" sz="1000" b="1" u="none" strike="noStrike" baseline="0" dirty="0" err="1" smtClean="0">
                          <a:effectLst/>
                          <a:latin typeface="+mn-ea"/>
                          <a:ea typeface="+mn-ea"/>
                        </a:rPr>
                        <a:t>클라우드</a:t>
                      </a:r>
                      <a:r>
                        <a:rPr lang="ko-KR" altLang="en-US" sz="1000" b="1" u="none" strike="noStrike" baseline="0" dirty="0" smtClean="0">
                          <a:effectLst/>
                          <a:latin typeface="+mn-ea"/>
                          <a:ea typeface="+mn-ea"/>
                        </a:rPr>
                        <a:t> 전환</a:t>
                      </a:r>
                      <a:endParaRPr lang="en-US" altLang="ko-KR" sz="1000" b="1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endParaRPr lang="en-US" altLang="ko-KR" sz="10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선택적복리후생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1.5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11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2,772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5,478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-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 - DR </a:t>
                      </a:r>
                      <a:r>
                        <a:rPr lang="ko-KR" altLang="en-US" sz="900" b="0" u="none" strike="noStrike" smtClean="0">
                          <a:effectLst/>
                          <a:latin typeface="+mn-ea"/>
                          <a:ea typeface="+mn-ea"/>
                        </a:rPr>
                        <a:t>구성</a:t>
                      </a:r>
                      <a:endParaRPr lang="en-US" altLang="ko-KR" sz="900" b="0" u="none" strike="noStrike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845"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스마트</a:t>
                      </a:r>
                      <a:endParaRPr lang="en-US" altLang="ko-KR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ko-KR" altLang="en-US" sz="9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워크플레이스</a:t>
                      </a:r>
                      <a:endParaRPr lang="ko-KR" altLang="en-US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i="0" dirty="0" smtClean="0">
                          <a:solidFill>
                            <a:schemeClr val="tx1"/>
                          </a:solidFill>
                        </a:rPr>
                        <a:t>1,217</a:t>
                      </a:r>
                      <a:endParaRPr lang="ko-KR" altLang="en-US" sz="900" b="1" i="0" dirty="0">
                        <a:solidFill>
                          <a:schemeClr val="tx1"/>
                        </a:solidFill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i="0" dirty="0" smtClean="0">
                          <a:solidFill>
                            <a:schemeClr val="tx1"/>
                          </a:solidFill>
                        </a:rPr>
                        <a:t>133</a:t>
                      </a:r>
                      <a:endParaRPr lang="ko-KR" altLang="en-US" sz="900" b="1" i="0" dirty="0">
                        <a:solidFill>
                          <a:schemeClr val="tx1"/>
                        </a:solidFill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i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ko-KR" altLang="en-US" sz="900" b="1" i="0" dirty="0">
                        <a:solidFill>
                          <a:schemeClr val="tx1"/>
                        </a:solidFill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ko-KR" altLang="en-US" sz="900" b="0" u="none" strike="noStrike" smtClean="0">
                          <a:effectLst/>
                          <a:latin typeface="+mn-ea"/>
                          <a:ea typeface="+mn-ea"/>
                        </a:rPr>
                        <a:t>싱글서버 → 이중화 구</a:t>
                      </a:r>
                      <a:r>
                        <a:rPr lang="ko-KR" altLang="en-US" sz="900" b="0" u="none" strike="noStrike" baseline="0" smtClean="0">
                          <a:effectLst/>
                          <a:latin typeface="+mn-ea"/>
                          <a:ea typeface="+mn-ea"/>
                        </a:rPr>
                        <a:t>성</a:t>
                      </a:r>
                      <a:endParaRPr lang="en-US" altLang="ko-KR" sz="900" b="0" u="none" strike="noStrike" baseline="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9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 - Pro*C 8</a:t>
                      </a:r>
                      <a:r>
                        <a:rPr lang="ko-KR" altLang="en-US" sz="900" b="0" u="none" strike="noStrike" baseline="0" smtClean="0">
                          <a:effectLst/>
                          <a:latin typeface="+mn-ea"/>
                          <a:ea typeface="+mn-ea"/>
                        </a:rPr>
                        <a:t>본</a:t>
                      </a:r>
                      <a:endParaRPr lang="en-US" altLang="ko-KR" sz="900" b="0" u="none" strike="noStrike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84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ko-KR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</a:t>
                      </a:r>
                      <a:endParaRPr lang="ko-KR" altLang="en-US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</a:t>
                      </a:r>
                      <a:endParaRPr lang="ko-KR" altLang="en-US" sz="1000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</a:t>
                      </a:r>
                      <a:endParaRPr lang="ko-KR" altLang="en-US" sz="1000" b="1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</a:t>
                      </a:r>
                      <a:endParaRPr lang="ko-KR" altLang="en-US" sz="1000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</a:t>
                      </a:r>
                      <a:endParaRPr lang="ko-KR" altLang="en-US" sz="1000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</a:t>
                      </a:r>
                      <a:endParaRPr lang="ko-KR" altLang="en-US" sz="100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</a:t>
                      </a:r>
                      <a:endParaRPr lang="ko-KR" altLang="en-US" sz="1000" b="1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ko-KR" altLang="en-US" sz="900" b="0" u="none" strike="noStrike" smtClean="0">
                          <a:effectLst/>
                          <a:latin typeface="+mn-ea"/>
                          <a:ea typeface="+mn-ea"/>
                        </a:rPr>
                        <a:t>보안 패키지</a:t>
                      </a:r>
                      <a:endParaRPr lang="en-US" altLang="ko-KR" sz="900" b="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 - Windows</a:t>
                      </a:r>
                      <a:r>
                        <a:rPr lang="en-US" altLang="ko-KR" sz="9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u="none" strike="noStrike" baseline="0" smtClean="0">
                          <a:effectLst/>
                          <a:latin typeface="+mn-ea"/>
                          <a:ea typeface="+mn-ea"/>
                        </a:rPr>
                        <a:t>서버</a:t>
                      </a:r>
                      <a:endParaRPr lang="ko-KR" altLang="en-US" sz="900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5888"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경영</a:t>
                      </a:r>
                      <a:endParaRPr lang="en-US" altLang="ko-KR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en-US" altLang="ko-KR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Dashboard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0.5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1.5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138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54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33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ko-KR" altLang="en-US" sz="900" b="0" u="none" strike="noStrike" smtClean="0">
                          <a:effectLst/>
                          <a:latin typeface="+mn-ea"/>
                          <a:ea typeface="+mn-ea"/>
                        </a:rPr>
                        <a:t>싱글서버 → 이중화 구성</a:t>
                      </a:r>
                      <a:endParaRPr lang="en-US" altLang="ko-KR" sz="900" b="0" u="none" strike="noStrike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90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브랜드관리</a:t>
                      </a:r>
                      <a:endParaRPr lang="en-US" altLang="ko-KR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en-US" altLang="ko-KR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외주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0.5</a:t>
                      </a: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1.5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178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34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-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 b="0" u="none" strike="noStrike" smtClean="0">
                          <a:effectLst/>
                          <a:latin typeface="+mn-ea"/>
                          <a:ea typeface="+mn-ea"/>
                        </a:rPr>
                        <a:t>싱글서버 → 이중화 구성</a:t>
                      </a:r>
                      <a:endParaRPr lang="en-US" altLang="ko-KR" sz="900" b="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en-US" altLang="ko-KR" sz="900" b="0" u="none" strike="noStrike" dirty="0" err="1" smtClean="0">
                          <a:effectLst/>
                          <a:latin typeface="+mn-ea"/>
                          <a:ea typeface="+mn-ea"/>
                        </a:rPr>
                        <a:t>Dextupload</a:t>
                      </a: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 J(</a:t>
                      </a:r>
                      <a:r>
                        <a:rPr lang="ko-KR" altLang="en-US" sz="900" b="0" u="none" strike="noStrike" smtClean="0">
                          <a:effectLst/>
                          <a:latin typeface="+mn-ea"/>
                          <a:ea typeface="+mn-ea"/>
                        </a:rPr>
                        <a:t>파일첨부</a:t>
                      </a: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900" b="0" u="none" strike="noStrike" baseline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en-US" altLang="ko-KR" sz="900" b="0" u="none" strike="noStrike" baseline="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9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   EOS</a:t>
                      </a:r>
                      <a:r>
                        <a:rPr lang="ko-KR" altLang="en-US" sz="900" b="0" u="none" strike="noStrike" baseline="0" smtClean="0">
                          <a:effectLst/>
                          <a:latin typeface="+mn-ea"/>
                          <a:ea typeface="+mn-ea"/>
                        </a:rPr>
                        <a:t>로 제품변경 </a:t>
                      </a:r>
                      <a:r>
                        <a:rPr lang="en-US" altLang="ko-KR" sz="9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(J </a:t>
                      </a:r>
                      <a:r>
                        <a:rPr lang="ko-KR" altLang="en-US" sz="900" b="0" u="none" strike="noStrike" baseline="0" smtClean="0">
                          <a:effectLst/>
                          <a:latin typeface="+mn-ea"/>
                          <a:ea typeface="+mn-ea"/>
                        </a:rPr>
                        <a:t>→ </a:t>
                      </a:r>
                      <a:r>
                        <a:rPr lang="en-US" altLang="ko-KR" sz="9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NJ)</a:t>
                      </a: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32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총무지원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236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885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46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ko-KR" altLang="en-US" sz="900" b="0" u="none" strike="noStrike" smtClean="0">
                          <a:effectLst/>
                          <a:latin typeface="+mn-ea"/>
                          <a:ea typeface="+mn-ea"/>
                        </a:rPr>
                        <a:t>싱글서버 → 이중화 구성</a:t>
                      </a:r>
                      <a:endParaRPr lang="en-US" altLang="ko-KR" sz="900" b="0" u="none" strike="noStrike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6478"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법인구매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60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509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-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rtl="0" fontAlgn="ctr">
                        <a:buFontTx/>
                        <a:buNone/>
                      </a:pPr>
                      <a:endParaRPr lang="en-US" altLang="ko-KR" sz="900" b="0" u="none" strike="noStrike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6478"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임직원 알뜰시장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0.5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0.5</a:t>
                      </a:r>
                      <a:endParaRPr lang="en-US" altLang="ko-KR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</a:t>
                      </a:r>
                      <a:endParaRPr lang="ko-KR" altLang="en-US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51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-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-</a:t>
                      </a:r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900" b="0" u="none" strike="noStrike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800" b="0" u="none" strike="noStrike" dirty="0" smtClean="0">
                          <a:effectLst/>
                          <a:latin typeface="+mn-ea"/>
                          <a:ea typeface="+mn-ea"/>
                        </a:rPr>
                        <a:t>- </a:t>
                      </a:r>
                      <a:r>
                        <a:rPr lang="en-US" altLang="ko-KR" sz="800" b="0" u="none" strike="noStrike" dirty="0" err="1" smtClean="0">
                          <a:effectLst/>
                          <a:latin typeface="+mn-ea"/>
                          <a:ea typeface="+mn-ea"/>
                        </a:rPr>
                        <a:t>Freemarker</a:t>
                      </a:r>
                      <a:r>
                        <a:rPr lang="en-US" altLang="ko-KR" sz="800" b="0" u="none" strike="noStrike" dirty="0" smtClean="0">
                          <a:effectLst/>
                          <a:latin typeface="+mn-ea"/>
                          <a:ea typeface="+mn-ea"/>
                        </a:rPr>
                        <a:t> Framework</a:t>
                      </a:r>
                      <a:r>
                        <a:rPr lang="en-US" altLang="ko-KR" sz="8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800" b="0" u="none" strike="noStrike" baseline="0" smtClean="0">
                          <a:effectLst/>
                          <a:latin typeface="+mn-ea"/>
                          <a:ea typeface="+mn-ea"/>
                        </a:rPr>
                        <a:t>이전</a:t>
                      </a:r>
                      <a:endParaRPr lang="en-US" altLang="ko-KR" sz="800" b="0" u="none" strike="noStrike" baseline="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6478"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ko-KR" sz="10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e-Marketplace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endParaRPr lang="en-US" altLang="ko-KR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</a:t>
                      </a:r>
                      <a:endParaRPr lang="ko-KR" altLang="en-US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rtl="0" fontAlgn="ctr">
                        <a:buFontTx/>
                        <a:buNone/>
                      </a:pPr>
                      <a:r>
                        <a:rPr lang="en-US" altLang="ko-KR" sz="8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 - </a:t>
                      </a:r>
                      <a:r>
                        <a:rPr lang="ko-KR" altLang="en-US" sz="800" b="0" u="none" strike="noStrike" baseline="0" dirty="0" smtClean="0">
                          <a:effectLst/>
                          <a:latin typeface="+mn-ea"/>
                          <a:ea typeface="+mn-ea"/>
                        </a:rPr>
                        <a:t>패키지</a:t>
                      </a:r>
                      <a:endParaRPr lang="en-US" altLang="ko-KR" sz="800" b="0" u="none" strike="noStrike" baseline="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85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계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ko-KR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31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00" b="0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938"/>
          <p:cNvSpPr>
            <a:spLocks noChangeArrowheads="1"/>
          </p:cNvSpPr>
          <p:nvPr/>
        </p:nvSpPr>
        <p:spPr bwMode="auto">
          <a:xfrm>
            <a:off x="474723" y="5589240"/>
            <a:ext cx="8129725" cy="54765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72000" tIns="36000" rIns="36000" bIns="36000" anchor="ctr"/>
          <a:lstStyle/>
          <a:p>
            <a:pPr marL="85725" indent="-85725">
              <a:spcBef>
                <a:spcPct val="0"/>
              </a:spcBef>
            </a:pPr>
            <a:r>
              <a:rPr lang="en-US" altLang="ko-KR" sz="900" dirty="0">
                <a:latin typeface="맑은 고딕" pitchFamily="50" charset="-127"/>
                <a:sym typeface="Wingdings" pitchFamily="2" charset="2"/>
              </a:rPr>
              <a:t>※ </a:t>
            </a:r>
            <a:r>
              <a:rPr lang="ko-KR" altLang="en-US" sz="900" dirty="0">
                <a:latin typeface="맑은 고딕" pitchFamily="50" charset="-127"/>
                <a:sym typeface="Wingdings" pitchFamily="2" charset="2"/>
              </a:rPr>
              <a:t>아파트특화카드 잔존 업무에 대해서 </a:t>
            </a:r>
            <a:r>
              <a:rPr lang="en-US" altLang="ko-KR" sz="900" dirty="0">
                <a:latin typeface="맑은 고딕" pitchFamily="50" charset="-127"/>
                <a:sym typeface="Wingdings" pitchFamily="2" charset="2"/>
              </a:rPr>
              <a:t>IT</a:t>
            </a:r>
            <a:r>
              <a:rPr lang="ko-KR" altLang="en-US" sz="900" dirty="0" err="1">
                <a:latin typeface="맑은 고딕" pitchFamily="50" charset="-127"/>
                <a:sym typeface="Wingdings" pitchFamily="2" charset="2"/>
              </a:rPr>
              <a:t>지원팀</a:t>
            </a:r>
            <a:r>
              <a:rPr lang="ko-KR" altLang="en-US" sz="900" dirty="0">
                <a:latin typeface="맑은 고딕" pitchFamily="50" charset="-127"/>
                <a:sym typeface="Wingdings" pitchFamily="2" charset="2"/>
              </a:rPr>
              <a:t> 김윤태 과장이 별도 이전 방안 검토 중</a:t>
            </a:r>
            <a:endParaRPr lang="en-US" altLang="ko-KR" sz="900" dirty="0">
              <a:latin typeface="맑은 고딕" pitchFamily="50" charset="-127"/>
              <a:sym typeface="Wingdings" pitchFamily="2" charset="2"/>
            </a:endParaRPr>
          </a:p>
          <a:p>
            <a:pPr marL="85725" indent="-85725">
              <a:spcBef>
                <a:spcPct val="0"/>
              </a:spcBef>
            </a:pPr>
            <a:r>
              <a:rPr lang="en-US" altLang="ko-KR" sz="900" dirty="0" smtClean="0">
                <a:latin typeface="맑은 고딕" pitchFamily="50" charset="-127"/>
                <a:sym typeface="Wingdings" pitchFamily="2" charset="2"/>
              </a:rPr>
              <a:t>※ </a:t>
            </a:r>
            <a:r>
              <a:rPr lang="en-US" altLang="ko-KR" sz="900" dirty="0">
                <a:latin typeface="맑은 고딕" pitchFamily="50" charset="-127"/>
                <a:sym typeface="Wingdings" pitchFamily="2" charset="2"/>
              </a:rPr>
              <a:t>IT-SAFE</a:t>
            </a:r>
            <a:r>
              <a:rPr lang="ko-KR" altLang="en-US" sz="900" dirty="0">
                <a:latin typeface="맑은 고딕" pitchFamily="50" charset="-127"/>
                <a:sym typeface="Wingdings" pitchFamily="2" charset="2"/>
              </a:rPr>
              <a:t>는 </a:t>
            </a:r>
            <a:r>
              <a:rPr lang="en-US" altLang="ko-KR" sz="900" dirty="0">
                <a:latin typeface="맑은 고딕" pitchFamily="50" charset="-127"/>
                <a:sym typeface="Wingdings" pitchFamily="2" charset="2"/>
              </a:rPr>
              <a:t>IT-</a:t>
            </a:r>
            <a:r>
              <a:rPr lang="ko-KR" altLang="en-US" sz="900" dirty="0" err="1">
                <a:latin typeface="맑은 고딕" pitchFamily="50" charset="-127"/>
                <a:sym typeface="Wingdings" pitchFamily="2" charset="2"/>
              </a:rPr>
              <a:t>보안팀에서</a:t>
            </a:r>
            <a:r>
              <a:rPr lang="ko-KR" altLang="en-US" sz="900" dirty="0">
                <a:latin typeface="맑은 고딕" pitchFamily="50" charset="-127"/>
                <a:sym typeface="Wingdings" pitchFamily="2" charset="2"/>
              </a:rPr>
              <a:t> 검증 인력 지원 예정으로</a:t>
            </a:r>
            <a:r>
              <a:rPr lang="en-US" altLang="ko-KR" sz="900" dirty="0">
                <a:latin typeface="맑은 고딕" pitchFamily="50" charset="-127"/>
                <a:sym typeface="Wingdings" pitchFamily="2" charset="2"/>
              </a:rPr>
              <a:t>, </a:t>
            </a:r>
            <a:r>
              <a:rPr lang="ko-KR" altLang="en-US" sz="900" dirty="0">
                <a:latin typeface="맑은 고딕" pitchFamily="50" charset="-127"/>
                <a:sym typeface="Wingdings" pitchFamily="2" charset="2"/>
              </a:rPr>
              <a:t>인프라 및 기반 </a:t>
            </a:r>
            <a:r>
              <a:rPr lang="en-US" altLang="ko-KR" sz="900" dirty="0">
                <a:latin typeface="맑은 고딕" pitchFamily="50" charset="-127"/>
                <a:sym typeface="Wingdings" pitchFamily="2" charset="2"/>
              </a:rPr>
              <a:t>SW </a:t>
            </a:r>
            <a:r>
              <a:rPr lang="ko-KR" altLang="en-US" sz="900" dirty="0">
                <a:latin typeface="맑은 고딕" pitchFamily="50" charset="-127"/>
                <a:sym typeface="Wingdings" pitchFamily="2" charset="2"/>
              </a:rPr>
              <a:t>환경만 제공</a:t>
            </a:r>
            <a:endParaRPr lang="en-US" altLang="ko-KR" sz="900" dirty="0">
              <a:latin typeface="맑은 고딕" pitchFamily="50" charset="-127"/>
              <a:sym typeface="Wingdings" pitchFamily="2" charset="2"/>
            </a:endParaRPr>
          </a:p>
          <a:p>
            <a:pPr marL="85725" indent="-85725">
              <a:spcBef>
                <a:spcPct val="0"/>
              </a:spcBef>
            </a:pPr>
            <a:r>
              <a:rPr lang="en-US" altLang="ko-KR" sz="900" dirty="0">
                <a:latin typeface="맑은 고딕" pitchFamily="50" charset="-127"/>
                <a:sym typeface="Wingdings" pitchFamily="2" charset="2"/>
              </a:rPr>
              <a:t>※ </a:t>
            </a:r>
            <a:r>
              <a:rPr lang="ko-KR" altLang="en-US" sz="900" dirty="0">
                <a:latin typeface="맑은 고딕" pitchFamily="50" charset="-127"/>
                <a:sym typeface="Wingdings" pitchFamily="2" charset="2"/>
              </a:rPr>
              <a:t>이미지 시스템은 별도 이미지 프로젝트로 진행할 계획으로 프로젝트 대상에서 제외</a:t>
            </a:r>
            <a:endParaRPr lang="en-US" altLang="ko-KR" sz="900" dirty="0">
              <a:latin typeface="맑은 고딕" pitchFamily="50" charset="-127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861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id" hidden="1"/>
          <p:cNvGrpSpPr/>
          <p:nvPr>
            <p:custDataLst>
              <p:tags r:id="rId1"/>
            </p:custDataLst>
          </p:nvPr>
        </p:nvGrpSpPr>
        <p:grpSpPr>
          <a:xfrm>
            <a:off x="482139" y="822340"/>
            <a:ext cx="8179723" cy="5466540"/>
            <a:chOff x="530352" y="685800"/>
            <a:chExt cx="8997696" cy="6711696"/>
          </a:xfrm>
        </p:grpSpPr>
        <p:sp>
          <p:nvSpPr>
            <p:cNvPr id="20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88552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58595" tIns="0" rIns="59794" bIns="0" anchor="ctr"/>
            <a:lstStyle/>
            <a:p>
              <a:pPr algn="ctr" defTabSz="792145">
                <a:defRPr/>
              </a:pPr>
              <a:endParaRPr lang="en-GB" sz="1662" dirty="0"/>
            </a:p>
          </p:txBody>
        </p:sp>
        <p:sp>
          <p:nvSpPr>
            <p:cNvPr id="22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88552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58595" tIns="0" rIns="59794" bIns="0" anchor="ctr"/>
            <a:lstStyle/>
            <a:p>
              <a:pPr algn="ctr" defTabSz="792145">
                <a:defRPr/>
              </a:pPr>
              <a:endParaRPr lang="en-GB" sz="1662" dirty="0"/>
            </a:p>
          </p:txBody>
        </p:sp>
        <p:sp>
          <p:nvSpPr>
            <p:cNvPr id="25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88552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58436" tIns="0" rIns="59631" bIns="0" anchor="ctr"/>
            <a:lstStyle/>
            <a:p>
              <a:pPr algn="ctr" defTabSz="695710">
                <a:buSzPct val="90000"/>
                <a:defRPr/>
              </a:pPr>
              <a:endParaRPr lang="en-GB" sz="12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3" name="Group 600" hidden="1"/>
            <p:cNvGrpSpPr/>
            <p:nvPr/>
          </p:nvGrpSpPr>
          <p:grpSpPr>
            <a:xfrm>
              <a:off x="530352" y="6016752"/>
              <a:ext cx="8997696" cy="609600"/>
              <a:chOff x="530352" y="6016752"/>
              <a:chExt cx="8997696" cy="609600"/>
            </a:xfrm>
          </p:grpSpPr>
          <p:sp>
            <p:nvSpPr>
              <p:cNvPr id="62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3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4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5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74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6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7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</p:grpSp>
        <p:grpSp>
          <p:nvGrpSpPr>
            <p:cNvPr id="4" name="Group 500" hidden="1"/>
            <p:cNvGrpSpPr/>
            <p:nvPr/>
          </p:nvGrpSpPr>
          <p:grpSpPr>
            <a:xfrm>
              <a:off x="530352" y="5257800"/>
              <a:ext cx="8997696" cy="609600"/>
              <a:chOff x="530352" y="5257800"/>
              <a:chExt cx="8997696" cy="609600"/>
            </a:xfrm>
          </p:grpSpPr>
          <p:sp>
            <p:nvSpPr>
              <p:cNvPr id="56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7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8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9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74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0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1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</p:grpSp>
        <p:grpSp>
          <p:nvGrpSpPr>
            <p:cNvPr id="5" name="Group 400" hidden="1"/>
            <p:cNvGrpSpPr/>
            <p:nvPr/>
          </p:nvGrpSpPr>
          <p:grpSpPr>
            <a:xfrm>
              <a:off x="530352" y="4498848"/>
              <a:ext cx="8997696" cy="609600"/>
              <a:chOff x="530352" y="4498848"/>
              <a:chExt cx="8997696" cy="609600"/>
            </a:xfrm>
          </p:grpSpPr>
          <p:sp>
            <p:nvSpPr>
              <p:cNvPr id="50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1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2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3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74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4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5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</p:grpSp>
        <p:grpSp>
          <p:nvGrpSpPr>
            <p:cNvPr id="6" name="Group 300" hidden="1"/>
            <p:cNvGrpSpPr/>
            <p:nvPr/>
          </p:nvGrpSpPr>
          <p:grpSpPr>
            <a:xfrm>
              <a:off x="530352" y="3730752"/>
              <a:ext cx="8997696" cy="609600"/>
              <a:chOff x="530352" y="3730752"/>
              <a:chExt cx="8997696" cy="609600"/>
            </a:xfrm>
          </p:grpSpPr>
          <p:sp>
            <p:nvSpPr>
              <p:cNvPr id="44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5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6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7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74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8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9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</p:grpSp>
        <p:grpSp>
          <p:nvGrpSpPr>
            <p:cNvPr id="7" name="Group 200" hidden="1"/>
            <p:cNvGrpSpPr/>
            <p:nvPr/>
          </p:nvGrpSpPr>
          <p:grpSpPr>
            <a:xfrm>
              <a:off x="530352" y="2971800"/>
              <a:ext cx="8997696" cy="609600"/>
              <a:chOff x="530352" y="2971800"/>
              <a:chExt cx="8997696" cy="609600"/>
            </a:xfrm>
          </p:grpSpPr>
          <p:sp>
            <p:nvSpPr>
              <p:cNvPr id="38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39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0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1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74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2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3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</p:grpSp>
        <p:grpSp>
          <p:nvGrpSpPr>
            <p:cNvPr id="8" name="Group 100" hidden="1"/>
            <p:cNvGrpSpPr/>
            <p:nvPr/>
          </p:nvGrpSpPr>
          <p:grpSpPr>
            <a:xfrm>
              <a:off x="530352" y="2212848"/>
              <a:ext cx="8997696" cy="609600"/>
              <a:chOff x="530352" y="2212848"/>
              <a:chExt cx="8997696" cy="609600"/>
            </a:xfrm>
          </p:grpSpPr>
          <p:sp>
            <p:nvSpPr>
              <p:cNvPr id="32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33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34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35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36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37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</p:grpSp>
      </p:grpSp>
      <p:sp>
        <p:nvSpPr>
          <p:cNvPr id="79" name="Rectangle 83"/>
          <p:cNvSpPr txBox="1">
            <a:spLocks noChangeArrowheads="1"/>
          </p:cNvSpPr>
          <p:nvPr/>
        </p:nvSpPr>
        <p:spPr bwMode="auto">
          <a:xfrm>
            <a:off x="2115237" y="2967396"/>
            <a:ext cx="4907965" cy="7489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none" lIns="66462" tIns="33231" rIns="66462" bIns="33231" numCol="1" anchor="ctr" anchorCtr="0" compatLnSpc="1">
            <a:prstTxWarp prst="textNoShape">
              <a:avLst/>
            </a:prstTxWarp>
            <a:spAutoFit/>
          </a:bodyPr>
          <a:lstStyle/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431" b="1" kern="0" dirty="0">
                <a:solidFill>
                  <a:schemeClr val="bg1">
                    <a:lumMod val="50000"/>
                  </a:schemeClr>
                </a:solidFill>
                <a:latin typeface="맑은 고딕"/>
                <a:ea typeface="맑은 고딕"/>
                <a:cs typeface="+mj-cs"/>
                <a:sym typeface="Wingdings" pitchFamily="2" charset="2"/>
              </a:rPr>
              <a:t>End of Document</a:t>
            </a:r>
            <a:endParaRPr kumimoji="1" lang="ko-KR" altLang="en-US" sz="4431" b="1" kern="0" dirty="0">
              <a:solidFill>
                <a:schemeClr val="bg1">
                  <a:lumMod val="50000"/>
                </a:schemeClr>
              </a:solidFill>
              <a:latin typeface="맑은 고딕"/>
              <a:ea typeface="맑은 고딕"/>
              <a:cs typeface="+mj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3212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0652" y="476672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Table of Contents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1340768"/>
            <a:ext cx="5709546" cy="2751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4" tIns="45718" rIns="91434" bIns="45718">
            <a:spAutoFit/>
          </a:bodyPr>
          <a:lstStyle/>
          <a:p>
            <a:pPr marL="400050" indent="-400050">
              <a:lnSpc>
                <a:spcPct val="120000"/>
              </a:lnSpc>
              <a:spcBef>
                <a:spcPct val="20000"/>
              </a:spcBef>
              <a:buFont typeface="+mj-lt"/>
              <a:buAutoNum type="romanUcPeriod"/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개요</a:t>
            </a:r>
          </a:p>
          <a:p>
            <a:pPr marL="400050" indent="-400050">
              <a:lnSpc>
                <a:spcPct val="120000"/>
              </a:lnSpc>
              <a:spcBef>
                <a:spcPct val="20000"/>
              </a:spcBef>
              <a:buFont typeface="+mj-lt"/>
              <a:buAutoNum type="romanUcPeriod"/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범위 및 목표</a:t>
            </a:r>
          </a:p>
          <a:p>
            <a:pPr marL="400050" indent="-400050">
              <a:lnSpc>
                <a:spcPct val="120000"/>
              </a:lnSpc>
              <a:spcBef>
                <a:spcPct val="20000"/>
              </a:spcBef>
              <a:buFont typeface="+mj-lt"/>
              <a:buAutoNum type="romanUcPeriod"/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추진방안</a:t>
            </a:r>
          </a:p>
          <a:p>
            <a:pPr marL="400050" indent="-400050">
              <a:lnSpc>
                <a:spcPct val="120000"/>
              </a:lnSpc>
              <a:spcBef>
                <a:spcPct val="20000"/>
              </a:spcBef>
              <a:buFont typeface="+mj-lt"/>
              <a:buAutoNum type="romanUcPeriod"/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공정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/</a:t>
            </a: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일정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/</a:t>
            </a: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산출물</a:t>
            </a:r>
          </a:p>
          <a:p>
            <a:pPr marL="400050" indent="-400050">
              <a:lnSpc>
                <a:spcPct val="120000"/>
              </a:lnSpc>
              <a:spcBef>
                <a:spcPct val="20000"/>
              </a:spcBef>
              <a:buFont typeface="+mj-lt"/>
              <a:buAutoNum type="romanUcPeriod"/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조직 및 역할</a:t>
            </a:r>
          </a:p>
          <a:p>
            <a:pPr marL="400050" indent="-400050">
              <a:lnSpc>
                <a:spcPct val="120000"/>
              </a:lnSpc>
              <a:spcBef>
                <a:spcPct val="20000"/>
              </a:spcBef>
              <a:buFont typeface="+mj-lt"/>
              <a:buAutoNum type="romanUcPeriod"/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투입인력</a:t>
            </a:r>
          </a:p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※ </a:t>
            </a: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별첨</a:t>
            </a:r>
          </a:p>
        </p:txBody>
      </p:sp>
    </p:spTree>
    <p:extLst>
      <p:ext uri="{BB962C8B-B14F-4D97-AF65-F5344CB8AC3E}">
        <p14:creationId xmlns:p14="http://schemas.microsoft.com/office/powerpoint/2010/main" val="56106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1. IT </a:t>
            </a:r>
            <a:r>
              <a:rPr kumimoji="1" lang="ko-KR" altLang="en-US" sz="2031" kern="0" dirty="0" smtClean="0"/>
              <a:t>자원현황</a:t>
            </a:r>
            <a:r>
              <a:rPr kumimoji="1" lang="en-US" altLang="ko-KR" sz="2031" kern="0" dirty="0" smtClean="0"/>
              <a:t>(AS-IS) #1/3</a:t>
            </a:r>
            <a:endParaRPr kumimoji="1" lang="ko-KR" altLang="en-US" sz="2031" kern="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18439"/>
              </p:ext>
            </p:extLst>
          </p:nvPr>
        </p:nvGraphicFramePr>
        <p:xfrm>
          <a:off x="395536" y="1124744"/>
          <a:ext cx="8341850" cy="47675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281"/>
                <a:gridCol w="1534383"/>
                <a:gridCol w="888587"/>
                <a:gridCol w="966611"/>
                <a:gridCol w="786177"/>
                <a:gridCol w="528414"/>
                <a:gridCol w="579966"/>
                <a:gridCol w="605742"/>
                <a:gridCol w="514792"/>
                <a:gridCol w="453911"/>
                <a:gridCol w="564986"/>
              </a:tblGrid>
              <a:tr h="36557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호스트명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업무명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센터</a:t>
                      </a:r>
                      <a:endParaRPr lang="ko-KR" altLang="en-US" sz="9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OS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모델명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CPU</a:t>
                      </a:r>
                      <a:br>
                        <a:rPr lang="en-US" sz="900" b="1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(Core)</a:t>
                      </a:r>
                      <a:endParaRPr lang="en-US" sz="9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MEM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DISK</a:t>
                      </a:r>
                      <a:br>
                        <a:rPr lang="en-US" sz="900" b="1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en-US" sz="9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노후여부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이중화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비고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fbweb01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fbweb02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fbweb03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fbweb04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fbap01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bl870ci2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fbap02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bl870ci2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459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fbdb01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bl870ci2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1839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fbdb02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bl870ci2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1839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iebzweb1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459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iebzweb2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#2</a:t>
                      </a:r>
                      <a:endParaRPr lang="ko-KR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iebzweb3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#3</a:t>
                      </a:r>
                      <a:endParaRPr lang="ko-KR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iebzweb4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#4</a:t>
                      </a:r>
                      <a:endParaRPr lang="ko-KR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mallweb1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홈페이지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외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11.11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RP3440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 smtClean="0">
                          <a:effectLst/>
                          <a:latin typeface="+mn-ea"/>
                          <a:ea typeface="+mn-ea"/>
                        </a:rPr>
                        <a:t>mallweb2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홈페이지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외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RP3440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mallap3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홈페이지 외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#1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RP3440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mallap4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홈페이지 외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#2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RP3440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mallap5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홈페이지 외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#3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RX6600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2754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smsap02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모니터링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SUN 5.10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T2000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smsdb01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모니터링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SUN 5.10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T2000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vmsal01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고객의 소리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SD64B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574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1. IT </a:t>
            </a:r>
            <a:r>
              <a:rPr kumimoji="1" lang="ko-KR" altLang="en-US" sz="2031" kern="0" dirty="0" smtClean="0"/>
              <a:t>자원현황</a:t>
            </a:r>
            <a:r>
              <a:rPr kumimoji="1" lang="en-US" altLang="ko-KR" sz="2031" kern="0" dirty="0" smtClean="0"/>
              <a:t>(AS-IS) #2/3</a:t>
            </a:r>
            <a:endParaRPr kumimoji="1" lang="ko-KR" altLang="en-US" sz="2031" kern="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717000"/>
              </p:ext>
            </p:extLst>
          </p:nvPr>
        </p:nvGraphicFramePr>
        <p:xfrm>
          <a:off x="395536" y="1124744"/>
          <a:ext cx="8341849" cy="4107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0842"/>
                <a:gridCol w="1521955"/>
                <a:gridCol w="881390"/>
                <a:gridCol w="958782"/>
                <a:gridCol w="779810"/>
                <a:gridCol w="524133"/>
                <a:gridCol w="575269"/>
                <a:gridCol w="600836"/>
                <a:gridCol w="510622"/>
                <a:gridCol w="451806"/>
                <a:gridCol w="626404"/>
              </a:tblGrid>
              <a:tr h="36557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호스트명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업무명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센터</a:t>
                      </a:r>
                      <a:endParaRPr lang="ko-KR" altLang="en-US" sz="9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OS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모델명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CPU</a:t>
                      </a:r>
                      <a:br>
                        <a:rPr lang="en-US" sz="900" b="1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(Core)</a:t>
                      </a:r>
                      <a:endParaRPr lang="en-US" sz="9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MEM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DISK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노후여부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이중화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비고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intweb01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SUN 5.10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T2000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intweb02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SUN 5.10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T2000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intweb03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#3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SUN 5.10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T2000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intap01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RX3600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1492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intap02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RX3600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2066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datalex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SD64B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10559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datalex2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SD64B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4477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scmdm01w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7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스마트워크모바일디바이스관리</a:t>
                      </a:r>
                      <a:r>
                        <a:rPr lang="ko-KR" altLang="en-US" sz="7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7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Windows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2008 STD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x3650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scmdm02w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7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스마트워크모바일디바이스관리</a:t>
                      </a:r>
                      <a:r>
                        <a:rPr lang="ko-KR" altLang="en-US" sz="7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7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Windows</a:t>
                      </a:r>
                      <a:r>
                        <a:rPr lang="en-US" altLang="ko-KR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2008 STD</a:t>
                      </a:r>
                      <a:endParaRPr lang="en-US" altLang="ko-KR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x3650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iwebdev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p740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1254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webdev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웹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통합개발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RP3440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apdev02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AP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통합개발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RX8640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800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onedev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W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E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서비스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할부 통합개발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RP3440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600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misdv02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MIS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통합개발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RX8640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2123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dbdev01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RX8640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5799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dbdev02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RX8640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400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scmdmdv01w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6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스마트워크모바일디바이스관리</a:t>
                      </a:r>
                      <a:r>
                        <a:rPr lang="ko-KR" altLang="en-US" sz="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6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개발계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수원센터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Windows</a:t>
                      </a:r>
                      <a:r>
                        <a:rPr lang="en-US" altLang="ko-KR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2008 STD</a:t>
                      </a:r>
                      <a:endParaRPr lang="en-US" altLang="ko-KR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x3650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22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1. IT </a:t>
            </a:r>
            <a:r>
              <a:rPr kumimoji="1" lang="ko-KR" altLang="en-US" sz="2031" kern="0" dirty="0" smtClean="0"/>
              <a:t>자원현황</a:t>
            </a:r>
            <a:r>
              <a:rPr kumimoji="1" lang="en-US" altLang="ko-KR" sz="2031" kern="0" dirty="0" smtClean="0"/>
              <a:t>(AS-IS) #3/3</a:t>
            </a:r>
            <a:endParaRPr kumimoji="1" lang="ko-KR" altLang="en-US" sz="2031" kern="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270341"/>
              </p:ext>
            </p:extLst>
          </p:nvPr>
        </p:nvGraphicFramePr>
        <p:xfrm>
          <a:off x="406613" y="1298570"/>
          <a:ext cx="8341851" cy="2346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281"/>
                <a:gridCol w="1534383"/>
                <a:gridCol w="888587"/>
                <a:gridCol w="966611"/>
                <a:gridCol w="786177"/>
                <a:gridCol w="528414"/>
                <a:gridCol w="579966"/>
                <a:gridCol w="605742"/>
                <a:gridCol w="514792"/>
                <a:gridCol w="455495"/>
                <a:gridCol w="563403"/>
              </a:tblGrid>
              <a:tr h="36557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호스트명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업무명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센터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OS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모델명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CPU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(Core)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MEM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DISK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노후여부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이중화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비고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dfbwb01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WEB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689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dfbwb02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WEB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dfbap01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bl870ci2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459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dfbap02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bl870ci2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dfbdb01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DB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HP-UX 11.31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bl870ci2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3328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diebzwb1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DR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459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diebzwb2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DR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diebzwb3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DR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#3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diebzwb4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DR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#4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과천센터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AIX 6.1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p750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04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2. IT </a:t>
            </a:r>
            <a:r>
              <a:rPr kumimoji="1" lang="ko-KR" altLang="en-US" sz="2031" kern="0" dirty="0" smtClean="0"/>
              <a:t>자원현황</a:t>
            </a:r>
            <a:r>
              <a:rPr kumimoji="1" lang="en-US" altLang="ko-KR" sz="2031" kern="0" dirty="0" smtClean="0"/>
              <a:t>(TO-BE) #1/2</a:t>
            </a:r>
            <a:endParaRPr kumimoji="1" lang="ko-KR" altLang="en-US" sz="2031" kern="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766626"/>
              </p:ext>
            </p:extLst>
          </p:nvPr>
        </p:nvGraphicFramePr>
        <p:xfrm>
          <a:off x="395536" y="1124744"/>
          <a:ext cx="8388640" cy="4327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000"/>
                <a:gridCol w="1548000"/>
                <a:gridCol w="504056"/>
                <a:gridCol w="720080"/>
                <a:gridCol w="792088"/>
                <a:gridCol w="648072"/>
                <a:gridCol w="720080"/>
                <a:gridCol w="576064"/>
                <a:gridCol w="1800200"/>
              </a:tblGrid>
              <a:tr h="36557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호스트명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업무명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센터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OS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CPU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(Core)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MEM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노후여부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이중화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Box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psfbwb01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psfbwb02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psfbap01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psfbap02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psfbdb01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psfbdb02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picowb01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인터넷공통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picowb02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인터넷공통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picoap01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인터넷공통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picoap02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인터넷공통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picodb01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인터넷공통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인터넷공통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 #1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picodb02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인터넷공통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인터넷공통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pintwb01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pintwb02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pintap01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pintap02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pintdb01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pintdb02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70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2. IT </a:t>
            </a:r>
            <a:r>
              <a:rPr kumimoji="1" lang="ko-KR" altLang="en-US" sz="2031" kern="0" dirty="0" smtClean="0"/>
              <a:t>자원현황</a:t>
            </a:r>
            <a:r>
              <a:rPr kumimoji="1" lang="en-US" altLang="ko-KR" sz="2031" kern="0" dirty="0" smtClean="0"/>
              <a:t>(TO-BE) #2/2</a:t>
            </a:r>
            <a:endParaRPr kumimoji="1" lang="ko-KR" altLang="en-US" sz="2031" kern="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179991"/>
              </p:ext>
            </p:extLst>
          </p:nvPr>
        </p:nvGraphicFramePr>
        <p:xfrm>
          <a:off x="395536" y="1124744"/>
          <a:ext cx="8280919" cy="36670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/>
                <a:gridCol w="1584176"/>
                <a:gridCol w="432048"/>
                <a:gridCol w="1296144"/>
                <a:gridCol w="576064"/>
                <a:gridCol w="504056"/>
                <a:gridCol w="576064"/>
                <a:gridCol w="504056"/>
                <a:gridCol w="1872207"/>
              </a:tblGrid>
              <a:tr h="36557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호스트명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업무명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센터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OS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CPU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(Core)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MEM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가상화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이중화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BOX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pswpap01w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스마트워크플레이스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Windows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2012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ent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pswpap02w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스마트워크플레이스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Windows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2012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ent</a:t>
                      </a:r>
                      <a:endParaRPr lang="en-US" altLang="ko-KR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WEB/WAS 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psmsmx02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모니터링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수원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 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ticowb01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인터넷공통 개발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DR WEB/WAS 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ticoap01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인터넷공통 개발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DR WEB/WAS 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ticodb01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인터넷공통 개발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인터넷 공통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DR DB #1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ticodb02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인터넷공통 개발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인터넷 공통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DR DB #2</a:t>
                      </a:r>
                      <a:endParaRPr lang="ko-KR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tintdb01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인트라넷  개발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DR PPAS DB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tintdb02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인트라넷  개발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DR PPAS DB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tswpap01w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스마트워크플레이스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개발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Windows</a:t>
                      </a:r>
                      <a:r>
                        <a:rPr lang="en-US" altLang="ko-KR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2012 </a:t>
                      </a:r>
                      <a:r>
                        <a:rPr lang="en-US" altLang="ko-KR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ent</a:t>
                      </a:r>
                      <a:endParaRPr lang="en-US" altLang="ko-KR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DR WEB/WAS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dsfbwb01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WEB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DR WEB/WAS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dsfbwb02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WEB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DR WEB/WAS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dsfbap01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DR WEB/WAS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dsfbap02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DR WEB/WAS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dsfbdb01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DB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과천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REEL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7.X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DR DB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35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3. IT </a:t>
            </a:r>
            <a:r>
              <a:rPr kumimoji="1" lang="ko-KR" altLang="en-US" sz="2031" kern="0" dirty="0" smtClean="0"/>
              <a:t>자원현황</a:t>
            </a:r>
            <a:r>
              <a:rPr kumimoji="1" lang="en-US" altLang="ko-KR" sz="2031" kern="0" dirty="0" smtClean="0"/>
              <a:t>(AS-IS, TO-BE </a:t>
            </a:r>
            <a:r>
              <a:rPr kumimoji="1" lang="ko-KR" altLang="en-US" sz="2031" kern="0" dirty="0" smtClean="0"/>
              <a:t>서버 </a:t>
            </a:r>
            <a:r>
              <a:rPr kumimoji="1" lang="ko-KR" altLang="en-US" sz="2031" kern="0" dirty="0" err="1" smtClean="0"/>
              <a:t>매핑</a:t>
            </a:r>
            <a:r>
              <a:rPr kumimoji="1" lang="en-US" altLang="ko-KR" sz="2031" kern="0" dirty="0" smtClean="0"/>
              <a:t>) #1/3</a:t>
            </a:r>
            <a:endParaRPr kumimoji="1" lang="ko-KR" altLang="en-US" sz="2031" kern="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848032"/>
              </p:ext>
            </p:extLst>
          </p:nvPr>
        </p:nvGraphicFramePr>
        <p:xfrm>
          <a:off x="395536" y="1112356"/>
          <a:ext cx="8280002" cy="4692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3878"/>
                <a:gridCol w="1689796"/>
                <a:gridCol w="506939"/>
                <a:gridCol w="506939"/>
                <a:gridCol w="1013878"/>
                <a:gridCol w="506939"/>
                <a:gridCol w="506939"/>
                <a:gridCol w="506939"/>
                <a:gridCol w="2027755"/>
              </a:tblGrid>
              <a:tr h="36557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AS-IS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TO-BE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비고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</a:tr>
              <a:tr h="36557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호스트명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업무명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CPU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(Core)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MEM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호스트명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CPU</a:t>
                      </a:r>
                    </a:p>
                    <a:p>
                      <a:pPr algn="ctr" fontAlgn="ctr"/>
                      <a:r>
                        <a:rPr lang="en-US" altLang="ko-KR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(Core)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MEM</a:t>
                      </a:r>
                    </a:p>
                    <a:p>
                      <a:pPr algn="ctr" fontAlgn="ctr"/>
                      <a:r>
                        <a:rPr lang="en-US" altLang="ko-KR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가상화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fbweb01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psfbwb01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기존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대에서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대로 축소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fbweb02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psfbwb02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fbweb03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fbweb04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 #4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fbap01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psfbap01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fbap02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psfbap02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fbdb01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psfbdb01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fbdb02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psfbdb02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iebzweb1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#1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웹서버로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통합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iebzweb2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#2</a:t>
                      </a:r>
                      <a:endParaRPr lang="ko-KR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iebzweb3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#3</a:t>
                      </a:r>
                      <a:endParaRPr lang="ko-KR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iebzweb4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#4</a:t>
                      </a:r>
                      <a:endParaRPr lang="ko-KR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mallweb1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홈페이지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외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picowb01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 smtClean="0">
                          <a:effectLst/>
                          <a:latin typeface="+mn-ea"/>
                          <a:ea typeface="+mn-ea"/>
                        </a:rPr>
                        <a:t>mallweb2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홈페이지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외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picowb02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mallap3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홈페이지 외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#1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picoap01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mallap4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홈페이지 외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#2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picoap02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mallap5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홈페이지 외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#3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picodb01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picodb02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신규 이중화 구성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98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3. </a:t>
            </a:r>
            <a:r>
              <a:rPr kumimoji="1" lang="en-US" altLang="ko-KR" sz="2031" kern="0" dirty="0"/>
              <a:t>IT </a:t>
            </a:r>
            <a:r>
              <a:rPr kumimoji="1" lang="ko-KR" altLang="en-US" sz="2031" kern="0" dirty="0"/>
              <a:t>자원현황</a:t>
            </a:r>
            <a:r>
              <a:rPr kumimoji="1" lang="en-US" altLang="ko-KR" sz="2031" kern="0" dirty="0"/>
              <a:t>(AS-IS, TO-BE </a:t>
            </a:r>
            <a:r>
              <a:rPr kumimoji="1" lang="ko-KR" altLang="en-US" sz="2031" kern="0" dirty="0" smtClean="0"/>
              <a:t>서버 </a:t>
            </a:r>
            <a:r>
              <a:rPr kumimoji="1" lang="ko-KR" altLang="en-US" sz="2031" kern="0" dirty="0" err="1" smtClean="0"/>
              <a:t>매핑</a:t>
            </a:r>
            <a:r>
              <a:rPr kumimoji="1" lang="en-US" altLang="ko-KR" sz="2031" kern="0" dirty="0" smtClean="0"/>
              <a:t>) #2/3</a:t>
            </a:r>
            <a:endParaRPr kumimoji="1" lang="ko-KR" altLang="en-US" sz="2031" kern="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922453"/>
              </p:ext>
            </p:extLst>
          </p:nvPr>
        </p:nvGraphicFramePr>
        <p:xfrm>
          <a:off x="395536" y="1052736"/>
          <a:ext cx="8280002" cy="33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3878"/>
                <a:gridCol w="1689796"/>
                <a:gridCol w="506939"/>
                <a:gridCol w="506939"/>
                <a:gridCol w="1013878"/>
                <a:gridCol w="506939"/>
                <a:gridCol w="506939"/>
                <a:gridCol w="506939"/>
                <a:gridCol w="2027755"/>
              </a:tblGrid>
              <a:tr h="36557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AS-IS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TO-BE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비고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</a:tr>
              <a:tr h="36557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호스트명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업무명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CPU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(Core)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MEM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호스트명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CPU</a:t>
                      </a:r>
                    </a:p>
                    <a:p>
                      <a:pPr algn="ctr" fontAlgn="ctr"/>
                      <a:r>
                        <a:rPr lang="en-US" altLang="ko-KR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(Core)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MEM</a:t>
                      </a:r>
                    </a:p>
                    <a:p>
                      <a:pPr algn="ctr" fontAlgn="ctr"/>
                      <a:r>
                        <a:rPr lang="en-US" altLang="ko-KR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가상화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smsap02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모니터링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대로 통합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smsdb01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모니터링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psmsmx02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vmsal01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고객의 소리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서버 폐기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intweb01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pintwb01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신규 구성 및 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AS-IS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서버 유지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intweb02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pintwb02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intweb03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WEB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#3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intap01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pintap01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intap02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pintap02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datalex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pintdb01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datalex2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통합인트라넷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pintdb02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scmdm01w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7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스마트워크모바일디바이스관리</a:t>
                      </a:r>
                      <a:r>
                        <a:rPr lang="ko-KR" altLang="en-US" sz="7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7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pswpap01w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scmdm02w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7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스마트워크모바일디바이스관리</a:t>
                      </a:r>
                      <a:r>
                        <a:rPr lang="ko-KR" altLang="en-US" sz="7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7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pswpap02w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86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3. </a:t>
            </a:r>
            <a:r>
              <a:rPr kumimoji="1" lang="en-US" altLang="ko-KR" sz="2031" kern="0" dirty="0"/>
              <a:t>IT </a:t>
            </a:r>
            <a:r>
              <a:rPr kumimoji="1" lang="ko-KR" altLang="en-US" sz="2031" kern="0" dirty="0"/>
              <a:t>자원현황</a:t>
            </a:r>
            <a:r>
              <a:rPr kumimoji="1" lang="en-US" altLang="ko-KR" sz="2031" kern="0" dirty="0"/>
              <a:t>(AS-IS, TO-BE </a:t>
            </a:r>
            <a:r>
              <a:rPr kumimoji="1" lang="ko-KR" altLang="en-US" sz="2031" kern="0" dirty="0" smtClean="0"/>
              <a:t>서버 </a:t>
            </a:r>
            <a:r>
              <a:rPr kumimoji="1" lang="ko-KR" altLang="en-US" sz="2031" kern="0" dirty="0" err="1" smtClean="0"/>
              <a:t>매핑</a:t>
            </a:r>
            <a:r>
              <a:rPr kumimoji="1" lang="en-US" altLang="ko-KR" sz="2031" kern="0" dirty="0" smtClean="0"/>
              <a:t>) #3/3</a:t>
            </a:r>
            <a:endParaRPr kumimoji="1" lang="ko-KR" altLang="en-US" sz="2031" kern="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874648"/>
              </p:ext>
            </p:extLst>
          </p:nvPr>
        </p:nvGraphicFramePr>
        <p:xfrm>
          <a:off x="406612" y="1052736"/>
          <a:ext cx="8280002" cy="4913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3878"/>
                <a:gridCol w="1689796"/>
                <a:gridCol w="506939"/>
                <a:gridCol w="506939"/>
                <a:gridCol w="1013878"/>
                <a:gridCol w="506939"/>
                <a:gridCol w="506939"/>
                <a:gridCol w="506939"/>
                <a:gridCol w="2027755"/>
              </a:tblGrid>
              <a:tr h="36557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AS-IS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TO-BE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비고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</a:tr>
              <a:tr h="36557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호스트명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업무명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CPU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(Core)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MEM</a:t>
                      </a:r>
                      <a:b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호스트명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CPU</a:t>
                      </a:r>
                    </a:p>
                    <a:p>
                      <a:pPr algn="ctr" fontAlgn="ctr"/>
                      <a:r>
                        <a:rPr lang="en-US" altLang="ko-KR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(Core)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MEM</a:t>
                      </a:r>
                    </a:p>
                    <a:p>
                      <a:pPr algn="ctr" fontAlgn="ctr"/>
                      <a:r>
                        <a:rPr lang="en-US" altLang="ko-KR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(GB)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가상화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1AF"/>
                    </a:solidFill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iwebdev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ticowb01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개발서버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통합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webdev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웹 통합개발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apdev02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AP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통합개발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onedev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Web</a:t>
                      </a:r>
                      <a:r>
                        <a:rPr lang="ko-KR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서비스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할부 통합개발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misdv02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MIS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통합개발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ticoap01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AS-IS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서버 잔존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dbdev01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ticodb01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Oracle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DB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용</a:t>
                      </a:r>
                      <a:endParaRPr lang="en-US" altLang="ko-KR" sz="9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개발서버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(RAC 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구성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dbdev02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통합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DB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#2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ticodb02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tintdb01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PPAS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DB</a:t>
                      </a:r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용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fontAlgn="ctr"/>
                      <a:r>
                        <a:rPr lang="ko-KR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개발서버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tintdb02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scmdmdv01w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6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스마트워크모바일디바이스관리</a:t>
                      </a:r>
                      <a:r>
                        <a:rPr lang="ko-KR" altLang="en-US" sz="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6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개발계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tswpap01w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dfbwb01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WEB #1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dsfbwb01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dfbwb02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WEB 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dsfbwb02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dfbap01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dsfbap01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dfbap02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AP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dsfbap02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dfbdb01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lang="ko-KR" alt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DR DB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dsfdb01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diebzwb1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DR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#1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DR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웹서버와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통합 구성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diebzwb2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DR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#2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diebzwb3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DR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#3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0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diebzwb4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전자지갑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DR</a:t>
                      </a:r>
                      <a:r>
                        <a:rPr lang="en-US" altLang="ko-K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WEB #4</a:t>
                      </a:r>
                      <a:endParaRPr lang="en-US" altLang="ko-KR" sz="900" b="0" i="0" u="none" strike="noStrike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74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4. HW, SW </a:t>
            </a:r>
            <a:r>
              <a:rPr kumimoji="1" lang="ko-KR" altLang="en-US" sz="2031" kern="0" dirty="0" smtClean="0"/>
              <a:t>적용 기준</a:t>
            </a:r>
            <a:endParaRPr kumimoji="1" lang="ko-KR" altLang="en-US" sz="2031" kern="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517786"/>
              </p:ext>
            </p:extLst>
          </p:nvPr>
        </p:nvGraphicFramePr>
        <p:xfrm>
          <a:off x="395536" y="1296438"/>
          <a:ext cx="8352929" cy="96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4608512"/>
                <a:gridCol w="2592289"/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업무등급</a:t>
                      </a:r>
                      <a:endParaRPr kumimoji="1" lang="ko-KR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bg1"/>
                          </a:solidFill>
                        </a:rPr>
                        <a:t>기준</a:t>
                      </a:r>
                      <a:endParaRPr lang="ko-KR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bg1"/>
                          </a:solidFill>
                        </a:rPr>
                        <a:t>비고</a:t>
                      </a:r>
                      <a:endParaRPr lang="ko-KR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핵심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b="1" dirty="0" smtClean="0"/>
                        <a:t> </a:t>
                      </a:r>
                      <a:r>
                        <a:rPr lang="ko-KR" altLang="en-US" sz="1000" b="1" dirty="0" err="1" smtClean="0"/>
                        <a:t>대고객</a:t>
                      </a:r>
                      <a:r>
                        <a:rPr lang="en-US" altLang="ko-KR" sz="1000" b="1" dirty="0" smtClean="0"/>
                        <a:t>/</a:t>
                      </a:r>
                      <a:r>
                        <a:rPr lang="ko-KR" altLang="en-US" sz="1000" b="1" smtClean="0"/>
                        <a:t>내부 서비스용</a:t>
                      </a:r>
                      <a:r>
                        <a:rPr lang="en-US" altLang="ko-KR" sz="1000" b="1" dirty="0" smtClean="0"/>
                        <a:t>(DR </a:t>
                      </a:r>
                      <a:r>
                        <a:rPr lang="ko-KR" altLang="en-US" sz="1000" b="1" smtClean="0"/>
                        <a:t>구축 대상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중요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b="1" dirty="0" smtClean="0"/>
                        <a:t> </a:t>
                      </a:r>
                      <a:r>
                        <a:rPr lang="ko-KR" altLang="en-US" sz="1000" b="1" dirty="0" err="1" smtClean="0"/>
                        <a:t>대고객</a:t>
                      </a:r>
                      <a:r>
                        <a:rPr lang="en-US" altLang="ko-KR" sz="1000" b="1" dirty="0" smtClean="0"/>
                        <a:t>/</a:t>
                      </a:r>
                      <a:r>
                        <a:rPr lang="ko-KR" altLang="en-US" sz="1000" b="1" smtClean="0"/>
                        <a:t>내부 서비스용</a:t>
                      </a:r>
                      <a:r>
                        <a:rPr lang="en-US" altLang="ko-KR" sz="1000" b="1" dirty="0" smtClean="0"/>
                        <a:t>(DR </a:t>
                      </a:r>
                      <a:r>
                        <a:rPr lang="ko-KR" altLang="en-US" sz="1000" b="1" smtClean="0"/>
                        <a:t>미구축 대상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일반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b="1" dirty="0" smtClean="0"/>
                        <a:t> </a:t>
                      </a:r>
                      <a:r>
                        <a:rPr lang="ko-KR" altLang="en-US" sz="1000" b="1" dirty="0" err="1" smtClean="0"/>
                        <a:t>대고객</a:t>
                      </a:r>
                      <a:r>
                        <a:rPr lang="en-US" altLang="ko-KR" sz="1000" b="1" dirty="0" smtClean="0"/>
                        <a:t>/</a:t>
                      </a:r>
                      <a:r>
                        <a:rPr lang="ko-KR" altLang="en-US" sz="1000" b="1" smtClean="0"/>
                        <a:t>내부 서비스 지원을 위한 운영</a:t>
                      </a:r>
                      <a:r>
                        <a:rPr lang="en-US" altLang="ko-KR" sz="1000" b="1" dirty="0" smtClean="0"/>
                        <a:t>/</a:t>
                      </a:r>
                      <a:r>
                        <a:rPr lang="ko-KR" altLang="en-US" sz="1000" b="1" smtClean="0"/>
                        <a:t>보안관리 시스템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1938"/>
          <p:cNvSpPr>
            <a:spLocks noChangeArrowheads="1"/>
          </p:cNvSpPr>
          <p:nvPr/>
        </p:nvSpPr>
        <p:spPr bwMode="auto">
          <a:xfrm>
            <a:off x="395536" y="951764"/>
            <a:ext cx="1368152" cy="355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2000" tIns="36000" rIns="36000" bIns="36000" anchor="ctr"/>
          <a:lstStyle/>
          <a:p>
            <a:pPr marL="85725" indent="-85725" algn="l" eaLnBrk="1" hangingPunct="1">
              <a:spcBef>
                <a:spcPct val="0"/>
              </a:spcBef>
            </a:pP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1. </a:t>
            </a:r>
            <a:r>
              <a:rPr lang="ko-KR" altLang="en-US" sz="1200" b="1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업무 등급 기준</a:t>
            </a:r>
            <a:endParaRPr lang="ko-KR" altLang="en-US" sz="1200" b="1" dirty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10" name="Rectangle 1938"/>
          <p:cNvSpPr>
            <a:spLocks noChangeArrowheads="1"/>
          </p:cNvSpPr>
          <p:nvPr/>
        </p:nvSpPr>
        <p:spPr bwMode="auto">
          <a:xfrm>
            <a:off x="395536" y="2209266"/>
            <a:ext cx="1368152" cy="355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2000" tIns="36000" rIns="36000" bIns="36000" anchor="ctr"/>
          <a:lstStyle/>
          <a:p>
            <a:pPr marL="85725" indent="-85725" algn="l" eaLnBrk="1" hangingPunct="1">
              <a:spcBef>
                <a:spcPct val="0"/>
              </a:spcBef>
            </a:pP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2. HW </a:t>
            </a:r>
            <a:r>
              <a:rPr lang="ko-KR" altLang="en-US" sz="1200" b="1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적</a:t>
            </a:r>
            <a:r>
              <a:rPr lang="ko-KR" altLang="en-US" sz="1200" b="1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용 </a:t>
            </a:r>
            <a:r>
              <a:rPr lang="ko-KR" altLang="en-US" sz="1200" b="1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기준</a:t>
            </a:r>
            <a:endParaRPr lang="ko-KR" altLang="en-US" sz="1200" b="1" dirty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228321"/>
              </p:ext>
            </p:extLst>
          </p:nvPr>
        </p:nvGraphicFramePr>
        <p:xfrm>
          <a:off x="395536" y="2530458"/>
          <a:ext cx="8352929" cy="1033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1024114"/>
                <a:gridCol w="1024114"/>
                <a:gridCol w="1024114"/>
                <a:gridCol w="512057"/>
                <a:gridCol w="512057"/>
                <a:gridCol w="512057"/>
                <a:gridCol w="2592288"/>
              </a:tblGrid>
              <a:tr h="206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맑은 고딕" pitchFamily="50" charset="-127"/>
                          <a:cs typeface="+mn-cs"/>
                        </a:rPr>
                        <a:t>업무등급</a:t>
                      </a:r>
                      <a:endParaRPr kumimoji="1" lang="ko-KR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기준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업무등급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비고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06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맑은 고딕" pitchFamily="50" charset="-127"/>
                          <a:cs typeface="+mn-cs"/>
                        </a:rPr>
                        <a:t>IA</a:t>
                      </a:r>
                      <a:endParaRPr kumimoji="1" lang="ko-KR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Web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WAS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DBMS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 latinLnBrk="1"/>
                      <a:endParaRPr lang="ko-KR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67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</a:rPr>
                        <a:t>IA1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j-lt"/>
                        </a:rPr>
                        <a:t>X86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j-lt"/>
                        </a:rPr>
                        <a:t>X86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j-lt"/>
                        </a:rPr>
                        <a:t>X86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j-lt"/>
                        </a:rPr>
                        <a:t>핵심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67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</a:rPr>
                        <a:t>IA2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latin typeface="+mj-lt"/>
                        </a:rPr>
                        <a:t>X86</a:t>
                      </a:r>
                      <a:endParaRPr lang="ko-KR" altLang="en-US" sz="1000" b="1" smtClean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j-lt"/>
                        </a:rPr>
                        <a:t>X86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j-lt"/>
                        </a:rPr>
                        <a:t>X86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j-lt"/>
                        </a:rPr>
                        <a:t>중요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67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</a:rPr>
                        <a:t>IA3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latin typeface="+mj-lt"/>
                        </a:rPr>
                        <a:t>X86</a:t>
                      </a:r>
                      <a:endParaRPr lang="ko-KR" altLang="en-US" sz="1000" b="1" smtClean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j-lt"/>
                        </a:rPr>
                        <a:t>X86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j-lt"/>
                        </a:rPr>
                        <a:t>X86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j-lt"/>
                        </a:rPr>
                        <a:t>일반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+mj-lt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938"/>
          <p:cNvSpPr>
            <a:spLocks noChangeArrowheads="1"/>
          </p:cNvSpPr>
          <p:nvPr/>
        </p:nvSpPr>
        <p:spPr bwMode="auto">
          <a:xfrm>
            <a:off x="395536" y="3717032"/>
            <a:ext cx="1368152" cy="355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2000" tIns="36000" rIns="36000" bIns="36000" anchor="ctr"/>
          <a:lstStyle/>
          <a:p>
            <a:pPr marL="85725" indent="-85725" algn="l" eaLnBrk="1" hangingPunct="1">
              <a:spcBef>
                <a:spcPct val="0"/>
              </a:spcBef>
            </a:pPr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3. SW </a:t>
            </a:r>
            <a:r>
              <a:rPr lang="ko-KR" altLang="en-US" sz="1200" b="1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적</a:t>
            </a:r>
            <a:r>
              <a:rPr lang="ko-KR" altLang="en-US" sz="1200" b="1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용 </a:t>
            </a:r>
            <a:r>
              <a:rPr lang="ko-KR" altLang="en-US" sz="1200" b="1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기준</a:t>
            </a:r>
            <a:endParaRPr lang="ko-KR" altLang="en-US" sz="1200" b="1" dirty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843589"/>
              </p:ext>
            </p:extLst>
          </p:nvPr>
        </p:nvGraphicFramePr>
        <p:xfrm>
          <a:off x="395536" y="4005064"/>
          <a:ext cx="8352929" cy="1680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1032115"/>
                <a:gridCol w="1032115"/>
                <a:gridCol w="1032115"/>
                <a:gridCol w="504056"/>
                <a:gridCol w="504056"/>
                <a:gridCol w="504056"/>
                <a:gridCol w="2592288"/>
              </a:tblGrid>
              <a:tr h="216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업무등급</a:t>
                      </a:r>
                      <a:endParaRPr kumimoji="1" lang="ko-KR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bg1"/>
                          </a:solidFill>
                        </a:rPr>
                        <a:t>기준</a:t>
                      </a:r>
                      <a:endParaRPr lang="ko-KR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bg1"/>
                          </a:solidFill>
                        </a:rPr>
                        <a:t>업무등급</a:t>
                      </a:r>
                      <a:endParaRPr lang="ko-KR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bg1"/>
                          </a:solidFill>
                        </a:rPr>
                        <a:t>비고</a:t>
                      </a:r>
                      <a:endParaRPr lang="ko-KR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638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PA</a:t>
                      </a:r>
                      <a:endParaRPr kumimoji="1" lang="ko-KR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</a:rPr>
                        <a:t>Web</a:t>
                      </a:r>
                      <a:endParaRPr lang="ko-KR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</a:rPr>
                        <a:t>WAS</a:t>
                      </a:r>
                      <a:endParaRPr lang="ko-KR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</a:rPr>
                        <a:t>DBMS</a:t>
                      </a:r>
                      <a:endParaRPr lang="ko-KR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 latinLnBrk="1"/>
                      <a:endParaRPr lang="ko-KR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12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PA1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/>
                        <a:t>Apache</a:t>
                      </a:r>
                      <a:endParaRPr lang="ko-KR" altLang="en-US" sz="1000" b="1" dirty="0" smtClean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err="1" smtClean="0"/>
                        <a:t>JBoss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Oracle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핵심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PA2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/>
                        <a:t>Apache</a:t>
                      </a:r>
                      <a:endParaRPr lang="ko-KR" altLang="en-US" sz="1000" b="1" dirty="0" smtClean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err="1" smtClean="0"/>
                        <a:t>JBoss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Oracle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중요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b="1" dirty="0" smtClean="0"/>
                        <a:t> </a:t>
                      </a:r>
                      <a:r>
                        <a:rPr lang="ko-KR" altLang="en-US" sz="1000" b="1" dirty="0" err="1" smtClean="0"/>
                        <a:t>대고객서비스</a:t>
                      </a:r>
                      <a:endParaRPr lang="en-US" altLang="ko-KR" sz="1000" b="1" dirty="0" smtClean="0"/>
                    </a:p>
                    <a:p>
                      <a:pPr algn="l" latinLnBrk="1"/>
                      <a:r>
                        <a:rPr lang="en-US" altLang="ko-KR" sz="1000" b="1" dirty="0" smtClean="0"/>
                        <a:t> (TA L1</a:t>
                      </a:r>
                      <a:r>
                        <a:rPr lang="en-US" altLang="ko-KR" sz="1000" b="1" baseline="0" dirty="0" smtClean="0"/>
                        <a:t> : IPCC, </a:t>
                      </a:r>
                      <a:r>
                        <a:rPr lang="ko-KR" altLang="en-US" sz="1000" b="1" baseline="0" smtClean="0"/>
                        <a:t>인터넷</a:t>
                      </a:r>
                      <a:r>
                        <a:rPr lang="en-US" altLang="ko-KR" sz="1000" b="1" baseline="0" dirty="0" smtClean="0"/>
                        <a:t>(DR</a:t>
                      </a:r>
                      <a:r>
                        <a:rPr lang="ko-KR" altLang="en-US" sz="1000" b="1" baseline="0" smtClean="0"/>
                        <a:t>미대상</a:t>
                      </a:r>
                      <a:r>
                        <a:rPr lang="en-US" altLang="ko-KR" sz="1000" b="1" baseline="0" dirty="0" smtClean="0"/>
                        <a:t>), </a:t>
                      </a:r>
                      <a:r>
                        <a:rPr lang="ko-KR" altLang="en-US" sz="1000" b="1" baseline="0" smtClean="0"/>
                        <a:t>정보계</a:t>
                      </a:r>
                      <a:r>
                        <a:rPr lang="en-US" altLang="ko-KR" sz="1000" b="1" baseline="0" dirty="0" smtClean="0"/>
                        <a:t>)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PA3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/>
                        <a:t>Apache</a:t>
                      </a:r>
                      <a:endParaRPr lang="ko-KR" altLang="en-US" sz="1000" b="1" smtClean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err="1" smtClean="0"/>
                        <a:t>JBoss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PPAS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일반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b="1" dirty="0" smtClean="0"/>
                        <a:t> 내부서비스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2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PA4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/>
                        <a:t>Apache</a:t>
                      </a:r>
                      <a:endParaRPr lang="ko-KR" altLang="en-US" sz="1000" b="1" smtClean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err="1" smtClean="0"/>
                        <a:t>JBoss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PPAS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일반</a:t>
                      </a:r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marL="7366" marR="7366" marT="73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938"/>
          <p:cNvSpPr>
            <a:spLocks noChangeArrowheads="1"/>
          </p:cNvSpPr>
          <p:nvPr/>
        </p:nvSpPr>
        <p:spPr bwMode="auto">
          <a:xfrm>
            <a:off x="395536" y="3505410"/>
            <a:ext cx="7848872" cy="355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2000" tIns="36000" rIns="36000" bIns="36000" anchor="ctr"/>
          <a:lstStyle/>
          <a:p>
            <a:pPr marL="85725" indent="-85725" algn="l" eaLnBrk="1" hangingPunct="1">
              <a:spcBef>
                <a:spcPct val="0"/>
              </a:spcBef>
            </a:pP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※ 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기간계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정보계 등 핵심 시스템의 경우 적용시 아키텍쳐 변경 필요</a:t>
            </a:r>
            <a:endParaRPr lang="ko-KR" altLang="en-US" sz="1000" dirty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15" name="Rectangle 1938"/>
          <p:cNvSpPr>
            <a:spLocks noChangeArrowheads="1"/>
          </p:cNvSpPr>
          <p:nvPr/>
        </p:nvSpPr>
        <p:spPr bwMode="auto">
          <a:xfrm>
            <a:off x="395906" y="5661248"/>
            <a:ext cx="7848872" cy="355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2000" tIns="36000" rIns="36000" bIns="36000" anchor="ctr"/>
          <a:lstStyle/>
          <a:p>
            <a:pPr marL="85725" indent="-85725" algn="l" eaLnBrk="1" hangingPunct="1">
              <a:spcBef>
                <a:spcPct val="0"/>
              </a:spcBef>
            </a:pP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※ Biz 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솔루션 지원 불가한 경우 상기 표준 적용 제외</a:t>
            </a:r>
            <a:endParaRPr lang="en-US" altLang="ko-KR" sz="1000" dirty="0" smtClean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marL="85725" indent="-85725">
              <a:spcBef>
                <a:spcPct val="0"/>
              </a:spcBef>
            </a:pPr>
            <a:r>
              <a:rPr lang="en-US" altLang="ko-KR" sz="1000" dirty="0" smtClean="0">
                <a:latin typeface="맑은 고딕" pitchFamily="50" charset="-127"/>
                <a:sym typeface="Wingdings" pitchFamily="2" charset="2"/>
              </a:rPr>
              <a:t>※ DBMS</a:t>
            </a:r>
            <a:r>
              <a:rPr lang="ko-KR" altLang="en-US" sz="1000" smtClean="0">
                <a:latin typeface="맑은 고딕" pitchFamily="50" charset="-127"/>
                <a:sym typeface="Wingdings" pitchFamily="2" charset="2"/>
              </a:rPr>
              <a:t>는 거래</a:t>
            </a:r>
            <a:r>
              <a:rPr lang="en-US" altLang="ko-KR" sz="1000" dirty="0" smtClean="0">
                <a:latin typeface="맑은 고딕" pitchFamily="50" charset="-127"/>
                <a:sym typeface="Wingdings" pitchFamily="2" charset="2"/>
              </a:rPr>
              <a:t>/</a:t>
            </a:r>
            <a:r>
              <a:rPr lang="ko-KR" altLang="en-US" sz="1000" smtClean="0">
                <a:latin typeface="맑은 고딕" pitchFamily="50" charset="-127"/>
                <a:sym typeface="Wingdings" pitchFamily="2" charset="2"/>
              </a:rPr>
              <a:t>성능에 대한 검증 후 단계적 확대</a:t>
            </a:r>
            <a:endParaRPr lang="ko-KR" altLang="en-US" sz="1000" dirty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6969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/>
              <a:t>5</a:t>
            </a:r>
            <a:r>
              <a:rPr kumimoji="1" lang="en-US" altLang="ko-KR" sz="2031" kern="0" dirty="0" smtClean="0"/>
              <a:t>. USEFLEX </a:t>
            </a:r>
            <a:r>
              <a:rPr kumimoji="1" lang="ko-KR" altLang="en-US" sz="2031" kern="0" dirty="0" err="1" smtClean="0"/>
              <a:t>클라우드</a:t>
            </a:r>
            <a:r>
              <a:rPr kumimoji="1" lang="ko-KR" altLang="en-US" sz="2031" kern="0" dirty="0" smtClean="0"/>
              <a:t> </a:t>
            </a:r>
            <a:r>
              <a:rPr kumimoji="1" lang="en-US" altLang="ko-KR" sz="2031" kern="0" dirty="0" smtClean="0"/>
              <a:t>&gt;</a:t>
            </a:r>
            <a:r>
              <a:rPr kumimoji="1" lang="ko-KR" altLang="en-US" sz="2031" kern="0" dirty="0" smtClean="0"/>
              <a:t> 서비스 대상</a:t>
            </a:r>
            <a:endParaRPr kumimoji="1" lang="ko-KR" altLang="en-US" sz="2031" kern="0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52499" y="1099907"/>
            <a:ext cx="93125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ko-KR" altLang="en-US" b="1" dirty="0" err="1">
                <a:latin typeface="+mn-ea"/>
                <a:ea typeface="+mn-ea"/>
              </a:rPr>
              <a:t>클라우드</a:t>
            </a:r>
            <a:r>
              <a:rPr lang="ko-KR" altLang="en-US" b="1" dirty="0">
                <a:latin typeface="+mn-ea"/>
                <a:ea typeface="+mn-ea"/>
              </a:rPr>
              <a:t> 서비스 </a:t>
            </a:r>
            <a:r>
              <a:rPr lang="ko-KR" altLang="en-US" b="1" dirty="0" smtClean="0">
                <a:latin typeface="+mn-ea"/>
                <a:ea typeface="+mn-ea"/>
              </a:rPr>
              <a:t>제안 대상은 </a:t>
            </a:r>
            <a:r>
              <a:rPr lang="en-US" altLang="ko-KR" b="1" dirty="0" smtClean="0">
                <a:latin typeface="+mn-ea"/>
                <a:ea typeface="+mn-ea"/>
              </a:rPr>
              <a:t>IaaS </a:t>
            </a:r>
            <a:r>
              <a:rPr lang="ko-KR" altLang="en-US" b="1" dirty="0" smtClean="0">
                <a:latin typeface="+mn-ea"/>
                <a:ea typeface="+mn-ea"/>
              </a:rPr>
              <a:t>중 서버</a:t>
            </a:r>
            <a:r>
              <a:rPr lang="en-US" altLang="ko-KR" b="1" dirty="0" smtClean="0">
                <a:latin typeface="+mn-ea"/>
                <a:ea typeface="+mn-ea"/>
              </a:rPr>
              <a:t> </a:t>
            </a:r>
            <a:r>
              <a:rPr lang="ko-KR" altLang="en-US" b="1" dirty="0">
                <a:latin typeface="+mn-ea"/>
                <a:ea typeface="+mn-ea"/>
              </a:rPr>
              <a:t>및</a:t>
            </a:r>
            <a:r>
              <a:rPr lang="en-US" altLang="ko-KR" b="1" dirty="0" smtClean="0">
                <a:latin typeface="+mn-ea"/>
                <a:ea typeface="+mn-ea"/>
              </a:rPr>
              <a:t> OS, Storage, Backup </a:t>
            </a:r>
            <a:r>
              <a:rPr lang="ko-KR" altLang="en-US" b="1" dirty="0" smtClean="0">
                <a:latin typeface="+mn-ea"/>
                <a:ea typeface="+mn-ea"/>
              </a:rPr>
              <a:t>으로 한정함</a:t>
            </a:r>
            <a:r>
              <a:rPr lang="en-US" altLang="ko-KR" b="1" dirty="0" smtClean="0">
                <a:latin typeface="+mn-ea"/>
                <a:ea typeface="+mn-ea"/>
              </a:rPr>
              <a:t> </a:t>
            </a:r>
            <a:endParaRPr lang="ko-KR" altLang="en-US" b="1" dirty="0">
              <a:latin typeface="+mn-ea"/>
              <a:ea typeface="+mn-ea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323528" y="1628800"/>
            <a:ext cx="8668270" cy="4460322"/>
            <a:chOff x="632521" y="1993014"/>
            <a:chExt cx="8668270" cy="4460322"/>
          </a:xfrm>
        </p:grpSpPr>
        <p:sp>
          <p:nvSpPr>
            <p:cNvPr id="18" name="AutoShape 14"/>
            <p:cNvSpPr>
              <a:spLocks noChangeArrowheads="1"/>
            </p:cNvSpPr>
            <p:nvPr/>
          </p:nvSpPr>
          <p:spPr bwMode="auto">
            <a:xfrm>
              <a:off x="632521" y="2007753"/>
              <a:ext cx="1548171" cy="2906146"/>
            </a:xfrm>
            <a:prstGeom prst="roundRect">
              <a:avLst>
                <a:gd name="adj" fmla="val 7114"/>
              </a:avLst>
            </a:prstGeom>
            <a:solidFill>
              <a:srgbClr val="0F1E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ko-KR" altLang="en-US" sz="1600" b="1" dirty="0" smtClean="0">
                  <a:solidFill>
                    <a:schemeClr val="bg1"/>
                  </a:solidFill>
                </a:rPr>
                <a:t>인프라 </a:t>
              </a:r>
              <a:r>
                <a:rPr lang="en-US" altLang="ko-KR" sz="1600" b="1" dirty="0" smtClean="0">
                  <a:solidFill>
                    <a:schemeClr val="bg1"/>
                  </a:solidFill>
                </a:rPr>
                <a:t>-</a:t>
              </a:r>
              <a:r>
                <a:rPr lang="ko-KR" altLang="en-US" sz="1600" b="1" dirty="0" smtClean="0">
                  <a:solidFill>
                    <a:schemeClr val="bg1"/>
                  </a:solidFill>
                </a:rPr>
                <a:t> 서버</a:t>
              </a:r>
              <a:endParaRPr lang="ko-KR" altLang="en-US" sz="1600" b="1" dirty="0">
                <a:solidFill>
                  <a:schemeClr val="bg1"/>
                </a:solidFill>
              </a:endParaRPr>
            </a:p>
          </p:txBody>
        </p:sp>
        <p:pic>
          <p:nvPicPr>
            <p:cNvPr id="19" name="Picture 60" descr="화살06_04"/>
            <p:cNvPicPr>
              <a:picLocks noChangeAspect="1" noChangeArrowheads="1"/>
            </p:cNvPicPr>
            <p:nvPr/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776" b="12776"/>
            <a:stretch>
              <a:fillRect/>
            </a:stretch>
          </p:blipFill>
          <p:spPr bwMode="auto">
            <a:xfrm>
              <a:off x="2288704" y="1993014"/>
              <a:ext cx="954792" cy="2233017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20" name="Picture 60" descr="화살06_04"/>
            <p:cNvPicPr>
              <a:picLocks noChangeAspect="1" noChangeArrowheads="1"/>
            </p:cNvPicPr>
            <p:nvPr/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776" b="12776"/>
            <a:stretch>
              <a:fillRect/>
            </a:stretch>
          </p:blipFill>
          <p:spPr bwMode="auto">
            <a:xfrm>
              <a:off x="2297076" y="4899160"/>
              <a:ext cx="940086" cy="1554176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21" name="AutoShape 14"/>
            <p:cNvSpPr>
              <a:spLocks noChangeArrowheads="1"/>
            </p:cNvSpPr>
            <p:nvPr/>
          </p:nvSpPr>
          <p:spPr bwMode="auto">
            <a:xfrm>
              <a:off x="643278" y="5063919"/>
              <a:ext cx="1548171" cy="1224657"/>
            </a:xfrm>
            <a:prstGeom prst="roundRect">
              <a:avLst>
                <a:gd name="adj" fmla="val 7114"/>
              </a:avLst>
            </a:prstGeom>
            <a:solidFill>
              <a:srgbClr val="0F1E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ko-KR" altLang="en-US" sz="1600" b="1" dirty="0" smtClean="0">
                  <a:solidFill>
                    <a:schemeClr val="bg1"/>
                  </a:solidFill>
                </a:rPr>
                <a:t>인프라 </a:t>
              </a:r>
              <a:r>
                <a:rPr lang="en-US" altLang="ko-KR" sz="1600" b="1" dirty="0" smtClean="0">
                  <a:solidFill>
                    <a:schemeClr val="bg1"/>
                  </a:solidFill>
                </a:rPr>
                <a:t>-</a:t>
              </a:r>
              <a:r>
                <a:rPr lang="ko-KR" altLang="en-US" sz="1600" b="1" dirty="0" smtClean="0">
                  <a:solidFill>
                    <a:schemeClr val="bg1"/>
                  </a:solidFill>
                </a:rPr>
                <a:t> </a:t>
              </a:r>
              <a:r>
                <a:rPr lang="en-US" altLang="ko-KR" sz="1600" b="1" dirty="0" smtClean="0">
                  <a:solidFill>
                    <a:schemeClr val="bg1"/>
                  </a:solidFill>
                </a:rPr>
                <a:t>N/W</a:t>
              </a:r>
              <a:endParaRPr lang="ko-KR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AutoShape 14"/>
            <p:cNvSpPr>
              <a:spLocks noChangeArrowheads="1"/>
            </p:cNvSpPr>
            <p:nvPr/>
          </p:nvSpPr>
          <p:spPr bwMode="auto">
            <a:xfrm>
              <a:off x="3476836" y="1993014"/>
              <a:ext cx="5823955" cy="2906146"/>
            </a:xfrm>
            <a:prstGeom prst="roundRect">
              <a:avLst>
                <a:gd name="adj" fmla="val 711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>
              <a:off x="3487593" y="5049180"/>
              <a:ext cx="5813197" cy="1224657"/>
            </a:xfrm>
            <a:prstGeom prst="roundRect">
              <a:avLst>
                <a:gd name="adj" fmla="val 711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4" name="AutoShape 17"/>
            <p:cNvSpPr>
              <a:spLocks noChangeArrowheads="1"/>
            </p:cNvSpPr>
            <p:nvPr/>
          </p:nvSpPr>
          <p:spPr bwMode="auto">
            <a:xfrm>
              <a:off x="3582610" y="2109802"/>
              <a:ext cx="5604531" cy="1420798"/>
            </a:xfrm>
            <a:prstGeom prst="roundRect">
              <a:avLst>
                <a:gd name="adj" fmla="val 11304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/>
            <a:p>
              <a:pPr latinLnBrk="0">
                <a:defRPr/>
              </a:pPr>
              <a:r>
                <a:rPr lang="en-US" altLang="ko-KR" sz="1400" b="1" smtClean="0">
                  <a:ea typeface="맑은 고딕" pitchFamily="50" charset="-127"/>
                </a:rPr>
                <a:t>    H/W</a:t>
              </a:r>
              <a:r>
                <a:rPr lang="ko-KR" altLang="en-US" sz="1400" b="1" smtClean="0">
                  <a:ea typeface="맑은 고딕" pitchFamily="50" charset="-127"/>
                </a:rPr>
                <a:t> 부문</a:t>
              </a:r>
              <a:endParaRPr kumimoji="0" lang="ko-KR" altLang="en-US" sz="14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AutoShape 17"/>
            <p:cNvSpPr>
              <a:spLocks noChangeArrowheads="1"/>
            </p:cNvSpPr>
            <p:nvPr/>
          </p:nvSpPr>
          <p:spPr bwMode="auto">
            <a:xfrm>
              <a:off x="3570517" y="3609020"/>
              <a:ext cx="5604531" cy="1188132"/>
            </a:xfrm>
            <a:prstGeom prst="roundRect">
              <a:avLst>
                <a:gd name="adj" fmla="val 11396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/>
            <a:p>
              <a:pPr latinLnBrk="0">
                <a:defRPr/>
              </a:pPr>
              <a:r>
                <a:rPr lang="en-US" altLang="ko-KR" sz="1400" b="1" smtClean="0">
                  <a:ea typeface="맑은 고딕" pitchFamily="50" charset="-127"/>
                </a:rPr>
                <a:t>    S/W</a:t>
              </a:r>
              <a:r>
                <a:rPr lang="ko-KR" altLang="en-US" sz="1400" b="1" smtClean="0">
                  <a:ea typeface="맑은 고딕" pitchFamily="50" charset="-127"/>
                </a:rPr>
                <a:t> 부문</a:t>
              </a:r>
              <a:endParaRPr kumimoji="0" lang="ko-KR" altLang="en-US" sz="14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AutoShape 22"/>
            <p:cNvSpPr>
              <a:spLocks noChangeArrowheads="1"/>
            </p:cNvSpPr>
            <p:nvPr/>
          </p:nvSpPr>
          <p:spPr bwMode="auto">
            <a:xfrm>
              <a:off x="5083903" y="2181810"/>
              <a:ext cx="2813674" cy="372331"/>
            </a:xfrm>
            <a:prstGeom prst="roundRect">
              <a:avLst>
                <a:gd name="adj" fmla="val 24045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2540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latinLnBrk="0">
                <a:defRPr/>
              </a:pPr>
              <a:r>
                <a:rPr kumimoji="0" lang="ko-KR" altLang="en-US" sz="1400" b="1" dirty="0" smtClean="0">
                  <a:latin typeface="맑은 고딕" pitchFamily="50" charset="-127"/>
                  <a:ea typeface="맑은 고딕" pitchFamily="50" charset="-127"/>
                </a:rPr>
                <a:t>   서버</a:t>
              </a:r>
              <a:endParaRPr kumimoji="0" lang="ko-KR" altLang="en-US" sz="14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AutoShape 22"/>
            <p:cNvSpPr>
              <a:spLocks noChangeArrowheads="1"/>
            </p:cNvSpPr>
            <p:nvPr/>
          </p:nvSpPr>
          <p:spPr bwMode="auto">
            <a:xfrm>
              <a:off x="5077686" y="2605082"/>
              <a:ext cx="2813674" cy="372331"/>
            </a:xfrm>
            <a:prstGeom prst="roundRect">
              <a:avLst>
                <a:gd name="adj" fmla="val 27456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2540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latinLnBrk="0">
                <a:defRPr/>
              </a:pPr>
              <a:r>
                <a:rPr kumimoji="0" lang="en-US" altLang="ko-KR" sz="1400" b="1" dirty="0" smtClean="0">
                  <a:latin typeface="맑은 고딕" pitchFamily="50" charset="-127"/>
                  <a:ea typeface="맑은 고딕" pitchFamily="50" charset="-127"/>
                </a:rPr>
                <a:t>Storage</a:t>
              </a:r>
              <a:endParaRPr kumimoji="0" lang="ko-KR" altLang="en-US" sz="14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" name="AutoShape 22"/>
            <p:cNvSpPr>
              <a:spLocks noChangeArrowheads="1"/>
            </p:cNvSpPr>
            <p:nvPr/>
          </p:nvSpPr>
          <p:spPr bwMode="auto">
            <a:xfrm>
              <a:off x="5074388" y="3037130"/>
              <a:ext cx="2813674" cy="372331"/>
            </a:xfrm>
            <a:prstGeom prst="roundRect">
              <a:avLst>
                <a:gd name="adj" fmla="val 24045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2540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latinLnBrk="0">
                <a:defRPr/>
              </a:pPr>
              <a:r>
                <a:rPr kumimoji="0" lang="en-US" altLang="ko-KR" sz="1400" b="1" dirty="0" smtClean="0">
                  <a:latin typeface="맑은 고딕" pitchFamily="50" charset="-127"/>
                  <a:ea typeface="맑은 고딕" pitchFamily="50" charset="-127"/>
                </a:rPr>
                <a:t>Backup</a:t>
              </a:r>
              <a:endParaRPr kumimoji="0" lang="ko-KR" altLang="en-US" sz="14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9" name="AutoShape 22"/>
            <p:cNvSpPr>
              <a:spLocks noChangeArrowheads="1"/>
            </p:cNvSpPr>
            <p:nvPr/>
          </p:nvSpPr>
          <p:spPr bwMode="auto">
            <a:xfrm>
              <a:off x="5084662" y="3694137"/>
              <a:ext cx="2813674" cy="372331"/>
            </a:xfrm>
            <a:prstGeom prst="roundRect">
              <a:avLst>
                <a:gd name="adj" fmla="val 24045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2540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latinLnBrk="0">
                <a:defRPr/>
              </a:pPr>
              <a:r>
                <a:rPr kumimoji="0" lang="en-US" altLang="ko-KR" sz="1400" b="1" dirty="0" smtClean="0">
                  <a:latin typeface="맑은 고딕" pitchFamily="50" charset="-127"/>
                  <a:ea typeface="맑은 고딕" pitchFamily="50" charset="-127"/>
                </a:rPr>
                <a:t>OS</a:t>
              </a:r>
              <a:endParaRPr kumimoji="0" lang="ko-KR" altLang="en-US" sz="14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AutoShape 22"/>
            <p:cNvSpPr>
              <a:spLocks noChangeArrowheads="1"/>
            </p:cNvSpPr>
            <p:nvPr/>
          </p:nvSpPr>
          <p:spPr bwMode="auto">
            <a:xfrm>
              <a:off x="6490740" y="4316809"/>
              <a:ext cx="1407596" cy="372331"/>
            </a:xfrm>
            <a:prstGeom prst="roundRect">
              <a:avLst>
                <a:gd name="adj" fmla="val 20634"/>
              </a:avLst>
            </a:prstGeom>
            <a:solidFill>
              <a:schemeClr val="bg1">
                <a:lumMod val="75000"/>
              </a:schemeClr>
            </a:solidFill>
            <a:ln w="2540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kumimoji="0" lang="en-US" altLang="ko-KR" sz="1400" b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DataBase</a:t>
              </a:r>
              <a:r>
                <a:rPr kumimoji="0" lang="en-US" altLang="ko-KR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endParaRPr kumimoji="0"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1" name="AutoShape 17"/>
            <p:cNvSpPr>
              <a:spLocks noChangeArrowheads="1"/>
            </p:cNvSpPr>
            <p:nvPr/>
          </p:nvSpPr>
          <p:spPr bwMode="auto">
            <a:xfrm>
              <a:off x="3606521" y="5172452"/>
              <a:ext cx="5604531" cy="1029463"/>
            </a:xfrm>
            <a:prstGeom prst="roundRect">
              <a:avLst>
                <a:gd name="adj" fmla="val 11732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/>
            <a:p>
              <a:pPr latinLnBrk="0">
                <a:defRPr/>
              </a:pPr>
              <a:r>
                <a:rPr lang="en-US" altLang="ko-KR" sz="1400" b="1" smtClean="0">
                  <a:ea typeface="맑은 고딕" pitchFamily="50" charset="-127"/>
                </a:rPr>
                <a:t>   H/W</a:t>
              </a:r>
              <a:r>
                <a:rPr lang="ko-KR" altLang="en-US" sz="1400" b="1" smtClean="0">
                  <a:ea typeface="맑은 고딕" pitchFamily="50" charset="-127"/>
                </a:rPr>
                <a:t> 부문</a:t>
              </a:r>
              <a:endParaRPr kumimoji="0" lang="ko-KR" altLang="en-US" sz="14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2" name="AutoShape 22"/>
            <p:cNvSpPr>
              <a:spLocks noChangeArrowheads="1"/>
            </p:cNvSpPr>
            <p:nvPr/>
          </p:nvSpPr>
          <p:spPr bwMode="auto">
            <a:xfrm>
              <a:off x="5095114" y="5304177"/>
              <a:ext cx="2813674" cy="372331"/>
            </a:xfrm>
            <a:prstGeom prst="roundRect">
              <a:avLst>
                <a:gd name="adj" fmla="val 27456"/>
              </a:avLst>
            </a:prstGeom>
            <a:solidFill>
              <a:schemeClr val="bg1">
                <a:lumMod val="65000"/>
              </a:schemeClr>
            </a:solidFill>
            <a:ln w="2540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latinLnBrk="0">
                <a:defRPr/>
              </a:pPr>
              <a:r>
                <a:rPr kumimoji="0" lang="ko-KR" alt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스위치</a:t>
              </a:r>
              <a:endParaRPr kumimoji="0"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AutoShape 22"/>
            <p:cNvSpPr>
              <a:spLocks noChangeArrowheads="1"/>
            </p:cNvSpPr>
            <p:nvPr/>
          </p:nvSpPr>
          <p:spPr bwMode="auto">
            <a:xfrm>
              <a:off x="5088897" y="5736225"/>
              <a:ext cx="2813674" cy="372331"/>
            </a:xfrm>
            <a:prstGeom prst="roundRect">
              <a:avLst>
                <a:gd name="adj" fmla="val 27456"/>
              </a:avLst>
            </a:prstGeom>
            <a:solidFill>
              <a:schemeClr val="bg1">
                <a:lumMod val="65000"/>
              </a:schemeClr>
            </a:solidFill>
            <a:ln w="2540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ko-KR" alt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맑은 고딕" pitchFamily="50" charset="-127"/>
                </a:rPr>
                <a:t>방화벽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맑은 고딕" pitchFamily="50" charset="-127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4989004" y="2147910"/>
              <a:ext cx="4175544" cy="1323801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5004051" y="4211064"/>
              <a:ext cx="4181136" cy="586088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941326" y="3764069"/>
              <a:ext cx="1162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200" b="1" dirty="0" err="1" smtClean="0">
                  <a:solidFill>
                    <a:srgbClr val="FF0000"/>
                  </a:solidFill>
                  <a:latin typeface="+mn-ea"/>
                  <a:ea typeface="+mn-ea"/>
                </a:rPr>
                <a:t>클라우드</a:t>
              </a:r>
              <a:r>
                <a:rPr lang="ko-KR" altLang="en-US" sz="12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 제</a:t>
              </a:r>
              <a:r>
                <a:rPr lang="ko-KR" altLang="en-US" sz="1200" b="1" dirty="0">
                  <a:solidFill>
                    <a:srgbClr val="FF0000"/>
                  </a:solidFill>
                  <a:latin typeface="+mn-ea"/>
                  <a:ea typeface="+mn-ea"/>
                </a:rPr>
                <a:t>안</a:t>
              </a:r>
              <a:endParaRPr lang="ko-KR" altLang="en-US" sz="1200" b="1" dirty="0" smtClean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930962" y="4376137"/>
              <a:ext cx="1162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2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ea typeface="+mn-ea"/>
                </a:rPr>
                <a:t>클라우드</a:t>
              </a:r>
              <a:r>
                <a:rPr lang="ko-KR" alt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ea typeface="+mn-ea"/>
                </a:rPr>
                <a:t> 제외</a:t>
              </a:r>
            </a:p>
          </p:txBody>
        </p:sp>
      </p:grpSp>
      <p:sp>
        <p:nvSpPr>
          <p:cNvPr id="39" name="직사각형 38"/>
          <p:cNvSpPr/>
          <p:nvPr/>
        </p:nvSpPr>
        <p:spPr>
          <a:xfrm>
            <a:off x="4680011" y="3296800"/>
            <a:ext cx="4175544" cy="44178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7157" y="2312876"/>
            <a:ext cx="1162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 err="1" smtClean="0">
                <a:solidFill>
                  <a:srgbClr val="FF0000"/>
                </a:solidFill>
                <a:latin typeface="+mn-ea"/>
                <a:ea typeface="+mn-ea"/>
              </a:rPr>
              <a:t>클라우드</a:t>
            </a:r>
            <a:r>
              <a:rPr lang="ko-KR" altLang="en-US" sz="1200" b="1" dirty="0" smtClean="0">
                <a:solidFill>
                  <a:srgbClr val="FF0000"/>
                </a:solidFill>
                <a:latin typeface="+mn-ea"/>
                <a:ea typeface="+mn-ea"/>
              </a:rPr>
              <a:t> 제안</a:t>
            </a:r>
            <a:endParaRPr lang="en-US" altLang="ko-KR" sz="1200" b="1" dirty="0" smtClean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4695377" y="4864985"/>
            <a:ext cx="4181136" cy="945569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616883" y="5189022"/>
            <a:ext cx="1162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클라우드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 제외</a:t>
            </a:r>
          </a:p>
        </p:txBody>
      </p:sp>
      <p:sp>
        <p:nvSpPr>
          <p:cNvPr id="43" name="AutoShape 22"/>
          <p:cNvSpPr>
            <a:spLocks noChangeArrowheads="1"/>
          </p:cNvSpPr>
          <p:nvPr/>
        </p:nvSpPr>
        <p:spPr bwMode="auto">
          <a:xfrm>
            <a:off x="4799804" y="3956769"/>
            <a:ext cx="1392375" cy="372331"/>
          </a:xfrm>
          <a:prstGeom prst="roundRect">
            <a:avLst>
              <a:gd name="adj" fmla="val 27456"/>
            </a:avLst>
          </a:prstGeom>
          <a:solidFill>
            <a:schemeClr val="bg1">
              <a:lumMod val="65000"/>
            </a:schemeClr>
          </a:solidFill>
          <a:ln w="25400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latinLnBrk="0">
              <a:defRPr/>
            </a:pP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맑은 고딕" pitchFamily="50" charset="-127"/>
              </a:rPr>
              <a:t>MiddleWare</a:t>
            </a:r>
            <a:endParaRPr kumimoji="0"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1575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I. </a:t>
            </a:r>
            <a:r>
              <a:rPr kumimoji="1" lang="ko-KR" altLang="en-US" sz="2031" kern="0" dirty="0" smtClean="0"/>
              <a:t>개요</a:t>
            </a:r>
            <a:endParaRPr kumimoji="1" lang="ko-KR" altLang="en-US" sz="1477" kern="0" dirty="0"/>
          </a:p>
        </p:txBody>
      </p:sp>
      <p:sp>
        <p:nvSpPr>
          <p:cNvPr id="17" name="Rectangle 54"/>
          <p:cNvSpPr>
            <a:spLocks noChangeArrowheads="1"/>
          </p:cNvSpPr>
          <p:nvPr/>
        </p:nvSpPr>
        <p:spPr bwMode="auto">
          <a:xfrm>
            <a:off x="395536" y="1111735"/>
            <a:ext cx="8059243" cy="5170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400" b="1" dirty="0" smtClean="0">
                <a:latin typeface="+mn-ea"/>
              </a:rPr>
              <a:t>노후 </a:t>
            </a:r>
            <a:r>
              <a:rPr kumimoji="1" lang="en-US" altLang="ko-KR" sz="1400" b="1" dirty="0" smtClean="0">
                <a:latin typeface="+mn-ea"/>
              </a:rPr>
              <a:t>UNIX </a:t>
            </a:r>
            <a:r>
              <a:rPr kumimoji="1" lang="ko-KR" altLang="en-US" sz="1400" b="1" dirty="0" smtClean="0">
                <a:latin typeface="+mn-ea"/>
              </a:rPr>
              <a:t>서버를 </a:t>
            </a:r>
            <a:r>
              <a:rPr kumimoji="1" lang="en-US" altLang="ko-KR" sz="1400" b="1" dirty="0" smtClean="0">
                <a:latin typeface="+mn-ea"/>
              </a:rPr>
              <a:t>x86 </a:t>
            </a:r>
            <a:r>
              <a:rPr kumimoji="1" lang="ko-KR" altLang="en-US" sz="1400" b="1" dirty="0" smtClean="0">
                <a:latin typeface="+mn-ea"/>
              </a:rPr>
              <a:t>신 </a:t>
            </a:r>
            <a:r>
              <a:rPr kumimoji="1" lang="ko-KR" altLang="en-US" sz="1400" b="1" dirty="0">
                <a:latin typeface="+mn-ea"/>
              </a:rPr>
              <a:t>기종으로 </a:t>
            </a:r>
            <a:r>
              <a:rPr kumimoji="1" lang="ko-KR" altLang="en-US" sz="1400" b="1" dirty="0" smtClean="0">
                <a:latin typeface="+mn-ea"/>
              </a:rPr>
              <a:t>교체하고 </a:t>
            </a:r>
            <a:r>
              <a:rPr kumimoji="1" lang="ko-KR" altLang="en-US" sz="1400" b="1" dirty="0">
                <a:latin typeface="+mn-ea"/>
              </a:rPr>
              <a:t>기반 소프트웨어 </a:t>
            </a:r>
            <a:r>
              <a:rPr kumimoji="1" lang="en-US" altLang="ko-KR" sz="1400" b="1" dirty="0">
                <a:latin typeface="+mn-ea"/>
              </a:rPr>
              <a:t>Upgrade </a:t>
            </a:r>
            <a:r>
              <a:rPr kumimoji="1" lang="ko-KR" altLang="en-US" sz="1400" b="1" dirty="0">
                <a:latin typeface="+mn-ea"/>
              </a:rPr>
              <a:t>및 응용 시스템</a:t>
            </a:r>
            <a:r>
              <a:rPr kumimoji="1" lang="en-US" altLang="ko-KR" sz="1400" b="1" dirty="0">
                <a:latin typeface="+mn-ea"/>
              </a:rPr>
              <a:t>(</a:t>
            </a:r>
            <a:r>
              <a:rPr kumimoji="1" lang="ko-KR" altLang="en-US" sz="1400" b="1" dirty="0">
                <a:latin typeface="+mn-ea"/>
              </a:rPr>
              <a:t>프로그램</a:t>
            </a:r>
            <a:r>
              <a:rPr kumimoji="1" lang="en-US" altLang="ko-KR" sz="1400" b="1" dirty="0">
                <a:latin typeface="+mn-ea"/>
              </a:rPr>
              <a:t>, </a:t>
            </a:r>
            <a:r>
              <a:rPr kumimoji="1" lang="ko-KR" altLang="en-US" sz="1400" b="1" dirty="0">
                <a:latin typeface="+mn-ea"/>
              </a:rPr>
              <a:t>데이터</a:t>
            </a:r>
            <a:r>
              <a:rPr kumimoji="1" lang="en-US" altLang="ko-KR" sz="1400" b="1" dirty="0">
                <a:latin typeface="+mn-ea"/>
              </a:rPr>
              <a:t>)</a:t>
            </a:r>
            <a:r>
              <a:rPr kumimoji="1" lang="ko-KR" altLang="en-US" sz="1400" b="1" dirty="0">
                <a:latin typeface="+mn-ea"/>
              </a:rPr>
              <a:t>을 </a:t>
            </a:r>
            <a:r>
              <a:rPr kumimoji="1" lang="en-US" altLang="ko-KR" sz="1400" b="1" dirty="0">
                <a:latin typeface="+mn-ea"/>
              </a:rPr>
              <a:t>Migration</a:t>
            </a:r>
            <a:r>
              <a:rPr kumimoji="1" lang="ko-KR" altLang="en-US" sz="1400" b="1" dirty="0">
                <a:latin typeface="+mn-ea"/>
              </a:rPr>
              <a:t>함으로써 인프라 </a:t>
            </a:r>
            <a:r>
              <a:rPr kumimoji="1" lang="ko-KR" altLang="en-US" sz="1400" b="1" dirty="0" smtClean="0">
                <a:latin typeface="+mn-ea"/>
              </a:rPr>
              <a:t>구조를 개선함</a:t>
            </a:r>
            <a:endParaRPr kumimoji="1" lang="ko-KR" altLang="en-US" sz="1400" b="1" dirty="0">
              <a:latin typeface="+mn-ea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4572000" y="1681608"/>
            <a:ext cx="4176464" cy="4300351"/>
          </a:xfrm>
          <a:prstGeom prst="rect">
            <a:avLst/>
          </a:prstGeom>
          <a:solidFill>
            <a:schemeClr val="bg1"/>
          </a:solidFill>
          <a:ln w="31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lvl="1">
              <a:defRPr/>
            </a:pPr>
            <a:endParaRPr lang="en-GB" altLang="ko-KR" dirty="0"/>
          </a:p>
        </p:txBody>
      </p:sp>
      <p:sp>
        <p:nvSpPr>
          <p:cNvPr id="19" name="오각형 18"/>
          <p:cNvSpPr/>
          <p:nvPr/>
        </p:nvSpPr>
        <p:spPr>
          <a:xfrm>
            <a:off x="385764" y="1681610"/>
            <a:ext cx="4186236" cy="4303181"/>
          </a:xfrm>
          <a:prstGeom prst="homePlate">
            <a:avLst>
              <a:gd name="adj" fmla="val 8495"/>
            </a:avLst>
          </a:prstGeom>
          <a:solidFill>
            <a:schemeClr val="bg1"/>
          </a:solidFill>
          <a:ln w="31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0" kern="0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5536" y="1988841"/>
            <a:ext cx="3588526" cy="304698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171450" indent="-171450"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도입 후 </a:t>
            </a: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년 이상 사용되어 장비 노후화로 인한</a:t>
            </a:r>
            <a:endParaRPr lang="en-US" altLang="ko-KR" sz="12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kumimoji="0"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업무 안정 가동의 위협이 되고 있음</a:t>
            </a:r>
            <a:endParaRPr kumimoji="0" lang="en-US" altLang="ko-KR" sz="12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5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71450" indent="-171450"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구 기종으로 인한 유지보수 비용 과다 발생</a:t>
            </a:r>
            <a:endParaRPr kumimoji="0" lang="en-US" altLang="ko-KR" sz="12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71450" indent="-171450"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kumimoji="0" lang="en-US" altLang="ko-KR" sz="5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71450" indent="-171450"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업무 처리량의 신규</a:t>
            </a: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자연증가에 따른</a:t>
            </a:r>
            <a:endParaRPr lang="en-US" altLang="ko-KR" sz="12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kumimoji="0"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하드웨어의 추가적인 증설이 요구되는 시점임</a:t>
            </a:r>
            <a:endParaRPr kumimoji="0" lang="en-US" altLang="ko-KR" sz="5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500" b="1" kern="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71450" indent="-171450"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전사 </a:t>
            </a:r>
            <a:r>
              <a:rPr lang="ko-KR" altLang="en-US" sz="1200" b="1" kern="0" dirty="0" err="1" smtClean="0">
                <a:solidFill>
                  <a:prstClr val="black"/>
                </a:solidFill>
                <a:latin typeface="맑은 고딕" pitchFamily="50" charset="-127"/>
              </a:rPr>
              <a:t>클라우드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 전환 방향성에 따라 </a:t>
            </a:r>
            <a:endParaRPr lang="en-US" altLang="ko-KR" sz="1200" b="1" kern="0" dirty="0" smtClean="0">
              <a:solidFill>
                <a:prstClr val="black"/>
              </a:solidFill>
              <a:latin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   x86 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장비</a:t>
            </a: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, </a:t>
            </a:r>
            <a:r>
              <a:rPr lang="ko-KR" altLang="en-US" sz="1200" b="1" kern="0" dirty="0" err="1" smtClean="0">
                <a:solidFill>
                  <a:prstClr val="black"/>
                </a:solidFill>
                <a:latin typeface="맑은 고딕" pitchFamily="50" charset="-127"/>
              </a:rPr>
              <a:t>리눅스</a:t>
            </a: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OS, </a:t>
            </a:r>
            <a:r>
              <a:rPr lang="ko-KR" altLang="en-US" sz="1200" b="1" kern="0" dirty="0" err="1" smtClean="0">
                <a:solidFill>
                  <a:prstClr val="black"/>
                </a:solidFill>
                <a:latin typeface="맑은 고딕" pitchFamily="50" charset="-127"/>
              </a:rPr>
              <a:t>오픈소스</a:t>
            </a: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S/W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를 활용하여</a:t>
            </a:r>
            <a:endParaRPr lang="en-US" altLang="ko-KR" sz="1200" b="1" kern="0" dirty="0" smtClean="0">
              <a:solidFill>
                <a:prstClr val="black"/>
              </a:solidFill>
              <a:latin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전사 </a:t>
            </a:r>
            <a:r>
              <a:rPr lang="ko-KR" altLang="en-US" sz="1200" b="1" kern="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클라우드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전환 </a:t>
            </a:r>
            <a:r>
              <a:rPr lang="ko-KR" altLang="en-US" sz="1200" b="1" kern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전에 운영 노하우 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축적</a:t>
            </a:r>
            <a:endParaRPr lang="en-US" altLang="ko-KR" sz="1200" b="1" kern="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200" b="1" kern="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4644008" y="3501128"/>
            <a:ext cx="755650" cy="108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  <a:extLst/>
        </p:spPr>
        <p:txBody>
          <a:bodyPr lIns="36000" rIns="36000" anchor="ctr"/>
          <a:lstStyle/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kern="0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가용성</a:t>
            </a:r>
            <a:endParaRPr kumimoji="0" lang="en-US" altLang="ko-KR" sz="1400" b="1" kern="0" dirty="0" smtClean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400" b="1" kern="0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향상</a:t>
            </a:r>
            <a:endParaRPr kumimoji="0" lang="ko-KR" altLang="en-US" sz="1400" b="1" kern="0" dirty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4644008" y="2132856"/>
            <a:ext cx="755650" cy="12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  <a:extLst/>
        </p:spPr>
        <p:txBody>
          <a:bodyPr lIns="36000" rIns="36000" anchor="ctr"/>
          <a:lstStyle/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400" b="1" kern="0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인프라</a:t>
            </a:r>
            <a:endParaRPr lang="en-US" altLang="ko-KR" sz="1400" b="1" kern="0" dirty="0" smtClean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kern="0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개선</a:t>
            </a:r>
            <a:endParaRPr kumimoji="0" lang="ko-KR" altLang="en-US" sz="1400" b="1" kern="0" dirty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385763" y="1681611"/>
            <a:ext cx="3888000" cy="379237"/>
          </a:xfrm>
          <a:custGeom>
            <a:avLst/>
            <a:gdLst>
              <a:gd name="T0" fmla="*/ 0 w 2345"/>
              <a:gd name="T1" fmla="*/ 305 h 306"/>
              <a:gd name="T2" fmla="*/ 2345 w 2345"/>
              <a:gd name="T3" fmla="*/ 306 h 306"/>
              <a:gd name="T4" fmla="*/ 2273 w 2345"/>
              <a:gd name="T5" fmla="*/ 0 h 306"/>
              <a:gd name="T6" fmla="*/ 0 w 2345"/>
              <a:gd name="T7" fmla="*/ 0 h 306"/>
              <a:gd name="T8" fmla="*/ 0 w 2345"/>
              <a:gd name="T9" fmla="*/ 305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5"/>
              <a:gd name="T16" fmla="*/ 0 h 306"/>
              <a:gd name="T17" fmla="*/ 2345 w 2345"/>
              <a:gd name="T18" fmla="*/ 306 h 306"/>
              <a:gd name="connsiteX0" fmla="*/ 0 w 9941"/>
              <a:gd name="connsiteY0" fmla="*/ 9967 h 10000"/>
              <a:gd name="connsiteX1" fmla="*/ 9941 w 9941"/>
              <a:gd name="connsiteY1" fmla="*/ 10000 h 10000"/>
              <a:gd name="connsiteX2" fmla="*/ 9693 w 9941"/>
              <a:gd name="connsiteY2" fmla="*/ 0 h 10000"/>
              <a:gd name="connsiteX3" fmla="*/ 0 w 9941"/>
              <a:gd name="connsiteY3" fmla="*/ 0 h 10000"/>
              <a:gd name="connsiteX4" fmla="*/ 0 w 9941"/>
              <a:gd name="connsiteY4" fmla="*/ 9967 h 10000"/>
              <a:gd name="connsiteX0" fmla="*/ 0 w 9955"/>
              <a:gd name="connsiteY0" fmla="*/ 9967 h 10000"/>
              <a:gd name="connsiteX1" fmla="*/ 9955 w 9955"/>
              <a:gd name="connsiteY1" fmla="*/ 10000 h 10000"/>
              <a:gd name="connsiteX2" fmla="*/ 9751 w 9955"/>
              <a:gd name="connsiteY2" fmla="*/ 0 h 10000"/>
              <a:gd name="connsiteX3" fmla="*/ 0 w 9955"/>
              <a:gd name="connsiteY3" fmla="*/ 0 h 10000"/>
              <a:gd name="connsiteX4" fmla="*/ 0 w 9955"/>
              <a:gd name="connsiteY4" fmla="*/ 9967 h 10000"/>
              <a:gd name="connsiteX0" fmla="*/ 0 w 9955"/>
              <a:gd name="connsiteY0" fmla="*/ 9967 h 10000"/>
              <a:gd name="connsiteX1" fmla="*/ 9955 w 9955"/>
              <a:gd name="connsiteY1" fmla="*/ 10000 h 10000"/>
              <a:gd name="connsiteX2" fmla="*/ 9845 w 9955"/>
              <a:gd name="connsiteY2" fmla="*/ 0 h 10000"/>
              <a:gd name="connsiteX3" fmla="*/ 0 w 9955"/>
              <a:gd name="connsiteY3" fmla="*/ 0 h 10000"/>
              <a:gd name="connsiteX4" fmla="*/ 0 w 9955"/>
              <a:gd name="connsiteY4" fmla="*/ 9967 h 10000"/>
              <a:gd name="connsiteX0" fmla="*/ 0 w 9955"/>
              <a:gd name="connsiteY0" fmla="*/ 9967 h 10000"/>
              <a:gd name="connsiteX1" fmla="*/ 9955 w 9955"/>
              <a:gd name="connsiteY1" fmla="*/ 10000 h 10000"/>
              <a:gd name="connsiteX2" fmla="*/ 9845 w 9955"/>
              <a:gd name="connsiteY2" fmla="*/ 0 h 10000"/>
              <a:gd name="connsiteX3" fmla="*/ 0 w 9955"/>
              <a:gd name="connsiteY3" fmla="*/ 0 h 10000"/>
              <a:gd name="connsiteX4" fmla="*/ 0 w 9955"/>
              <a:gd name="connsiteY4" fmla="*/ 996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5" h="10000">
                <a:moveTo>
                  <a:pt x="0" y="9967"/>
                </a:moveTo>
                <a:lnTo>
                  <a:pt x="9955" y="10000"/>
                </a:lnTo>
                <a:cubicBezTo>
                  <a:pt x="9918" y="6667"/>
                  <a:pt x="9882" y="3333"/>
                  <a:pt x="9845" y="0"/>
                </a:cubicBezTo>
                <a:lnTo>
                  <a:pt x="0" y="0"/>
                </a:lnTo>
                <a:lnTo>
                  <a:pt x="0" y="996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12700" algn="ctr">
            <a:solidFill>
              <a:srgbClr val="808080"/>
            </a:solidFill>
            <a:miter lim="800000"/>
            <a:headEnd/>
            <a:tailEnd/>
          </a:ln>
          <a:effectLst>
            <a:softEdge rad="0"/>
          </a:effectLst>
        </p:spPr>
        <p:txBody>
          <a:bodyPr lIns="0" tIns="0" rIns="0" bIns="0" anchor="ctr"/>
          <a:lstStyle/>
          <a:p>
            <a:pPr algn="ctr" defTabSz="7620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dirty="0">
                <a:solidFill>
                  <a:srgbClr val="FFFFFF"/>
                </a:solidFill>
                <a:ea typeface="맑은 고딕" pitchFamily="50" charset="-127"/>
              </a:rPr>
              <a:t>수행 배경 및 목적</a:t>
            </a:r>
            <a:endParaRPr kumimoji="0" lang="en-US" sz="1400" b="1" dirty="0">
              <a:solidFill>
                <a:srgbClr val="FFFFFF"/>
              </a:solidFill>
              <a:ea typeface="맑은 고딕" pitchFamily="50" charset="-127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572000" y="1681611"/>
            <a:ext cx="4176464" cy="379237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7620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rgbClr val="FFFFFF"/>
                </a:solidFill>
                <a:ea typeface="맑은 고딕" pitchFamily="50" charset="-127"/>
              </a:rPr>
              <a:t>추진 전략</a:t>
            </a:r>
            <a:endParaRPr kumimoji="0" lang="en-US" altLang="ko-KR" sz="1400" b="1" dirty="0">
              <a:solidFill>
                <a:srgbClr val="FFFFFF"/>
              </a:solidFill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23528" y="5229200"/>
            <a:ext cx="4005262" cy="5724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57263" fontAlgn="auto" latinLnBrk="0">
              <a:lnSpc>
                <a:spcPct val="130000"/>
              </a:lnSpc>
              <a:spcBef>
                <a:spcPts val="0"/>
              </a:spcBef>
              <a:spcAft>
                <a:spcPts val="700"/>
              </a:spcAft>
              <a:defRPr/>
            </a:pPr>
            <a:r>
              <a:rPr kumimoji="0" lang="en-US" altLang="ko-KR" sz="1200" b="1" i="1" u="sng" kern="0" dirty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kumimoji="0" lang="en-US" altLang="ko-KR" sz="1200" b="1" i="1" u="sng" kern="0" dirty="0" smtClean="0">
                <a:latin typeface="맑은 고딕" pitchFamily="50" charset="-127"/>
                <a:ea typeface="맑은 고딕" pitchFamily="50" charset="-127"/>
              </a:rPr>
              <a:t>2017</a:t>
            </a:r>
            <a:r>
              <a:rPr kumimoji="0" lang="ko-KR" altLang="en-US" sz="1200" b="1" i="1" u="sng" kern="0" dirty="0" smtClean="0">
                <a:latin typeface="맑은 고딕" pitchFamily="50" charset="-127"/>
                <a:ea typeface="맑은 고딕" pitchFamily="50" charset="-127"/>
              </a:rPr>
              <a:t>년 </a:t>
            </a:r>
            <a:r>
              <a:rPr lang="en-US" altLang="ko-KR" sz="1200" b="1" i="1" u="sng" kern="0" dirty="0" smtClean="0">
                <a:latin typeface="맑은 고딕" pitchFamily="50" charset="-127"/>
                <a:ea typeface="맑은 고딕" pitchFamily="50" charset="-127"/>
              </a:rPr>
              <a:t>1</a:t>
            </a:r>
            <a:r>
              <a:rPr kumimoji="0" lang="ko-KR" altLang="en-US" sz="1200" b="1" i="1" u="sng" kern="0" dirty="0" smtClean="0">
                <a:latin typeface="맑은 고딕" pitchFamily="50" charset="-127"/>
                <a:ea typeface="맑은 고딕" pitchFamily="50" charset="-127"/>
              </a:rPr>
              <a:t>월 </a:t>
            </a:r>
            <a:r>
              <a:rPr kumimoji="0" lang="en-US" altLang="ko-KR" sz="1200" b="1" i="1" u="sng" kern="0" dirty="0">
                <a:latin typeface="맑은 고딕" pitchFamily="50" charset="-127"/>
                <a:ea typeface="맑은 고딕" pitchFamily="50" charset="-127"/>
              </a:rPr>
              <a:t>~ </a:t>
            </a:r>
            <a:r>
              <a:rPr kumimoji="0" lang="en-US" altLang="ko-KR" sz="1200" b="1" i="1" u="sng" kern="0" dirty="0" smtClean="0">
                <a:latin typeface="맑은 고딕" pitchFamily="50" charset="-127"/>
                <a:ea typeface="맑은 고딕" pitchFamily="50" charset="-127"/>
              </a:rPr>
              <a:t>2017</a:t>
            </a:r>
            <a:r>
              <a:rPr kumimoji="0" lang="ko-KR" altLang="en-US" sz="1200" b="1" i="1" u="sng" kern="0" dirty="0" smtClean="0">
                <a:latin typeface="맑은 고딕" pitchFamily="50" charset="-127"/>
                <a:ea typeface="맑은 고딕" pitchFamily="50" charset="-127"/>
              </a:rPr>
              <a:t>년 </a:t>
            </a:r>
            <a:r>
              <a:rPr kumimoji="0" lang="en-US" altLang="ko-KR" sz="1200" b="1" i="1" u="sng" kern="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200" b="1" i="1" u="sng" kern="0" dirty="0" smtClean="0">
                <a:latin typeface="맑은 고딕" pitchFamily="50" charset="-127"/>
                <a:ea typeface="맑은 고딕" pitchFamily="50" charset="-127"/>
              </a:rPr>
              <a:t>월까지 </a:t>
            </a:r>
            <a:r>
              <a:rPr kumimoji="0" lang="ko-KR" altLang="en-US" sz="1200" b="1" i="1" u="sng" kern="0" dirty="0">
                <a:latin typeface="맑은 고딕" pitchFamily="50" charset="-127"/>
                <a:ea typeface="맑은 고딕" pitchFamily="50" charset="-127"/>
              </a:rPr>
              <a:t>약 </a:t>
            </a:r>
            <a:r>
              <a:rPr kumimoji="0" lang="en-US" altLang="ko-KR" sz="1200" b="1" i="1" u="sng" kern="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200" b="1" i="1" u="sng" kern="0" dirty="0" smtClean="0">
                <a:latin typeface="맑은 고딕" pitchFamily="50" charset="-127"/>
                <a:ea typeface="맑은 고딕" pitchFamily="50" charset="-127"/>
              </a:rPr>
              <a:t>개월에 </a:t>
            </a:r>
            <a:r>
              <a:rPr kumimoji="0" lang="ko-KR" altLang="en-US" sz="1200" b="1" i="1" u="sng" kern="0" dirty="0">
                <a:latin typeface="맑은 고딕" pitchFamily="50" charset="-127"/>
                <a:ea typeface="맑은 고딕" pitchFamily="50" charset="-127"/>
              </a:rPr>
              <a:t>걸쳐 </a:t>
            </a:r>
            <a:r>
              <a:rPr kumimoji="0" lang="en-US" altLang="ko-KR" sz="1200" b="1" i="1" u="sng" kern="0" dirty="0">
                <a:latin typeface="맑은 고딕" pitchFamily="50" charset="-127"/>
                <a:ea typeface="맑은 고딕" pitchFamily="50" charset="-127"/>
              </a:rPr>
              <a:t/>
            </a:r>
            <a:br>
              <a:rPr kumimoji="0" lang="en-US" altLang="ko-KR" sz="1200" b="1" i="1" u="sng" kern="0" dirty="0">
                <a:latin typeface="맑은 고딕" pitchFamily="50" charset="-127"/>
                <a:ea typeface="맑은 고딕" pitchFamily="50" charset="-127"/>
              </a:rPr>
            </a:br>
            <a:r>
              <a:rPr kumimoji="0" lang="ko-KR" altLang="en-US" sz="1200" b="1" i="1" u="sng" kern="0" dirty="0" smtClean="0">
                <a:latin typeface="맑은 고딕" pitchFamily="50" charset="-127"/>
                <a:ea typeface="맑은 고딕" pitchFamily="50" charset="-127"/>
              </a:rPr>
              <a:t>노후서버 교체 및 재해복구 시스템 구축</a:t>
            </a:r>
            <a:r>
              <a:rPr kumimoji="0" lang="en-US" altLang="ko-KR" sz="1200" b="1" i="1" u="sng" kern="0" dirty="0" smtClean="0">
                <a:latin typeface="맑은 고딕" pitchFamily="50" charset="-127"/>
                <a:ea typeface="맑은 고딕" pitchFamily="50" charset="-127"/>
              </a:rPr>
              <a:t>”</a:t>
            </a:r>
            <a:endParaRPr kumimoji="0" lang="ko-KR" altLang="en-US" sz="1200" b="1" i="1" u="sng" kern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이등변 삼각형 25"/>
          <p:cNvSpPr/>
          <p:nvPr/>
        </p:nvSpPr>
        <p:spPr bwMode="auto">
          <a:xfrm flipV="1">
            <a:off x="548506" y="5053625"/>
            <a:ext cx="3455988" cy="103567"/>
          </a:xfrm>
          <a:prstGeom prst="triangle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 defTabSz="708025" eaLnBrk="0" latinLnBrk="0" hangingPunct="0">
              <a:defRPr/>
            </a:pPr>
            <a:endParaRPr lang="en-US"/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5436097" y="2132856"/>
            <a:ext cx="3240360" cy="1260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0"/>
          <a:lstStyle/>
          <a:p>
            <a:pPr marL="87313" lvl="1" indent="-85725" defTabSz="900113" latinLnBrk="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노후된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UNIX 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서버를 신규 </a:t>
            </a: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x86 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서버</a:t>
            </a: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</a:p>
          <a:p>
            <a:pPr marL="1588" lvl="1" defTabSz="900113" latinLnBrk="0">
              <a:lnSpc>
                <a:spcPct val="150000"/>
              </a:lnSpc>
              <a:buClr>
                <a:srgbClr val="000000"/>
              </a:buClr>
            </a:pP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1200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리눅스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OS 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기반에 </a:t>
            </a: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Apache, JBOSS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와 같은 </a:t>
            </a:r>
            <a:endParaRPr kumimoji="0"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588" lvl="1" defTabSz="900113" latinLnBrk="0">
              <a:lnSpc>
                <a:spcPct val="150000"/>
              </a:lnSpc>
              <a:buClr>
                <a:srgbClr val="000000"/>
              </a:buClr>
            </a:pPr>
            <a:r>
              <a:rPr lang="en-US" altLang="ko-KR" sz="12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오픈소스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S/W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로 구성하여</a:t>
            </a: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인프라 구조 개선</a:t>
            </a:r>
            <a:endParaRPr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5436096" y="3501008"/>
            <a:ext cx="3240361" cy="1080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0"/>
          <a:lstStyle/>
          <a:p>
            <a:pPr marL="87313" lvl="1" indent="-85725" defTabSz="900113" latinLnBrk="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서버 이중화 구성</a:t>
            </a:r>
            <a:endParaRPr kumimoji="0"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3" lvl="1" indent="-85725" defTabSz="900113" latinLnBrk="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핵심 업무에 대해서 재해 복구 시스템 구축</a:t>
            </a:r>
          </a:p>
          <a:p>
            <a:pPr marL="87313" lvl="1" indent="-85725" defTabSz="900113" latinLnBrk="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</a:rPr>
              <a:t> 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</a:rPr>
              <a:t>향후 </a:t>
            </a:r>
            <a:r>
              <a:rPr lang="en-US" altLang="ko-KR" sz="1200" b="1" dirty="0" smtClean="0">
                <a:latin typeface="맑은 고딕" pitchFamily="50" charset="-127"/>
              </a:rPr>
              <a:t>2</a:t>
            </a:r>
            <a:r>
              <a:rPr lang="ko-KR" altLang="en-US" sz="1200" b="1" dirty="0" smtClean="0">
                <a:latin typeface="맑은 고딕" pitchFamily="50" charset="-127"/>
              </a:rPr>
              <a:t>년간 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</a:rPr>
              <a:t>업무 증가 용량 구축</a:t>
            </a:r>
            <a:endParaRPr kumimoji="0"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4644008" y="4725144"/>
            <a:ext cx="755650" cy="108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  <a:extLst/>
        </p:spPr>
        <p:txBody>
          <a:bodyPr lIns="36000" rIns="36000" anchor="ctr"/>
          <a:lstStyle/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kern="0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자원</a:t>
            </a:r>
            <a:endParaRPr kumimoji="0" lang="en-US" altLang="ko-KR" sz="1400" b="1" kern="0" dirty="0" smtClean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400" b="1" kern="0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효율화</a:t>
            </a:r>
            <a:endParaRPr kumimoji="0" lang="ko-KR" altLang="en-US" sz="1400" b="1" kern="0" dirty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5436096" y="4725144"/>
            <a:ext cx="3240361" cy="1080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0"/>
          <a:lstStyle/>
          <a:p>
            <a:pPr marL="87313" lvl="1" indent="-85725" defTabSz="900113" latinLnBrk="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인프라 최적화를 통한 성능 향상 추진</a:t>
            </a:r>
            <a:endParaRPr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3" lvl="1" indent="-85725" defTabSz="900113" latinLnBrk="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안정적 </a:t>
            </a: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Migration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을 위하여 </a:t>
            </a:r>
            <a:endParaRPr kumimoji="0"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588" lvl="1" defTabSz="900113" latinLnBrk="0">
              <a:lnSpc>
                <a:spcPct val="150000"/>
              </a:lnSpc>
              <a:buClr>
                <a:srgbClr val="000000"/>
              </a:buClr>
            </a:pPr>
            <a:r>
              <a:rPr lang="en-US" altLang="ko-KR" sz="12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응용시스템 변경 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최소화</a:t>
            </a:r>
            <a:endParaRPr kumimoji="0"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337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/>
              <a:t>별첨</a:t>
            </a:r>
            <a:r>
              <a:rPr kumimoji="1" lang="en-US" altLang="ko-KR" sz="2031" kern="0" dirty="0"/>
              <a:t>5. USEFLEX </a:t>
            </a:r>
            <a:r>
              <a:rPr kumimoji="1" lang="ko-KR" altLang="en-US" sz="2031" kern="0" dirty="0" err="1" smtClean="0"/>
              <a:t>클라우드</a:t>
            </a:r>
            <a:r>
              <a:rPr kumimoji="1" lang="ko-KR" altLang="en-US" sz="2031" kern="0" dirty="0" smtClean="0"/>
              <a:t> </a:t>
            </a:r>
            <a:r>
              <a:rPr kumimoji="1" lang="en-US" altLang="ko-KR" sz="2031" kern="0" dirty="0"/>
              <a:t>&gt; </a:t>
            </a:r>
            <a:r>
              <a:rPr kumimoji="1" lang="ko-KR" altLang="en-US" sz="2031" kern="0" dirty="0" smtClean="0"/>
              <a:t>제안 기준</a:t>
            </a:r>
            <a:endParaRPr kumimoji="1" lang="ko-KR" altLang="en-US" sz="2031" kern="0" dirty="0"/>
          </a:p>
        </p:txBody>
      </p:sp>
      <p:sp>
        <p:nvSpPr>
          <p:cNvPr id="5" name="직사각형 4"/>
          <p:cNvSpPr/>
          <p:nvPr/>
        </p:nvSpPr>
        <p:spPr>
          <a:xfrm>
            <a:off x="4726806" y="4498543"/>
            <a:ext cx="4176464" cy="1763477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 dirty="0">
              <a:solidFill>
                <a:prstClr val="white"/>
              </a:solidFill>
              <a:latin typeface="+mn-ea"/>
            </a:endParaRPr>
          </a:p>
        </p:txBody>
      </p:sp>
      <p:sp>
        <p:nvSpPr>
          <p:cNvPr id="6" name="한쪽 모서리가 잘린 사각형 5"/>
          <p:cNvSpPr/>
          <p:nvPr/>
        </p:nvSpPr>
        <p:spPr>
          <a:xfrm rot="10800000">
            <a:off x="4727128" y="3993768"/>
            <a:ext cx="4186238" cy="433387"/>
          </a:xfrm>
          <a:prstGeom prst="snip1Rect">
            <a:avLst>
              <a:gd name="adj" fmla="val 36931"/>
            </a:avLst>
          </a:prstGeom>
          <a:solidFill>
            <a:schemeClr val="accent5">
              <a:lumMod val="75000"/>
              <a:alpha val="85000"/>
            </a:schemeClr>
          </a:solidFill>
          <a:ln w="63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b="1" spc="-50">
              <a:ln w="11430"/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JBold" pitchFamily="18" charset="-127"/>
            </a:endParaRPr>
          </a:p>
        </p:txBody>
      </p:sp>
      <p:sp>
        <p:nvSpPr>
          <p:cNvPr id="7" name="AutoShape 95"/>
          <p:cNvSpPr>
            <a:spLocks noChangeArrowheads="1"/>
          </p:cNvSpPr>
          <p:nvPr/>
        </p:nvSpPr>
        <p:spPr bwMode="auto">
          <a:xfrm>
            <a:off x="4716016" y="4004880"/>
            <a:ext cx="4032250" cy="422275"/>
          </a:xfrm>
          <a:prstGeom prst="roundRect">
            <a:avLst>
              <a:gd name="adj" fmla="val 16667"/>
            </a:avLst>
          </a:prstGeom>
          <a:noFill/>
          <a:ln w="1270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1600" b="1" dirty="0" smtClean="0">
                <a:solidFill>
                  <a:prstClr val="white"/>
                </a:solidFill>
                <a:latin typeface="+mn-ea"/>
                <a:ea typeface="+mn-ea"/>
              </a:rPr>
              <a:t>전환 시스템의 용량산정</a:t>
            </a:r>
            <a:endParaRPr lang="ko-KR" altLang="en-US" sz="1600" b="1" dirty="0">
              <a:solidFill>
                <a:prstClr val="white"/>
              </a:solidFill>
              <a:latin typeface="+mn-ea"/>
              <a:ea typeface="+mn-ea"/>
            </a:endParaRPr>
          </a:p>
        </p:txBody>
      </p:sp>
      <p:grpSp>
        <p:nvGrpSpPr>
          <p:cNvPr id="8" name="그룹 184"/>
          <p:cNvGrpSpPr/>
          <p:nvPr/>
        </p:nvGrpSpPr>
        <p:grpSpPr>
          <a:xfrm>
            <a:off x="4817864" y="4638367"/>
            <a:ext cx="204314" cy="186082"/>
            <a:chOff x="3444640" y="3101147"/>
            <a:chExt cx="176212" cy="176212"/>
          </a:xfrm>
        </p:grpSpPr>
        <p:sp>
          <p:nvSpPr>
            <p:cNvPr id="9" name="모서리가 둥근 직사각형 8"/>
            <p:cNvSpPr/>
            <p:nvPr/>
          </p:nvSpPr>
          <p:spPr>
            <a:xfrm>
              <a:off x="3444640" y="3101147"/>
              <a:ext cx="176212" cy="176212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  <a:latin typeface="+mn-ea"/>
              </a:endParaRPr>
            </a:p>
          </p:txBody>
        </p:sp>
        <p:grpSp>
          <p:nvGrpSpPr>
            <p:cNvPr id="10" name="그룹 186"/>
            <p:cNvGrpSpPr/>
            <p:nvPr/>
          </p:nvGrpSpPr>
          <p:grpSpPr>
            <a:xfrm>
              <a:off x="3484329" y="3153050"/>
              <a:ext cx="101564" cy="72432"/>
              <a:chOff x="3366478" y="5412581"/>
              <a:chExt cx="126078" cy="89916"/>
            </a:xfrm>
            <a:solidFill>
              <a:schemeClr val="bg1"/>
            </a:solidFill>
          </p:grpSpPr>
          <p:sp>
            <p:nvSpPr>
              <p:cNvPr id="11" name="모서리가 둥근 직사각형 10"/>
              <p:cNvSpPr/>
              <p:nvPr/>
            </p:nvSpPr>
            <p:spPr>
              <a:xfrm rot="18427643">
                <a:off x="3414341" y="5364720"/>
                <a:ext cx="30353" cy="126076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2" name="모서리가 둥근 직사각형 11"/>
              <p:cNvSpPr/>
              <p:nvPr/>
            </p:nvSpPr>
            <p:spPr>
              <a:xfrm rot="3172357" flipV="1">
                <a:off x="3414340" y="5424282"/>
                <a:ext cx="30353" cy="126077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</p:grpSp>
      <p:sp>
        <p:nvSpPr>
          <p:cNvPr id="13" name="직사각형 12"/>
          <p:cNvSpPr/>
          <p:nvPr/>
        </p:nvSpPr>
        <p:spPr>
          <a:xfrm rot="2700000">
            <a:off x="8762530" y="6105650"/>
            <a:ext cx="28803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>
              <a:solidFill>
                <a:prstClr val="white"/>
              </a:solidFill>
              <a:latin typeface="+mn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62310" y="2025563"/>
            <a:ext cx="4176464" cy="1763477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 dirty="0">
              <a:solidFill>
                <a:prstClr val="white"/>
              </a:solidFill>
              <a:latin typeface="+mn-ea"/>
            </a:endParaRPr>
          </a:p>
        </p:txBody>
      </p:sp>
      <p:sp>
        <p:nvSpPr>
          <p:cNvPr id="15" name="한쪽 모서리가 잘린 사각형 14"/>
          <p:cNvSpPr/>
          <p:nvPr/>
        </p:nvSpPr>
        <p:spPr>
          <a:xfrm rot="10800000">
            <a:off x="262632" y="1520788"/>
            <a:ext cx="4186238" cy="433387"/>
          </a:xfrm>
          <a:prstGeom prst="snip1Rect">
            <a:avLst>
              <a:gd name="adj" fmla="val 36931"/>
            </a:avLst>
          </a:prstGeom>
          <a:solidFill>
            <a:schemeClr val="accent5">
              <a:lumMod val="75000"/>
              <a:alpha val="85000"/>
            </a:schemeClr>
          </a:solidFill>
          <a:ln w="63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b="1" spc="-50">
              <a:ln w="11430"/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JBold" pitchFamily="18" charset="-127"/>
            </a:endParaRPr>
          </a:p>
        </p:txBody>
      </p:sp>
      <p:sp>
        <p:nvSpPr>
          <p:cNvPr id="16" name="AutoShape 95"/>
          <p:cNvSpPr>
            <a:spLocks noChangeArrowheads="1"/>
          </p:cNvSpPr>
          <p:nvPr/>
        </p:nvSpPr>
        <p:spPr bwMode="auto">
          <a:xfrm>
            <a:off x="251520" y="1531900"/>
            <a:ext cx="4032250" cy="422275"/>
          </a:xfrm>
          <a:prstGeom prst="roundRect">
            <a:avLst>
              <a:gd name="adj" fmla="val 16667"/>
            </a:avLst>
          </a:prstGeom>
          <a:noFill/>
          <a:ln w="1270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1600" b="1" dirty="0" smtClean="0">
                <a:solidFill>
                  <a:prstClr val="white"/>
                </a:solidFill>
                <a:latin typeface="+mn-ea"/>
                <a:ea typeface="+mn-ea"/>
              </a:rPr>
              <a:t>대가 체계</a:t>
            </a:r>
            <a:endParaRPr lang="ko-KR" altLang="en-US" sz="1600" b="1" dirty="0">
              <a:solidFill>
                <a:prstClr val="white"/>
              </a:solidFill>
              <a:latin typeface="+mn-ea"/>
              <a:ea typeface="+mn-ea"/>
            </a:endParaRPr>
          </a:p>
        </p:txBody>
      </p:sp>
      <p:grpSp>
        <p:nvGrpSpPr>
          <p:cNvPr id="17" name="그룹 184"/>
          <p:cNvGrpSpPr/>
          <p:nvPr/>
        </p:nvGrpSpPr>
        <p:grpSpPr>
          <a:xfrm>
            <a:off x="353368" y="2165387"/>
            <a:ext cx="204314" cy="186082"/>
            <a:chOff x="3444640" y="3101147"/>
            <a:chExt cx="176212" cy="176212"/>
          </a:xfrm>
        </p:grpSpPr>
        <p:sp>
          <p:nvSpPr>
            <p:cNvPr id="18" name="모서리가 둥근 직사각형 17"/>
            <p:cNvSpPr/>
            <p:nvPr/>
          </p:nvSpPr>
          <p:spPr>
            <a:xfrm>
              <a:off x="3444640" y="3101147"/>
              <a:ext cx="176212" cy="176212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  <a:latin typeface="+mn-ea"/>
              </a:endParaRPr>
            </a:p>
          </p:txBody>
        </p:sp>
        <p:grpSp>
          <p:nvGrpSpPr>
            <p:cNvPr id="19" name="그룹 186"/>
            <p:cNvGrpSpPr/>
            <p:nvPr/>
          </p:nvGrpSpPr>
          <p:grpSpPr>
            <a:xfrm>
              <a:off x="3484329" y="3153050"/>
              <a:ext cx="101564" cy="72432"/>
              <a:chOff x="3366478" y="5412581"/>
              <a:chExt cx="126078" cy="89916"/>
            </a:xfrm>
            <a:solidFill>
              <a:schemeClr val="bg1"/>
            </a:solidFill>
          </p:grpSpPr>
          <p:sp>
            <p:nvSpPr>
              <p:cNvPr id="20" name="모서리가 둥근 직사각형 19"/>
              <p:cNvSpPr/>
              <p:nvPr/>
            </p:nvSpPr>
            <p:spPr>
              <a:xfrm rot="18427643">
                <a:off x="3414341" y="5364720"/>
                <a:ext cx="30353" cy="126076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21" name="모서리가 둥근 직사각형 20"/>
              <p:cNvSpPr/>
              <p:nvPr/>
            </p:nvSpPr>
            <p:spPr>
              <a:xfrm rot="3172357" flipV="1">
                <a:off x="3414340" y="5424282"/>
                <a:ext cx="30353" cy="126077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</p:grpSp>
      <p:grpSp>
        <p:nvGrpSpPr>
          <p:cNvPr id="22" name="그룹 184"/>
          <p:cNvGrpSpPr/>
          <p:nvPr/>
        </p:nvGrpSpPr>
        <p:grpSpPr>
          <a:xfrm>
            <a:off x="353368" y="2708920"/>
            <a:ext cx="204314" cy="186082"/>
            <a:chOff x="3444640" y="3101147"/>
            <a:chExt cx="176212" cy="176212"/>
          </a:xfrm>
        </p:grpSpPr>
        <p:sp>
          <p:nvSpPr>
            <p:cNvPr id="23" name="모서리가 둥근 직사각형 22"/>
            <p:cNvSpPr/>
            <p:nvPr/>
          </p:nvSpPr>
          <p:spPr>
            <a:xfrm>
              <a:off x="3444640" y="3101147"/>
              <a:ext cx="176212" cy="176212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  <a:latin typeface="+mn-ea"/>
              </a:endParaRPr>
            </a:p>
          </p:txBody>
        </p:sp>
        <p:grpSp>
          <p:nvGrpSpPr>
            <p:cNvPr id="24" name="그룹 186"/>
            <p:cNvGrpSpPr/>
            <p:nvPr/>
          </p:nvGrpSpPr>
          <p:grpSpPr>
            <a:xfrm>
              <a:off x="3484329" y="3153050"/>
              <a:ext cx="101564" cy="72432"/>
              <a:chOff x="3366478" y="5412581"/>
              <a:chExt cx="126078" cy="89916"/>
            </a:xfrm>
            <a:solidFill>
              <a:schemeClr val="bg1"/>
            </a:solidFill>
          </p:grpSpPr>
          <p:sp>
            <p:nvSpPr>
              <p:cNvPr id="25" name="모서리가 둥근 직사각형 24"/>
              <p:cNvSpPr/>
              <p:nvPr/>
            </p:nvSpPr>
            <p:spPr>
              <a:xfrm rot="18427643">
                <a:off x="3414341" y="5364720"/>
                <a:ext cx="30353" cy="126076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26" name="모서리가 둥근 직사각형 25"/>
              <p:cNvSpPr/>
              <p:nvPr/>
            </p:nvSpPr>
            <p:spPr>
              <a:xfrm rot="3172357" flipV="1">
                <a:off x="3414340" y="5424282"/>
                <a:ext cx="30353" cy="126077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</p:grpSp>
      <p:sp>
        <p:nvSpPr>
          <p:cNvPr id="27" name="직사각형 26"/>
          <p:cNvSpPr/>
          <p:nvPr/>
        </p:nvSpPr>
        <p:spPr>
          <a:xfrm rot="2700000">
            <a:off x="4298034" y="3632670"/>
            <a:ext cx="28803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>
              <a:solidFill>
                <a:prstClr val="white"/>
              </a:solidFill>
              <a:latin typeface="+mn-ea"/>
            </a:endParaRPr>
          </a:p>
        </p:txBody>
      </p:sp>
      <p:sp>
        <p:nvSpPr>
          <p:cNvPr id="28" name="Text Box 44"/>
          <p:cNvSpPr txBox="1">
            <a:spLocks noChangeArrowheads="1"/>
          </p:cNvSpPr>
          <p:nvPr/>
        </p:nvSpPr>
        <p:spPr bwMode="auto">
          <a:xfrm>
            <a:off x="503548" y="2044876"/>
            <a:ext cx="4142172" cy="170816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72000" rIns="18000">
            <a:spAutoFit/>
          </a:bodyPr>
          <a:lstStyle>
            <a:lvl1pPr marL="85725" indent="-85725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ko-KR" altLang="en-US" sz="1400" b="1" dirty="0" smtClean="0">
                <a:latin typeface="+mn-ea"/>
                <a:ea typeface="+mn-ea"/>
              </a:rPr>
              <a:t> </a:t>
            </a:r>
            <a:r>
              <a:rPr kumimoji="0" lang="en-US" altLang="ko-KR" sz="1400" b="1" dirty="0" smtClean="0">
                <a:latin typeface="+mn-ea"/>
                <a:ea typeface="+mn-ea"/>
              </a:rPr>
              <a:t>ITO </a:t>
            </a:r>
            <a:r>
              <a:rPr kumimoji="0" lang="ko-KR" altLang="en-US" sz="1400" b="1" dirty="0" smtClean="0">
                <a:latin typeface="+mn-ea"/>
                <a:ea typeface="+mn-ea"/>
              </a:rPr>
              <a:t>→ </a:t>
            </a:r>
            <a:r>
              <a:rPr kumimoji="0" lang="ko-KR" altLang="en-US" sz="1400" b="1" dirty="0" err="1" smtClean="0">
                <a:latin typeface="+mn-ea"/>
                <a:ea typeface="+mn-ea"/>
              </a:rPr>
              <a:t>클라우드</a:t>
            </a:r>
            <a:r>
              <a:rPr kumimoji="0" lang="ko-KR" altLang="en-US" sz="1400" b="1" dirty="0" smtClean="0">
                <a:latin typeface="+mn-ea"/>
                <a:ea typeface="+mn-ea"/>
              </a:rPr>
              <a:t> 서비스로 대가체계 전환</a:t>
            </a:r>
            <a:endParaRPr kumimoji="0" lang="en-US" altLang="ko-KR" sz="1400" b="1" dirty="0" smtClean="0">
              <a:latin typeface="+mn-ea"/>
              <a:ea typeface="+mn-ea"/>
            </a:endParaRPr>
          </a:p>
          <a:p>
            <a:r>
              <a:rPr kumimoji="0" lang="en-US" altLang="ko-KR" sz="1400" b="1" dirty="0" smtClean="0">
                <a:latin typeface="+mn-ea"/>
                <a:ea typeface="+mn-ea"/>
              </a:rPr>
              <a:t> - </a:t>
            </a:r>
            <a:r>
              <a:rPr kumimoji="0" lang="ko-KR" altLang="en-US" sz="1400" dirty="0">
                <a:latin typeface="+mn-ea"/>
                <a:ea typeface="+mn-ea"/>
              </a:rPr>
              <a:t>형상</a:t>
            </a:r>
            <a:r>
              <a:rPr kumimoji="0" lang="en-US" altLang="ko-KR" sz="1400" dirty="0">
                <a:latin typeface="+mn-ea"/>
                <a:ea typeface="+mn-ea"/>
              </a:rPr>
              <a:t>, </a:t>
            </a:r>
            <a:r>
              <a:rPr kumimoji="0" lang="ko-KR" altLang="en-US" sz="1400" dirty="0">
                <a:latin typeface="+mn-ea"/>
                <a:ea typeface="+mn-ea"/>
              </a:rPr>
              <a:t>용량</a:t>
            </a:r>
            <a:r>
              <a:rPr kumimoji="0" lang="en-US" altLang="ko-KR" sz="1400" dirty="0">
                <a:latin typeface="+mn-ea"/>
                <a:ea typeface="+mn-ea"/>
              </a:rPr>
              <a:t>, </a:t>
            </a:r>
            <a:r>
              <a:rPr kumimoji="0" lang="ko-KR" altLang="en-US" sz="1400" dirty="0">
                <a:latin typeface="+mn-ea"/>
                <a:ea typeface="+mn-ea"/>
              </a:rPr>
              <a:t>가용성</a:t>
            </a:r>
            <a:r>
              <a:rPr kumimoji="0" lang="en-US" altLang="ko-KR" sz="1400" dirty="0">
                <a:latin typeface="+mn-ea"/>
                <a:ea typeface="+mn-ea"/>
              </a:rPr>
              <a:t>, </a:t>
            </a:r>
            <a:r>
              <a:rPr kumimoji="0" lang="ko-KR" altLang="en-US" sz="1400" dirty="0">
                <a:latin typeface="+mn-ea"/>
                <a:ea typeface="+mn-ea"/>
              </a:rPr>
              <a:t>문제관리 등 </a:t>
            </a:r>
            <a:r>
              <a:rPr kumimoji="0" lang="ko-KR" altLang="en-US" sz="1400" dirty="0" smtClean="0">
                <a:latin typeface="+mn-ea"/>
                <a:ea typeface="+mn-ea"/>
              </a:rPr>
              <a:t>포함</a:t>
            </a:r>
            <a:endParaRPr kumimoji="0" lang="en-US" altLang="ko-KR" sz="14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kumimoji="0" lang="ko-KR" altLang="en-US" sz="1400" b="1" dirty="0" smtClean="0">
                <a:latin typeface="+mn-ea"/>
                <a:ea typeface="+mn-ea"/>
              </a:rPr>
              <a:t> 기존 </a:t>
            </a:r>
            <a:r>
              <a:rPr kumimoji="0" lang="en-US" altLang="ko-KR" sz="1400" b="1" dirty="0">
                <a:latin typeface="+mn-ea"/>
                <a:ea typeface="+mn-ea"/>
              </a:rPr>
              <a:t>ITO </a:t>
            </a:r>
            <a:r>
              <a:rPr kumimoji="0" lang="ko-KR" altLang="en-US" sz="1400" b="1" dirty="0" smtClean="0">
                <a:latin typeface="+mn-ea"/>
                <a:ea typeface="+mn-ea"/>
              </a:rPr>
              <a:t>계약레벨에</a:t>
            </a:r>
            <a:r>
              <a:rPr kumimoji="0" lang="en-US" altLang="ko-KR" sz="1400" b="1" dirty="0" smtClean="0">
                <a:latin typeface="+mn-ea"/>
                <a:ea typeface="+mn-ea"/>
              </a:rPr>
              <a:t> </a:t>
            </a:r>
            <a:r>
              <a:rPr kumimoji="0" lang="ko-KR" altLang="en-US" sz="1400" b="1" dirty="0" smtClean="0">
                <a:latin typeface="+mn-ea"/>
                <a:ea typeface="+mn-ea"/>
              </a:rPr>
              <a:t>준한 서비스 수준</a:t>
            </a:r>
            <a:endParaRPr kumimoji="0" lang="en-US" altLang="ko-KR" sz="1400" b="1" dirty="0" smtClean="0">
              <a:latin typeface="+mn-ea"/>
              <a:ea typeface="+mn-ea"/>
            </a:endParaRPr>
          </a:p>
          <a:p>
            <a:r>
              <a:rPr kumimoji="0" lang="ko-KR" altLang="en-US" sz="1400" dirty="0">
                <a:latin typeface="+mn-ea"/>
                <a:ea typeface="+mn-ea"/>
              </a:rPr>
              <a:t> </a:t>
            </a:r>
            <a:r>
              <a:rPr kumimoji="0" lang="en-US" altLang="ko-KR" sz="1400" dirty="0">
                <a:latin typeface="+mn-ea"/>
                <a:ea typeface="+mn-ea"/>
              </a:rPr>
              <a:t>-</a:t>
            </a:r>
            <a:r>
              <a:rPr kumimoji="0" lang="en-US" altLang="ko-KR" sz="1200" dirty="0">
                <a:latin typeface="+mn-ea"/>
                <a:ea typeface="+mn-ea"/>
              </a:rPr>
              <a:t> </a:t>
            </a:r>
            <a:r>
              <a:rPr kumimoji="0" lang="en-US" altLang="ko-KR" sz="1200" dirty="0" smtClean="0">
                <a:latin typeface="+mn-ea"/>
                <a:ea typeface="+mn-ea"/>
              </a:rPr>
              <a:t>Pre</a:t>
            </a:r>
            <a:r>
              <a:rPr kumimoji="0" lang="ko-KR" altLang="en-US" sz="1200" dirty="0" smtClean="0">
                <a:latin typeface="+mn-ea"/>
                <a:ea typeface="+mn-ea"/>
              </a:rPr>
              <a:t>→</a:t>
            </a:r>
            <a:r>
              <a:rPr kumimoji="0" lang="en-US" altLang="ko-KR" sz="1200" dirty="0" smtClean="0">
                <a:latin typeface="+mn-ea"/>
                <a:ea typeface="+mn-ea"/>
              </a:rPr>
              <a:t>Gold</a:t>
            </a:r>
            <a:r>
              <a:rPr kumimoji="0" lang="en-US" altLang="ko-KR" sz="1200" dirty="0">
                <a:latin typeface="+mn-ea"/>
                <a:ea typeface="+mn-ea"/>
              </a:rPr>
              <a:t>, </a:t>
            </a:r>
            <a:r>
              <a:rPr kumimoji="0" lang="en-US" altLang="ko-KR" sz="1200" dirty="0" err="1" smtClean="0">
                <a:latin typeface="+mn-ea"/>
                <a:ea typeface="+mn-ea"/>
              </a:rPr>
              <a:t>Enh</a:t>
            </a:r>
            <a:r>
              <a:rPr kumimoji="0" lang="ko-KR" altLang="en-US" sz="1200" dirty="0" smtClean="0">
                <a:latin typeface="+mn-ea"/>
              </a:rPr>
              <a:t>→</a:t>
            </a:r>
            <a:r>
              <a:rPr kumimoji="0" lang="en-US" altLang="ko-KR" sz="1200" dirty="0" smtClean="0">
                <a:latin typeface="+mn-ea"/>
              </a:rPr>
              <a:t>Silver, </a:t>
            </a:r>
            <a:r>
              <a:rPr kumimoji="0" lang="en-US" altLang="ko-KR" sz="1200" dirty="0" err="1" smtClean="0">
                <a:latin typeface="+mn-ea"/>
                <a:ea typeface="+mn-ea"/>
              </a:rPr>
              <a:t>Ess</a:t>
            </a:r>
            <a:r>
              <a:rPr kumimoji="0" lang="ko-KR" altLang="en-US" sz="1200" dirty="0" smtClean="0">
                <a:latin typeface="+mn-ea"/>
              </a:rPr>
              <a:t>→</a:t>
            </a:r>
            <a:r>
              <a:rPr kumimoji="0" lang="en-US" altLang="ko-KR" sz="1200" dirty="0" smtClean="0">
                <a:latin typeface="+mn-ea"/>
              </a:rPr>
              <a:t>Bronze+, Bas</a:t>
            </a:r>
            <a:r>
              <a:rPr kumimoji="0" lang="ko-KR" altLang="en-US" sz="1200" dirty="0" smtClean="0">
                <a:latin typeface="+mn-ea"/>
              </a:rPr>
              <a:t>→ </a:t>
            </a:r>
            <a:r>
              <a:rPr kumimoji="0" lang="en-US" altLang="ko-KR" sz="1200" dirty="0" smtClean="0">
                <a:latin typeface="+mn-ea"/>
              </a:rPr>
              <a:t>Bronze</a:t>
            </a:r>
            <a:endParaRPr kumimoji="0" lang="en-US" altLang="ko-KR" sz="1400" dirty="0" smtClean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kumimoji="0" lang="en-US" altLang="ko-KR" sz="1400" b="1" dirty="0" smtClean="0">
                <a:latin typeface="+mn-ea"/>
                <a:ea typeface="+mn-ea"/>
              </a:rPr>
              <a:t>  Private </a:t>
            </a:r>
            <a:r>
              <a:rPr kumimoji="0" lang="ko-KR" altLang="en-US" sz="1400" b="1" dirty="0" err="1">
                <a:latin typeface="+mn-ea"/>
                <a:ea typeface="+mn-ea"/>
              </a:rPr>
              <a:t>클라우드</a:t>
            </a:r>
            <a:r>
              <a:rPr kumimoji="0" lang="ko-KR" altLang="en-US" sz="1400" b="1" dirty="0">
                <a:latin typeface="+mn-ea"/>
                <a:ea typeface="+mn-ea"/>
              </a:rPr>
              <a:t> </a:t>
            </a:r>
            <a:r>
              <a:rPr kumimoji="0" lang="ko-KR" altLang="en-US" sz="1400" b="1" dirty="0" smtClean="0">
                <a:latin typeface="+mn-ea"/>
                <a:ea typeface="+mn-ea"/>
              </a:rPr>
              <a:t>제공</a:t>
            </a:r>
            <a:endParaRPr kumimoji="0" lang="ko-KR" altLang="en-US" sz="1400" b="1" dirty="0">
              <a:latin typeface="+mn-ea"/>
              <a:ea typeface="+mn-ea"/>
            </a:endParaRPr>
          </a:p>
          <a:p>
            <a:r>
              <a:rPr kumimoji="0" lang="en-US" altLang="ko-KR" sz="1400" dirty="0">
                <a:latin typeface="+mn-ea"/>
                <a:ea typeface="+mn-ea"/>
              </a:rPr>
              <a:t>- </a:t>
            </a:r>
            <a:r>
              <a:rPr kumimoji="0" lang="ko-KR" altLang="en-US" sz="1400" dirty="0" err="1">
                <a:latin typeface="+mn-ea"/>
                <a:ea typeface="+mn-ea"/>
              </a:rPr>
              <a:t>베어메탈</a:t>
            </a:r>
            <a:r>
              <a:rPr kumimoji="0" lang="en-US" altLang="ko-KR" sz="1400" dirty="0">
                <a:latin typeface="+mn-ea"/>
                <a:ea typeface="+mn-ea"/>
              </a:rPr>
              <a:t>(</a:t>
            </a:r>
            <a:r>
              <a:rPr kumimoji="0" lang="ko-KR" altLang="en-US" sz="1400" dirty="0" err="1">
                <a:latin typeface="+mn-ea"/>
                <a:ea typeface="+mn-ea"/>
              </a:rPr>
              <a:t>오라클</a:t>
            </a:r>
            <a:r>
              <a:rPr kumimoji="0" lang="ko-KR" altLang="en-US" sz="1400" dirty="0">
                <a:latin typeface="+mn-ea"/>
                <a:ea typeface="+mn-ea"/>
              </a:rPr>
              <a:t> </a:t>
            </a:r>
            <a:r>
              <a:rPr kumimoji="0" lang="en-US" altLang="ko-KR" sz="1400" dirty="0" smtClean="0">
                <a:latin typeface="+mn-ea"/>
                <a:ea typeface="+mn-ea"/>
              </a:rPr>
              <a:t>DB), </a:t>
            </a:r>
            <a:r>
              <a:rPr kumimoji="0" lang="ko-KR" altLang="en-US" sz="1400" dirty="0" smtClean="0">
                <a:latin typeface="+mn-ea"/>
                <a:ea typeface="+mn-ea"/>
              </a:rPr>
              <a:t>가</a:t>
            </a:r>
            <a:r>
              <a:rPr kumimoji="0" lang="ko-KR" altLang="en-US" sz="1400" dirty="0">
                <a:latin typeface="+mn-ea"/>
                <a:ea typeface="+mn-ea"/>
              </a:rPr>
              <a:t>상</a:t>
            </a:r>
            <a:r>
              <a:rPr kumimoji="0" lang="ko-KR" altLang="en-US" sz="1400" dirty="0" smtClean="0">
                <a:latin typeface="+mn-ea"/>
                <a:ea typeface="+mn-ea"/>
              </a:rPr>
              <a:t>화</a:t>
            </a:r>
            <a:r>
              <a:rPr kumimoji="0" lang="en-US" altLang="ko-KR" sz="1400" dirty="0" smtClean="0">
                <a:latin typeface="+mn-ea"/>
                <a:ea typeface="+mn-ea"/>
              </a:rPr>
              <a:t>(WEB/WAS</a:t>
            </a:r>
            <a:r>
              <a:rPr kumimoji="0" lang="en-US" altLang="ko-KR" sz="1400" dirty="0">
                <a:latin typeface="+mn-ea"/>
                <a:ea typeface="+mn-ea"/>
              </a:rPr>
              <a:t>,</a:t>
            </a:r>
            <a:r>
              <a:rPr kumimoji="0" lang="ko-KR" altLang="en-US" sz="1400" dirty="0" smtClean="0">
                <a:latin typeface="+mn-ea"/>
                <a:ea typeface="+mn-ea"/>
              </a:rPr>
              <a:t>개발</a:t>
            </a:r>
            <a:r>
              <a:rPr kumimoji="0" lang="en-US" altLang="ko-KR" sz="1400" dirty="0" smtClean="0">
                <a:latin typeface="+mn-ea"/>
                <a:ea typeface="+mn-ea"/>
              </a:rPr>
              <a:t>)</a:t>
            </a:r>
            <a:endParaRPr lang="en-US" altLang="ko-KR" sz="1400" dirty="0" smtClean="0">
              <a:latin typeface="+mn-ea"/>
              <a:ea typeface="+mn-ea"/>
            </a:endParaRPr>
          </a:p>
        </p:txBody>
      </p:sp>
      <p:grpSp>
        <p:nvGrpSpPr>
          <p:cNvPr id="29" name="그룹 184"/>
          <p:cNvGrpSpPr/>
          <p:nvPr/>
        </p:nvGrpSpPr>
        <p:grpSpPr>
          <a:xfrm>
            <a:off x="359532" y="3242918"/>
            <a:ext cx="204314" cy="186082"/>
            <a:chOff x="3444640" y="3101147"/>
            <a:chExt cx="176212" cy="176212"/>
          </a:xfrm>
        </p:grpSpPr>
        <p:sp>
          <p:nvSpPr>
            <p:cNvPr id="30" name="모서리가 둥근 직사각형 29"/>
            <p:cNvSpPr/>
            <p:nvPr/>
          </p:nvSpPr>
          <p:spPr>
            <a:xfrm>
              <a:off x="3444640" y="3101147"/>
              <a:ext cx="176212" cy="176212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  <a:latin typeface="+mn-ea"/>
              </a:endParaRPr>
            </a:p>
          </p:txBody>
        </p:sp>
        <p:grpSp>
          <p:nvGrpSpPr>
            <p:cNvPr id="31" name="그룹 186"/>
            <p:cNvGrpSpPr/>
            <p:nvPr/>
          </p:nvGrpSpPr>
          <p:grpSpPr>
            <a:xfrm>
              <a:off x="3484329" y="3153050"/>
              <a:ext cx="101564" cy="72432"/>
              <a:chOff x="3366478" y="5412581"/>
              <a:chExt cx="126078" cy="89916"/>
            </a:xfrm>
            <a:solidFill>
              <a:schemeClr val="bg1"/>
            </a:solidFill>
          </p:grpSpPr>
          <p:sp>
            <p:nvSpPr>
              <p:cNvPr id="32" name="모서리가 둥근 직사각형 31"/>
              <p:cNvSpPr/>
              <p:nvPr/>
            </p:nvSpPr>
            <p:spPr>
              <a:xfrm rot="18427643">
                <a:off x="3414341" y="5364720"/>
                <a:ext cx="30353" cy="126076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34" name="모서리가 둥근 직사각형 33"/>
              <p:cNvSpPr/>
              <p:nvPr/>
            </p:nvSpPr>
            <p:spPr>
              <a:xfrm rot="3172357" flipV="1">
                <a:off x="3414340" y="5424282"/>
                <a:ext cx="30353" cy="126077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</p:grpSp>
      <p:sp>
        <p:nvSpPr>
          <p:cNvPr id="35" name="Text Box 44"/>
          <p:cNvSpPr txBox="1">
            <a:spLocks noChangeArrowheads="1"/>
          </p:cNvSpPr>
          <p:nvPr/>
        </p:nvSpPr>
        <p:spPr bwMode="auto">
          <a:xfrm>
            <a:off x="5005760" y="4545124"/>
            <a:ext cx="3923990" cy="121264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72000" rIns="18000">
            <a:spAutoFit/>
          </a:bodyPr>
          <a:lstStyle>
            <a:lvl1pPr marL="85725" indent="-85725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>
              <a:lnSpc>
                <a:spcPct val="130000"/>
              </a:lnSpc>
              <a:spcAft>
                <a:spcPts val="0"/>
              </a:spcAft>
              <a:defRPr/>
            </a:pPr>
            <a:r>
              <a:rPr kumimoji="0" lang="ko-KR" altLang="en-US" sz="1400" b="1" dirty="0" smtClean="0">
                <a:latin typeface="+mn-ea"/>
                <a:ea typeface="+mn-ea"/>
              </a:rPr>
              <a:t> </a:t>
            </a:r>
            <a:r>
              <a:rPr kumimoji="0" lang="en-US" altLang="ko-KR" sz="1400" b="1" dirty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400" b="1" dirty="0">
                <a:latin typeface="맑은 고딕" pitchFamily="50" charset="-127"/>
                <a:ea typeface="맑은 고딕" pitchFamily="50" charset="-127"/>
              </a:rPr>
              <a:t>개월 </a:t>
            </a:r>
            <a:r>
              <a:rPr kumimoji="0" lang="en-US" altLang="ko-KR" sz="1400" b="1" dirty="0" smtClean="0">
                <a:latin typeface="맑은 고딕" pitchFamily="50" charset="-127"/>
                <a:ea typeface="맑은 고딕" pitchFamily="50" charset="-127"/>
              </a:rPr>
              <a:t>CPU </a:t>
            </a:r>
            <a:r>
              <a:rPr kumimoji="0" lang="en-US" altLang="ko-KR" sz="1400" b="1" dirty="0">
                <a:latin typeface="맑은 고딕" pitchFamily="50" charset="-127"/>
                <a:ea typeface="맑은 고딕" pitchFamily="50" charset="-127"/>
              </a:rPr>
              <a:t>Peak </a:t>
            </a:r>
            <a:r>
              <a:rPr kumimoji="0" lang="ko-KR" altLang="en-US" sz="1400" b="1" dirty="0" err="1" smtClean="0">
                <a:latin typeface="맑은 고딕" pitchFamily="50" charset="-127"/>
                <a:ea typeface="맑은 고딕" pitchFamily="50" charset="-127"/>
              </a:rPr>
              <a:t>사용율</a:t>
            </a:r>
            <a:r>
              <a:rPr kumimoji="0" lang="ko-KR" altLang="en-US" sz="1400" b="1" dirty="0" smtClean="0">
                <a:latin typeface="맑은 고딕" pitchFamily="50" charset="-127"/>
                <a:ea typeface="맑은 고딕" pitchFamily="50" charset="-127"/>
              </a:rPr>
              <a:t> 기준 </a:t>
            </a:r>
            <a:r>
              <a:rPr kumimoji="0" lang="en-US" altLang="ko-KR" sz="1400" b="1" dirty="0">
                <a:latin typeface="맑은 고딕" pitchFamily="50" charset="-127"/>
                <a:ea typeface="맑은 고딕" pitchFamily="50" charset="-127"/>
              </a:rPr>
              <a:t>70%</a:t>
            </a:r>
            <a:r>
              <a:rPr kumimoji="0" lang="ko-KR" altLang="en-US" sz="1400" b="1" dirty="0">
                <a:latin typeface="맑은 고딕" pitchFamily="50" charset="-127"/>
                <a:ea typeface="맑은 고딕" pitchFamily="50" charset="-127"/>
              </a:rPr>
              <a:t>로 용량 </a:t>
            </a:r>
            <a:r>
              <a:rPr kumimoji="0" lang="ko-KR" altLang="en-US" sz="1400" b="1" dirty="0" smtClean="0">
                <a:latin typeface="맑은 고딕" pitchFamily="50" charset="-127"/>
                <a:ea typeface="맑은 고딕" pitchFamily="50" charset="-127"/>
              </a:rPr>
              <a:t>산정 </a:t>
            </a:r>
            <a:r>
              <a:rPr kumimoji="0" lang="en-US" altLang="ko-KR" sz="1400" b="1" dirty="0" smtClean="0"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en-US" altLang="ko-KR" sz="1400" b="1" dirty="0" smtClean="0">
                <a:ln w="11430"/>
                <a:latin typeface="+mn-ea"/>
                <a:cs typeface="JBold" pitchFamily="18" charset="-127"/>
              </a:rPr>
              <a:t>RAC </a:t>
            </a:r>
            <a:r>
              <a:rPr lang="ko-KR" altLang="en-US" sz="1400" b="1" dirty="0" smtClean="0">
                <a:ln w="11430"/>
                <a:latin typeface="+mn-ea"/>
                <a:cs typeface="JBold" pitchFamily="18" charset="-127"/>
              </a:rPr>
              <a:t>구성은 </a:t>
            </a:r>
            <a:r>
              <a:rPr lang="en-US" altLang="ko-KR" sz="1400" b="1" dirty="0" smtClean="0">
                <a:ln w="11430"/>
                <a:latin typeface="+mn-ea"/>
                <a:cs typeface="JBold" pitchFamily="18" charset="-127"/>
              </a:rPr>
              <a:t>50% </a:t>
            </a:r>
            <a:r>
              <a:rPr lang="ko-KR" altLang="en-US" sz="1400" b="1" dirty="0" smtClean="0">
                <a:ln w="11430"/>
                <a:latin typeface="+mn-ea"/>
                <a:cs typeface="JBold" pitchFamily="18" charset="-127"/>
              </a:rPr>
              <a:t>수</a:t>
            </a:r>
            <a:r>
              <a:rPr lang="ko-KR" altLang="en-US" sz="1400" b="1" dirty="0">
                <a:ln w="11430"/>
                <a:latin typeface="+mn-ea"/>
                <a:cs typeface="JBold" pitchFamily="18" charset="-127"/>
              </a:rPr>
              <a:t>준</a:t>
            </a:r>
            <a:r>
              <a:rPr lang="en-US" altLang="ko-KR" sz="1400" b="1" dirty="0" smtClean="0">
                <a:ln w="11430"/>
                <a:latin typeface="+mn-ea"/>
                <a:cs typeface="JBold" pitchFamily="18" charset="-127"/>
              </a:rPr>
              <a:t> </a:t>
            </a:r>
            <a:r>
              <a:rPr kumimoji="0" lang="en-US" altLang="ko-KR" sz="14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>
              <a:lnSpc>
                <a:spcPct val="130000"/>
              </a:lnSpc>
              <a:spcAft>
                <a:spcPts val="0"/>
              </a:spcAft>
              <a:defRPr/>
            </a:pPr>
            <a:endParaRPr kumimoji="0" lang="en-US" altLang="ko-KR" sz="1400" b="1" dirty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30000"/>
              </a:lnSpc>
              <a:spcAft>
                <a:spcPts val="0"/>
              </a:spcAft>
              <a:defRPr/>
            </a:pPr>
            <a:r>
              <a:rPr lang="ko-KR" altLang="en-US" sz="1400" b="1" dirty="0" smtClean="0">
                <a:ln w="11430"/>
                <a:latin typeface="+mn-ea"/>
                <a:ea typeface="+mn-ea"/>
                <a:cs typeface="JBold" pitchFamily="18" charset="-127"/>
              </a:rPr>
              <a:t> 업무증가율 년간 </a:t>
            </a:r>
            <a:r>
              <a:rPr lang="en-US" altLang="ko-KR" sz="1400" b="1" dirty="0" smtClean="0">
                <a:ln w="11430"/>
                <a:latin typeface="+mn-ea"/>
                <a:ea typeface="+mn-ea"/>
                <a:cs typeface="JBold" pitchFamily="18" charset="-127"/>
              </a:rPr>
              <a:t>10% </a:t>
            </a:r>
            <a:r>
              <a:rPr lang="ko-KR" altLang="en-US" sz="1400" b="1" dirty="0" smtClean="0">
                <a:ln w="11430"/>
                <a:latin typeface="+mn-ea"/>
                <a:ea typeface="+mn-ea"/>
                <a:cs typeface="JBold" pitchFamily="18" charset="-127"/>
              </a:rPr>
              <a:t>수준</a:t>
            </a:r>
            <a:r>
              <a:rPr lang="en-US" altLang="ko-KR" sz="1400" b="1" dirty="0" smtClean="0">
                <a:ln w="11430"/>
                <a:latin typeface="+mn-ea"/>
                <a:ea typeface="+mn-ea"/>
                <a:cs typeface="JBold" pitchFamily="18" charset="-127"/>
              </a:rPr>
              <a:t> </a:t>
            </a:r>
            <a:r>
              <a:rPr lang="ko-KR" altLang="en-US" sz="1400" b="1" dirty="0" smtClean="0">
                <a:ln w="11430"/>
                <a:latin typeface="+mn-ea"/>
                <a:ea typeface="+mn-ea"/>
                <a:cs typeface="JBold" pitchFamily="18" charset="-127"/>
              </a:rPr>
              <a:t>적용</a:t>
            </a:r>
            <a:endParaRPr lang="en-US" altLang="ko-KR" sz="1400" b="1" dirty="0">
              <a:ln w="11430"/>
              <a:latin typeface="+mn-ea"/>
              <a:ea typeface="+mn-ea"/>
              <a:cs typeface="JBold" pitchFamily="18" charset="-127"/>
            </a:endParaRPr>
          </a:p>
        </p:txBody>
      </p:sp>
      <p:grpSp>
        <p:nvGrpSpPr>
          <p:cNvPr id="36" name="그룹 184"/>
          <p:cNvGrpSpPr/>
          <p:nvPr/>
        </p:nvGrpSpPr>
        <p:grpSpPr>
          <a:xfrm>
            <a:off x="4801446" y="5481228"/>
            <a:ext cx="204314" cy="186082"/>
            <a:chOff x="3444640" y="3101147"/>
            <a:chExt cx="176212" cy="176212"/>
          </a:xfrm>
        </p:grpSpPr>
        <p:sp>
          <p:nvSpPr>
            <p:cNvPr id="37" name="모서리가 둥근 직사각형 36"/>
            <p:cNvSpPr/>
            <p:nvPr/>
          </p:nvSpPr>
          <p:spPr>
            <a:xfrm>
              <a:off x="3444640" y="3101147"/>
              <a:ext cx="176212" cy="176212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  <a:latin typeface="+mn-ea"/>
              </a:endParaRPr>
            </a:p>
          </p:txBody>
        </p:sp>
        <p:grpSp>
          <p:nvGrpSpPr>
            <p:cNvPr id="38" name="그룹 186"/>
            <p:cNvGrpSpPr/>
            <p:nvPr/>
          </p:nvGrpSpPr>
          <p:grpSpPr>
            <a:xfrm>
              <a:off x="3484329" y="3153050"/>
              <a:ext cx="101564" cy="72432"/>
              <a:chOff x="3366478" y="5412581"/>
              <a:chExt cx="126078" cy="89916"/>
            </a:xfrm>
            <a:solidFill>
              <a:schemeClr val="bg1"/>
            </a:solidFill>
          </p:grpSpPr>
          <p:sp>
            <p:nvSpPr>
              <p:cNvPr id="39" name="모서리가 둥근 직사각형 38"/>
              <p:cNvSpPr/>
              <p:nvPr/>
            </p:nvSpPr>
            <p:spPr>
              <a:xfrm rot="18427643">
                <a:off x="3414341" y="5364720"/>
                <a:ext cx="30353" cy="126076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40" name="모서리가 둥근 직사각형 39"/>
              <p:cNvSpPr/>
              <p:nvPr/>
            </p:nvSpPr>
            <p:spPr>
              <a:xfrm rot="3172357" flipV="1">
                <a:off x="3414340" y="5424282"/>
                <a:ext cx="30353" cy="126077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</p:grpSp>
      <p:sp>
        <p:nvSpPr>
          <p:cNvPr id="41" name="직사각형 40"/>
          <p:cNvSpPr/>
          <p:nvPr/>
        </p:nvSpPr>
        <p:spPr>
          <a:xfrm>
            <a:off x="264917" y="4509841"/>
            <a:ext cx="4176464" cy="1763477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 dirty="0">
              <a:solidFill>
                <a:prstClr val="white"/>
              </a:solidFill>
              <a:latin typeface="+mn-ea"/>
            </a:endParaRPr>
          </a:p>
        </p:txBody>
      </p:sp>
      <p:sp>
        <p:nvSpPr>
          <p:cNvPr id="42" name="한쪽 모서리가 잘린 사각형 41"/>
          <p:cNvSpPr/>
          <p:nvPr/>
        </p:nvSpPr>
        <p:spPr>
          <a:xfrm rot="10800000">
            <a:off x="265238" y="4005064"/>
            <a:ext cx="4162746" cy="433387"/>
          </a:xfrm>
          <a:prstGeom prst="snip1Rect">
            <a:avLst>
              <a:gd name="adj" fmla="val 36931"/>
            </a:avLst>
          </a:prstGeom>
          <a:solidFill>
            <a:schemeClr val="accent5">
              <a:lumMod val="75000"/>
              <a:alpha val="85000"/>
            </a:schemeClr>
          </a:solidFill>
          <a:ln w="63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b="1" spc="-50">
              <a:ln w="11430"/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JBold" pitchFamily="18" charset="-127"/>
            </a:endParaRPr>
          </a:p>
        </p:txBody>
      </p:sp>
      <p:sp>
        <p:nvSpPr>
          <p:cNvPr id="43" name="AutoShape 95"/>
          <p:cNvSpPr>
            <a:spLocks noChangeArrowheads="1"/>
          </p:cNvSpPr>
          <p:nvPr/>
        </p:nvSpPr>
        <p:spPr bwMode="auto">
          <a:xfrm>
            <a:off x="395734" y="4016178"/>
            <a:ext cx="4032250" cy="422275"/>
          </a:xfrm>
          <a:prstGeom prst="roundRect">
            <a:avLst>
              <a:gd name="adj" fmla="val 16667"/>
            </a:avLst>
          </a:prstGeom>
          <a:noFill/>
          <a:ln w="1270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1600" b="1" dirty="0" err="1" smtClean="0">
                <a:solidFill>
                  <a:prstClr val="white"/>
                </a:solidFill>
                <a:latin typeface="+mn-ea"/>
                <a:ea typeface="+mn-ea"/>
              </a:rPr>
              <a:t>클라우드</a:t>
            </a:r>
            <a:r>
              <a:rPr lang="ko-KR" altLang="en-US" sz="1600" b="1" dirty="0" smtClean="0">
                <a:solidFill>
                  <a:prstClr val="white"/>
                </a:solidFill>
                <a:latin typeface="+mn-ea"/>
                <a:ea typeface="+mn-ea"/>
              </a:rPr>
              <a:t> 전환 </a:t>
            </a:r>
            <a:r>
              <a:rPr lang="ko-KR" altLang="en-US" sz="1600" b="1" dirty="0" err="1" smtClean="0">
                <a:solidFill>
                  <a:prstClr val="white"/>
                </a:solidFill>
                <a:latin typeface="+mn-ea"/>
                <a:ea typeface="+mn-ea"/>
              </a:rPr>
              <a:t>아키텍쳐</a:t>
            </a:r>
            <a:endParaRPr lang="ko-KR" altLang="en-US" sz="1600" b="1" dirty="0">
              <a:solidFill>
                <a:prstClr val="white"/>
              </a:solidFill>
              <a:latin typeface="+mn-ea"/>
              <a:ea typeface="+mn-ea"/>
            </a:endParaRPr>
          </a:p>
        </p:txBody>
      </p:sp>
      <p:grpSp>
        <p:nvGrpSpPr>
          <p:cNvPr id="44" name="그룹 184"/>
          <p:cNvGrpSpPr/>
          <p:nvPr/>
        </p:nvGrpSpPr>
        <p:grpSpPr>
          <a:xfrm>
            <a:off x="335238" y="4649665"/>
            <a:ext cx="204314" cy="186082"/>
            <a:chOff x="3444640" y="3101147"/>
            <a:chExt cx="176212" cy="176212"/>
          </a:xfrm>
        </p:grpSpPr>
        <p:sp>
          <p:nvSpPr>
            <p:cNvPr id="45" name="모서리가 둥근 직사각형 44"/>
            <p:cNvSpPr/>
            <p:nvPr/>
          </p:nvSpPr>
          <p:spPr>
            <a:xfrm>
              <a:off x="3444640" y="3101147"/>
              <a:ext cx="176212" cy="176212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  <a:latin typeface="+mn-ea"/>
              </a:endParaRPr>
            </a:p>
          </p:txBody>
        </p:sp>
        <p:grpSp>
          <p:nvGrpSpPr>
            <p:cNvPr id="46" name="그룹 186"/>
            <p:cNvGrpSpPr/>
            <p:nvPr/>
          </p:nvGrpSpPr>
          <p:grpSpPr>
            <a:xfrm>
              <a:off x="3484329" y="3153050"/>
              <a:ext cx="101564" cy="72432"/>
              <a:chOff x="3366478" y="5412581"/>
              <a:chExt cx="126078" cy="89916"/>
            </a:xfrm>
            <a:solidFill>
              <a:schemeClr val="bg1"/>
            </a:solidFill>
          </p:grpSpPr>
          <p:sp>
            <p:nvSpPr>
              <p:cNvPr id="47" name="모서리가 둥근 직사각형 46"/>
              <p:cNvSpPr/>
              <p:nvPr/>
            </p:nvSpPr>
            <p:spPr>
              <a:xfrm rot="18427643">
                <a:off x="3414341" y="5364720"/>
                <a:ext cx="30353" cy="126076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48" name="모서리가 둥근 직사각형 47"/>
              <p:cNvSpPr/>
              <p:nvPr/>
            </p:nvSpPr>
            <p:spPr>
              <a:xfrm rot="3172357" flipV="1">
                <a:off x="3414340" y="5424282"/>
                <a:ext cx="30353" cy="126077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</p:grpSp>
      <p:sp>
        <p:nvSpPr>
          <p:cNvPr id="49" name="직사각형 48"/>
          <p:cNvSpPr/>
          <p:nvPr/>
        </p:nvSpPr>
        <p:spPr>
          <a:xfrm rot="2700000">
            <a:off x="4300641" y="6116948"/>
            <a:ext cx="28803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>
              <a:solidFill>
                <a:prstClr val="white"/>
              </a:solidFill>
              <a:latin typeface="+mn-ea"/>
            </a:endParaRPr>
          </a:p>
        </p:txBody>
      </p:sp>
      <p:grpSp>
        <p:nvGrpSpPr>
          <p:cNvPr id="50" name="그룹 184"/>
          <p:cNvGrpSpPr/>
          <p:nvPr/>
        </p:nvGrpSpPr>
        <p:grpSpPr>
          <a:xfrm>
            <a:off x="335238" y="5223138"/>
            <a:ext cx="204314" cy="186082"/>
            <a:chOff x="3444640" y="3101147"/>
            <a:chExt cx="176212" cy="176212"/>
          </a:xfrm>
        </p:grpSpPr>
        <p:sp>
          <p:nvSpPr>
            <p:cNvPr id="51" name="모서리가 둥근 직사각형 50"/>
            <p:cNvSpPr/>
            <p:nvPr/>
          </p:nvSpPr>
          <p:spPr>
            <a:xfrm>
              <a:off x="3444640" y="3101147"/>
              <a:ext cx="176212" cy="176212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  <a:latin typeface="+mn-ea"/>
              </a:endParaRPr>
            </a:p>
          </p:txBody>
        </p:sp>
        <p:grpSp>
          <p:nvGrpSpPr>
            <p:cNvPr id="52" name="그룹 186"/>
            <p:cNvGrpSpPr/>
            <p:nvPr/>
          </p:nvGrpSpPr>
          <p:grpSpPr>
            <a:xfrm>
              <a:off x="3484329" y="3153050"/>
              <a:ext cx="101564" cy="72432"/>
              <a:chOff x="3366478" y="5412581"/>
              <a:chExt cx="126078" cy="89916"/>
            </a:xfrm>
            <a:solidFill>
              <a:schemeClr val="bg1"/>
            </a:solidFill>
          </p:grpSpPr>
          <p:sp>
            <p:nvSpPr>
              <p:cNvPr id="53" name="모서리가 둥근 직사각형 52"/>
              <p:cNvSpPr/>
              <p:nvPr/>
            </p:nvSpPr>
            <p:spPr>
              <a:xfrm rot="18427643">
                <a:off x="3414341" y="5364720"/>
                <a:ext cx="30353" cy="126076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54" name="모서리가 둥근 직사각형 53"/>
              <p:cNvSpPr/>
              <p:nvPr/>
            </p:nvSpPr>
            <p:spPr>
              <a:xfrm rot="3172357" flipV="1">
                <a:off x="3414340" y="5424282"/>
                <a:ext cx="30353" cy="126077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</p:grpSp>
      <p:sp>
        <p:nvSpPr>
          <p:cNvPr id="55" name="직사각형 54"/>
          <p:cNvSpPr/>
          <p:nvPr/>
        </p:nvSpPr>
        <p:spPr>
          <a:xfrm>
            <a:off x="4762810" y="2009966"/>
            <a:ext cx="4176464" cy="1763477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 dirty="0">
              <a:solidFill>
                <a:prstClr val="white"/>
              </a:solidFill>
              <a:latin typeface="+mn-ea"/>
            </a:endParaRPr>
          </a:p>
        </p:txBody>
      </p:sp>
      <p:grpSp>
        <p:nvGrpSpPr>
          <p:cNvPr id="56" name="그룹 184"/>
          <p:cNvGrpSpPr/>
          <p:nvPr/>
        </p:nvGrpSpPr>
        <p:grpSpPr>
          <a:xfrm>
            <a:off x="4833131" y="2198802"/>
            <a:ext cx="204314" cy="186082"/>
            <a:chOff x="3444640" y="3101147"/>
            <a:chExt cx="176212" cy="176212"/>
          </a:xfrm>
        </p:grpSpPr>
        <p:sp>
          <p:nvSpPr>
            <p:cNvPr id="57" name="모서리가 둥근 직사각형 56"/>
            <p:cNvSpPr/>
            <p:nvPr/>
          </p:nvSpPr>
          <p:spPr>
            <a:xfrm>
              <a:off x="3444640" y="3101147"/>
              <a:ext cx="176212" cy="176212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  <a:latin typeface="+mn-ea"/>
              </a:endParaRPr>
            </a:p>
          </p:txBody>
        </p:sp>
        <p:grpSp>
          <p:nvGrpSpPr>
            <p:cNvPr id="58" name="그룹 186"/>
            <p:cNvGrpSpPr/>
            <p:nvPr/>
          </p:nvGrpSpPr>
          <p:grpSpPr>
            <a:xfrm>
              <a:off x="3484329" y="3153050"/>
              <a:ext cx="101564" cy="72432"/>
              <a:chOff x="3366478" y="5412581"/>
              <a:chExt cx="126078" cy="89916"/>
            </a:xfrm>
            <a:solidFill>
              <a:schemeClr val="bg1"/>
            </a:solidFill>
          </p:grpSpPr>
          <p:sp>
            <p:nvSpPr>
              <p:cNvPr id="59" name="모서리가 둥근 직사각형 58"/>
              <p:cNvSpPr/>
              <p:nvPr/>
            </p:nvSpPr>
            <p:spPr>
              <a:xfrm rot="18427643">
                <a:off x="3414341" y="5364720"/>
                <a:ext cx="30353" cy="126076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0" name="모서리가 둥근 직사각형 59"/>
              <p:cNvSpPr/>
              <p:nvPr/>
            </p:nvSpPr>
            <p:spPr>
              <a:xfrm rot="3172357" flipV="1">
                <a:off x="3414340" y="5424282"/>
                <a:ext cx="30353" cy="126077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</p:grpSp>
      <p:sp>
        <p:nvSpPr>
          <p:cNvPr id="61" name="직사각형 60"/>
          <p:cNvSpPr/>
          <p:nvPr/>
        </p:nvSpPr>
        <p:spPr>
          <a:xfrm rot="2700000">
            <a:off x="8798534" y="3570773"/>
            <a:ext cx="28803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>
              <a:solidFill>
                <a:prstClr val="white"/>
              </a:solidFill>
              <a:latin typeface="+mn-ea"/>
            </a:endParaRPr>
          </a:p>
        </p:txBody>
      </p:sp>
      <p:sp>
        <p:nvSpPr>
          <p:cNvPr id="62" name="한쪽 모서리가 잘린 사각형 61"/>
          <p:cNvSpPr/>
          <p:nvPr/>
        </p:nvSpPr>
        <p:spPr>
          <a:xfrm rot="10800000">
            <a:off x="4753732" y="1556792"/>
            <a:ext cx="4162746" cy="433387"/>
          </a:xfrm>
          <a:prstGeom prst="snip1Rect">
            <a:avLst>
              <a:gd name="adj" fmla="val 36931"/>
            </a:avLst>
          </a:prstGeom>
          <a:solidFill>
            <a:schemeClr val="accent5">
              <a:lumMod val="75000"/>
              <a:alpha val="85000"/>
            </a:schemeClr>
          </a:solidFill>
          <a:ln w="63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b="1" spc="-50">
              <a:ln w="11430"/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JBold" pitchFamily="18" charset="-127"/>
            </a:endParaRPr>
          </a:p>
        </p:txBody>
      </p:sp>
      <p:sp>
        <p:nvSpPr>
          <p:cNvPr id="63" name="AutoShape 95"/>
          <p:cNvSpPr>
            <a:spLocks noChangeArrowheads="1"/>
          </p:cNvSpPr>
          <p:nvPr/>
        </p:nvSpPr>
        <p:spPr bwMode="auto">
          <a:xfrm>
            <a:off x="4884228" y="1567906"/>
            <a:ext cx="4032250" cy="422275"/>
          </a:xfrm>
          <a:prstGeom prst="roundRect">
            <a:avLst>
              <a:gd name="adj" fmla="val 16667"/>
            </a:avLst>
          </a:prstGeom>
          <a:noFill/>
          <a:ln w="1270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1600" b="1" dirty="0" smtClean="0">
                <a:solidFill>
                  <a:prstClr val="white"/>
                </a:solidFill>
                <a:latin typeface="+mn-ea"/>
                <a:ea typeface="+mn-ea"/>
              </a:rPr>
              <a:t>전환 대상 선정</a:t>
            </a:r>
            <a:endParaRPr lang="ko-KR" altLang="en-US" sz="1600" b="1" dirty="0">
              <a:solidFill>
                <a:prstClr val="white"/>
              </a:solidFill>
              <a:latin typeface="+mn-ea"/>
              <a:ea typeface="+mn-ea"/>
            </a:endParaRPr>
          </a:p>
        </p:txBody>
      </p:sp>
      <p:sp>
        <p:nvSpPr>
          <p:cNvPr id="64" name="Text Box 44"/>
          <p:cNvSpPr txBox="1">
            <a:spLocks noChangeArrowheads="1"/>
          </p:cNvSpPr>
          <p:nvPr/>
        </p:nvSpPr>
        <p:spPr bwMode="auto">
          <a:xfrm>
            <a:off x="539998" y="4536527"/>
            <a:ext cx="4176018" cy="181588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72000" rIns="18000">
            <a:spAutoFit/>
          </a:bodyPr>
          <a:lstStyle>
            <a:lvl1pPr marL="85725" indent="-85725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marL="0" indent="0" eaLnBrk="1" latinLnBrk="0" hangingPunct="1">
              <a:lnSpc>
                <a:spcPct val="130000"/>
              </a:lnSpc>
              <a:spcBef>
                <a:spcPct val="20000"/>
              </a:spcBef>
              <a:defRPr/>
            </a:pPr>
            <a:r>
              <a:rPr kumimoji="0" lang="ko-KR" altLang="en-US" sz="1400" b="1" dirty="0" smtClean="0">
                <a:latin typeface="맑은 고딕" pitchFamily="50" charset="-127"/>
                <a:ea typeface="맑은 고딕" pitchFamily="50" charset="-127"/>
              </a:rPr>
              <a:t>전환 </a:t>
            </a:r>
            <a:r>
              <a:rPr kumimoji="0" lang="ko-KR" altLang="en-US" sz="1400" b="1" dirty="0" err="1" smtClean="0">
                <a:latin typeface="맑은 고딕" pitchFamily="50" charset="-127"/>
                <a:ea typeface="맑은 고딕" pitchFamily="50" charset="-127"/>
              </a:rPr>
              <a:t>아키텍쳐는</a:t>
            </a:r>
            <a:r>
              <a:rPr kumimoji="0" lang="ko-KR" altLang="en-US" sz="1400" b="1" dirty="0" smtClean="0">
                <a:latin typeface="맑은 고딕" pitchFamily="50" charset="-127"/>
                <a:ea typeface="맑은 고딕" pitchFamily="50" charset="-127"/>
              </a:rPr>
              <a:t> 현 체제를 준용</a:t>
            </a:r>
            <a:endParaRPr kumimoji="0" lang="en-US" altLang="ko-KR" sz="1400" b="1" dirty="0" smtClean="0">
              <a:latin typeface="맑은 고딕" pitchFamily="50" charset="-127"/>
              <a:ea typeface="맑은 고딕" pitchFamily="50" charset="-127"/>
            </a:endParaRPr>
          </a:p>
          <a:p>
            <a:pPr marL="0" indent="0">
              <a:lnSpc>
                <a:spcPct val="130000"/>
              </a:lnSpc>
              <a:buFontTx/>
              <a:buChar char="-"/>
            </a:pPr>
            <a:r>
              <a:rPr lang="ko-KR" altLang="en-US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운영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개발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테스트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HA, DR </a:t>
            </a:r>
            <a:r>
              <a:rPr lang="ko-KR" altLang="en-US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구성 등 동일 체계  </a:t>
            </a:r>
            <a:endParaRPr lang="en-US" altLang="ko-KR" sz="14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lnSpc>
                <a:spcPct val="150000"/>
              </a:lnSpc>
            </a:pP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Open Source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기반 표준 </a:t>
            </a:r>
            <a:r>
              <a:rPr lang="ko-KR" altLang="en-US" sz="14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아키텍쳐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적</a:t>
            </a:r>
            <a:r>
              <a: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용</a:t>
            </a: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lnSpc>
                <a:spcPct val="130000"/>
              </a:lnSpc>
            </a:pP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OS(Linux, Windows), WEB/WAS(</a:t>
            </a:r>
            <a:r>
              <a:rPr lang="en-US" altLang="ko-KR" sz="14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Apache,Jboss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),    </a:t>
            </a:r>
          </a:p>
          <a:p>
            <a:pPr marL="0" indent="0">
              <a:lnSpc>
                <a:spcPct val="130000"/>
              </a:lnSpc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DBMS(</a:t>
            </a:r>
            <a:r>
              <a:rPr lang="en-US" altLang="ko-KR" sz="14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Oralce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PPAS )</a:t>
            </a:r>
          </a:p>
          <a:p>
            <a:pPr marL="0" indent="0">
              <a:lnSpc>
                <a:spcPct val="130000"/>
              </a:lnSpc>
            </a:pPr>
            <a:endParaRPr lang="en-US" altLang="ko-KR" sz="14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5" name="Text Box 44"/>
          <p:cNvSpPr txBox="1">
            <a:spLocks noChangeArrowheads="1"/>
          </p:cNvSpPr>
          <p:nvPr/>
        </p:nvSpPr>
        <p:spPr bwMode="auto">
          <a:xfrm>
            <a:off x="4969756" y="2072344"/>
            <a:ext cx="3923990" cy="121264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72000" rIns="18000">
            <a:spAutoFit/>
          </a:bodyPr>
          <a:lstStyle>
            <a:lvl1pPr marL="85725" indent="-85725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marL="0" indent="0">
              <a:lnSpc>
                <a:spcPct val="130000"/>
              </a:lnSpc>
            </a:pPr>
            <a:r>
              <a:rPr lang="en-US" altLang="ko-KR" sz="1400" dirty="0" smtClean="0">
                <a:latin typeface="+mn-ea"/>
                <a:ea typeface="+mn-ea"/>
              </a:rPr>
              <a:t> </a:t>
            </a:r>
            <a:r>
              <a:rPr lang="en-US" altLang="ko-KR" sz="1400" b="1" dirty="0" smtClean="0">
                <a:solidFill>
                  <a:srgbClr val="000000"/>
                </a:solidFill>
                <a:latin typeface="+mn-ea"/>
                <a:ea typeface="+mn-ea"/>
              </a:rPr>
              <a:t>5</a:t>
            </a:r>
            <a:r>
              <a:rPr lang="ko-KR" altLang="en-US" sz="1400" b="1" dirty="0" smtClean="0">
                <a:solidFill>
                  <a:srgbClr val="000000"/>
                </a:solidFill>
                <a:latin typeface="+mn-ea"/>
                <a:ea typeface="+mn-ea"/>
              </a:rPr>
              <a:t>년 경과된 </a:t>
            </a:r>
            <a:r>
              <a:rPr kumimoji="0" lang="ko-KR" altLang="en-US" sz="1400" b="1" dirty="0" smtClean="0">
                <a:solidFill>
                  <a:srgbClr val="000000"/>
                </a:solidFill>
                <a:latin typeface="+mn-ea"/>
                <a:ea typeface="+mn-ea"/>
              </a:rPr>
              <a:t> </a:t>
            </a:r>
            <a:r>
              <a:rPr kumimoji="0" lang="en-US" altLang="ko-KR" sz="1400" b="1" dirty="0">
                <a:solidFill>
                  <a:srgbClr val="000000"/>
                </a:solidFill>
                <a:latin typeface="+mn-ea"/>
                <a:ea typeface="+mn-ea"/>
              </a:rPr>
              <a:t>UNIX </a:t>
            </a:r>
            <a:r>
              <a:rPr kumimoji="0" lang="en-US" altLang="ko-KR" sz="1400" b="1" dirty="0" smtClean="0">
                <a:solidFill>
                  <a:srgbClr val="000000"/>
                </a:solidFill>
                <a:latin typeface="+mn-ea"/>
                <a:ea typeface="+mn-ea"/>
              </a:rPr>
              <a:t>/Windows </a:t>
            </a:r>
            <a:r>
              <a:rPr kumimoji="0" lang="ko-KR" altLang="en-US" sz="1400" b="1" dirty="0" smtClean="0">
                <a:solidFill>
                  <a:srgbClr val="000000"/>
                </a:solidFill>
                <a:latin typeface="+mn-ea"/>
                <a:ea typeface="+mn-ea"/>
              </a:rPr>
              <a:t>서버 </a:t>
            </a:r>
            <a:r>
              <a:rPr kumimoji="0" lang="en-US" altLang="ko-KR" sz="1400" b="1" dirty="0" smtClean="0">
                <a:solidFill>
                  <a:srgbClr val="000000"/>
                </a:solidFill>
                <a:latin typeface="+mn-ea"/>
                <a:ea typeface="+mn-ea"/>
              </a:rPr>
              <a:t>46</a:t>
            </a:r>
            <a:r>
              <a:rPr kumimoji="0" lang="ko-KR" altLang="en-US" sz="1400" b="1" dirty="0" smtClean="0">
                <a:solidFill>
                  <a:srgbClr val="000000"/>
                </a:solidFill>
                <a:latin typeface="+mn-ea"/>
                <a:ea typeface="+mn-ea"/>
              </a:rPr>
              <a:t>대를</a:t>
            </a:r>
            <a:endParaRPr kumimoji="0" lang="en-US" altLang="ko-KR" sz="1400" b="1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lnSpc>
                <a:spcPct val="130000"/>
              </a:lnSpc>
            </a:pPr>
            <a:r>
              <a:rPr kumimoji="0" lang="en-US" altLang="ko-KR" sz="1400" b="1" dirty="0">
                <a:solidFill>
                  <a:srgbClr val="000000"/>
                </a:solidFill>
                <a:latin typeface="+mn-ea"/>
                <a:ea typeface="+mn-ea"/>
              </a:rPr>
              <a:t> </a:t>
            </a:r>
            <a:r>
              <a:rPr kumimoji="0" lang="en-US" altLang="ko-KR" sz="1400" b="1" dirty="0" smtClean="0">
                <a:solidFill>
                  <a:srgbClr val="000000"/>
                </a:solidFill>
                <a:latin typeface="+mn-ea"/>
                <a:ea typeface="+mn-ea"/>
              </a:rPr>
              <a:t> </a:t>
            </a:r>
            <a:r>
              <a:rPr kumimoji="0" lang="ko-KR" altLang="en-US" sz="1400" b="1" dirty="0" err="1" smtClean="0">
                <a:solidFill>
                  <a:srgbClr val="000000"/>
                </a:solidFill>
                <a:latin typeface="+mn-ea"/>
                <a:ea typeface="+mn-ea"/>
              </a:rPr>
              <a:t>클라우드</a:t>
            </a:r>
            <a:r>
              <a:rPr kumimoji="0" lang="ko-KR" altLang="en-US" sz="1400" b="1" dirty="0" smtClean="0">
                <a:solidFill>
                  <a:srgbClr val="000000"/>
                </a:solidFill>
                <a:latin typeface="+mn-ea"/>
                <a:ea typeface="+mn-ea"/>
              </a:rPr>
              <a:t> 전환 대상으로 선정</a:t>
            </a:r>
            <a:endParaRPr kumimoji="0" lang="en-US" altLang="ko-KR" sz="1400" b="1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lnSpc>
                <a:spcPct val="130000"/>
              </a:lnSpc>
            </a:pPr>
            <a:endParaRPr kumimoji="0" lang="en-US" altLang="ko-KR" sz="1400" b="1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lnSpc>
                <a:spcPct val="130000"/>
              </a:lnSpc>
            </a:pPr>
            <a:r>
              <a:rPr lang="en-US" altLang="ko-KR" sz="1400" b="1" dirty="0" smtClean="0">
                <a:latin typeface="+mn-ea"/>
                <a:ea typeface="+mn-ea"/>
              </a:rPr>
              <a:t> </a:t>
            </a:r>
            <a:r>
              <a:rPr lang="en-US" altLang="ko-KR" sz="1400" b="1" dirty="0">
                <a:latin typeface="+mn-ea"/>
              </a:rPr>
              <a:t>Storage, Backup </a:t>
            </a:r>
            <a:r>
              <a:rPr lang="ko-KR" altLang="en-US" sz="1400" b="1" dirty="0" err="1" smtClean="0">
                <a:latin typeface="+mn-ea"/>
                <a:ea typeface="+mn-ea"/>
              </a:rPr>
              <a:t>클라우드</a:t>
            </a:r>
            <a:r>
              <a:rPr lang="ko-KR" altLang="en-US" sz="1400" b="1" dirty="0" smtClean="0">
                <a:latin typeface="+mn-ea"/>
                <a:ea typeface="+mn-ea"/>
              </a:rPr>
              <a:t> 서비스 추가 제안 </a:t>
            </a:r>
            <a:endParaRPr lang="en-US" altLang="ko-KR" sz="1400" dirty="0" smtClean="0">
              <a:latin typeface="+mn-ea"/>
              <a:ea typeface="+mn-ea"/>
            </a:endParaRPr>
          </a:p>
        </p:txBody>
      </p:sp>
      <p:grpSp>
        <p:nvGrpSpPr>
          <p:cNvPr id="66" name="그룹 184"/>
          <p:cNvGrpSpPr/>
          <p:nvPr/>
        </p:nvGrpSpPr>
        <p:grpSpPr>
          <a:xfrm>
            <a:off x="4838440" y="3026894"/>
            <a:ext cx="204314" cy="186082"/>
            <a:chOff x="3444640" y="3101147"/>
            <a:chExt cx="176212" cy="176212"/>
          </a:xfrm>
        </p:grpSpPr>
        <p:sp>
          <p:nvSpPr>
            <p:cNvPr id="67" name="모서리가 둥근 직사각형 66"/>
            <p:cNvSpPr/>
            <p:nvPr/>
          </p:nvSpPr>
          <p:spPr>
            <a:xfrm>
              <a:off x="3444640" y="3101147"/>
              <a:ext cx="176212" cy="176212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  <a:latin typeface="+mn-ea"/>
              </a:endParaRPr>
            </a:p>
          </p:txBody>
        </p:sp>
        <p:grpSp>
          <p:nvGrpSpPr>
            <p:cNvPr id="68" name="그룹 186"/>
            <p:cNvGrpSpPr/>
            <p:nvPr/>
          </p:nvGrpSpPr>
          <p:grpSpPr>
            <a:xfrm>
              <a:off x="3484329" y="3153050"/>
              <a:ext cx="101564" cy="72432"/>
              <a:chOff x="3366478" y="5412581"/>
              <a:chExt cx="126078" cy="89916"/>
            </a:xfrm>
            <a:solidFill>
              <a:schemeClr val="bg1"/>
            </a:solidFill>
          </p:grpSpPr>
          <p:sp>
            <p:nvSpPr>
              <p:cNvPr id="69" name="모서리가 둥근 직사각형 68"/>
              <p:cNvSpPr/>
              <p:nvPr/>
            </p:nvSpPr>
            <p:spPr>
              <a:xfrm rot="18427643">
                <a:off x="3414341" y="5364720"/>
                <a:ext cx="30353" cy="126076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모서리가 둥근 직사각형 69"/>
              <p:cNvSpPr/>
              <p:nvPr/>
            </p:nvSpPr>
            <p:spPr>
              <a:xfrm rot="3172357" flipV="1">
                <a:off x="3414340" y="5424282"/>
                <a:ext cx="30353" cy="126077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</p:grpSp>
      <p:sp>
        <p:nvSpPr>
          <p:cNvPr id="71" name="오른쪽 화살표 70">
            <a:hlinkClick r:id="rId3" action="ppaction://hlinksldjump"/>
          </p:cNvPr>
          <p:cNvSpPr/>
          <p:nvPr/>
        </p:nvSpPr>
        <p:spPr>
          <a:xfrm>
            <a:off x="3935280" y="2703690"/>
            <a:ext cx="252028" cy="221254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72" name="Text Box 3"/>
          <p:cNvSpPr txBox="1">
            <a:spLocks noChangeArrowheads="1"/>
          </p:cNvSpPr>
          <p:nvPr/>
        </p:nvSpPr>
        <p:spPr bwMode="auto">
          <a:xfrm>
            <a:off x="452499" y="1099907"/>
            <a:ext cx="81519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ko-KR" altLang="en-US" b="1" dirty="0" err="1">
                <a:latin typeface="+mn-ea"/>
              </a:rPr>
              <a:t>클라우드</a:t>
            </a:r>
            <a:r>
              <a:rPr lang="ko-KR" altLang="en-US" b="1" dirty="0">
                <a:latin typeface="+mn-ea"/>
              </a:rPr>
              <a:t> 서비스 제안을 위해 下記 전제조건을 기준으로 산정함</a:t>
            </a:r>
            <a:endParaRPr lang="en-US" altLang="ko-KR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199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/>
              <a:t>별첨</a:t>
            </a:r>
            <a:r>
              <a:rPr kumimoji="1" lang="en-US" altLang="ko-KR" sz="2031" kern="0" dirty="0"/>
              <a:t>5. USEFLEX </a:t>
            </a:r>
            <a:r>
              <a:rPr kumimoji="1" lang="ko-KR" altLang="en-US" sz="2031" kern="0" dirty="0" err="1" smtClean="0"/>
              <a:t>클라우드</a:t>
            </a:r>
            <a:r>
              <a:rPr kumimoji="1" lang="ko-KR" altLang="en-US" sz="2031" kern="0" dirty="0" smtClean="0"/>
              <a:t> </a:t>
            </a:r>
            <a:r>
              <a:rPr kumimoji="1" lang="en-US" altLang="ko-KR" sz="2031" kern="0" dirty="0"/>
              <a:t>&gt; </a:t>
            </a:r>
            <a:r>
              <a:rPr kumimoji="1" lang="ko-KR" altLang="en-US" sz="2031" kern="0" dirty="0" smtClean="0"/>
              <a:t>단가체계</a:t>
            </a:r>
            <a:endParaRPr kumimoji="1" lang="ko-KR" altLang="en-US" sz="2031" kern="0" dirty="0"/>
          </a:p>
        </p:txBody>
      </p:sp>
      <p:sp>
        <p:nvSpPr>
          <p:cNvPr id="4" name="한쪽 모서리가 잘린 사각형 3"/>
          <p:cNvSpPr/>
          <p:nvPr/>
        </p:nvSpPr>
        <p:spPr>
          <a:xfrm rot="10800000">
            <a:off x="1943704" y="3777378"/>
            <a:ext cx="7014761" cy="1223945"/>
          </a:xfrm>
          <a:prstGeom prst="snip1Rect">
            <a:avLst>
              <a:gd name="adj" fmla="val 0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>
              <a:solidFill>
                <a:prstClr val="white"/>
              </a:solidFill>
              <a:latin typeface="+mn-ea"/>
            </a:endParaRPr>
          </a:p>
        </p:txBody>
      </p:sp>
      <p:sp>
        <p:nvSpPr>
          <p:cNvPr id="5" name="한쪽 모서리가 잘린 사각형 4"/>
          <p:cNvSpPr/>
          <p:nvPr/>
        </p:nvSpPr>
        <p:spPr>
          <a:xfrm rot="10800000">
            <a:off x="1949723" y="1161937"/>
            <a:ext cx="7014761" cy="1214528"/>
          </a:xfrm>
          <a:prstGeom prst="snip1Rect">
            <a:avLst>
              <a:gd name="adj" fmla="val 0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>
              <a:solidFill>
                <a:prstClr val="white"/>
              </a:solidFill>
              <a:latin typeface="+mn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51520" y="1244032"/>
            <a:ext cx="1296288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b="1" dirty="0" smtClean="0">
                <a:solidFill>
                  <a:schemeClr val="bg1"/>
                </a:solidFill>
                <a:latin typeface="+mn-ea"/>
              </a:rPr>
              <a:t>서버 대가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51520" y="1653896"/>
            <a:ext cx="1296144" cy="64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PU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당 대가</a:t>
            </a:r>
            <a:endParaRPr lang="ko-KR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Oval 33"/>
          <p:cNvSpPr>
            <a:spLocks noChangeArrowheads="1"/>
          </p:cNvSpPr>
          <p:nvPr/>
        </p:nvSpPr>
        <p:spPr bwMode="auto">
          <a:xfrm>
            <a:off x="1663822" y="1928934"/>
            <a:ext cx="189084" cy="196339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 latinLnBrk="0"/>
            <a:r>
              <a:rPr kumimoji="0" lang="en-US" altLang="ko-KR" sz="28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 2" pitchFamily="18" charset="2"/>
              </a:rPr>
              <a:t>=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2037444" y="1244032"/>
            <a:ext cx="1088004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b="1" dirty="0" smtClean="0">
                <a:solidFill>
                  <a:schemeClr val="bg1"/>
                </a:solidFill>
                <a:latin typeface="+mn-ea"/>
              </a:rPr>
              <a:t>할당 </a:t>
            </a:r>
            <a:r>
              <a:rPr lang="en-US" altLang="ko-KR" sz="1300" b="1" dirty="0" smtClean="0">
                <a:solidFill>
                  <a:schemeClr val="bg1"/>
                </a:solidFill>
                <a:latin typeface="+mn-ea"/>
              </a:rPr>
              <a:t>PU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037444" y="1653896"/>
            <a:ext cx="1087883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PU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(Power Unit)</a:t>
            </a:r>
            <a:endParaRPr lang="ko-KR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476027" y="1244032"/>
            <a:ext cx="1088004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b="1" dirty="0" smtClean="0">
                <a:solidFill>
                  <a:schemeClr val="bg1"/>
                </a:solidFill>
                <a:latin typeface="+mn-ea"/>
              </a:rPr>
              <a:t>서버 단가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476027" y="1653896"/>
            <a:ext cx="1087883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장비별</a:t>
            </a:r>
            <a:endParaRPr lang="en-US" altLang="ko-KR" sz="12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PU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단가</a:t>
            </a:r>
            <a:endParaRPr lang="ko-KR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Oval 32"/>
          <p:cNvSpPr>
            <a:spLocks noChangeArrowheads="1"/>
          </p:cNvSpPr>
          <p:nvPr/>
        </p:nvSpPr>
        <p:spPr bwMode="auto">
          <a:xfrm>
            <a:off x="3201072" y="1967034"/>
            <a:ext cx="189084" cy="196339"/>
          </a:xfrm>
          <a:prstGeom prst="ellipse">
            <a:avLst/>
          </a:prstGeom>
          <a:noFill/>
          <a:ln w="25400" algn="ctr">
            <a:noFill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kern="0" dirty="0">
                <a:solidFill>
                  <a:srgbClr val="000000"/>
                </a:solidFill>
                <a:latin typeface="+mn-ea"/>
                <a:ea typeface="+mn-ea"/>
                <a:sym typeface="Wingdings 2" pitchFamily="18" charset="2"/>
              </a:rPr>
              <a:t></a:t>
            </a:r>
          </a:p>
        </p:txBody>
      </p:sp>
      <p:sp>
        <p:nvSpPr>
          <p:cNvPr id="14" name="Oval 34"/>
          <p:cNvSpPr>
            <a:spLocks noChangeArrowheads="1"/>
          </p:cNvSpPr>
          <p:nvPr/>
        </p:nvSpPr>
        <p:spPr bwMode="auto">
          <a:xfrm>
            <a:off x="4641500" y="1928934"/>
            <a:ext cx="189084" cy="196339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 latinLnBrk="0"/>
            <a:r>
              <a:rPr kumimoji="0" lang="en-US" altLang="ko-KR" sz="320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 2" pitchFamily="18" charset="2"/>
              </a:rPr>
              <a:t>+</a:t>
            </a:r>
          </a:p>
        </p:txBody>
      </p:sp>
      <p:sp>
        <p:nvSpPr>
          <p:cNvPr id="15" name="Oval 35"/>
          <p:cNvSpPr>
            <a:spLocks noChangeArrowheads="1"/>
          </p:cNvSpPr>
          <p:nvPr/>
        </p:nvSpPr>
        <p:spPr bwMode="auto">
          <a:xfrm>
            <a:off x="6081927" y="1967034"/>
            <a:ext cx="189084" cy="196339"/>
          </a:xfrm>
          <a:prstGeom prst="ellipse">
            <a:avLst/>
          </a:prstGeom>
          <a:noFill/>
          <a:ln w="25400" algn="ctr">
            <a:noFill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kern="0" dirty="0">
                <a:solidFill>
                  <a:srgbClr val="000000"/>
                </a:solidFill>
                <a:latin typeface="+mn-ea"/>
                <a:ea typeface="+mn-ea"/>
                <a:sym typeface="Wingdings 2" pitchFamily="18" charset="2"/>
              </a:rPr>
              <a:t></a:t>
            </a:r>
          </a:p>
        </p:txBody>
      </p:sp>
      <p:sp>
        <p:nvSpPr>
          <p:cNvPr id="16" name="Oval 34"/>
          <p:cNvSpPr>
            <a:spLocks noChangeArrowheads="1"/>
          </p:cNvSpPr>
          <p:nvPr/>
        </p:nvSpPr>
        <p:spPr bwMode="auto">
          <a:xfrm>
            <a:off x="7522354" y="1928934"/>
            <a:ext cx="189084" cy="196339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 latinLnBrk="0"/>
            <a:r>
              <a:rPr kumimoji="0" lang="en-US" altLang="ko-KR" sz="320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 2" pitchFamily="18" charset="2"/>
              </a:rPr>
              <a:t>+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4914610" y="1244032"/>
            <a:ext cx="1088004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b="1" dirty="0" smtClean="0">
                <a:solidFill>
                  <a:schemeClr val="bg1"/>
                </a:solidFill>
                <a:latin typeface="+mn-ea"/>
              </a:rPr>
              <a:t>운영 단가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914610" y="1653896"/>
            <a:ext cx="1087883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 latinLnBrk="0">
              <a:tabLst>
                <a:tab pos="812800" algn="l"/>
              </a:tabLst>
              <a:defRPr/>
            </a:pPr>
            <a:r>
              <a:rPr lang="en-US" altLang="ko-KR" sz="1200" kern="0" spc="-100" dirty="0" smtClean="0">
                <a:solidFill>
                  <a:srgbClr val="000000"/>
                </a:solidFill>
              </a:rPr>
              <a:t>GOLD</a:t>
            </a:r>
          </a:p>
          <a:p>
            <a:pPr lvl="0" algn="ctr" latinLnBrk="0">
              <a:tabLst>
                <a:tab pos="812800" algn="l"/>
              </a:tabLst>
              <a:defRPr/>
            </a:pPr>
            <a:r>
              <a:rPr lang="en-US" altLang="ko-KR" sz="1200" kern="0" spc="-100" dirty="0" smtClean="0">
                <a:solidFill>
                  <a:srgbClr val="000000"/>
                </a:solidFill>
              </a:rPr>
              <a:t>SILVER</a:t>
            </a:r>
          </a:p>
          <a:p>
            <a:pPr lvl="0" algn="ctr" latinLnBrk="0">
              <a:tabLst>
                <a:tab pos="812800" algn="l"/>
              </a:tabLst>
              <a:defRPr/>
            </a:pPr>
            <a:r>
              <a:rPr lang="en-US" altLang="ko-KR" sz="1200" kern="0" spc="-100" dirty="0" smtClean="0">
                <a:solidFill>
                  <a:srgbClr val="000000"/>
                </a:solidFill>
              </a:rPr>
              <a:t>BRONZE+</a:t>
            </a:r>
            <a:endParaRPr lang="en-US" altLang="ko-KR" sz="1200" kern="0" spc="-100" dirty="0">
              <a:solidFill>
                <a:srgbClr val="000000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353192" y="1244032"/>
            <a:ext cx="1088004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b="1" dirty="0" smtClean="0">
                <a:solidFill>
                  <a:schemeClr val="bg1"/>
                </a:solidFill>
                <a:latin typeface="+mn-ea"/>
              </a:rPr>
              <a:t>서버 사용량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353192" y="1653896"/>
            <a:ext cx="1087883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월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CPU</a:t>
            </a:r>
          </a:p>
          <a:p>
            <a:pPr algn="ctr"/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사용률</a:t>
            </a:r>
            <a:endParaRPr lang="ko-KR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791777" y="1244032"/>
            <a:ext cx="1088004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1300" b="1" dirty="0" smtClean="0">
                <a:solidFill>
                  <a:schemeClr val="bg1"/>
                </a:solidFill>
                <a:latin typeface="+mn-ea"/>
              </a:rPr>
              <a:t>선택 서비스료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7791777" y="1653896"/>
            <a:ext cx="1087883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200" kern="0" dirty="0">
                <a:solidFill>
                  <a:srgbClr val="000000"/>
                </a:solidFill>
                <a:latin typeface="+mn-ea"/>
              </a:rPr>
              <a:t>기본</a:t>
            </a:r>
            <a:r>
              <a:rPr lang="en-US" altLang="ko-KR" sz="1200" kern="0" dirty="0">
                <a:solidFill>
                  <a:srgbClr val="000000"/>
                </a:solidFill>
                <a:latin typeface="+mn-ea"/>
              </a:rPr>
              <a:t>SW,</a:t>
            </a:r>
          </a:p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200" kern="0" dirty="0">
                <a:solidFill>
                  <a:srgbClr val="000000"/>
                </a:solidFill>
                <a:latin typeface="+mn-ea"/>
              </a:rPr>
              <a:t>표준 </a:t>
            </a:r>
            <a:r>
              <a:rPr lang="en-US" altLang="ko-KR" sz="1200" kern="0" dirty="0">
                <a:solidFill>
                  <a:srgbClr val="000000"/>
                </a:solidFill>
                <a:latin typeface="+mn-ea"/>
              </a:rPr>
              <a:t>Spec</a:t>
            </a:r>
          </a:p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200" kern="0" dirty="0">
                <a:solidFill>
                  <a:srgbClr val="000000"/>
                </a:solidFill>
                <a:latin typeface="+mn-ea"/>
              </a:rPr>
              <a:t>초과자원</a:t>
            </a:r>
            <a:endParaRPr lang="en-US" altLang="ko-KR" sz="1200" kern="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3" name="한쪽 모서리가 잘린 사각형 22"/>
          <p:cNvSpPr/>
          <p:nvPr/>
        </p:nvSpPr>
        <p:spPr>
          <a:xfrm rot="10800000">
            <a:off x="1949707" y="2449754"/>
            <a:ext cx="7014761" cy="1239140"/>
          </a:xfrm>
          <a:prstGeom prst="snip1Rect">
            <a:avLst>
              <a:gd name="adj" fmla="val 0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>
              <a:solidFill>
                <a:prstClr val="white"/>
              </a:solidFill>
              <a:latin typeface="+mn-ea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253334" y="2540609"/>
            <a:ext cx="1296288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b="1" dirty="0" smtClean="0">
                <a:solidFill>
                  <a:schemeClr val="bg1"/>
                </a:solidFill>
                <a:latin typeface="+mn-ea"/>
              </a:rPr>
              <a:t>디스크 대가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53334" y="2950473"/>
            <a:ext cx="1296144" cy="64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GB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당 대가</a:t>
            </a:r>
            <a:endParaRPr lang="ko-KR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6" name="Oval 33"/>
          <p:cNvSpPr>
            <a:spLocks noChangeArrowheads="1"/>
          </p:cNvSpPr>
          <p:nvPr/>
        </p:nvSpPr>
        <p:spPr bwMode="auto">
          <a:xfrm>
            <a:off x="1610728" y="3200111"/>
            <a:ext cx="274642" cy="196339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 latinLnBrk="0"/>
            <a:r>
              <a:rPr kumimoji="0" lang="en-US" altLang="ko-KR" sz="28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 2" pitchFamily="18" charset="2"/>
              </a:rPr>
              <a:t>=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2521586" y="2540609"/>
            <a:ext cx="158031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b="1" dirty="0" smtClean="0">
                <a:solidFill>
                  <a:schemeClr val="bg1"/>
                </a:solidFill>
                <a:latin typeface="+mn-ea"/>
              </a:rPr>
              <a:t>할당량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521586" y="2950473"/>
            <a:ext cx="1580134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할당한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디스크량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(GB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단위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4611106" y="2540609"/>
            <a:ext cx="158031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>
                <a:solidFill>
                  <a:schemeClr val="bg1"/>
                </a:solidFill>
                <a:latin typeface="+mn-ea"/>
              </a:rPr>
              <a:t>GB</a:t>
            </a:r>
            <a:r>
              <a:rPr lang="ko-KR" altLang="en-US" sz="1300" b="1" dirty="0" smtClean="0">
                <a:solidFill>
                  <a:schemeClr val="bg1"/>
                </a:solidFill>
                <a:latin typeface="+mn-ea"/>
              </a:rPr>
              <a:t>당 단가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4611106" y="2950473"/>
            <a:ext cx="1580134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  <a:latin typeface="+mn-ea"/>
              </a:rPr>
              <a:t>서비스 패키지</a:t>
            </a:r>
            <a:endParaRPr lang="en-US" altLang="ko-KR" sz="12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chemeClr val="tx1"/>
                </a:solidFill>
                <a:latin typeface="+mn-ea"/>
              </a:rPr>
              <a:t>수준</a:t>
            </a:r>
            <a:r>
              <a:rPr lang="en-US" altLang="ko-KR" sz="1200" dirty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>
                <a:solidFill>
                  <a:schemeClr val="tx1"/>
                </a:solidFill>
                <a:latin typeface="+mn-ea"/>
              </a:rPr>
              <a:t>別 단가</a:t>
            </a:r>
          </a:p>
        </p:txBody>
      </p:sp>
      <p:sp>
        <p:nvSpPr>
          <p:cNvPr id="31" name="Oval 32"/>
          <p:cNvSpPr>
            <a:spLocks noChangeArrowheads="1"/>
          </p:cNvSpPr>
          <p:nvPr/>
        </p:nvSpPr>
        <p:spPr bwMode="auto">
          <a:xfrm>
            <a:off x="4211738" y="3225511"/>
            <a:ext cx="274642" cy="196339"/>
          </a:xfrm>
          <a:prstGeom prst="ellipse">
            <a:avLst/>
          </a:prstGeom>
          <a:noFill/>
          <a:ln w="25400" algn="ctr">
            <a:noFill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kern="0" dirty="0">
                <a:solidFill>
                  <a:srgbClr val="000000"/>
                </a:solidFill>
                <a:latin typeface="+mn-ea"/>
                <a:ea typeface="+mn-ea"/>
                <a:sym typeface="Wingdings 2" pitchFamily="18" charset="2"/>
              </a:rPr>
              <a:t></a:t>
            </a:r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6303939" y="3200111"/>
            <a:ext cx="274642" cy="196339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 latinLnBrk="0"/>
            <a:r>
              <a:rPr kumimoji="0" lang="en-US" altLang="ko-KR" sz="320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 2" pitchFamily="18" charset="2"/>
              </a:rPr>
              <a:t>+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6700627" y="2540609"/>
            <a:ext cx="158031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b="1" dirty="0" smtClean="0">
                <a:solidFill>
                  <a:schemeClr val="bg1"/>
                </a:solidFill>
                <a:latin typeface="+mn-ea"/>
              </a:rPr>
              <a:t>선택 서비스료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6700627" y="2950473"/>
            <a:ext cx="1580134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 latinLnBrk="0">
              <a:tabLst>
                <a:tab pos="812800" algn="l"/>
              </a:tabLst>
              <a:defRPr/>
            </a:pPr>
            <a:r>
              <a:rPr lang="ko-KR" altLang="en-US" sz="1200" kern="0" spc="-100" dirty="0" smtClean="0">
                <a:solidFill>
                  <a:srgbClr val="000000"/>
                </a:solidFill>
              </a:rPr>
              <a:t>추가 서비스</a:t>
            </a:r>
            <a:endParaRPr lang="en-US" altLang="ko-KR" sz="1200" kern="0" spc="-100" dirty="0" smtClean="0">
              <a:solidFill>
                <a:srgbClr val="000000"/>
              </a:solidFill>
            </a:endParaRPr>
          </a:p>
          <a:p>
            <a:pPr lvl="0" algn="ctr" latinLnBrk="0">
              <a:tabLst>
                <a:tab pos="812800" algn="l"/>
              </a:tabLst>
              <a:defRPr/>
            </a:pPr>
            <a:r>
              <a:rPr lang="en-US" altLang="ko-KR" sz="1200" kern="0" spc="-100" dirty="0" smtClean="0">
                <a:solidFill>
                  <a:srgbClr val="000000"/>
                </a:solidFill>
              </a:rPr>
              <a:t>(</a:t>
            </a:r>
            <a:r>
              <a:rPr lang="ko-KR" altLang="en-US" sz="1200" kern="0" spc="-100" dirty="0" smtClean="0">
                <a:solidFill>
                  <a:srgbClr val="000000"/>
                </a:solidFill>
              </a:rPr>
              <a:t>이중화</a:t>
            </a:r>
            <a:r>
              <a:rPr lang="en-US" altLang="ko-KR" sz="1200" kern="0" spc="-100" dirty="0" smtClean="0">
                <a:solidFill>
                  <a:srgbClr val="000000"/>
                </a:solidFill>
              </a:rPr>
              <a:t>, DR)</a:t>
            </a:r>
            <a:endParaRPr lang="en-US" altLang="ko-KR" sz="1200" kern="0" spc="-100" dirty="0">
              <a:solidFill>
                <a:srgbClr val="000000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251520" y="3856094"/>
            <a:ext cx="1296288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b="1" dirty="0" smtClean="0">
                <a:solidFill>
                  <a:schemeClr val="bg1"/>
                </a:solidFill>
                <a:latin typeface="+mn-ea"/>
              </a:rPr>
              <a:t>백업 대가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251520" y="4265958"/>
            <a:ext cx="1296144" cy="64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TB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당 대가</a:t>
            </a:r>
            <a:endParaRPr lang="ko-KR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8" name="Oval 33"/>
          <p:cNvSpPr>
            <a:spLocks noChangeArrowheads="1"/>
          </p:cNvSpPr>
          <p:nvPr/>
        </p:nvSpPr>
        <p:spPr bwMode="auto">
          <a:xfrm>
            <a:off x="1608914" y="4515596"/>
            <a:ext cx="274642" cy="196339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 latinLnBrk="0"/>
            <a:r>
              <a:rPr kumimoji="0" lang="en-US" altLang="ko-KR" sz="28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 2" pitchFamily="18" charset="2"/>
              </a:rPr>
              <a:t>=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2519772" y="3856094"/>
            <a:ext cx="158031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b="1" dirty="0" err="1" smtClean="0">
                <a:solidFill>
                  <a:schemeClr val="bg1"/>
                </a:solidFill>
                <a:latin typeface="+mn-ea"/>
              </a:rPr>
              <a:t>백업량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4609292" y="3856094"/>
            <a:ext cx="158031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>
                <a:solidFill>
                  <a:schemeClr val="bg1"/>
                </a:solidFill>
                <a:latin typeface="+mn-ea"/>
              </a:rPr>
              <a:t>TB</a:t>
            </a:r>
            <a:r>
              <a:rPr lang="ko-KR" altLang="en-US" sz="1300" b="1" dirty="0" smtClean="0">
                <a:solidFill>
                  <a:schemeClr val="bg1"/>
                </a:solidFill>
                <a:latin typeface="+mn-ea"/>
              </a:rPr>
              <a:t>당 단가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1" name="Oval 32"/>
          <p:cNvSpPr>
            <a:spLocks noChangeArrowheads="1"/>
          </p:cNvSpPr>
          <p:nvPr/>
        </p:nvSpPr>
        <p:spPr bwMode="auto">
          <a:xfrm>
            <a:off x="4209924" y="4540996"/>
            <a:ext cx="274642" cy="196339"/>
          </a:xfrm>
          <a:prstGeom prst="ellipse">
            <a:avLst/>
          </a:prstGeom>
          <a:noFill/>
          <a:ln w="25400" algn="ctr">
            <a:noFill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kern="0" dirty="0">
                <a:solidFill>
                  <a:srgbClr val="000000"/>
                </a:solidFill>
                <a:latin typeface="+mn-ea"/>
                <a:ea typeface="+mn-ea"/>
                <a:sym typeface="Wingdings 2" pitchFamily="18" charset="2"/>
              </a:rPr>
              <a:t></a:t>
            </a:r>
          </a:p>
        </p:txBody>
      </p:sp>
      <p:sp>
        <p:nvSpPr>
          <p:cNvPr id="42" name="Oval 34"/>
          <p:cNvSpPr>
            <a:spLocks noChangeArrowheads="1"/>
          </p:cNvSpPr>
          <p:nvPr/>
        </p:nvSpPr>
        <p:spPr bwMode="auto">
          <a:xfrm>
            <a:off x="6302125" y="4515596"/>
            <a:ext cx="274642" cy="196339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 latinLnBrk="0"/>
            <a:r>
              <a:rPr kumimoji="0" lang="en-US" altLang="ko-KR" sz="320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  <a:sym typeface="Wingdings 2" pitchFamily="18" charset="2"/>
              </a:rPr>
              <a:t>+</a:t>
            </a:r>
          </a:p>
        </p:txBody>
      </p:sp>
      <p:sp>
        <p:nvSpPr>
          <p:cNvPr id="43" name="직사각형 42"/>
          <p:cNvSpPr/>
          <p:nvPr/>
        </p:nvSpPr>
        <p:spPr>
          <a:xfrm>
            <a:off x="6698813" y="3856094"/>
            <a:ext cx="158031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b="1" dirty="0" smtClean="0">
                <a:solidFill>
                  <a:schemeClr val="bg1"/>
                </a:solidFill>
                <a:latin typeface="+mn-ea"/>
              </a:rPr>
              <a:t>선택 서비스료</a:t>
            </a:r>
            <a:endParaRPr lang="ko-KR" altLang="en-US" sz="13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2519772" y="4265958"/>
            <a:ext cx="1580134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월간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백업량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(TB)</a:t>
            </a:r>
            <a:endParaRPr lang="ko-KR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609292" y="4265958"/>
            <a:ext cx="1580134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서비스 패키지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수준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別 단가</a:t>
            </a:r>
            <a:endParaRPr lang="ko-KR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698813" y="4265958"/>
            <a:ext cx="1580134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 latinLnBrk="0">
              <a:tabLst>
                <a:tab pos="812800" algn="l"/>
              </a:tabLst>
              <a:defRPr/>
            </a:pPr>
            <a:r>
              <a:rPr lang="ko-KR" altLang="en-US" sz="1200" kern="0" spc="-100" dirty="0" smtClean="0">
                <a:solidFill>
                  <a:srgbClr val="000000"/>
                </a:solidFill>
              </a:rPr>
              <a:t>추가 서비스</a:t>
            </a:r>
            <a:endParaRPr lang="en-US" altLang="ko-KR" sz="1200" kern="0" spc="-100" dirty="0">
              <a:solidFill>
                <a:srgbClr val="000000"/>
              </a:solidFill>
            </a:endParaRPr>
          </a:p>
        </p:txBody>
      </p:sp>
      <p:sp>
        <p:nvSpPr>
          <p:cNvPr id="47" name="Text Box 1348"/>
          <p:cNvSpPr txBox="1">
            <a:spLocks noChangeArrowheads="1"/>
          </p:cNvSpPr>
          <p:nvPr/>
        </p:nvSpPr>
        <p:spPr bwMode="auto">
          <a:xfrm>
            <a:off x="287524" y="5124380"/>
            <a:ext cx="8676963" cy="118494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400" dirty="0" smtClean="0">
                <a:latin typeface="맑은 고딕" pitchFamily="50" charset="-127"/>
                <a:ea typeface="맑은 고딕" pitchFamily="50" charset="-127"/>
              </a:rPr>
              <a:t>1) 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PU (Power Unit) : </a:t>
            </a:r>
            <a:r>
              <a:rPr kumimoji="0" lang="ko-KR" altLang="en-US" sz="1400" dirty="0" smtClean="0">
                <a:latin typeface="맑은 고딕" pitchFamily="50" charset="-127"/>
                <a:ea typeface="맑은 고딕" pitchFamily="50" charset="-127"/>
              </a:rPr>
              <a:t>장비의 </a:t>
            </a: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성능을 나타내는 수치이며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,</a:t>
            </a: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1PU= </a:t>
            </a:r>
            <a:r>
              <a:rPr kumimoji="0" lang="en-US" altLang="ko-KR" sz="1400" dirty="0" smtClean="0">
                <a:latin typeface="맑은 고딕" pitchFamily="50" charset="-127"/>
                <a:ea typeface="맑은 고딕" pitchFamily="50" charset="-127"/>
              </a:rPr>
              <a:t>15,000tpmC (</a:t>
            </a:r>
            <a:r>
              <a:rPr kumimoji="0" lang="ko-KR" altLang="en-US" sz="1400" dirty="0" err="1" smtClean="0">
                <a:latin typeface="맑은 고딕" pitchFamily="50" charset="-127"/>
                <a:ea typeface="맑은 고딕" pitchFamily="50" charset="-127"/>
              </a:rPr>
              <a:t>클라우드</a:t>
            </a:r>
            <a:r>
              <a:rPr kumimoji="0" lang="ko-KR" altLang="en-US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논리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core</a:t>
            </a:r>
            <a:r>
              <a:rPr kumimoji="0" lang="ko-KR" altLang="en-US" sz="1400" dirty="0" smtClean="0">
                <a:latin typeface="맑은 고딕" pitchFamily="50" charset="-127"/>
                <a:ea typeface="맑은 고딕" pitchFamily="50" charset="-127"/>
              </a:rPr>
              <a:t>단위</a:t>
            </a:r>
            <a:r>
              <a:rPr kumimoji="0" lang="en-US" altLang="ko-KR" sz="1400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2) </a:t>
            </a:r>
            <a:r>
              <a:rPr kumimoji="0" lang="ko-KR" altLang="en-US" sz="1400" dirty="0" smtClean="0">
                <a:latin typeface="맑은 고딕" pitchFamily="50" charset="-127"/>
                <a:ea typeface="맑은 고딕" pitchFamily="50" charset="-127"/>
              </a:rPr>
              <a:t>서버 </a:t>
            </a: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단가          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kumimoji="0" lang="ko-KR" altLang="en-US" sz="1400" dirty="0" smtClean="0">
                <a:latin typeface="맑은 고딕" pitchFamily="50" charset="-127"/>
                <a:ea typeface="맑은 고딕" pitchFamily="50" charset="-127"/>
              </a:rPr>
              <a:t>시설사용료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유지보수료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센터 사용료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벤더의 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Core </a:t>
            </a: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당 </a:t>
            </a:r>
            <a:r>
              <a:rPr kumimoji="0" lang="en-US" altLang="ko-KR" sz="1400" dirty="0" err="1">
                <a:latin typeface="맑은 고딕" pitchFamily="50" charset="-127"/>
                <a:ea typeface="맑은 고딕" pitchFamily="50" charset="-127"/>
              </a:rPr>
              <a:t>Tpmc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기준 </a:t>
            </a:r>
            <a:r>
              <a:rPr kumimoji="0" lang="ko-KR" altLang="en-US" sz="1400" dirty="0" err="1">
                <a:latin typeface="맑은 고딕" pitchFamily="50" charset="-127"/>
                <a:ea typeface="맑은 고딕" pitchFamily="50" charset="-127"/>
              </a:rPr>
              <a:t>기종별</a:t>
            </a: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 단가 구성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) 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 3) </a:t>
            </a:r>
            <a:r>
              <a:rPr kumimoji="0" lang="ko-KR" altLang="en-US" sz="1400" dirty="0" smtClean="0">
                <a:latin typeface="맑은 고딕" pitchFamily="50" charset="-127"/>
                <a:ea typeface="맑은 고딕" pitchFamily="50" charset="-127"/>
              </a:rPr>
              <a:t>운영 </a:t>
            </a: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단가          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kumimoji="0" lang="ko-KR" altLang="en-US" sz="1400" dirty="0" smtClean="0">
                <a:latin typeface="맑은 고딕" pitchFamily="50" charset="-127"/>
                <a:ea typeface="맑은 고딕" pitchFamily="50" charset="-127"/>
              </a:rPr>
              <a:t>시스템 </a:t>
            </a: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제공수준에 따른 차등화된 단가 적용</a:t>
            </a:r>
          </a:p>
          <a:p>
            <a:pPr eaLnBrk="1" hangingPunct="1">
              <a:spcBef>
                <a:spcPct val="50000"/>
              </a:spcBef>
            </a:pP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4) </a:t>
            </a:r>
            <a:r>
              <a:rPr kumimoji="0" lang="ko-KR" altLang="en-US" sz="1400" dirty="0" smtClean="0">
                <a:latin typeface="맑은 고딕" pitchFamily="50" charset="-127"/>
                <a:ea typeface="맑은 고딕" pitchFamily="50" charset="-127"/>
              </a:rPr>
              <a:t>서버 </a:t>
            </a:r>
            <a:r>
              <a:rPr kumimoji="0" lang="ko-KR" altLang="en-US" sz="1400" dirty="0">
                <a:latin typeface="맑은 고딕" pitchFamily="50" charset="-127"/>
                <a:ea typeface="맑은 고딕" pitchFamily="50" charset="-127"/>
              </a:rPr>
              <a:t>사용량       </a:t>
            </a:r>
            <a:r>
              <a:rPr kumimoji="0" lang="en-US" altLang="ko-KR" sz="1400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kumimoji="0" lang="ko-KR" altLang="en-US" sz="1400" dirty="0" err="1" smtClean="0">
                <a:latin typeface="맑은 고딕" pitchFamily="50" charset="-127"/>
                <a:ea typeface="맑은 고딕" pitchFamily="50" charset="-127"/>
              </a:rPr>
              <a:t>클라우드는</a:t>
            </a:r>
            <a:r>
              <a:rPr kumimoji="0" lang="ko-KR" altLang="en-US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dirty="0" err="1" smtClean="0">
                <a:latin typeface="맑은 고딕" pitchFamily="50" charset="-127"/>
                <a:ea typeface="맑은 고딕" pitchFamily="50" charset="-127"/>
              </a:rPr>
              <a:t>사용율</a:t>
            </a:r>
            <a:r>
              <a:rPr kumimoji="0" lang="ko-KR" altLang="en-US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400" dirty="0" err="1" smtClean="0">
                <a:latin typeface="맑은 고딕" pitchFamily="50" charset="-127"/>
                <a:ea typeface="맑은 고딕" pitchFamily="50" charset="-127"/>
              </a:rPr>
              <a:t>미반영</a:t>
            </a:r>
            <a:r>
              <a:rPr kumimoji="0" lang="en-US" altLang="ko-KR" sz="1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 sz="1400" dirty="0" err="1" smtClean="0">
                <a:latin typeface="맑은 고딕" pitchFamily="50" charset="-127"/>
                <a:ea typeface="맑은 고딕" pitchFamily="50" charset="-127"/>
              </a:rPr>
              <a:t>종량제의</a:t>
            </a:r>
            <a:r>
              <a:rPr kumimoji="0" lang="ko-KR" altLang="en-US" sz="1400" dirty="0" smtClean="0">
                <a:latin typeface="맑은 고딕" pitchFamily="50" charset="-127"/>
                <a:ea typeface="맑은 고딕" pitchFamily="50" charset="-127"/>
              </a:rPr>
              <a:t> 경우 </a:t>
            </a:r>
            <a:r>
              <a:rPr kumimoji="0" lang="ko-KR" altLang="en-US" sz="1400" dirty="0" err="1" smtClean="0">
                <a:latin typeface="맑은 고딕" pitchFamily="50" charset="-127"/>
                <a:ea typeface="맑은 고딕" pitchFamily="50" charset="-127"/>
              </a:rPr>
              <a:t>사용율</a:t>
            </a:r>
            <a:r>
              <a:rPr kumimoji="0" lang="ko-KR" altLang="en-US" sz="1400" dirty="0" smtClean="0">
                <a:latin typeface="맑은 고딕" pitchFamily="50" charset="-127"/>
                <a:ea typeface="맑은 고딕" pitchFamily="50" charset="-127"/>
              </a:rPr>
              <a:t> 반영</a:t>
            </a:r>
            <a:endParaRPr kumimoji="0" lang="ko-KR" altLang="en-US" sz="14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681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/>
              <a:t>별첨</a:t>
            </a:r>
            <a:r>
              <a:rPr kumimoji="1" lang="en-US" altLang="ko-KR" sz="2031" kern="0" dirty="0"/>
              <a:t>5. USEFLEX </a:t>
            </a:r>
            <a:r>
              <a:rPr kumimoji="1" lang="ko-KR" altLang="en-US" sz="2031" kern="0" dirty="0" err="1" smtClean="0"/>
              <a:t>클라우드</a:t>
            </a:r>
            <a:r>
              <a:rPr kumimoji="1" lang="ko-KR" altLang="en-US" sz="2031" kern="0" dirty="0" smtClean="0"/>
              <a:t> </a:t>
            </a:r>
            <a:r>
              <a:rPr kumimoji="1" lang="en-US" altLang="ko-KR" sz="2031" kern="0" dirty="0"/>
              <a:t>&gt; </a:t>
            </a:r>
            <a:r>
              <a:rPr kumimoji="1" lang="ko-KR" altLang="en-US" sz="2031" kern="0" dirty="0" smtClean="0"/>
              <a:t>운영 서비스 등급별 수</a:t>
            </a:r>
            <a:r>
              <a:rPr kumimoji="1" lang="ko-KR" altLang="en-US" sz="2031" kern="0" dirty="0"/>
              <a:t>준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106448"/>
              </p:ext>
            </p:extLst>
          </p:nvPr>
        </p:nvGraphicFramePr>
        <p:xfrm>
          <a:off x="179512" y="1124744"/>
          <a:ext cx="8712968" cy="5306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3246"/>
                <a:gridCol w="1045109"/>
                <a:gridCol w="871855"/>
                <a:gridCol w="1035794"/>
                <a:gridCol w="1199732"/>
                <a:gridCol w="1758616"/>
                <a:gridCol w="1758616"/>
              </a:tblGrid>
              <a:tr h="36160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구분 </a:t>
                      </a:r>
                      <a:endParaRPr lang="ko-KR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1E7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Gold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1E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Silver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1E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Bronze+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1E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Bronze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1E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비고 </a:t>
                      </a:r>
                      <a:endParaRPr lang="ko-KR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1E78"/>
                    </a:solidFill>
                  </a:tcPr>
                </a:tc>
              </a:tr>
              <a:tr h="22666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제공 플랫폼 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X86(Windows, Linux), </a:t>
                      </a:r>
                      <a:r>
                        <a:rPr lang="ko-KR" altLang="en-US" sz="11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종량제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Unix, Appliance)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Unix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는 </a:t>
                      </a:r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Bronze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제외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200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권장 업무 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핵심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중요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중요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일반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QA/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테스트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자원제공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테스트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/R&amp;D)</a:t>
                      </a:r>
                      <a:endParaRPr lang="en-US" altLang="ko-KR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112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운영지원 </a:t>
                      </a:r>
                      <a:b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서비스 시간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SR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처리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24H*7D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15H*5D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9H*5D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9H*5D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접수는 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24H</a:t>
                      </a:r>
                      <a:b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주간 근무시간은 </a:t>
                      </a:r>
                      <a:r>
                        <a:rPr lang="ko-KR" altLang="en-US" sz="11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고객사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환경에 따라 변경가능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48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00:00~24:00 </a:t>
                      </a:r>
                      <a:endParaRPr lang="en-US" altLang="ko-KR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06:00~21:00</a:t>
                      </a:r>
                      <a:endParaRPr lang="en-US" altLang="ko-KR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주간 근무시간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주간 근무시간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66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피드백 시간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일 이내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일 이내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일 이내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일 이내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662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기본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H/W 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6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OS 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6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DBMS 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DBMS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운영단가 별도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78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구축 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인프라 구성 </a:t>
                      </a:r>
                      <a:endParaRPr lang="en-US" altLang="ko-KR" sz="1100" b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ko-KR" altLang="en-US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기술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검토 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6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결과 보고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altLang="ko-KR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662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형상 관리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형상 관리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1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평일야간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0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배치작업 서비스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11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작업시간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24H*7D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15H*5D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근무시간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근무시간</a:t>
                      </a:r>
                      <a:b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단순 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OS 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재설치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891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용량 관리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일일 메일링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용량 관리를 통한 장단기 자원 요구 예측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자원 활용도를 높이는 서비스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6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분석 보고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6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성능 관리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성능 관리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6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성능 진단 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DB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및 어플리케이션 제외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95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/>
              <a:t>별첨</a:t>
            </a:r>
            <a:r>
              <a:rPr kumimoji="1" lang="en-US" altLang="ko-KR" sz="2031" kern="0" dirty="0"/>
              <a:t>5. USEFLEX </a:t>
            </a:r>
            <a:r>
              <a:rPr kumimoji="1" lang="ko-KR" altLang="en-US" sz="2031" kern="0" dirty="0" err="1" smtClean="0"/>
              <a:t>클라우드</a:t>
            </a:r>
            <a:r>
              <a:rPr kumimoji="1" lang="ko-KR" altLang="en-US" sz="2031" kern="0" dirty="0" smtClean="0"/>
              <a:t> </a:t>
            </a:r>
            <a:r>
              <a:rPr kumimoji="1" lang="en-US" altLang="ko-KR" sz="2031" kern="0" dirty="0"/>
              <a:t>&gt; </a:t>
            </a:r>
            <a:r>
              <a:rPr kumimoji="1" lang="ko-KR" altLang="en-US" sz="2031" kern="0" dirty="0"/>
              <a:t>운영 서비스 등급별 수준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811217"/>
              </p:ext>
            </p:extLst>
          </p:nvPr>
        </p:nvGraphicFramePr>
        <p:xfrm>
          <a:off x="251521" y="1113721"/>
          <a:ext cx="8784977" cy="533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942"/>
                <a:gridCol w="1229385"/>
                <a:gridCol w="1165243"/>
                <a:gridCol w="1036960"/>
                <a:gridCol w="1368358"/>
                <a:gridCol w="1496642"/>
                <a:gridCol w="1710447"/>
              </a:tblGrid>
              <a:tr h="3128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구분 </a:t>
                      </a:r>
                      <a:endParaRPr lang="ko-KR" alt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1E7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Gold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1E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Silver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1E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Bronze+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1E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Bronze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1E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비고 </a:t>
                      </a:r>
                      <a:endParaRPr lang="ko-KR" alt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1E78"/>
                    </a:solidFill>
                  </a:tcPr>
                </a:tc>
              </a:tr>
              <a:tr h="227776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가용성관리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가동율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99.99%</a:t>
                      </a:r>
                      <a:endParaRPr lang="en-US" altLang="ko-KR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99.97%</a:t>
                      </a:r>
                      <a:endParaRPr lang="en-US" altLang="ko-KR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99.95%</a:t>
                      </a:r>
                      <a:endParaRPr lang="en-US" altLang="ko-KR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99.95%</a:t>
                      </a:r>
                      <a:endParaRPr lang="en-US" altLang="ko-KR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7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서버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H/W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이중화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필수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선택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선택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N/A 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3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스토리지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Mid-Range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이상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Mid-Range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이상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endParaRPr lang="en-US" altLang="ko-KR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7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HW offline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정기</a:t>
                      </a:r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PM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연간 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 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연간 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연간 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비정기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7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OS PM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계획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실행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연간 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연간 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연간 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7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PISA Check(PM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전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 </a:t>
                      </a:r>
                      <a:endParaRPr lang="en-US" altLang="ko-KR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 </a:t>
                      </a:r>
                      <a:r>
                        <a:rPr lang="ko-KR" altLang="en-US" sz="11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필요시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776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인시던트</a:t>
                      </a:r>
                      <a:r>
                        <a:rPr lang="en-US" altLang="ko-KR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</a:p>
                    <a:p>
                      <a:pPr algn="ctr" rtl="0" fontAlgn="ctr"/>
                      <a:r>
                        <a:rPr lang="ko-KR" altLang="en-US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장애관리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인시던트 처리 시간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24H*7D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15H*5D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근무시간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근무시간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7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장애 대응 시간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24H*7D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24H*7D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24H*7D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24H*7D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94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장애 조치 시간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즉시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즉시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즉시</a:t>
                      </a:r>
                      <a:b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후속대응은 근무시간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즉시</a:t>
                      </a:r>
                      <a:b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후속대응은 근무시간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유지보수 수준에 따른 조치시간 차별화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5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장애 분석 보고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서비스 수준 관계 없이 분석 실시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598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모니터링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모니터링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b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성능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용량 실시간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운영 환경 및 상태를 모니터링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문제 감지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운영 현황보고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월간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7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레포팅 주기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월간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월간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월간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777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재해</a:t>
                      </a:r>
                      <a:r>
                        <a:rPr lang="en-US" altLang="ko-KR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</a:p>
                    <a:p>
                      <a:pPr algn="ctr" rtl="0" fontAlgn="ctr"/>
                      <a:r>
                        <a:rPr lang="ko-KR" altLang="en-US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장애훈련 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장애 복구 훈련 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연간 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연간 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연간 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환경 제공 시 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83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장애예방 관리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장애예방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장애조치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장애재발방지 대책 수립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점검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(PM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주기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시스템 </a:t>
                      </a:r>
                      <a:r>
                        <a:rPr lang="ko-KR" altLang="en-US" sz="11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가동율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관리</a:t>
                      </a:r>
                      <a:r>
                        <a:rPr lang="en-US" altLang="ko-KR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7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재해복구 모의훈련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연간 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연간 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연간 </a:t>
                      </a:r>
                      <a:r>
                        <a:rPr lang="en-US" altLang="ko-KR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회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구축 시 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776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보안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보안상시점검 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77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SLA </a:t>
                      </a:r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관리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77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손해배상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</a:t>
                      </a:r>
                      <a:endParaRPr lang="ko-KR" altLang="en-US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48" marR="4648" marT="4578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32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6. 16</a:t>
            </a:r>
            <a:r>
              <a:rPr kumimoji="1" lang="ko-KR" altLang="en-US" sz="2031" kern="0" dirty="0" smtClean="0"/>
              <a:t>년 </a:t>
            </a:r>
            <a:r>
              <a:rPr kumimoji="1" lang="ko-KR" altLang="en-US" sz="2031" kern="0" dirty="0" err="1" smtClean="0"/>
              <a:t>클라우드</a:t>
            </a:r>
            <a:r>
              <a:rPr kumimoji="1" lang="ko-KR" altLang="en-US" sz="2031" kern="0" dirty="0" smtClean="0"/>
              <a:t> 전환 대상 유형 분류</a:t>
            </a:r>
            <a:endParaRPr kumimoji="1" lang="ko-KR" altLang="en-US" sz="2031" kern="0" dirty="0"/>
          </a:p>
        </p:txBody>
      </p:sp>
      <p:sp>
        <p:nvSpPr>
          <p:cNvPr id="16" name="Rectangle 15"/>
          <p:cNvSpPr/>
          <p:nvPr/>
        </p:nvSpPr>
        <p:spPr>
          <a:xfrm>
            <a:off x="971600" y="3181517"/>
            <a:ext cx="1440160" cy="5760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en-US" altLang="ko-KR" sz="1400" b="1" dirty="0" smtClean="0">
                <a:solidFill>
                  <a:schemeClr val="tx1"/>
                </a:solidFill>
                <a:latin typeface="+mn-ea"/>
              </a:rPr>
              <a:t>119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Rectangle 15"/>
          <p:cNvSpPr/>
          <p:nvPr/>
        </p:nvSpPr>
        <p:spPr>
          <a:xfrm>
            <a:off x="3245311" y="4429795"/>
            <a:ext cx="1435438" cy="576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en-US" altLang="ko-KR" sz="1400" b="1" dirty="0" smtClean="0">
                <a:solidFill>
                  <a:schemeClr val="tx1"/>
                </a:solidFill>
                <a:latin typeface="+mn-ea"/>
              </a:rPr>
              <a:t>68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18" name="그룹 47"/>
          <p:cNvGrpSpPr/>
          <p:nvPr/>
        </p:nvGrpSpPr>
        <p:grpSpPr>
          <a:xfrm>
            <a:off x="971600" y="2790459"/>
            <a:ext cx="1437799" cy="292388"/>
            <a:chOff x="343489" y="1324595"/>
            <a:chExt cx="1574867" cy="292388"/>
          </a:xfrm>
        </p:grpSpPr>
        <p:sp>
          <p:nvSpPr>
            <p:cNvPr id="19" name="Rectangle 31"/>
            <p:cNvSpPr/>
            <p:nvPr/>
          </p:nvSpPr>
          <p:spPr>
            <a:xfrm>
              <a:off x="343489" y="1324595"/>
              <a:ext cx="1572281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o-KR" altLang="en-US" sz="1300" b="1" kern="0" dirty="0" smtClean="0">
                  <a:solidFill>
                    <a:srgbClr val="000000"/>
                  </a:solidFill>
                  <a:latin typeface="+mn-ea"/>
                  <a:ea typeface="+mn-ea"/>
                </a:rPr>
                <a:t>도입 </a:t>
              </a:r>
              <a:r>
                <a:rPr lang="en-US" altLang="ko-KR" sz="1300" b="1" kern="0" dirty="0" smtClean="0">
                  <a:solidFill>
                    <a:srgbClr val="000000"/>
                  </a:solidFill>
                  <a:latin typeface="+mn-ea"/>
                  <a:ea typeface="+mn-ea"/>
                </a:rPr>
                <a:t>5</a:t>
              </a:r>
              <a:r>
                <a:rPr lang="ko-KR" altLang="en-US" sz="1300" b="1" kern="0" dirty="0" smtClean="0">
                  <a:solidFill>
                    <a:srgbClr val="000000"/>
                  </a:solidFill>
                  <a:latin typeface="+mn-ea"/>
                  <a:ea typeface="+mn-ea"/>
                </a:rPr>
                <a:t>년 경과</a:t>
              </a:r>
              <a:endParaRPr lang="en-US" altLang="ko-KR" sz="1300" b="1" kern="0" dirty="0" smtClean="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  <p:cxnSp>
          <p:nvCxnSpPr>
            <p:cNvPr id="20" name="Straight Connector 32"/>
            <p:cNvCxnSpPr/>
            <p:nvPr/>
          </p:nvCxnSpPr>
          <p:spPr>
            <a:xfrm>
              <a:off x="346075" y="1616983"/>
              <a:ext cx="157228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15"/>
          <p:cNvSpPr/>
          <p:nvPr/>
        </p:nvSpPr>
        <p:spPr>
          <a:xfrm>
            <a:off x="3245311" y="2129831"/>
            <a:ext cx="1435438" cy="576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en-US" altLang="ko-KR" sz="1400" b="1" dirty="0" smtClean="0">
                <a:solidFill>
                  <a:schemeClr val="tx1"/>
                </a:solidFill>
                <a:latin typeface="+mn-ea"/>
              </a:rPr>
              <a:t>51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2" name="Rectangle 15"/>
          <p:cNvSpPr/>
          <p:nvPr/>
        </p:nvSpPr>
        <p:spPr>
          <a:xfrm>
            <a:off x="5524357" y="2523100"/>
            <a:ext cx="1435438" cy="576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en-US" altLang="ko-KR" sz="1400" b="1" dirty="0" smtClean="0">
                <a:solidFill>
                  <a:schemeClr val="tx1"/>
                </a:solidFill>
                <a:latin typeface="+mn-ea"/>
              </a:rPr>
              <a:t>16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3" name="Rectangle 15"/>
          <p:cNvSpPr/>
          <p:nvPr/>
        </p:nvSpPr>
        <p:spPr>
          <a:xfrm>
            <a:off x="5524357" y="1447272"/>
            <a:ext cx="1435438" cy="576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en-US" altLang="ko-KR" sz="1400" b="1" dirty="0" smtClean="0">
                <a:solidFill>
                  <a:schemeClr val="tx1"/>
                </a:solidFill>
                <a:latin typeface="+mn-ea"/>
              </a:rPr>
              <a:t>35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24" name="그룹 47"/>
          <p:cNvGrpSpPr/>
          <p:nvPr/>
        </p:nvGrpSpPr>
        <p:grpSpPr>
          <a:xfrm>
            <a:off x="3242950" y="1730948"/>
            <a:ext cx="1437799" cy="292388"/>
            <a:chOff x="343489" y="1324595"/>
            <a:chExt cx="1574867" cy="292388"/>
          </a:xfrm>
        </p:grpSpPr>
        <p:sp>
          <p:nvSpPr>
            <p:cNvPr id="25" name="Rectangle 31"/>
            <p:cNvSpPr/>
            <p:nvPr/>
          </p:nvSpPr>
          <p:spPr>
            <a:xfrm>
              <a:off x="343489" y="1324595"/>
              <a:ext cx="1572281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ko-KR" sz="1300" b="1" kern="0" dirty="0" smtClean="0">
                  <a:solidFill>
                    <a:srgbClr val="000000"/>
                  </a:solidFill>
                  <a:latin typeface="+mn-ea"/>
                  <a:ea typeface="+mn-ea"/>
                </a:rPr>
                <a:t>X86</a:t>
              </a:r>
            </a:p>
          </p:txBody>
        </p:sp>
        <p:cxnSp>
          <p:nvCxnSpPr>
            <p:cNvPr id="26" name="Straight Connector 32"/>
            <p:cNvCxnSpPr/>
            <p:nvPr/>
          </p:nvCxnSpPr>
          <p:spPr>
            <a:xfrm>
              <a:off x="346075" y="1616983"/>
              <a:ext cx="157228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그룹 47"/>
          <p:cNvGrpSpPr/>
          <p:nvPr/>
        </p:nvGrpSpPr>
        <p:grpSpPr>
          <a:xfrm>
            <a:off x="3249052" y="4055229"/>
            <a:ext cx="1437799" cy="292388"/>
            <a:chOff x="343489" y="1324595"/>
            <a:chExt cx="1574867" cy="292388"/>
          </a:xfrm>
        </p:grpSpPr>
        <p:sp>
          <p:nvSpPr>
            <p:cNvPr id="28" name="Rectangle 31"/>
            <p:cNvSpPr/>
            <p:nvPr/>
          </p:nvSpPr>
          <p:spPr>
            <a:xfrm>
              <a:off x="343489" y="1324595"/>
              <a:ext cx="1572281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ko-KR" sz="1300" b="1" kern="0" dirty="0" smtClean="0">
                  <a:solidFill>
                    <a:srgbClr val="000000"/>
                  </a:solidFill>
                  <a:latin typeface="+mn-ea"/>
                  <a:ea typeface="+mn-ea"/>
                </a:rPr>
                <a:t>UNIX</a:t>
              </a:r>
            </a:p>
          </p:txBody>
        </p:sp>
        <p:cxnSp>
          <p:nvCxnSpPr>
            <p:cNvPr id="29" name="Straight Connector 32"/>
            <p:cNvCxnSpPr/>
            <p:nvPr/>
          </p:nvCxnSpPr>
          <p:spPr>
            <a:xfrm>
              <a:off x="346075" y="1616983"/>
              <a:ext cx="157228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그룹 47"/>
          <p:cNvGrpSpPr/>
          <p:nvPr/>
        </p:nvGrpSpPr>
        <p:grpSpPr>
          <a:xfrm>
            <a:off x="5509578" y="1052736"/>
            <a:ext cx="1437799" cy="292388"/>
            <a:chOff x="343489" y="1324595"/>
            <a:chExt cx="1574867" cy="292388"/>
          </a:xfrm>
        </p:grpSpPr>
        <p:sp>
          <p:nvSpPr>
            <p:cNvPr id="31" name="Rectangle 31"/>
            <p:cNvSpPr/>
            <p:nvPr/>
          </p:nvSpPr>
          <p:spPr>
            <a:xfrm>
              <a:off x="343489" y="1324595"/>
              <a:ext cx="1572281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ko-KR" sz="1300" b="1" kern="0" dirty="0" smtClean="0">
                  <a:solidFill>
                    <a:srgbClr val="000000"/>
                  </a:solidFill>
                  <a:latin typeface="+mn-ea"/>
                  <a:ea typeface="+mn-ea"/>
                </a:rPr>
                <a:t>Public</a:t>
              </a:r>
            </a:p>
          </p:txBody>
        </p:sp>
        <p:cxnSp>
          <p:nvCxnSpPr>
            <p:cNvPr id="32" name="Straight Connector 32"/>
            <p:cNvCxnSpPr/>
            <p:nvPr/>
          </p:nvCxnSpPr>
          <p:spPr>
            <a:xfrm>
              <a:off x="346075" y="1616983"/>
              <a:ext cx="157228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그룹 47"/>
          <p:cNvGrpSpPr/>
          <p:nvPr/>
        </p:nvGrpSpPr>
        <p:grpSpPr>
          <a:xfrm>
            <a:off x="5515680" y="2158704"/>
            <a:ext cx="1437799" cy="292388"/>
            <a:chOff x="343489" y="1324595"/>
            <a:chExt cx="1574867" cy="292388"/>
          </a:xfrm>
        </p:grpSpPr>
        <p:sp>
          <p:nvSpPr>
            <p:cNvPr id="35" name="Rectangle 31"/>
            <p:cNvSpPr/>
            <p:nvPr/>
          </p:nvSpPr>
          <p:spPr>
            <a:xfrm>
              <a:off x="343489" y="1324595"/>
              <a:ext cx="1572281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ko-KR" sz="1300" b="1" kern="0" dirty="0" smtClean="0">
                  <a:solidFill>
                    <a:srgbClr val="000000"/>
                  </a:solidFill>
                  <a:latin typeface="+mn-ea"/>
                  <a:ea typeface="+mn-ea"/>
                </a:rPr>
                <a:t>Private</a:t>
              </a:r>
            </a:p>
          </p:txBody>
        </p:sp>
        <p:cxnSp>
          <p:nvCxnSpPr>
            <p:cNvPr id="36" name="Straight Connector 32"/>
            <p:cNvCxnSpPr/>
            <p:nvPr/>
          </p:nvCxnSpPr>
          <p:spPr>
            <a:xfrm>
              <a:off x="346075" y="1616983"/>
              <a:ext cx="157228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15"/>
          <p:cNvSpPr/>
          <p:nvPr/>
        </p:nvSpPr>
        <p:spPr>
          <a:xfrm>
            <a:off x="5527246" y="4837701"/>
            <a:ext cx="1435438" cy="576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en-US" altLang="ko-KR" sz="1400" b="1" dirty="0" smtClean="0">
                <a:solidFill>
                  <a:schemeClr val="tx1"/>
                </a:solidFill>
                <a:latin typeface="+mn-ea"/>
              </a:rPr>
              <a:t>60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8" name="Rectangle 15"/>
          <p:cNvSpPr/>
          <p:nvPr/>
        </p:nvSpPr>
        <p:spPr>
          <a:xfrm>
            <a:off x="5527246" y="3761873"/>
            <a:ext cx="1435438" cy="576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en-US" altLang="ko-KR" sz="1400" b="1" dirty="0" smtClean="0">
                <a:solidFill>
                  <a:schemeClr val="tx1"/>
                </a:solidFill>
                <a:latin typeface="+mn-ea"/>
              </a:rPr>
              <a:t>8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39" name="그룹 47"/>
          <p:cNvGrpSpPr/>
          <p:nvPr/>
        </p:nvGrpSpPr>
        <p:grpSpPr>
          <a:xfrm>
            <a:off x="5512467" y="3367337"/>
            <a:ext cx="1437799" cy="292388"/>
            <a:chOff x="343489" y="1324595"/>
            <a:chExt cx="1574867" cy="292388"/>
          </a:xfrm>
        </p:grpSpPr>
        <p:sp>
          <p:nvSpPr>
            <p:cNvPr id="40" name="Rectangle 31"/>
            <p:cNvSpPr/>
            <p:nvPr/>
          </p:nvSpPr>
          <p:spPr>
            <a:xfrm>
              <a:off x="343489" y="1324595"/>
              <a:ext cx="1572281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ko-KR" sz="1300" b="1" kern="0" dirty="0" smtClean="0">
                  <a:solidFill>
                    <a:srgbClr val="000000"/>
                  </a:solidFill>
                  <a:latin typeface="+mn-ea"/>
                  <a:ea typeface="+mn-ea"/>
                </a:rPr>
                <a:t>Public</a:t>
              </a:r>
            </a:p>
          </p:txBody>
        </p:sp>
        <p:cxnSp>
          <p:nvCxnSpPr>
            <p:cNvPr id="41" name="Straight Connector 32"/>
            <p:cNvCxnSpPr/>
            <p:nvPr/>
          </p:nvCxnSpPr>
          <p:spPr>
            <a:xfrm>
              <a:off x="346075" y="1616983"/>
              <a:ext cx="157228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그룹 47"/>
          <p:cNvGrpSpPr/>
          <p:nvPr/>
        </p:nvGrpSpPr>
        <p:grpSpPr>
          <a:xfrm>
            <a:off x="5518569" y="4473305"/>
            <a:ext cx="1437799" cy="292388"/>
            <a:chOff x="343489" y="1324595"/>
            <a:chExt cx="1574867" cy="292388"/>
          </a:xfrm>
        </p:grpSpPr>
        <p:sp>
          <p:nvSpPr>
            <p:cNvPr id="43" name="Rectangle 31"/>
            <p:cNvSpPr/>
            <p:nvPr/>
          </p:nvSpPr>
          <p:spPr>
            <a:xfrm>
              <a:off x="343489" y="1324595"/>
              <a:ext cx="1572281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ko-KR" sz="1300" b="1" kern="0" dirty="0" smtClean="0">
                  <a:solidFill>
                    <a:srgbClr val="000000"/>
                  </a:solidFill>
                  <a:latin typeface="+mn-ea"/>
                  <a:ea typeface="+mn-ea"/>
                </a:rPr>
                <a:t>Private</a:t>
              </a:r>
            </a:p>
          </p:txBody>
        </p:sp>
        <p:cxnSp>
          <p:nvCxnSpPr>
            <p:cNvPr id="44" name="Straight Connector 32"/>
            <p:cNvCxnSpPr/>
            <p:nvPr/>
          </p:nvCxnSpPr>
          <p:spPr>
            <a:xfrm>
              <a:off x="346075" y="1616983"/>
              <a:ext cx="157228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오각형 44"/>
          <p:cNvSpPr/>
          <p:nvPr/>
        </p:nvSpPr>
        <p:spPr>
          <a:xfrm>
            <a:off x="2688507" y="2023272"/>
            <a:ext cx="279817" cy="2982523"/>
          </a:xfrm>
          <a:prstGeom prst="homePlate">
            <a:avLst>
              <a:gd name="adj" fmla="val 7116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오각형 45"/>
          <p:cNvSpPr/>
          <p:nvPr/>
        </p:nvSpPr>
        <p:spPr>
          <a:xfrm>
            <a:off x="4969940" y="3761873"/>
            <a:ext cx="279817" cy="1651828"/>
          </a:xfrm>
          <a:prstGeom prst="homePlate">
            <a:avLst>
              <a:gd name="adj" fmla="val 7116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오각형 46"/>
          <p:cNvSpPr/>
          <p:nvPr/>
        </p:nvSpPr>
        <p:spPr>
          <a:xfrm>
            <a:off x="4969940" y="1478984"/>
            <a:ext cx="279817" cy="1651828"/>
          </a:xfrm>
          <a:prstGeom prst="homePlate">
            <a:avLst>
              <a:gd name="adj" fmla="val 7116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오각형 47"/>
          <p:cNvSpPr/>
          <p:nvPr/>
        </p:nvSpPr>
        <p:spPr>
          <a:xfrm>
            <a:off x="7133743" y="2523100"/>
            <a:ext cx="279817" cy="576000"/>
          </a:xfrm>
          <a:prstGeom prst="homePlate">
            <a:avLst>
              <a:gd name="adj" fmla="val 7116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직사각형 48"/>
          <p:cNvSpPr/>
          <p:nvPr/>
        </p:nvSpPr>
        <p:spPr>
          <a:xfrm>
            <a:off x="7401662" y="2626434"/>
            <a:ext cx="14510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latin typeface="맑은 고딕" pitchFamily="50" charset="-127"/>
              </a:rPr>
              <a:t>‘16</a:t>
            </a:r>
            <a:r>
              <a:rPr lang="ko-KR" altLang="en-US" sz="1600" dirty="0" smtClean="0">
                <a:latin typeface="맑은 고딕" pitchFamily="50" charset="-127"/>
              </a:rPr>
              <a:t>년 대상 </a:t>
            </a:r>
            <a:r>
              <a:rPr lang="en-US" altLang="ko-KR" sz="1600" dirty="0" smtClean="0">
                <a:latin typeface="맑은 고딕" pitchFamily="50" charset="-127"/>
              </a:rPr>
              <a:t>: 3</a:t>
            </a:r>
            <a:endParaRPr lang="ko-KR" altLang="en-US" sz="1600" dirty="0"/>
          </a:p>
        </p:txBody>
      </p:sp>
      <p:sp>
        <p:nvSpPr>
          <p:cNvPr id="50" name="오각형 49"/>
          <p:cNvSpPr/>
          <p:nvPr/>
        </p:nvSpPr>
        <p:spPr>
          <a:xfrm>
            <a:off x="7198161" y="4827356"/>
            <a:ext cx="279817" cy="576000"/>
          </a:xfrm>
          <a:prstGeom prst="homePlate">
            <a:avLst>
              <a:gd name="adj" fmla="val 7116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직사각형 50"/>
          <p:cNvSpPr/>
          <p:nvPr/>
        </p:nvSpPr>
        <p:spPr>
          <a:xfrm>
            <a:off x="7466080" y="4930690"/>
            <a:ext cx="15648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latin typeface="맑은 고딕" pitchFamily="50" charset="-127"/>
              </a:rPr>
              <a:t>‘16</a:t>
            </a:r>
            <a:r>
              <a:rPr lang="ko-KR" altLang="en-US" sz="1600" dirty="0" smtClean="0">
                <a:latin typeface="맑은 고딕" pitchFamily="50" charset="-127"/>
              </a:rPr>
              <a:t>년 대상 </a:t>
            </a:r>
            <a:r>
              <a:rPr lang="en-US" altLang="ko-KR" sz="1600" dirty="0" smtClean="0">
                <a:latin typeface="맑은 고딕" pitchFamily="50" charset="-127"/>
              </a:rPr>
              <a:t>: 36</a:t>
            </a:r>
            <a:endParaRPr lang="ko-KR" altLang="en-US" sz="1600" dirty="0"/>
          </a:p>
        </p:txBody>
      </p:sp>
      <p:pic>
        <p:nvPicPr>
          <p:cNvPr id="52" name="그림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3" y="4176464"/>
            <a:ext cx="3034659" cy="2636912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5840337" y="5716888"/>
            <a:ext cx="3012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※ 2</a:t>
            </a:r>
            <a:r>
              <a:rPr lang="ko-KR" altLang="en-US" sz="1400" dirty="0" smtClean="0"/>
              <a:t>대는 온라인결제 대상으로 제외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9906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II. </a:t>
            </a:r>
            <a:r>
              <a:rPr kumimoji="1" lang="ko-KR" altLang="en-US" sz="2031" kern="0" dirty="0" smtClean="0"/>
              <a:t>범위 및 목표</a:t>
            </a:r>
            <a:endParaRPr kumimoji="1" lang="ko-KR" altLang="en-US" sz="1477" kern="0" dirty="0"/>
          </a:p>
        </p:txBody>
      </p:sp>
      <p:sp>
        <p:nvSpPr>
          <p:cNvPr id="40" name="직사각형 39"/>
          <p:cNvSpPr/>
          <p:nvPr/>
        </p:nvSpPr>
        <p:spPr>
          <a:xfrm>
            <a:off x="545204" y="1844824"/>
            <a:ext cx="2664000" cy="27025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92" b="1" dirty="0">
                <a:solidFill>
                  <a:schemeClr val="bg1"/>
                </a:solidFill>
              </a:rPr>
              <a:t> </a:t>
            </a:r>
            <a:r>
              <a:rPr lang="ko-KR" altLang="en-US" sz="1292" b="1" dirty="0" smtClean="0">
                <a:solidFill>
                  <a:schemeClr val="bg1"/>
                </a:solidFill>
              </a:rPr>
              <a:t>추진 범위</a:t>
            </a:r>
            <a:endParaRPr lang="ko-KR" altLang="en-US" sz="1292" b="1" dirty="0">
              <a:solidFill>
                <a:schemeClr val="bg1"/>
              </a:solidFill>
            </a:endParaRPr>
          </a:p>
        </p:txBody>
      </p:sp>
      <p:sp>
        <p:nvSpPr>
          <p:cNvPr id="14" name="Rectangle 54"/>
          <p:cNvSpPr>
            <a:spLocks noChangeArrowheads="1"/>
          </p:cNvSpPr>
          <p:nvPr/>
        </p:nvSpPr>
        <p:spPr bwMode="auto">
          <a:xfrm>
            <a:off x="545205" y="1079610"/>
            <a:ext cx="8059243" cy="5909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노후 서버 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46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[OS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기준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]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의 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UNIX, NT 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관련된 </a:t>
            </a:r>
            <a:endParaRPr kumimoji="1"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시스템 소프트웨어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프로그램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데이터를 본 과제의 추진 범위로 함</a:t>
            </a:r>
            <a:endParaRPr kumimoji="1"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8" name="Rectangle 280"/>
          <p:cNvSpPr>
            <a:spLocks noChangeArrowheads="1"/>
          </p:cNvSpPr>
          <p:nvPr/>
        </p:nvSpPr>
        <p:spPr bwMode="auto">
          <a:xfrm>
            <a:off x="545205" y="2139266"/>
            <a:ext cx="421739" cy="997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kumimoji="1" lang="ko-KR" altLang="en-US" sz="1100" b="1" dirty="0">
                <a:latin typeface="+mn-ea"/>
              </a:rPr>
              <a:t>서버</a:t>
            </a:r>
          </a:p>
        </p:txBody>
      </p:sp>
      <p:sp>
        <p:nvSpPr>
          <p:cNvPr id="19" name="Rectangle 28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66943" y="2139265"/>
            <a:ext cx="2232000" cy="997963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92075" indent="-92075" algn="dist">
              <a:buFont typeface="Wingdings" panose="05000000000000000000" pitchFamily="2" charset="2"/>
              <a:buChar char="§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UNIX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43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(OS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기준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X86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3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(OS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기준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algn="l">
              <a:buFont typeface="Wingdings" pitchFamily="2" charset="2"/>
              <a:buChar char="§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HP-UX V11.11, 11.31,</a:t>
            </a:r>
          </a:p>
          <a:p>
            <a:pPr algn="l"/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AIX 6.1, SunOS 5.10,</a:t>
            </a:r>
          </a:p>
          <a:p>
            <a:pPr algn="l"/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Windows Server 2008</a:t>
            </a:r>
          </a:p>
        </p:txBody>
      </p:sp>
      <p:sp>
        <p:nvSpPr>
          <p:cNvPr id="20" name="AutoShape 283"/>
          <p:cNvSpPr>
            <a:spLocks noChangeArrowheads="1"/>
          </p:cNvSpPr>
          <p:nvPr/>
        </p:nvSpPr>
        <p:spPr bwMode="auto">
          <a:xfrm>
            <a:off x="3510389" y="2139264"/>
            <a:ext cx="2357754" cy="997963"/>
          </a:xfrm>
          <a:prstGeom prst="plaque">
            <a:avLst>
              <a:gd name="adj" fmla="val 16667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대상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이전 연결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OS </a:t>
            </a:r>
            <a:r>
              <a:rPr lang="ko-KR" altLang="en-US" sz="11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교체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cxnSp>
        <p:nvCxnSpPr>
          <p:cNvPr id="21" name="AutoShape 296"/>
          <p:cNvCxnSpPr>
            <a:cxnSpLocks noChangeShapeType="1"/>
            <a:stCxn id="19" idx="3"/>
            <a:endCxn id="20" idx="1"/>
          </p:cNvCxnSpPr>
          <p:nvPr/>
        </p:nvCxnSpPr>
        <p:spPr bwMode="auto">
          <a:xfrm flipV="1">
            <a:off x="3198943" y="2638246"/>
            <a:ext cx="311446" cy="1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22" name="Rectangle 298"/>
          <p:cNvSpPr>
            <a:spLocks noChangeArrowheads="1"/>
          </p:cNvSpPr>
          <p:nvPr/>
        </p:nvSpPr>
        <p:spPr bwMode="auto">
          <a:xfrm>
            <a:off x="6244660" y="2139265"/>
            <a:ext cx="2358000" cy="997961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indent="-182563">
              <a:buFont typeface="Wingdings" panose="05000000000000000000" pitchFamily="2" charset="2"/>
              <a:buChar char="§"/>
              <a:defRPr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X86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33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(OS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기준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§"/>
              <a:defRPr/>
            </a:pP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운영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개발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DR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포함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cxnSp>
        <p:nvCxnSpPr>
          <p:cNvPr id="23" name="AutoShape 299"/>
          <p:cNvCxnSpPr>
            <a:cxnSpLocks noChangeShapeType="1"/>
            <a:stCxn id="20" idx="3"/>
            <a:endCxn id="22" idx="1"/>
          </p:cNvCxnSpPr>
          <p:nvPr/>
        </p:nvCxnSpPr>
        <p:spPr bwMode="auto">
          <a:xfrm>
            <a:off x="5868143" y="2638246"/>
            <a:ext cx="376517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24" name="Rectangle 306"/>
          <p:cNvSpPr>
            <a:spLocks noChangeArrowheads="1"/>
          </p:cNvSpPr>
          <p:nvPr/>
        </p:nvSpPr>
        <p:spPr bwMode="auto">
          <a:xfrm>
            <a:off x="545205" y="3186028"/>
            <a:ext cx="421739" cy="745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kumimoji="1" lang="en-US" altLang="ko-KR" sz="1100" b="1" dirty="0">
                <a:latin typeface="+mn-ea"/>
              </a:rPr>
              <a:t>S/W</a:t>
            </a:r>
          </a:p>
        </p:txBody>
      </p:sp>
      <p:sp>
        <p:nvSpPr>
          <p:cNvPr id="25" name="Rectangle 307"/>
          <p:cNvSpPr>
            <a:spLocks noChangeArrowheads="1"/>
          </p:cNvSpPr>
          <p:nvPr/>
        </p:nvSpPr>
        <p:spPr bwMode="auto">
          <a:xfrm>
            <a:off x="965656" y="3186028"/>
            <a:ext cx="2232000" cy="745200"/>
          </a:xfrm>
          <a:prstGeom prst="rect">
            <a:avLst/>
          </a:prstGeom>
          <a:noFill/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buFont typeface="Wingdings" pitchFamily="2" charset="2"/>
              <a:buChar char="§"/>
              <a:defRPr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Oracle, </a:t>
            </a:r>
            <a:r>
              <a:rPr lang="en-US" altLang="ko-KR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Weblogic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1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등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42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종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6" name="AutoShape 308"/>
          <p:cNvSpPr>
            <a:spLocks noChangeArrowheads="1"/>
          </p:cNvSpPr>
          <p:nvPr/>
        </p:nvSpPr>
        <p:spPr bwMode="auto">
          <a:xfrm>
            <a:off x="3510389" y="3186028"/>
            <a:ext cx="2357754" cy="745200"/>
          </a:xfrm>
          <a:prstGeom prst="plaque">
            <a:avLst>
              <a:gd name="adj" fmla="val 16667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Upgrade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버전 설치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Customizing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테스트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운영환경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재 구성</a:t>
            </a:r>
          </a:p>
        </p:txBody>
      </p:sp>
      <p:cxnSp>
        <p:nvCxnSpPr>
          <p:cNvPr id="27" name="AutoShape 309"/>
          <p:cNvCxnSpPr>
            <a:cxnSpLocks noChangeShapeType="1"/>
          </p:cNvCxnSpPr>
          <p:nvPr/>
        </p:nvCxnSpPr>
        <p:spPr bwMode="auto">
          <a:xfrm>
            <a:off x="3197656" y="3571188"/>
            <a:ext cx="312733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28" name="Rectangle 310"/>
          <p:cNvSpPr>
            <a:spLocks noChangeArrowheads="1"/>
          </p:cNvSpPr>
          <p:nvPr/>
        </p:nvSpPr>
        <p:spPr bwMode="auto">
          <a:xfrm>
            <a:off x="6244660" y="3186028"/>
            <a:ext cx="2358000" cy="745200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71450" indent="-171450" algn="l">
              <a:buFont typeface="Wingdings" panose="05000000000000000000" pitchFamily="2" charset="2"/>
              <a:buChar char="§"/>
              <a:defRPr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Apache, </a:t>
            </a:r>
            <a:r>
              <a:rPr lang="en-US" altLang="ko-KR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JBoss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1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등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45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종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cxnSp>
        <p:nvCxnSpPr>
          <p:cNvPr id="29" name="AutoShape 311"/>
          <p:cNvCxnSpPr>
            <a:cxnSpLocks noChangeShapeType="1"/>
          </p:cNvCxnSpPr>
          <p:nvPr/>
        </p:nvCxnSpPr>
        <p:spPr bwMode="auto">
          <a:xfrm>
            <a:off x="5868143" y="3571188"/>
            <a:ext cx="376517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30" name="Rectangle 312"/>
          <p:cNvSpPr>
            <a:spLocks noChangeArrowheads="1"/>
          </p:cNvSpPr>
          <p:nvPr/>
        </p:nvSpPr>
        <p:spPr bwMode="auto">
          <a:xfrm>
            <a:off x="545205" y="3965476"/>
            <a:ext cx="421739" cy="770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kumimoji="1" lang="en-US" altLang="ko-KR" sz="1100" b="1" dirty="0">
                <a:latin typeface="+mn-ea"/>
              </a:rPr>
              <a:t>Data</a:t>
            </a:r>
          </a:p>
        </p:txBody>
      </p:sp>
      <p:sp>
        <p:nvSpPr>
          <p:cNvPr id="31" name="Rectangle 313"/>
          <p:cNvSpPr>
            <a:spLocks noChangeArrowheads="1"/>
          </p:cNvSpPr>
          <p:nvPr/>
        </p:nvSpPr>
        <p:spPr bwMode="auto">
          <a:xfrm>
            <a:off x="966943" y="3965476"/>
            <a:ext cx="2232000" cy="770400"/>
          </a:xfrm>
          <a:prstGeom prst="rect">
            <a:avLst/>
          </a:prstGeom>
          <a:noFill/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buFont typeface="Wingdings" pitchFamily="2" charset="2"/>
              <a:buChar char="§"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Oracle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</a:t>
            </a:r>
            <a:r>
              <a:rPr lang="ko-KR" altLang="en-US" sz="11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종의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3</a:t>
            </a:r>
            <a:r>
              <a:rPr lang="ko-KR" altLang="en-US" sz="11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버전</a:t>
            </a:r>
            <a:endParaRPr lang="en-US" altLang="ko-KR" sz="1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10.2.0.4, 10.2.0.5, </a:t>
            </a:r>
          </a:p>
          <a:p>
            <a:pPr algn="l"/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11.2.0.2</a:t>
            </a:r>
          </a:p>
        </p:txBody>
      </p:sp>
      <p:sp>
        <p:nvSpPr>
          <p:cNvPr id="32" name="AutoShape 314"/>
          <p:cNvSpPr>
            <a:spLocks noChangeArrowheads="1"/>
          </p:cNvSpPr>
          <p:nvPr/>
        </p:nvSpPr>
        <p:spPr bwMode="auto">
          <a:xfrm>
            <a:off x="3510389" y="3965476"/>
            <a:ext cx="2357754" cy="770400"/>
          </a:xfrm>
          <a:prstGeom prst="plaque">
            <a:avLst>
              <a:gd name="adj" fmla="val 16667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Upgrade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버전 설치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Customizing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테스트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DB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Migration</a:t>
            </a:r>
          </a:p>
        </p:txBody>
      </p:sp>
      <p:cxnSp>
        <p:nvCxnSpPr>
          <p:cNvPr id="34" name="AutoShape 315"/>
          <p:cNvCxnSpPr>
            <a:cxnSpLocks noChangeShapeType="1"/>
            <a:stCxn id="31" idx="3"/>
            <a:endCxn id="32" idx="1"/>
          </p:cNvCxnSpPr>
          <p:nvPr/>
        </p:nvCxnSpPr>
        <p:spPr bwMode="auto">
          <a:xfrm>
            <a:off x="3198943" y="4350676"/>
            <a:ext cx="311446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35" name="Rectangle 316"/>
          <p:cNvSpPr>
            <a:spLocks noChangeArrowheads="1"/>
          </p:cNvSpPr>
          <p:nvPr/>
        </p:nvSpPr>
        <p:spPr bwMode="auto">
          <a:xfrm>
            <a:off x="6244660" y="3965476"/>
            <a:ext cx="2358000" cy="770400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Oracle 1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종의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</a:t>
            </a:r>
            <a:r>
              <a:rPr lang="ko-KR" altLang="en-US" sz="1100" b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 </a:t>
            </a:r>
            <a:r>
              <a:rPr lang="ko-KR" altLang="en-US" sz="11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버전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PPAS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</a:t>
            </a:r>
            <a:r>
              <a:rPr lang="ko-KR" altLang="en-US" sz="1100" b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종의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</a:t>
            </a:r>
            <a:r>
              <a:rPr lang="ko-KR" altLang="en-US" sz="1100" b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 버전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cxnSp>
        <p:nvCxnSpPr>
          <p:cNvPr id="36" name="AutoShape 317"/>
          <p:cNvCxnSpPr>
            <a:cxnSpLocks noChangeShapeType="1"/>
            <a:stCxn id="32" idx="3"/>
            <a:endCxn id="35" idx="1"/>
          </p:cNvCxnSpPr>
          <p:nvPr/>
        </p:nvCxnSpPr>
        <p:spPr bwMode="auto">
          <a:xfrm>
            <a:off x="5868143" y="4350676"/>
            <a:ext cx="376517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37" name="Rectangle 318"/>
          <p:cNvSpPr>
            <a:spLocks noChangeArrowheads="1"/>
          </p:cNvSpPr>
          <p:nvPr/>
        </p:nvSpPr>
        <p:spPr bwMode="auto">
          <a:xfrm>
            <a:off x="544961" y="4784636"/>
            <a:ext cx="421983" cy="10175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kumimoji="1" lang="ko-KR" altLang="en-US" sz="1100" b="1" dirty="0">
                <a:latin typeface="+mn-ea"/>
              </a:rPr>
              <a:t>프로그램</a:t>
            </a:r>
          </a:p>
        </p:txBody>
      </p:sp>
      <p:sp>
        <p:nvSpPr>
          <p:cNvPr id="38" name="Rectangle 31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66943" y="4784636"/>
            <a:ext cx="2232000" cy="1018800"/>
          </a:xfrm>
          <a:prstGeom prst="rect">
            <a:avLst/>
          </a:prstGeom>
          <a:noFill/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§"/>
              <a:defRPr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선택적복지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포함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10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단위업무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pro*C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Java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등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총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10,846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(PKG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제외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</p:txBody>
      </p:sp>
      <p:sp>
        <p:nvSpPr>
          <p:cNvPr id="39" name="AutoShape 320"/>
          <p:cNvSpPr>
            <a:spLocks noChangeArrowheads="1"/>
          </p:cNvSpPr>
          <p:nvPr/>
        </p:nvSpPr>
        <p:spPr bwMode="auto">
          <a:xfrm>
            <a:off x="3510389" y="4784636"/>
            <a:ext cx="2357754" cy="1018800"/>
          </a:xfrm>
          <a:prstGeom prst="plaque">
            <a:avLst>
              <a:gd name="adj" fmla="val 16667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S/W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Upgrade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에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따른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변경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全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PGM Compile/Test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미사용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PGM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삭제</a:t>
            </a:r>
          </a:p>
        </p:txBody>
      </p:sp>
      <p:cxnSp>
        <p:nvCxnSpPr>
          <p:cNvPr id="41" name="AutoShape 321"/>
          <p:cNvCxnSpPr>
            <a:cxnSpLocks noChangeShapeType="1"/>
            <a:stCxn id="38" idx="3"/>
            <a:endCxn id="39" idx="1"/>
          </p:cNvCxnSpPr>
          <p:nvPr/>
        </p:nvCxnSpPr>
        <p:spPr bwMode="auto">
          <a:xfrm>
            <a:off x="3198943" y="5294036"/>
            <a:ext cx="311446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42" name="Rectangle 322"/>
          <p:cNvSpPr>
            <a:spLocks noChangeArrowheads="1"/>
          </p:cNvSpPr>
          <p:nvPr/>
        </p:nvSpPr>
        <p:spPr bwMode="auto">
          <a:xfrm>
            <a:off x="6244660" y="4784636"/>
            <a:ext cx="2358000" cy="1018800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71450" indent="-171450" algn="l">
              <a:buFont typeface="Wingdings" panose="05000000000000000000" pitchFamily="2" charset="2"/>
              <a:buChar char="§"/>
              <a:defRPr/>
            </a:pP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선택적복지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등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10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 단위업무</a:t>
            </a:r>
          </a:p>
          <a:p>
            <a:pPr marL="171450" indent="-171450" algn="l">
              <a:buFont typeface="Wingdings" panose="05000000000000000000" pitchFamily="2" charset="2"/>
              <a:buChar char="§"/>
              <a:defRPr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pro*c, Java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성공적 </a:t>
            </a:r>
            <a:r>
              <a:rPr lang="ko-KR" alt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컨버전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cxnSp>
        <p:nvCxnSpPr>
          <p:cNvPr id="43" name="AutoShape 323"/>
          <p:cNvCxnSpPr>
            <a:cxnSpLocks noChangeShapeType="1"/>
            <a:stCxn id="39" idx="3"/>
            <a:endCxn id="42" idx="1"/>
          </p:cNvCxnSpPr>
          <p:nvPr/>
        </p:nvCxnSpPr>
        <p:spPr bwMode="auto">
          <a:xfrm>
            <a:off x="5868143" y="5294036"/>
            <a:ext cx="376517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50" name="직사각형 49"/>
          <p:cNvSpPr/>
          <p:nvPr/>
        </p:nvSpPr>
        <p:spPr>
          <a:xfrm>
            <a:off x="3510389" y="1844824"/>
            <a:ext cx="2357755" cy="27025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92" b="1" dirty="0" smtClean="0">
                <a:solidFill>
                  <a:schemeClr val="bg1"/>
                </a:solidFill>
              </a:rPr>
              <a:t>전환 방법</a:t>
            </a:r>
            <a:endParaRPr lang="ko-KR" altLang="en-US" sz="1292" b="1" dirty="0">
              <a:solidFill>
                <a:schemeClr val="bg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246693" y="1844824"/>
            <a:ext cx="2357755" cy="27025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92" b="1" dirty="0">
                <a:solidFill>
                  <a:schemeClr val="bg1"/>
                </a:solidFill>
              </a:rPr>
              <a:t> </a:t>
            </a:r>
            <a:r>
              <a:rPr lang="ko-KR" altLang="en-US" sz="1292" b="1" dirty="0" smtClean="0">
                <a:solidFill>
                  <a:schemeClr val="bg1"/>
                </a:solidFill>
              </a:rPr>
              <a:t>목표 수준</a:t>
            </a:r>
            <a:endParaRPr lang="ko-KR" altLang="en-US" sz="1292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21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III. </a:t>
            </a:r>
            <a:r>
              <a:rPr kumimoji="1" lang="ko-KR" altLang="en-US" sz="2031" kern="0" dirty="0" smtClean="0"/>
              <a:t>추진방안 </a:t>
            </a:r>
            <a:r>
              <a:rPr kumimoji="1" lang="en-US" altLang="ko-KR" sz="2031" kern="0" dirty="0" smtClean="0"/>
              <a:t>- </a:t>
            </a:r>
            <a:r>
              <a:rPr kumimoji="1" lang="ko-KR" altLang="en-US" sz="2031" kern="0" dirty="0" smtClean="0"/>
              <a:t>구성기준</a:t>
            </a:r>
            <a:endParaRPr kumimoji="1" lang="ko-KR" altLang="en-US" sz="2031" kern="0" dirty="0"/>
          </a:p>
        </p:txBody>
      </p:sp>
      <p:sp>
        <p:nvSpPr>
          <p:cNvPr id="54" name="Rectangle 54"/>
          <p:cNvSpPr>
            <a:spLocks noChangeArrowheads="1"/>
          </p:cNvSpPr>
          <p:nvPr/>
        </p:nvSpPr>
        <p:spPr bwMode="auto">
          <a:xfrm>
            <a:off x="545205" y="1079610"/>
            <a:ext cx="8059243" cy="266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46191" indent="-246191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□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부문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690685"/>
              </p:ext>
            </p:extLst>
          </p:nvPr>
        </p:nvGraphicFramePr>
        <p:xfrm>
          <a:off x="545206" y="1412776"/>
          <a:ext cx="8131254" cy="37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506"/>
                <a:gridCol w="1008112"/>
                <a:gridCol w="758913"/>
                <a:gridCol w="1545343"/>
                <a:gridCol w="1008112"/>
                <a:gridCol w="792088"/>
                <a:gridCol w="1584180"/>
              </a:tblGrid>
              <a:tr h="5256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추진 업무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서버구분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U2L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오픈기반</a:t>
                      </a: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S/W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TO-BE</a:t>
                      </a:r>
                    </a:p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DBMS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DR</a:t>
                      </a:r>
                      <a:r>
                        <a:rPr lang="en-US" altLang="ko-KR" sz="1200" b="1" baseline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b="1" baseline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구성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비고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9806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선택적복리후생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i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Oracle12c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IT-SAFE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웹서버 통합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06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스마트워크플레이스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Oracle12c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06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경영</a:t>
                      </a:r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Dashboard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Oracle12c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322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브랜드관리</a:t>
                      </a:r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외주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DB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없음</a:t>
                      </a:r>
                      <a:endParaRPr lang="en-US" altLang="ko-KR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4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총무지원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Oracle12c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06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법인구매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Oracle12c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4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임직원 알뜰시장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Oracle12c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e-Marketplace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Oracle12c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VOC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관리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PPAS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PPAS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전환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06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하나로협의회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PPAS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PPAS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전환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Rectangle 1938"/>
          <p:cNvSpPr>
            <a:spLocks noChangeArrowheads="1"/>
          </p:cNvSpPr>
          <p:nvPr/>
        </p:nvSpPr>
        <p:spPr bwMode="auto">
          <a:xfrm>
            <a:off x="546731" y="5229200"/>
            <a:ext cx="8129725" cy="54765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72000" tIns="36000" rIns="36000" bIns="36000" anchor="ctr"/>
          <a:lstStyle/>
          <a:p>
            <a:pPr marL="85725" indent="-85725" algn="l" eaLnBrk="1" hangingPunct="1">
              <a:spcBef>
                <a:spcPct val="0"/>
              </a:spcBef>
            </a:pPr>
            <a:r>
              <a:rPr lang="en-US" altLang="ko-KR" sz="1100" dirty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※ 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아파트특화카드 잔존 업무에 대해서 </a:t>
            </a: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IT</a:t>
            </a:r>
            <a:r>
              <a:rPr lang="ko-KR" altLang="en-US" sz="1100" dirty="0" err="1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지원팀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김윤태 과장이 별도 이전 방안 검토 중</a:t>
            </a:r>
            <a:endParaRPr lang="en-US" altLang="ko-KR" sz="1100" dirty="0" smtClean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marL="85725" indent="-85725" algn="l" eaLnBrk="1" hangingPunct="1">
              <a:spcBef>
                <a:spcPct val="0"/>
              </a:spcBef>
            </a:pPr>
            <a:r>
              <a:rPr lang="en-US" altLang="ko-KR" sz="1100" dirty="0" smtClean="0">
                <a:latin typeface="맑은 고딕" pitchFamily="50" charset="-127"/>
                <a:sym typeface="Wingdings" pitchFamily="2" charset="2"/>
              </a:rPr>
              <a:t>※ </a:t>
            </a: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IT-SAFE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는 </a:t>
            </a: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IT-</a:t>
            </a:r>
            <a:r>
              <a:rPr lang="ko-KR" altLang="en-US" sz="1100" dirty="0" err="1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보안팀에서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검증 인력 지원 예정으로</a:t>
            </a: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, 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인프라 및 기반 </a:t>
            </a: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SW 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환경만 제공</a:t>
            </a:r>
            <a:endParaRPr lang="en-US" altLang="ko-KR" sz="1100" dirty="0" smtClean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  <a:p>
            <a:pPr marL="85725" indent="-85725">
              <a:spcBef>
                <a:spcPct val="0"/>
              </a:spcBef>
            </a:pPr>
            <a:r>
              <a:rPr lang="en-US" altLang="ko-KR" sz="1100" dirty="0" smtClean="0">
                <a:latin typeface="맑은 고딕" pitchFamily="50" charset="-127"/>
                <a:sym typeface="Wingdings" pitchFamily="2" charset="2"/>
              </a:rPr>
              <a:t>※ </a:t>
            </a:r>
            <a:r>
              <a:rPr lang="ko-KR" altLang="en-US" sz="1100" dirty="0" smtClean="0">
                <a:latin typeface="맑은 고딕" pitchFamily="50" charset="-127"/>
                <a:sym typeface="Wingdings" pitchFamily="2" charset="2"/>
              </a:rPr>
              <a:t>이미지 시스템은 별도 이미지 프로젝트로 진행할 계획으로 프로젝트 대상에서 제외</a:t>
            </a:r>
            <a:endParaRPr lang="en-US" altLang="ko-KR" sz="1100" dirty="0" smtClean="0"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925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III. </a:t>
            </a:r>
            <a:r>
              <a:rPr kumimoji="1" lang="ko-KR" altLang="en-US" sz="2031" kern="0" dirty="0" smtClean="0"/>
              <a:t>추진방안 </a:t>
            </a:r>
            <a:r>
              <a:rPr kumimoji="1" lang="en-US" altLang="ko-KR" sz="2031" kern="0" dirty="0" smtClean="0"/>
              <a:t>- </a:t>
            </a:r>
            <a:r>
              <a:rPr kumimoji="1" lang="ko-KR" altLang="en-US" sz="2031" kern="0" dirty="0" smtClean="0"/>
              <a:t>구성기준</a:t>
            </a:r>
            <a:endParaRPr kumimoji="1" lang="ko-KR" altLang="en-US" sz="2031" kern="0" dirty="0"/>
          </a:p>
        </p:txBody>
      </p:sp>
      <p:sp>
        <p:nvSpPr>
          <p:cNvPr id="26" name="Rectangle 54"/>
          <p:cNvSpPr>
            <a:spLocks noChangeArrowheads="1"/>
          </p:cNvSpPr>
          <p:nvPr/>
        </p:nvSpPr>
        <p:spPr bwMode="auto">
          <a:xfrm>
            <a:off x="545205" y="1079610"/>
            <a:ext cx="8059243" cy="266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46191" indent="-246191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□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소프트웨어 부문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</a:endParaRPr>
          </a:p>
        </p:txBody>
      </p:sp>
      <p:sp>
        <p:nvSpPr>
          <p:cNvPr id="27" name="AutoShape 283"/>
          <p:cNvSpPr>
            <a:spLocks noChangeArrowheads="1"/>
          </p:cNvSpPr>
          <p:nvPr/>
        </p:nvSpPr>
        <p:spPr bwMode="auto">
          <a:xfrm>
            <a:off x="3419872" y="1628800"/>
            <a:ext cx="5184576" cy="791725"/>
          </a:xfrm>
          <a:prstGeom prst="plaque">
            <a:avLst>
              <a:gd name="adj" fmla="val 16667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1100" b="1" dirty="0" smtClean="0">
                <a:latin typeface="+mn-ea"/>
                <a:sym typeface="Wingdings" pitchFamily="2" charset="2"/>
              </a:rPr>
              <a:t> </a:t>
            </a:r>
            <a:r>
              <a:rPr lang="ko-KR" altLang="en-US" sz="1100" b="1" dirty="0" err="1" smtClean="0">
                <a:latin typeface="+mn-ea"/>
                <a:sym typeface="Wingdings" pitchFamily="2" charset="2"/>
              </a:rPr>
              <a:t>리눅스</a:t>
            </a:r>
            <a:r>
              <a:rPr lang="ko-KR" altLang="en-US" sz="1100" b="1" dirty="0" smtClean="0">
                <a:latin typeface="+mn-ea"/>
                <a:sym typeface="Wingdings" pitchFamily="2" charset="2"/>
              </a:rPr>
              <a:t> 기반 하에 다수의 </a:t>
            </a:r>
            <a:r>
              <a:rPr lang="en-US" altLang="ko-KR" sz="1100" b="1" dirty="0">
                <a:latin typeface="+mn-ea"/>
                <a:sym typeface="Wingdings" pitchFamily="2" charset="2"/>
              </a:rPr>
              <a:t>Site</a:t>
            </a:r>
            <a:r>
              <a:rPr lang="ko-KR" altLang="en-US" sz="1100" b="1" dirty="0">
                <a:latin typeface="+mn-ea"/>
                <a:sym typeface="Wingdings" pitchFamily="2" charset="2"/>
              </a:rPr>
              <a:t>에서 </a:t>
            </a:r>
            <a:r>
              <a:rPr lang="ko-KR" altLang="en-US" sz="1100" b="1" dirty="0" smtClean="0">
                <a:latin typeface="+mn-ea"/>
                <a:sym typeface="Wingdings" pitchFamily="2" charset="2"/>
              </a:rPr>
              <a:t>안정성이 </a:t>
            </a:r>
            <a:r>
              <a:rPr lang="ko-KR" altLang="en-US" sz="1100" b="1" dirty="0">
                <a:latin typeface="+mn-ea"/>
                <a:sym typeface="Wingdings" pitchFamily="2" charset="2"/>
              </a:rPr>
              <a:t>검증된 최신의 </a:t>
            </a:r>
            <a:r>
              <a:rPr lang="en-US" altLang="ko-KR" sz="1100" b="1" dirty="0">
                <a:latin typeface="+mn-ea"/>
                <a:sym typeface="Wingdings" pitchFamily="2" charset="2"/>
              </a:rPr>
              <a:t>Version </a:t>
            </a:r>
            <a:r>
              <a:rPr lang="ko-KR" altLang="en-US" sz="1100" b="1" dirty="0">
                <a:latin typeface="+mn-ea"/>
                <a:sym typeface="Wingdings" pitchFamily="2" charset="2"/>
              </a:rPr>
              <a:t>활용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1100" b="1" dirty="0" smtClean="0">
                <a:latin typeface="+mn-ea"/>
                <a:sym typeface="Wingdings" pitchFamily="2" charset="2"/>
              </a:rPr>
              <a:t> EOS </a:t>
            </a:r>
            <a:r>
              <a:rPr lang="en-US" altLang="ko-KR" sz="1100" b="1" dirty="0">
                <a:latin typeface="+mn-ea"/>
                <a:sym typeface="Wingdings" pitchFamily="2" charset="2"/>
              </a:rPr>
              <a:t>(End-Of-Service)</a:t>
            </a:r>
            <a:r>
              <a:rPr lang="ko-KR" altLang="en-US" sz="1100" b="1" dirty="0">
                <a:latin typeface="+mn-ea"/>
                <a:sym typeface="Wingdings" pitchFamily="2" charset="2"/>
              </a:rPr>
              <a:t>를 고려한 </a:t>
            </a:r>
            <a:r>
              <a:rPr lang="en-US" altLang="ko-KR" sz="1100" b="1" dirty="0">
                <a:latin typeface="+mn-ea"/>
                <a:sym typeface="Wingdings" pitchFamily="2" charset="2"/>
              </a:rPr>
              <a:t>Extended Service</a:t>
            </a:r>
            <a:r>
              <a:rPr lang="ko-KR" altLang="en-US" sz="1100" b="1" dirty="0">
                <a:latin typeface="+mn-ea"/>
                <a:sym typeface="Wingdings" pitchFamily="2" charset="2"/>
              </a:rPr>
              <a:t>가 도래되었거나</a:t>
            </a:r>
            <a:r>
              <a:rPr lang="en-US" altLang="ko-KR" sz="1100" b="1" dirty="0">
                <a:latin typeface="+mn-ea"/>
                <a:sym typeface="Wingdings" pitchFamily="2" charset="2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sz="1100" b="1" dirty="0" smtClean="0">
                <a:latin typeface="+mn-ea"/>
                <a:sym typeface="Wingdings" pitchFamily="2" charset="2"/>
              </a:rPr>
              <a:t>  1~2</a:t>
            </a:r>
            <a:r>
              <a:rPr lang="ko-KR" altLang="en-US" sz="1100" b="1" dirty="0">
                <a:latin typeface="+mn-ea"/>
                <a:sym typeface="Wingdings" pitchFamily="2" charset="2"/>
              </a:rPr>
              <a:t>년 내에 도래되는 경우 상위 버전으로 </a:t>
            </a:r>
            <a:r>
              <a:rPr lang="en-US" altLang="ko-KR" sz="1100" b="1" dirty="0">
                <a:latin typeface="+mn-ea"/>
                <a:sym typeface="Wingdings" pitchFamily="2" charset="2"/>
              </a:rPr>
              <a:t>Upgrade </a:t>
            </a:r>
            <a:r>
              <a:rPr lang="ko-KR" altLang="en-US" sz="1100" b="1" dirty="0">
                <a:latin typeface="+mn-ea"/>
                <a:sym typeface="Wingdings" pitchFamily="2" charset="2"/>
              </a:rPr>
              <a:t>함</a:t>
            </a:r>
            <a:endParaRPr lang="en-US" altLang="ko-KR" sz="1100" b="1" dirty="0">
              <a:latin typeface="+mn-ea"/>
              <a:sym typeface="Wingdings" pitchFamily="2" charset="2"/>
            </a:endParaRPr>
          </a:p>
        </p:txBody>
      </p:sp>
      <p:cxnSp>
        <p:nvCxnSpPr>
          <p:cNvPr id="28" name="AutoShape 296"/>
          <p:cNvCxnSpPr>
            <a:cxnSpLocks noChangeShapeType="1"/>
            <a:stCxn id="29" idx="3"/>
            <a:endCxn id="27" idx="1"/>
          </p:cNvCxnSpPr>
          <p:nvPr/>
        </p:nvCxnSpPr>
        <p:spPr bwMode="auto">
          <a:xfrm flipV="1">
            <a:off x="2204081" y="2024663"/>
            <a:ext cx="1215791" cy="137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29" name="직사각형 28"/>
          <p:cNvSpPr/>
          <p:nvPr/>
        </p:nvSpPr>
        <p:spPr>
          <a:xfrm>
            <a:off x="512081" y="1628800"/>
            <a:ext cx="1692000" cy="79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안정성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0" name="AutoShape 283"/>
          <p:cNvSpPr>
            <a:spLocks noChangeArrowheads="1"/>
          </p:cNvSpPr>
          <p:nvPr/>
        </p:nvSpPr>
        <p:spPr bwMode="auto">
          <a:xfrm>
            <a:off x="3396878" y="2496321"/>
            <a:ext cx="5184576" cy="791725"/>
          </a:xfrm>
          <a:prstGeom prst="plaque">
            <a:avLst>
              <a:gd name="adj" fmla="val 16667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1100" b="1" dirty="0">
                <a:latin typeface="+mn-ea"/>
                <a:sym typeface="Wingdings" pitchFamily="2" charset="2"/>
              </a:rPr>
              <a:t> </a:t>
            </a:r>
            <a:r>
              <a:rPr lang="ko-KR" altLang="en-US" sz="1100" b="1" dirty="0">
                <a:latin typeface="+mn-ea"/>
              </a:rPr>
              <a:t>소프트웨어적으로 온라인 서비스 이중화 가능한 버전으로 </a:t>
            </a:r>
            <a:r>
              <a:rPr lang="en-US" altLang="ko-KR" sz="1100" b="1" dirty="0">
                <a:latin typeface="+mn-ea"/>
              </a:rPr>
              <a:t>Upgrade </a:t>
            </a:r>
            <a:r>
              <a:rPr lang="ko-KR" altLang="en-US" sz="1100" b="1" dirty="0">
                <a:latin typeface="+mn-ea"/>
              </a:rPr>
              <a:t>함</a:t>
            </a:r>
          </a:p>
        </p:txBody>
      </p:sp>
      <p:cxnSp>
        <p:nvCxnSpPr>
          <p:cNvPr id="31" name="AutoShape 296"/>
          <p:cNvCxnSpPr>
            <a:cxnSpLocks noChangeShapeType="1"/>
            <a:stCxn id="32" idx="3"/>
            <a:endCxn id="30" idx="1"/>
          </p:cNvCxnSpPr>
          <p:nvPr/>
        </p:nvCxnSpPr>
        <p:spPr bwMode="auto">
          <a:xfrm flipV="1">
            <a:off x="2204081" y="2892184"/>
            <a:ext cx="1192797" cy="137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32" name="직사각형 31"/>
          <p:cNvSpPr/>
          <p:nvPr/>
        </p:nvSpPr>
        <p:spPr>
          <a:xfrm>
            <a:off x="512081" y="2496321"/>
            <a:ext cx="1692000" cy="79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가용성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4" name="AutoShape 283"/>
          <p:cNvSpPr>
            <a:spLocks noChangeArrowheads="1"/>
          </p:cNvSpPr>
          <p:nvPr/>
        </p:nvSpPr>
        <p:spPr bwMode="auto">
          <a:xfrm>
            <a:off x="3396878" y="3361261"/>
            <a:ext cx="5184576" cy="791725"/>
          </a:xfrm>
          <a:prstGeom prst="plaque">
            <a:avLst>
              <a:gd name="adj" fmla="val 16667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1100" b="1" dirty="0">
                <a:latin typeface="+mn-ea"/>
                <a:sym typeface="Wingdings" pitchFamily="2" charset="2"/>
              </a:rPr>
              <a:t> </a:t>
            </a:r>
            <a:r>
              <a:rPr lang="ko-KR" altLang="en-US" sz="1100" b="1" dirty="0" err="1" smtClean="0">
                <a:latin typeface="+mn-ea"/>
                <a:sym typeface="Wingdings" pitchFamily="2" charset="2"/>
              </a:rPr>
              <a:t>리눅스</a:t>
            </a:r>
            <a:r>
              <a:rPr lang="ko-KR" altLang="en-US" sz="1100" b="1" dirty="0" smtClean="0">
                <a:latin typeface="+mn-ea"/>
                <a:sym typeface="Wingdings" pitchFamily="2" charset="2"/>
              </a:rPr>
              <a:t> 기반의 </a:t>
            </a:r>
            <a:r>
              <a:rPr lang="ko-KR" altLang="en-US" sz="1100" b="1" dirty="0" smtClean="0">
                <a:latin typeface="+mn-ea"/>
              </a:rPr>
              <a:t>최적의 </a:t>
            </a:r>
            <a:r>
              <a:rPr lang="ko-KR" altLang="en-US" sz="1100" b="1" dirty="0">
                <a:latin typeface="+mn-ea"/>
              </a:rPr>
              <a:t>성능을 발휘 할 수 있는 </a:t>
            </a:r>
            <a:r>
              <a:rPr lang="en-US" altLang="ko-KR" sz="1100" b="1" dirty="0">
                <a:latin typeface="+mn-ea"/>
              </a:rPr>
              <a:t>Version</a:t>
            </a:r>
            <a:r>
              <a:rPr lang="ko-KR" altLang="en-US" sz="1100" b="1" dirty="0">
                <a:latin typeface="+mn-ea"/>
              </a:rPr>
              <a:t>으로 </a:t>
            </a:r>
            <a:r>
              <a:rPr lang="en-US" altLang="ko-KR" sz="1100" b="1" dirty="0">
                <a:latin typeface="+mn-ea"/>
              </a:rPr>
              <a:t>Upgrade</a:t>
            </a:r>
            <a:r>
              <a:rPr lang="ko-KR" altLang="en-US" sz="1100" b="1" dirty="0">
                <a:latin typeface="+mn-ea"/>
              </a:rPr>
              <a:t>함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1100" b="1" dirty="0" smtClean="0">
                <a:latin typeface="+mn-ea"/>
              </a:rPr>
              <a:t> 단</a:t>
            </a:r>
            <a:r>
              <a:rPr lang="en-US" altLang="ko-KR" sz="1100" b="1" dirty="0">
                <a:latin typeface="+mn-ea"/>
              </a:rPr>
              <a:t>, </a:t>
            </a:r>
            <a:r>
              <a:rPr lang="ko-KR" altLang="en-US" sz="1100" b="1" dirty="0">
                <a:latin typeface="+mn-ea"/>
              </a:rPr>
              <a:t>주변 소프트웨어와 호환되지 않는 경우</a:t>
            </a:r>
            <a:r>
              <a:rPr lang="en-US" altLang="ko-KR" sz="1100" b="1" dirty="0">
                <a:latin typeface="+mn-ea"/>
              </a:rPr>
              <a:t>, </a:t>
            </a:r>
            <a:r>
              <a:rPr lang="ko-KR" altLang="en-US" sz="1100" b="1" dirty="0">
                <a:latin typeface="+mn-ea"/>
              </a:rPr>
              <a:t>호환되는 최신 버전으로 전환</a:t>
            </a:r>
          </a:p>
        </p:txBody>
      </p:sp>
      <p:cxnSp>
        <p:nvCxnSpPr>
          <p:cNvPr id="35" name="AutoShape 296"/>
          <p:cNvCxnSpPr>
            <a:cxnSpLocks noChangeShapeType="1"/>
            <a:stCxn id="36" idx="3"/>
            <a:endCxn id="34" idx="1"/>
          </p:cNvCxnSpPr>
          <p:nvPr/>
        </p:nvCxnSpPr>
        <p:spPr bwMode="auto">
          <a:xfrm flipV="1">
            <a:off x="2204081" y="3757124"/>
            <a:ext cx="1192797" cy="137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36" name="직사각형 35"/>
          <p:cNvSpPr/>
          <p:nvPr/>
        </p:nvSpPr>
        <p:spPr>
          <a:xfrm>
            <a:off x="512081" y="3361261"/>
            <a:ext cx="1692000" cy="79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성능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7" name="AutoShape 283"/>
          <p:cNvSpPr>
            <a:spLocks noChangeArrowheads="1"/>
          </p:cNvSpPr>
          <p:nvPr/>
        </p:nvSpPr>
        <p:spPr bwMode="auto">
          <a:xfrm>
            <a:off x="3396878" y="4223620"/>
            <a:ext cx="5184576" cy="791725"/>
          </a:xfrm>
          <a:prstGeom prst="plaque">
            <a:avLst>
              <a:gd name="adj" fmla="val 16667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1100" b="1" dirty="0">
                <a:latin typeface="+mn-ea"/>
                <a:sym typeface="Wingdings" pitchFamily="2" charset="2"/>
              </a:rPr>
              <a:t> </a:t>
            </a:r>
            <a:r>
              <a:rPr lang="ko-KR" altLang="en-US" sz="1100" b="1" dirty="0">
                <a:latin typeface="+mn-ea"/>
              </a:rPr>
              <a:t>동일 제품에 대해서는 단일 </a:t>
            </a:r>
            <a:r>
              <a:rPr lang="en-US" altLang="ko-KR" sz="1100" b="1" dirty="0">
                <a:latin typeface="+mn-ea"/>
              </a:rPr>
              <a:t>Version</a:t>
            </a:r>
            <a:r>
              <a:rPr lang="ko-KR" altLang="en-US" sz="1100" b="1" dirty="0">
                <a:latin typeface="+mn-ea"/>
              </a:rPr>
              <a:t>으로 통합 함</a:t>
            </a:r>
          </a:p>
        </p:txBody>
      </p:sp>
      <p:cxnSp>
        <p:nvCxnSpPr>
          <p:cNvPr id="38" name="AutoShape 296"/>
          <p:cNvCxnSpPr>
            <a:cxnSpLocks noChangeShapeType="1"/>
            <a:stCxn id="39" idx="3"/>
            <a:endCxn id="37" idx="1"/>
          </p:cNvCxnSpPr>
          <p:nvPr/>
        </p:nvCxnSpPr>
        <p:spPr bwMode="auto">
          <a:xfrm flipV="1">
            <a:off x="2204081" y="4619483"/>
            <a:ext cx="1192797" cy="137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39" name="직사각형 38"/>
          <p:cNvSpPr/>
          <p:nvPr/>
        </p:nvSpPr>
        <p:spPr>
          <a:xfrm>
            <a:off x="512081" y="4223620"/>
            <a:ext cx="1692000" cy="79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운영 효율화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0" name="AutoShape 283"/>
          <p:cNvSpPr>
            <a:spLocks noChangeArrowheads="1"/>
          </p:cNvSpPr>
          <p:nvPr/>
        </p:nvSpPr>
        <p:spPr bwMode="auto">
          <a:xfrm>
            <a:off x="3396878" y="5083397"/>
            <a:ext cx="5184576" cy="791725"/>
          </a:xfrm>
          <a:prstGeom prst="plaque">
            <a:avLst>
              <a:gd name="adj" fmla="val 16667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1100" b="1" dirty="0">
                <a:latin typeface="+mn-ea"/>
                <a:sym typeface="Wingdings" pitchFamily="2" charset="2"/>
              </a:rPr>
              <a:t> </a:t>
            </a:r>
            <a:r>
              <a:rPr lang="ko-KR" altLang="en-US" sz="1100" b="1" dirty="0">
                <a:latin typeface="+mn-ea"/>
              </a:rPr>
              <a:t>업무 패키지는 서버통합에 따른 변경범위 최소화를 위해 </a:t>
            </a:r>
            <a:endParaRPr lang="en-US" altLang="ko-KR" sz="1100" b="1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100" b="1" dirty="0">
                <a:latin typeface="+mn-ea"/>
              </a:rPr>
              <a:t> </a:t>
            </a:r>
            <a:r>
              <a:rPr lang="en-US" altLang="ko-KR" sz="1100" b="1" dirty="0" smtClean="0">
                <a:latin typeface="+mn-ea"/>
              </a:rPr>
              <a:t> </a:t>
            </a:r>
            <a:r>
              <a:rPr lang="ko-KR" altLang="en-US" sz="1100" b="1" dirty="0" smtClean="0">
                <a:latin typeface="+mn-ea"/>
              </a:rPr>
              <a:t>현 </a:t>
            </a:r>
            <a:r>
              <a:rPr lang="ko-KR" altLang="en-US" sz="1100" b="1" dirty="0">
                <a:latin typeface="+mn-ea"/>
              </a:rPr>
              <a:t>버전 유지를 원칙으로 함</a:t>
            </a:r>
          </a:p>
        </p:txBody>
      </p:sp>
      <p:cxnSp>
        <p:nvCxnSpPr>
          <p:cNvPr id="41" name="AutoShape 296"/>
          <p:cNvCxnSpPr>
            <a:cxnSpLocks noChangeShapeType="1"/>
            <a:stCxn id="42" idx="3"/>
            <a:endCxn id="40" idx="1"/>
          </p:cNvCxnSpPr>
          <p:nvPr/>
        </p:nvCxnSpPr>
        <p:spPr bwMode="auto">
          <a:xfrm flipV="1">
            <a:off x="2204081" y="5479260"/>
            <a:ext cx="1192797" cy="137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42" name="직사각형 41"/>
          <p:cNvSpPr/>
          <p:nvPr/>
        </p:nvSpPr>
        <p:spPr>
          <a:xfrm>
            <a:off x="512081" y="5083397"/>
            <a:ext cx="1692000" cy="792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기타</a:t>
            </a:r>
            <a:endParaRPr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339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III. </a:t>
            </a:r>
            <a:r>
              <a:rPr kumimoji="1" lang="ko-KR" altLang="en-US" sz="2031" kern="0" dirty="0" smtClean="0"/>
              <a:t>추진방안 </a:t>
            </a:r>
            <a:r>
              <a:rPr kumimoji="1" lang="en-US" altLang="ko-KR" sz="2031" kern="0" dirty="0" smtClean="0"/>
              <a:t>– </a:t>
            </a:r>
            <a:r>
              <a:rPr kumimoji="1" lang="ko-KR" altLang="en-US" sz="2031" kern="0" dirty="0" smtClean="0"/>
              <a:t>서버 구성</a:t>
            </a:r>
            <a:endParaRPr kumimoji="1" lang="ko-KR" altLang="en-US" sz="2031" kern="0" dirty="0"/>
          </a:p>
        </p:txBody>
      </p:sp>
      <p:sp>
        <p:nvSpPr>
          <p:cNvPr id="71" name="한쪽 모서리가 잘린 사각형 70"/>
          <p:cNvSpPr/>
          <p:nvPr/>
        </p:nvSpPr>
        <p:spPr>
          <a:xfrm rot="10800000">
            <a:off x="4904345" y="1712641"/>
            <a:ext cx="3522853" cy="365538"/>
          </a:xfrm>
          <a:prstGeom prst="snip1Rect">
            <a:avLst>
              <a:gd name="adj" fmla="val 36931"/>
            </a:avLst>
          </a:prstGeom>
          <a:solidFill>
            <a:srgbClr val="002060">
              <a:alpha val="85000"/>
            </a:srgbClr>
          </a:solidFill>
          <a:ln w="63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62" b="1" spc="-46">
              <a:ln w="11430"/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JBold" pitchFamily="18" charset="-127"/>
            </a:endParaRPr>
          </a:p>
        </p:txBody>
      </p:sp>
      <p:sp>
        <p:nvSpPr>
          <p:cNvPr id="72" name="한쪽 모서리가 잘린 사각형 71"/>
          <p:cNvSpPr/>
          <p:nvPr/>
        </p:nvSpPr>
        <p:spPr>
          <a:xfrm rot="10800000">
            <a:off x="638610" y="1712641"/>
            <a:ext cx="3522853" cy="365538"/>
          </a:xfrm>
          <a:prstGeom prst="snip1Rect">
            <a:avLst>
              <a:gd name="adj" fmla="val 36931"/>
            </a:avLst>
          </a:prstGeom>
          <a:solidFill>
            <a:srgbClr val="002060">
              <a:alpha val="85000"/>
            </a:srgbClr>
          </a:solidFill>
          <a:ln w="63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62" b="1" spc="-46">
              <a:ln w="11430"/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JBold" pitchFamily="18" charset="-127"/>
            </a:endParaRPr>
          </a:p>
        </p:txBody>
      </p:sp>
      <p:sp>
        <p:nvSpPr>
          <p:cNvPr id="73" name="Text Box 3"/>
          <p:cNvSpPr txBox="1">
            <a:spLocks noChangeArrowheads="1"/>
          </p:cNvSpPr>
          <p:nvPr/>
        </p:nvSpPr>
        <p:spPr bwMode="auto">
          <a:xfrm>
            <a:off x="395536" y="980728"/>
            <a:ext cx="8596242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1400" b="1" dirty="0" smtClean="0">
                <a:ea typeface="맑은 고딕" pitchFamily="50" charset="-127"/>
              </a:rPr>
              <a:t>- OS </a:t>
            </a:r>
            <a:r>
              <a:rPr lang="ko-KR" altLang="en-US" sz="1400" b="1" dirty="0" smtClean="0">
                <a:ea typeface="맑은 고딕" pitchFamily="50" charset="-127"/>
              </a:rPr>
              <a:t>기준</a:t>
            </a:r>
            <a:r>
              <a:rPr lang="en-US" altLang="ko-KR" sz="1400" b="1" dirty="0" smtClean="0">
                <a:ea typeface="맑은 고딕" pitchFamily="50" charset="-127"/>
              </a:rPr>
              <a:t>	: AS-IS 46</a:t>
            </a:r>
            <a:r>
              <a:rPr lang="ko-KR" altLang="en-US" sz="1400" b="1" dirty="0" smtClean="0">
                <a:ea typeface="맑은 고딕" pitchFamily="50" charset="-127"/>
              </a:rPr>
              <a:t>대를 </a:t>
            </a:r>
            <a:r>
              <a:rPr lang="en-US" altLang="ko-KR" sz="1400" b="1" dirty="0" smtClean="0">
                <a:ea typeface="맑은 고딕" pitchFamily="50" charset="-127"/>
              </a:rPr>
              <a:t>TO-BE </a:t>
            </a:r>
            <a:r>
              <a:rPr lang="ko-KR" altLang="en-US" sz="1400" b="1" dirty="0" smtClean="0">
                <a:ea typeface="맑은 고딕" pitchFamily="50" charset="-127"/>
              </a:rPr>
              <a:t>서버 </a:t>
            </a:r>
            <a:r>
              <a:rPr lang="en-US" altLang="ko-KR" sz="1400" b="1" dirty="0" smtClean="0">
                <a:ea typeface="맑은 고딕" pitchFamily="50" charset="-127"/>
              </a:rPr>
              <a:t>33</a:t>
            </a:r>
            <a:r>
              <a:rPr lang="ko-KR" altLang="en-US" sz="1400" b="1" dirty="0" smtClean="0">
                <a:ea typeface="맑은 고딕" pitchFamily="50" charset="-127"/>
              </a:rPr>
              <a:t>대</a:t>
            </a:r>
            <a:r>
              <a:rPr lang="en-US" altLang="ko-KR" sz="1400" b="1" dirty="0" smtClean="0"/>
              <a:t>(USEFLEX </a:t>
            </a:r>
            <a:r>
              <a:rPr lang="ko-KR" altLang="en-US" sz="1400" b="1" dirty="0" err="1" smtClean="0"/>
              <a:t>클라우드</a:t>
            </a:r>
            <a:r>
              <a:rPr lang="en-US" altLang="ko-KR" sz="1400" b="1" dirty="0" smtClean="0"/>
              <a:t>)</a:t>
            </a:r>
            <a:r>
              <a:rPr lang="ko-KR" altLang="en-US" sz="1400" b="1" dirty="0" smtClean="0">
                <a:ea typeface="맑은 고딕" pitchFamily="50" charset="-127"/>
              </a:rPr>
              <a:t>로 </a:t>
            </a:r>
            <a:r>
              <a:rPr lang="ko-KR" altLang="en-US" sz="1400" b="1" dirty="0">
                <a:ea typeface="맑은 고딕" pitchFamily="50" charset="-127"/>
              </a:rPr>
              <a:t>전환 구축 </a:t>
            </a:r>
            <a:endParaRPr lang="en-US" altLang="ko-KR" sz="1400" b="1" dirty="0" smtClean="0">
              <a:ea typeface="맑은 고딕" pitchFamily="50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1400" b="1" dirty="0" smtClean="0">
                <a:ea typeface="맑은 고딕" pitchFamily="50" charset="-127"/>
              </a:rPr>
              <a:t>- Box </a:t>
            </a:r>
            <a:r>
              <a:rPr lang="ko-KR" altLang="en-US" sz="1400" b="1" dirty="0" smtClean="0">
                <a:ea typeface="맑은 고딕" pitchFamily="50" charset="-127"/>
              </a:rPr>
              <a:t>기준</a:t>
            </a:r>
            <a:r>
              <a:rPr lang="en-US" altLang="ko-KR" sz="1400" b="1" dirty="0" smtClean="0">
                <a:ea typeface="맑은 고딕" pitchFamily="50" charset="-127"/>
              </a:rPr>
              <a:t>	: AS-IS 46</a:t>
            </a:r>
            <a:r>
              <a:rPr lang="ko-KR" altLang="en-US" sz="1400" b="1" dirty="0" smtClean="0">
                <a:ea typeface="맑은 고딕" pitchFamily="50" charset="-127"/>
              </a:rPr>
              <a:t>대를 </a:t>
            </a:r>
            <a:r>
              <a:rPr lang="en-US" altLang="ko-KR" sz="1400" b="1" dirty="0" smtClean="0">
                <a:ea typeface="맑은 고딕" pitchFamily="50" charset="-127"/>
              </a:rPr>
              <a:t>TO-BE </a:t>
            </a:r>
            <a:r>
              <a:rPr lang="ko-KR" altLang="en-US" sz="1400" b="1" dirty="0" smtClean="0">
                <a:ea typeface="맑은 고딕" pitchFamily="50" charset="-127"/>
              </a:rPr>
              <a:t>서버 </a:t>
            </a:r>
            <a:r>
              <a:rPr lang="en-US" altLang="ko-KR" sz="1400" b="1" dirty="0" smtClean="0">
                <a:ea typeface="맑은 고딕" pitchFamily="50" charset="-127"/>
              </a:rPr>
              <a:t>13</a:t>
            </a:r>
            <a:r>
              <a:rPr lang="ko-KR" altLang="en-US" sz="1400" b="1" dirty="0" smtClean="0">
                <a:ea typeface="맑은 고딕" pitchFamily="50" charset="-127"/>
              </a:rPr>
              <a:t>대</a:t>
            </a:r>
            <a:r>
              <a:rPr lang="en-US" altLang="ko-KR" sz="1400" b="1" dirty="0" smtClean="0">
                <a:ea typeface="맑은 고딕" pitchFamily="50" charset="-127"/>
              </a:rPr>
              <a:t>(</a:t>
            </a:r>
            <a:r>
              <a:rPr lang="en-US" altLang="ko-KR" sz="1400" b="1" dirty="0"/>
              <a:t>USEFLEX </a:t>
            </a:r>
            <a:r>
              <a:rPr lang="ko-KR" altLang="en-US" sz="1400" b="1" dirty="0" err="1"/>
              <a:t>클라우드</a:t>
            </a:r>
            <a:r>
              <a:rPr lang="en-US" altLang="ko-KR" sz="1400" b="1" dirty="0" smtClean="0">
                <a:ea typeface="맑은 고딕" pitchFamily="50" charset="-127"/>
              </a:rPr>
              <a:t>)</a:t>
            </a:r>
            <a:r>
              <a:rPr lang="ko-KR" altLang="en-US" sz="1400" b="1" dirty="0" smtClean="0">
                <a:ea typeface="맑은 고딕" pitchFamily="50" charset="-127"/>
              </a:rPr>
              <a:t>로 전환 구축</a:t>
            </a:r>
            <a:endParaRPr lang="en-US" altLang="ko-KR" sz="1400" b="1" dirty="0">
              <a:ea typeface="맑은 고딕" pitchFamily="50" charset="-127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296237" y="1567962"/>
            <a:ext cx="4168264" cy="4553030"/>
          </a:xfrm>
          <a:prstGeom prst="rect">
            <a:avLst/>
          </a:prstGeom>
          <a:noFill/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92" dirty="0">
              <a:solidFill>
                <a:schemeClr val="tx1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318061" y="1712642"/>
            <a:ext cx="4146439" cy="31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477" dirty="0">
                <a:solidFill>
                  <a:schemeClr val="bg1"/>
                </a:solidFill>
              </a:rPr>
              <a:t>[AS-IS </a:t>
            </a:r>
            <a:r>
              <a:rPr lang="ko-KR" altLang="en-US" sz="1477" dirty="0">
                <a:solidFill>
                  <a:schemeClr val="bg1"/>
                </a:solidFill>
              </a:rPr>
              <a:t>구성도</a:t>
            </a:r>
            <a:r>
              <a:rPr lang="en-US" altLang="ko-KR" sz="1477" dirty="0">
                <a:solidFill>
                  <a:schemeClr val="bg1"/>
                </a:solidFill>
              </a:rPr>
              <a:t>]</a:t>
            </a:r>
            <a:endParaRPr lang="en-US" altLang="en-US" sz="1477" dirty="0">
              <a:solidFill>
                <a:schemeClr val="bg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001082" y="2645198"/>
            <a:ext cx="1026586" cy="2271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844083" latinLnBrk="0">
              <a:defRPr/>
            </a:pPr>
            <a:r>
              <a:rPr lang="en-US" altLang="ko-KR" sz="738" kern="0" dirty="0">
                <a:solidFill>
                  <a:srgbClr val="000000"/>
                </a:solidFill>
                <a:ea typeface="맑은 고딕" panose="020B0503020000020004" pitchFamily="50" charset="-127"/>
                <a:sym typeface="Wingdings" pitchFamily="2" charset="2"/>
              </a:rPr>
              <a:t>WEB/WAS </a:t>
            </a:r>
            <a:r>
              <a:rPr lang="ko-KR" altLang="en-US" sz="738" kern="0" dirty="0">
                <a:solidFill>
                  <a:srgbClr val="000000"/>
                </a:solidFill>
                <a:ea typeface="맑은 고딕" panose="020B0503020000020004" pitchFamily="50" charset="-127"/>
                <a:sym typeface="Wingdings" pitchFamily="2" charset="2"/>
              </a:rPr>
              <a:t>통합 </a:t>
            </a:r>
            <a:r>
              <a:rPr lang="en-US" altLang="ko-KR" sz="738" kern="0" dirty="0">
                <a:solidFill>
                  <a:srgbClr val="000000"/>
                </a:solidFill>
                <a:ea typeface="맑은 고딕" panose="020B0503020000020004" pitchFamily="50" charset="-127"/>
                <a:sym typeface="Wingdings" pitchFamily="2" charset="2"/>
              </a:rPr>
              <a:t>#2</a:t>
            </a:r>
          </a:p>
          <a:p>
            <a:pPr algn="ctr" defTabSz="844083" latinLnBrk="0">
              <a:defRPr/>
            </a:pPr>
            <a:r>
              <a:rPr lang="en-US" altLang="ko-KR" sz="738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7</a:t>
            </a:r>
            <a:r>
              <a:rPr lang="ko-KR" altLang="en-US" sz="738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개 </a:t>
            </a:r>
            <a:r>
              <a:rPr lang="en-US" altLang="ko-KR" sz="738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OS</a:t>
            </a:r>
            <a:endParaRPr lang="ko-KR" altLang="en-US" sz="738" kern="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  <a:sym typeface="Wingdings" pitchFamily="2" charset="2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4572000" y="1719074"/>
            <a:ext cx="4177755" cy="31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477" dirty="0">
                <a:solidFill>
                  <a:schemeClr val="bg1"/>
                </a:solidFill>
              </a:rPr>
              <a:t>[TO-BE </a:t>
            </a:r>
            <a:r>
              <a:rPr lang="ko-KR" altLang="en-US" sz="1477" dirty="0">
                <a:solidFill>
                  <a:schemeClr val="bg1"/>
                </a:solidFill>
              </a:rPr>
              <a:t>구성도</a:t>
            </a:r>
            <a:r>
              <a:rPr lang="en-US" altLang="ko-KR" sz="1477" dirty="0">
                <a:solidFill>
                  <a:schemeClr val="bg1"/>
                </a:solidFill>
              </a:rPr>
              <a:t>]</a:t>
            </a:r>
            <a:endParaRPr lang="en-US" altLang="en-US" sz="1477" dirty="0">
              <a:solidFill>
                <a:schemeClr val="bg1"/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4738172" y="2078220"/>
            <a:ext cx="2619413" cy="291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ko-KR" altLang="en-US" sz="1292" dirty="0">
                <a:solidFill>
                  <a:srgbClr val="0000CC"/>
                </a:solidFill>
                <a:latin typeface="+mn-ea"/>
              </a:rPr>
              <a:t>수원센터 가상화</a:t>
            </a:r>
            <a:r>
              <a:rPr lang="en-US" altLang="ko-KR" sz="1292" dirty="0">
                <a:solidFill>
                  <a:srgbClr val="0000CC"/>
                </a:solidFill>
                <a:latin typeface="+mn-ea"/>
              </a:rPr>
              <a:t>(17)</a:t>
            </a:r>
            <a:endParaRPr lang="en-US" altLang="en-US" sz="1292" dirty="0">
              <a:solidFill>
                <a:srgbClr val="0000CC"/>
              </a:solidFill>
              <a:latin typeface="+mn-ea"/>
            </a:endParaRPr>
          </a:p>
        </p:txBody>
      </p:sp>
      <p:pic>
        <p:nvPicPr>
          <p:cNvPr id="120" name="Picture 40"/>
          <p:cNvPicPr preferRelativeResize="0">
            <a:picLocks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081" y="2970536"/>
            <a:ext cx="266128" cy="35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" name="TextBox 123"/>
          <p:cNvSpPr txBox="1"/>
          <p:nvPr/>
        </p:nvSpPr>
        <p:spPr>
          <a:xfrm>
            <a:off x="5103752" y="2640414"/>
            <a:ext cx="909780" cy="2271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844083" latinLnBrk="0">
              <a:defRPr/>
            </a:pPr>
            <a:r>
              <a:rPr lang="en-US" altLang="ko-KR" sz="738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WEB/WAS </a:t>
            </a:r>
            <a:r>
              <a:rPr lang="ko-KR" altLang="en-US" sz="738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통합 </a:t>
            </a:r>
            <a:r>
              <a:rPr lang="en-US" altLang="ko-KR" sz="738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#1</a:t>
            </a:r>
          </a:p>
          <a:p>
            <a:pPr algn="ctr" defTabSz="844083" latinLnBrk="0">
              <a:defRPr/>
            </a:pPr>
            <a:r>
              <a:rPr lang="en-US" altLang="ko-KR" sz="738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7</a:t>
            </a:r>
            <a:r>
              <a:rPr lang="ko-KR" altLang="en-US" sz="738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개 </a:t>
            </a:r>
            <a:r>
              <a:rPr lang="en-US" altLang="ko-KR" sz="738" kern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OS</a:t>
            </a:r>
            <a:endParaRPr lang="ko-KR" altLang="en-US" sz="738" kern="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  <a:sym typeface="Wingdings" pitchFamily="2" charset="2"/>
            </a:endParaRPr>
          </a:p>
        </p:txBody>
      </p:sp>
      <p:sp>
        <p:nvSpPr>
          <p:cNvPr id="125" name="모서리가 둥근 직사각형 124"/>
          <p:cNvSpPr/>
          <p:nvPr/>
        </p:nvSpPr>
        <p:spPr bwMode="auto">
          <a:xfrm>
            <a:off x="5303157" y="2931557"/>
            <a:ext cx="441683" cy="443774"/>
          </a:xfrm>
          <a:prstGeom prst="roundRect">
            <a:avLst>
              <a:gd name="adj" fmla="val 5996"/>
            </a:avLst>
          </a:prstGeom>
          <a:noFill/>
          <a:ln w="1270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defTabSz="844083" latinLnBrk="0">
              <a:defRPr/>
            </a:pPr>
            <a:endParaRPr lang="ko-KR" altLang="en-US" sz="1015" kern="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126" name="직사각형 441"/>
          <p:cNvSpPr>
            <a:spLocks noChangeArrowheads="1"/>
          </p:cNvSpPr>
          <p:nvPr/>
        </p:nvSpPr>
        <p:spPr bwMode="auto">
          <a:xfrm>
            <a:off x="4585831" y="2363377"/>
            <a:ext cx="2545223" cy="2577791"/>
          </a:xfrm>
          <a:prstGeom prst="rect">
            <a:avLst/>
          </a:prstGeom>
          <a:noFill/>
          <a:ln w="3175" algn="ctr">
            <a:solidFill>
              <a:srgbClr val="969696"/>
            </a:solidFill>
            <a:round/>
            <a:headEnd/>
            <a:tailEnd/>
          </a:ln>
        </p:spPr>
        <p:txBody>
          <a:bodyPr lIns="33231" tIns="43200" rIns="33231" bIns="43200" anchor="ctr"/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2215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27" name="Rectangle 11"/>
          <p:cNvSpPr>
            <a:spLocks noChangeArrowheads="1"/>
          </p:cNvSpPr>
          <p:nvPr/>
        </p:nvSpPr>
        <p:spPr bwMode="auto">
          <a:xfrm>
            <a:off x="4638469" y="2448908"/>
            <a:ext cx="239828" cy="2421007"/>
          </a:xfrm>
          <a:prstGeom prst="rect">
            <a:avLst/>
          </a:prstGeom>
          <a:solidFill>
            <a:srgbClr val="0061AF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인 터 넷 공 통</a:t>
            </a:r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  <a:p>
            <a:pPr algn="ctr"/>
            <a:r>
              <a:rPr lang="en-US" altLang="ko-KR" sz="923" b="1" dirty="0">
                <a:solidFill>
                  <a:srgbClr val="FFFFFF"/>
                </a:solidFill>
                <a:ea typeface="맑은 고딕" pitchFamily="50" charset="-127"/>
              </a:rPr>
              <a:t>/</a:t>
            </a:r>
          </a:p>
          <a:p>
            <a:pPr algn="ctr"/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인 </a:t>
            </a:r>
            <a:r>
              <a:rPr lang="ko-KR" altLang="en-US" sz="923" b="1" dirty="0" err="1">
                <a:solidFill>
                  <a:srgbClr val="FFFFFF"/>
                </a:solidFill>
                <a:ea typeface="맑은 고딕" pitchFamily="50" charset="-127"/>
              </a:rPr>
              <a:t>트</a:t>
            </a:r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 라 넷</a:t>
            </a:r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  <a:p>
            <a:pPr algn="ctr"/>
            <a:r>
              <a:rPr lang="en-US" altLang="ko-KR" sz="923" b="1" dirty="0">
                <a:solidFill>
                  <a:srgbClr val="FFFFFF"/>
                </a:solidFill>
                <a:ea typeface="맑은 고딕" pitchFamily="50" charset="-127"/>
              </a:rPr>
              <a:t>/</a:t>
            </a:r>
          </a:p>
          <a:p>
            <a:pPr algn="ctr"/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선</a:t>
            </a:r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  <a:p>
            <a:pPr algn="ctr"/>
            <a:r>
              <a:rPr lang="ko-KR" altLang="en-US" sz="923" b="1" dirty="0" err="1">
                <a:solidFill>
                  <a:srgbClr val="FFFFFF"/>
                </a:solidFill>
                <a:ea typeface="맑은 고딕" pitchFamily="50" charset="-127"/>
              </a:rPr>
              <a:t>택</a:t>
            </a:r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  <a:p>
            <a:pPr algn="ctr"/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적</a:t>
            </a:r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  <a:p>
            <a:pPr algn="ctr"/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복</a:t>
            </a:r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  <a:p>
            <a:pPr algn="ctr"/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지</a:t>
            </a:r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4565828" y="1567962"/>
            <a:ext cx="4183927" cy="4553030"/>
          </a:xfrm>
          <a:prstGeom prst="rect">
            <a:avLst/>
          </a:prstGeom>
          <a:noFill/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92" dirty="0">
              <a:solidFill>
                <a:schemeClr val="tx1"/>
              </a:solidFill>
            </a:endParaRPr>
          </a:p>
        </p:txBody>
      </p:sp>
      <p:pic>
        <p:nvPicPr>
          <p:cNvPr id="129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523" y="3252411"/>
            <a:ext cx="296158" cy="393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" name="타원 129"/>
          <p:cNvSpPr/>
          <p:nvPr/>
        </p:nvSpPr>
        <p:spPr>
          <a:xfrm>
            <a:off x="7747208" y="3407548"/>
            <a:ext cx="180835" cy="156256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31" b="1" dirty="0">
                <a:solidFill>
                  <a:schemeClr val="tx1"/>
                </a:solidFill>
              </a:rPr>
              <a:t>A</a:t>
            </a:r>
            <a:endParaRPr lang="ko-KR" altLang="en-US" sz="831" b="1" dirty="0">
              <a:solidFill>
                <a:schemeClr val="tx1"/>
              </a:solidFill>
            </a:endParaRPr>
          </a:p>
        </p:txBody>
      </p:sp>
      <p:pic>
        <p:nvPicPr>
          <p:cNvPr id="131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039" y="2747412"/>
            <a:ext cx="296158" cy="393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2" name="모서리가 둥근 직사각형 131"/>
          <p:cNvSpPr/>
          <p:nvPr/>
        </p:nvSpPr>
        <p:spPr bwMode="auto">
          <a:xfrm>
            <a:off x="7576506" y="2478603"/>
            <a:ext cx="817458" cy="265724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선택적복지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DB #1, #2</a:t>
            </a:r>
          </a:p>
        </p:txBody>
      </p:sp>
      <p:sp>
        <p:nvSpPr>
          <p:cNvPr id="133" name="Rectangle 11"/>
          <p:cNvSpPr>
            <a:spLocks noChangeArrowheads="1"/>
          </p:cNvSpPr>
          <p:nvPr/>
        </p:nvSpPr>
        <p:spPr bwMode="auto">
          <a:xfrm>
            <a:off x="7250160" y="2508838"/>
            <a:ext cx="214851" cy="1424973"/>
          </a:xfrm>
          <a:prstGeom prst="rect">
            <a:avLst/>
          </a:prstGeom>
          <a:solidFill>
            <a:srgbClr val="0061AF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오 라 클</a:t>
            </a:r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  <a:p>
            <a:pPr algn="ctr"/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  <a:p>
            <a:pPr algn="ctr"/>
            <a:r>
              <a:rPr lang="en-US" altLang="ko-KR" sz="923" b="1" dirty="0">
                <a:solidFill>
                  <a:srgbClr val="FFFFFF"/>
                </a:solidFill>
                <a:ea typeface="맑은 고딕" pitchFamily="50" charset="-127"/>
              </a:rPr>
              <a:t>D</a:t>
            </a:r>
          </a:p>
          <a:p>
            <a:pPr algn="ctr"/>
            <a:r>
              <a:rPr lang="en-US" altLang="ko-KR" sz="923" b="1" dirty="0">
                <a:solidFill>
                  <a:srgbClr val="FFFFFF"/>
                </a:solidFill>
                <a:ea typeface="맑은 고딕" pitchFamily="50" charset="-127"/>
              </a:rPr>
              <a:t>B</a:t>
            </a:r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 서 </a:t>
            </a:r>
            <a:r>
              <a:rPr lang="ko-KR" altLang="en-US" sz="923" b="1" dirty="0" err="1">
                <a:solidFill>
                  <a:srgbClr val="FFFFFF"/>
                </a:solidFill>
                <a:ea typeface="맑은 고딕" pitchFamily="50" charset="-127"/>
              </a:rPr>
              <a:t>버</a:t>
            </a:r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5194638" y="3645779"/>
            <a:ext cx="768947" cy="2271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844083" latinLnBrk="0">
              <a:defRPr/>
            </a:pPr>
            <a:r>
              <a:rPr lang="en-US" altLang="ko-KR" sz="738" kern="0" dirty="0">
                <a:solidFill>
                  <a:srgbClr val="080808"/>
                </a:solidFill>
                <a:ea typeface="맑은 고딕" panose="020B0503020000020004" pitchFamily="50" charset="-127"/>
              </a:rPr>
              <a:t>PPAS </a:t>
            </a:r>
            <a:r>
              <a:rPr lang="en-US" altLang="ko-KR" sz="738" kern="0" dirty="0">
                <a:solidFill>
                  <a:srgbClr val="080808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DB</a:t>
            </a:r>
          </a:p>
          <a:p>
            <a:pPr algn="ctr" defTabSz="844083" latinLnBrk="0">
              <a:defRPr/>
            </a:pPr>
            <a:r>
              <a:rPr lang="ko-KR" altLang="en-US" sz="738" kern="0" dirty="0">
                <a:solidFill>
                  <a:srgbClr val="080808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통합 </a:t>
            </a:r>
            <a:r>
              <a:rPr lang="en-US" altLang="ko-KR" sz="738" kern="0" dirty="0">
                <a:solidFill>
                  <a:srgbClr val="080808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#1, </a:t>
            </a:r>
            <a:r>
              <a:rPr lang="en-US" altLang="ko-KR" sz="738" kern="0" dirty="0">
                <a:solidFill>
                  <a:srgbClr val="080808"/>
                </a:solidFill>
                <a:ea typeface="맑은 고딕" panose="020B0503020000020004" pitchFamily="50" charset="-127"/>
              </a:rPr>
              <a:t>2</a:t>
            </a:r>
            <a:r>
              <a:rPr lang="ko-KR" altLang="en-US" sz="738" kern="0" dirty="0">
                <a:solidFill>
                  <a:srgbClr val="080808"/>
                </a:solidFill>
                <a:ea typeface="맑은 고딕" panose="020B0503020000020004" pitchFamily="50" charset="-127"/>
              </a:rPr>
              <a:t>개 </a:t>
            </a:r>
            <a:r>
              <a:rPr lang="en-US" altLang="ko-KR" sz="738" kern="0" dirty="0">
                <a:solidFill>
                  <a:srgbClr val="080808"/>
                </a:solidFill>
                <a:ea typeface="맑은 고딕" panose="020B0503020000020004" pitchFamily="50" charset="-127"/>
              </a:rPr>
              <a:t>OS</a:t>
            </a:r>
            <a:endParaRPr lang="ko-KR" altLang="en-US" sz="738" kern="0" dirty="0">
              <a:solidFill>
                <a:srgbClr val="080808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5" name="타원 134"/>
          <p:cNvSpPr/>
          <p:nvPr/>
        </p:nvSpPr>
        <p:spPr>
          <a:xfrm>
            <a:off x="7740384" y="2880350"/>
            <a:ext cx="180835" cy="156256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31" b="1" dirty="0">
                <a:solidFill>
                  <a:schemeClr val="tx1"/>
                </a:solidFill>
              </a:rPr>
              <a:t>A</a:t>
            </a:r>
            <a:endParaRPr lang="ko-KR" altLang="en-US" sz="831" b="1" dirty="0">
              <a:solidFill>
                <a:schemeClr val="tx1"/>
              </a:solidFill>
            </a:endParaRPr>
          </a:p>
        </p:txBody>
      </p:sp>
      <p:pic>
        <p:nvPicPr>
          <p:cNvPr id="136" name="Picture 40"/>
          <p:cNvPicPr preferRelativeResize="0">
            <a:picLocks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104" y="2958153"/>
            <a:ext cx="266128" cy="35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" name="TextBox 136"/>
          <p:cNvSpPr txBox="1"/>
          <p:nvPr/>
        </p:nvSpPr>
        <p:spPr>
          <a:xfrm>
            <a:off x="6134020" y="3651139"/>
            <a:ext cx="768947" cy="2271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844083" latinLnBrk="0">
              <a:defRPr/>
            </a:pPr>
            <a:r>
              <a:rPr lang="en-US" altLang="ko-KR" sz="738" kern="0" dirty="0">
                <a:solidFill>
                  <a:srgbClr val="080808"/>
                </a:solidFill>
                <a:ea typeface="맑은 고딕" panose="020B0503020000020004" pitchFamily="50" charset="-127"/>
              </a:rPr>
              <a:t>PPAS </a:t>
            </a:r>
            <a:r>
              <a:rPr lang="en-US" altLang="ko-KR" sz="738" kern="0" dirty="0">
                <a:solidFill>
                  <a:srgbClr val="080808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DB</a:t>
            </a:r>
          </a:p>
          <a:p>
            <a:pPr algn="ctr" defTabSz="844083" latinLnBrk="0">
              <a:defRPr/>
            </a:pPr>
            <a:r>
              <a:rPr lang="ko-KR" altLang="en-US" sz="738" kern="0" dirty="0">
                <a:solidFill>
                  <a:srgbClr val="080808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통합 </a:t>
            </a:r>
            <a:r>
              <a:rPr lang="en-US" altLang="ko-KR" sz="738" kern="0" dirty="0">
                <a:solidFill>
                  <a:srgbClr val="080808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#2, </a:t>
            </a:r>
            <a:r>
              <a:rPr lang="en-US" altLang="ko-KR" sz="738" kern="0" dirty="0">
                <a:ea typeface="맑은 고딕" panose="020B0503020000020004" pitchFamily="50" charset="-127"/>
              </a:rPr>
              <a:t>1</a:t>
            </a:r>
            <a:r>
              <a:rPr lang="ko-KR" altLang="en-US" sz="738" kern="0" dirty="0">
                <a:ea typeface="맑은 고딕" panose="020B0503020000020004" pitchFamily="50" charset="-127"/>
              </a:rPr>
              <a:t>개</a:t>
            </a:r>
            <a:r>
              <a:rPr lang="ko-KR" altLang="en-US" sz="738" kern="0" dirty="0">
                <a:solidFill>
                  <a:srgbClr val="080808"/>
                </a:solidFill>
                <a:ea typeface="맑은 고딕" panose="020B0503020000020004" pitchFamily="50" charset="-127"/>
              </a:rPr>
              <a:t> </a:t>
            </a:r>
            <a:r>
              <a:rPr lang="en-US" altLang="ko-KR" sz="738" kern="0" dirty="0">
                <a:solidFill>
                  <a:srgbClr val="080808"/>
                </a:solidFill>
                <a:ea typeface="맑은 고딕" panose="020B0503020000020004" pitchFamily="50" charset="-127"/>
              </a:rPr>
              <a:t>OS</a:t>
            </a:r>
            <a:endParaRPr lang="ko-KR" altLang="en-US" sz="738" kern="0" dirty="0">
              <a:solidFill>
                <a:srgbClr val="080808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138" name="Picture 40"/>
          <p:cNvPicPr preferRelativeResize="0">
            <a:picLocks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809" y="3971422"/>
            <a:ext cx="266128" cy="35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9" name="Picture 40"/>
          <p:cNvPicPr preferRelativeResize="0">
            <a:picLocks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258" y="3970434"/>
            <a:ext cx="266128" cy="35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" name="모서리가 둥근 직사각형 139"/>
          <p:cNvSpPr/>
          <p:nvPr/>
        </p:nvSpPr>
        <p:spPr bwMode="auto">
          <a:xfrm>
            <a:off x="7620087" y="3674892"/>
            <a:ext cx="790266" cy="230418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인터넷공통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DB #1, #2</a:t>
            </a:r>
          </a:p>
        </p:txBody>
      </p:sp>
      <p:pic>
        <p:nvPicPr>
          <p:cNvPr id="141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336" y="2749496"/>
            <a:ext cx="296158" cy="393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2" name="타원 141"/>
          <p:cNvSpPr/>
          <p:nvPr/>
        </p:nvSpPr>
        <p:spPr>
          <a:xfrm>
            <a:off x="8075680" y="2882434"/>
            <a:ext cx="180835" cy="156256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31" b="1" dirty="0">
                <a:solidFill>
                  <a:schemeClr val="tx1"/>
                </a:solidFill>
              </a:rPr>
              <a:t>A</a:t>
            </a:r>
            <a:endParaRPr lang="ko-KR" altLang="en-US" sz="831" b="1" dirty="0">
              <a:solidFill>
                <a:schemeClr val="tx1"/>
              </a:solidFill>
            </a:endParaRPr>
          </a:p>
        </p:txBody>
      </p:sp>
      <p:pic>
        <p:nvPicPr>
          <p:cNvPr id="143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820" y="3248096"/>
            <a:ext cx="296158" cy="393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" name="타원 143"/>
          <p:cNvSpPr/>
          <p:nvPr/>
        </p:nvSpPr>
        <p:spPr>
          <a:xfrm>
            <a:off x="8082505" y="3403233"/>
            <a:ext cx="180835" cy="156256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31" b="1" dirty="0">
                <a:solidFill>
                  <a:schemeClr val="tx1"/>
                </a:solidFill>
              </a:rPr>
              <a:t>A</a:t>
            </a:r>
            <a:endParaRPr lang="ko-KR" altLang="en-US" sz="831" b="1" dirty="0">
              <a:solidFill>
                <a:schemeClr val="tx1"/>
              </a:solidFill>
            </a:endParaRPr>
          </a:p>
        </p:txBody>
      </p:sp>
      <p:sp>
        <p:nvSpPr>
          <p:cNvPr id="145" name="직사각형 441"/>
          <p:cNvSpPr>
            <a:spLocks noChangeArrowheads="1"/>
          </p:cNvSpPr>
          <p:nvPr/>
        </p:nvSpPr>
        <p:spPr bwMode="auto">
          <a:xfrm>
            <a:off x="446579" y="2363375"/>
            <a:ext cx="3892780" cy="2573009"/>
          </a:xfrm>
          <a:prstGeom prst="rect">
            <a:avLst/>
          </a:prstGeom>
          <a:noFill/>
          <a:ln w="3175" algn="ctr">
            <a:solidFill>
              <a:srgbClr val="969696"/>
            </a:solidFill>
            <a:round/>
            <a:headEnd/>
            <a:tailEnd/>
          </a:ln>
        </p:spPr>
        <p:txBody>
          <a:bodyPr lIns="33231" tIns="43200" rIns="33231" bIns="43200" anchor="ctr"/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2215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46" name="모서리가 둥근 직사각형 145"/>
          <p:cNvSpPr/>
          <p:nvPr/>
        </p:nvSpPr>
        <p:spPr bwMode="auto">
          <a:xfrm>
            <a:off x="617099" y="2882516"/>
            <a:ext cx="891148" cy="223743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인터넷공통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AP #1, #2</a:t>
            </a:r>
          </a:p>
        </p:txBody>
      </p:sp>
      <p:pic>
        <p:nvPicPr>
          <p:cNvPr id="147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770" y="4128107"/>
            <a:ext cx="296158" cy="393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913" y="4114309"/>
            <a:ext cx="296158" cy="393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" name="모서리가 둥근 직사각형 148"/>
          <p:cNvSpPr/>
          <p:nvPr/>
        </p:nvSpPr>
        <p:spPr bwMode="auto">
          <a:xfrm>
            <a:off x="1577673" y="4570515"/>
            <a:ext cx="677399" cy="297962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선택적복지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AP,/DB #1, #2</a:t>
            </a: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OS</a:t>
            </a:r>
          </a:p>
        </p:txBody>
      </p:sp>
      <p:sp>
        <p:nvSpPr>
          <p:cNvPr id="150" name="모서리가 둥근 직사각형 149"/>
          <p:cNvSpPr/>
          <p:nvPr/>
        </p:nvSpPr>
        <p:spPr bwMode="auto">
          <a:xfrm>
            <a:off x="889272" y="4545616"/>
            <a:ext cx="568173" cy="329394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선택적복지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 #1, #2</a:t>
            </a: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OS</a:t>
            </a:r>
          </a:p>
        </p:txBody>
      </p:sp>
      <p:sp>
        <p:nvSpPr>
          <p:cNvPr id="151" name="직사각형 150"/>
          <p:cNvSpPr/>
          <p:nvPr/>
        </p:nvSpPr>
        <p:spPr>
          <a:xfrm>
            <a:off x="529831" y="4917545"/>
            <a:ext cx="1429082" cy="291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ko-KR" altLang="en-US" sz="1292" dirty="0">
                <a:solidFill>
                  <a:srgbClr val="0000CC"/>
                </a:solidFill>
                <a:latin typeface="+mn-ea"/>
              </a:rPr>
              <a:t>과천센터 물리</a:t>
            </a:r>
            <a:r>
              <a:rPr lang="en-US" altLang="ko-KR" sz="1292" dirty="0">
                <a:solidFill>
                  <a:srgbClr val="0000CC"/>
                </a:solidFill>
                <a:latin typeface="+mn-ea"/>
              </a:rPr>
              <a:t>(9)</a:t>
            </a:r>
            <a:endParaRPr lang="en-US" altLang="en-US" sz="1292" dirty="0">
              <a:solidFill>
                <a:srgbClr val="0000CC"/>
              </a:solidFill>
              <a:latin typeface="+mn-ea"/>
            </a:endParaRPr>
          </a:p>
        </p:txBody>
      </p:sp>
      <p:sp>
        <p:nvSpPr>
          <p:cNvPr id="152" name="직사각형 441"/>
          <p:cNvSpPr>
            <a:spLocks noChangeArrowheads="1"/>
          </p:cNvSpPr>
          <p:nvPr/>
        </p:nvSpPr>
        <p:spPr bwMode="auto">
          <a:xfrm>
            <a:off x="446579" y="5187045"/>
            <a:ext cx="3892780" cy="834243"/>
          </a:xfrm>
          <a:prstGeom prst="rect">
            <a:avLst/>
          </a:prstGeom>
          <a:noFill/>
          <a:ln w="3175" algn="ctr">
            <a:solidFill>
              <a:srgbClr val="969696"/>
            </a:solidFill>
            <a:round/>
            <a:headEnd/>
            <a:tailEnd/>
          </a:ln>
        </p:spPr>
        <p:txBody>
          <a:bodyPr lIns="33231" tIns="43200" rIns="33231" bIns="43200" anchor="ctr"/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2215" dirty="0">
              <a:solidFill>
                <a:srgbClr val="000000"/>
              </a:solidFill>
              <a:latin typeface="+mn-ea"/>
            </a:endParaRPr>
          </a:p>
        </p:txBody>
      </p:sp>
      <p:pic>
        <p:nvPicPr>
          <p:cNvPr id="153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30" y="5256896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모서리가 둥근 직사각형 153"/>
          <p:cNvSpPr/>
          <p:nvPr/>
        </p:nvSpPr>
        <p:spPr bwMode="auto">
          <a:xfrm>
            <a:off x="849741" y="5653065"/>
            <a:ext cx="677399" cy="230418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선택적복지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DR </a:t>
            </a: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 #1 3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OS</a:t>
            </a:r>
          </a:p>
        </p:txBody>
      </p:sp>
      <p:sp>
        <p:nvSpPr>
          <p:cNvPr id="155" name="Rectangle 11"/>
          <p:cNvSpPr>
            <a:spLocks noChangeArrowheads="1"/>
          </p:cNvSpPr>
          <p:nvPr/>
        </p:nvSpPr>
        <p:spPr bwMode="auto">
          <a:xfrm>
            <a:off x="499668" y="2401081"/>
            <a:ext cx="239828" cy="1468651"/>
          </a:xfrm>
          <a:prstGeom prst="rect">
            <a:avLst/>
          </a:prstGeom>
          <a:solidFill>
            <a:srgbClr val="0061AF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인 터 넷 공 통</a:t>
            </a:r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  <a:p>
            <a:pPr algn="ctr"/>
            <a:r>
              <a:rPr lang="en-US" altLang="ko-KR" sz="923" b="1" dirty="0">
                <a:solidFill>
                  <a:srgbClr val="FFFFFF"/>
                </a:solidFill>
                <a:ea typeface="맑은 고딕" pitchFamily="50" charset="-127"/>
              </a:rPr>
              <a:t>/</a:t>
            </a:r>
          </a:p>
          <a:p>
            <a:pPr algn="ctr"/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인 </a:t>
            </a:r>
            <a:r>
              <a:rPr lang="ko-KR" altLang="en-US" sz="923" b="1" dirty="0" err="1">
                <a:solidFill>
                  <a:srgbClr val="FFFFFF"/>
                </a:solidFill>
                <a:ea typeface="맑은 고딕" pitchFamily="50" charset="-127"/>
              </a:rPr>
              <a:t>트</a:t>
            </a:r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 라 넷</a:t>
            </a:r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</p:txBody>
      </p:sp>
      <p:sp>
        <p:nvSpPr>
          <p:cNvPr id="156" name="Rectangle 11"/>
          <p:cNvSpPr>
            <a:spLocks noChangeArrowheads="1"/>
          </p:cNvSpPr>
          <p:nvPr/>
        </p:nvSpPr>
        <p:spPr bwMode="auto">
          <a:xfrm>
            <a:off x="506782" y="4041719"/>
            <a:ext cx="239828" cy="803007"/>
          </a:xfrm>
          <a:prstGeom prst="rect">
            <a:avLst/>
          </a:prstGeom>
          <a:solidFill>
            <a:srgbClr val="0061AF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선 </a:t>
            </a:r>
            <a:r>
              <a:rPr lang="ko-KR" altLang="en-US" sz="923" b="1" dirty="0" err="1">
                <a:solidFill>
                  <a:srgbClr val="FFFFFF"/>
                </a:solidFill>
                <a:ea typeface="맑은 고딕" pitchFamily="50" charset="-127"/>
              </a:rPr>
              <a:t>택</a:t>
            </a:r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 적 복 지</a:t>
            </a:r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</p:txBody>
      </p:sp>
      <p:sp>
        <p:nvSpPr>
          <p:cNvPr id="157" name="Rectangle 11"/>
          <p:cNvSpPr>
            <a:spLocks noChangeArrowheads="1"/>
          </p:cNvSpPr>
          <p:nvPr/>
        </p:nvSpPr>
        <p:spPr bwMode="auto">
          <a:xfrm>
            <a:off x="517281" y="5293685"/>
            <a:ext cx="239828" cy="594665"/>
          </a:xfrm>
          <a:prstGeom prst="rect">
            <a:avLst/>
          </a:prstGeom>
          <a:solidFill>
            <a:srgbClr val="0061AF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altLang="ko-KR" sz="923" b="1" dirty="0">
                <a:solidFill>
                  <a:srgbClr val="FFFFFF"/>
                </a:solidFill>
                <a:ea typeface="맑은 고딕" pitchFamily="50" charset="-127"/>
              </a:rPr>
              <a:t>D</a:t>
            </a:r>
          </a:p>
          <a:p>
            <a:pPr algn="ctr"/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  <a:p>
            <a:pPr algn="ctr"/>
            <a:r>
              <a:rPr lang="en-US" altLang="ko-KR" sz="923" b="1" dirty="0">
                <a:solidFill>
                  <a:srgbClr val="FFFFFF"/>
                </a:solidFill>
                <a:ea typeface="맑은 고딕" pitchFamily="50" charset="-127"/>
              </a:rPr>
              <a:t>R</a:t>
            </a:r>
          </a:p>
        </p:txBody>
      </p:sp>
      <p:sp>
        <p:nvSpPr>
          <p:cNvPr id="158" name="타원 157"/>
          <p:cNvSpPr/>
          <p:nvPr/>
        </p:nvSpPr>
        <p:spPr>
          <a:xfrm>
            <a:off x="1645141" y="4275313"/>
            <a:ext cx="180835" cy="156256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31" b="1" dirty="0">
                <a:solidFill>
                  <a:schemeClr val="tx1"/>
                </a:solidFill>
              </a:rPr>
              <a:t>A</a:t>
            </a:r>
            <a:endParaRPr lang="ko-KR" altLang="en-US" sz="831" b="1" dirty="0">
              <a:solidFill>
                <a:schemeClr val="tx1"/>
              </a:solidFill>
            </a:endParaRPr>
          </a:p>
        </p:txBody>
      </p:sp>
      <p:pic>
        <p:nvPicPr>
          <p:cNvPr id="159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843" y="5272527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" name="모서리가 둥근 직사각형 159"/>
          <p:cNvSpPr/>
          <p:nvPr/>
        </p:nvSpPr>
        <p:spPr bwMode="auto">
          <a:xfrm>
            <a:off x="1767596" y="5653065"/>
            <a:ext cx="677399" cy="230418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선택적복지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DR </a:t>
            </a: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 #2 3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OS</a:t>
            </a:r>
          </a:p>
        </p:txBody>
      </p:sp>
      <p:pic>
        <p:nvPicPr>
          <p:cNvPr id="161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337" y="5295974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2" name="모서리가 둥근 직사각형 161"/>
          <p:cNvSpPr/>
          <p:nvPr/>
        </p:nvSpPr>
        <p:spPr bwMode="auto">
          <a:xfrm>
            <a:off x="2565223" y="5643923"/>
            <a:ext cx="677399" cy="230418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선택적복지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DR AP #1 1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OS</a:t>
            </a:r>
          </a:p>
        </p:txBody>
      </p:sp>
      <p:pic>
        <p:nvPicPr>
          <p:cNvPr id="163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086" y="5272527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" name="모서리가 둥근 직사각형 163"/>
          <p:cNvSpPr/>
          <p:nvPr/>
        </p:nvSpPr>
        <p:spPr bwMode="auto">
          <a:xfrm>
            <a:off x="3396085" y="5657933"/>
            <a:ext cx="677399" cy="296886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선택적복지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DR </a:t>
            </a: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AP#2, DB </a:t>
            </a: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OS</a:t>
            </a:r>
          </a:p>
        </p:txBody>
      </p:sp>
      <p:sp>
        <p:nvSpPr>
          <p:cNvPr id="165" name="타원 164"/>
          <p:cNvSpPr/>
          <p:nvPr/>
        </p:nvSpPr>
        <p:spPr>
          <a:xfrm>
            <a:off x="1992148" y="4285229"/>
            <a:ext cx="180835" cy="156256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31" b="1" dirty="0">
                <a:solidFill>
                  <a:schemeClr val="tx1"/>
                </a:solidFill>
              </a:rPr>
              <a:t>A</a:t>
            </a:r>
            <a:endParaRPr lang="ko-KR" altLang="en-US" sz="831" b="1" dirty="0">
              <a:solidFill>
                <a:schemeClr val="tx1"/>
              </a:solidFill>
            </a:endParaRPr>
          </a:p>
        </p:txBody>
      </p:sp>
      <p:sp>
        <p:nvSpPr>
          <p:cNvPr id="166" name="모서리가 둥근 직사각형 165"/>
          <p:cNvSpPr/>
          <p:nvPr/>
        </p:nvSpPr>
        <p:spPr bwMode="auto">
          <a:xfrm>
            <a:off x="1257428" y="3611485"/>
            <a:ext cx="983376" cy="256696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스마트워크플레이스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#1, #2, </a:t>
            </a:r>
            <a:r>
              <a:rPr lang="ko-KR" altLang="en-US" sz="738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개발계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7" name="모서리가 둥근 직사각형 166"/>
          <p:cNvSpPr/>
          <p:nvPr/>
        </p:nvSpPr>
        <p:spPr bwMode="auto">
          <a:xfrm>
            <a:off x="2881074" y="3607006"/>
            <a:ext cx="494485" cy="256696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모니터링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#1, #2</a:t>
            </a:r>
          </a:p>
        </p:txBody>
      </p:sp>
      <p:sp>
        <p:nvSpPr>
          <p:cNvPr id="168" name="모서리가 둥근 직사각형 167"/>
          <p:cNvSpPr/>
          <p:nvPr/>
        </p:nvSpPr>
        <p:spPr bwMode="auto">
          <a:xfrm>
            <a:off x="2112650" y="3589403"/>
            <a:ext cx="666538" cy="256696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고객의소리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69" name="그룹 168"/>
          <p:cNvGrpSpPr/>
          <p:nvPr/>
        </p:nvGrpSpPr>
        <p:grpSpPr>
          <a:xfrm>
            <a:off x="3548246" y="3174957"/>
            <a:ext cx="691410" cy="669473"/>
            <a:chOff x="2270031" y="3002134"/>
            <a:chExt cx="749027" cy="725262"/>
          </a:xfrm>
        </p:grpSpPr>
        <p:pic>
          <p:nvPicPr>
            <p:cNvPr id="170" name="Picture 803" descr="Picture37"/>
            <p:cNvPicPr preferRelativeResize="0">
              <a:picLocks noChangeAspect="1" noChangeArrowheads="1"/>
            </p:cNvPicPr>
            <p:nvPr/>
          </p:nvPicPr>
          <p:blipFill>
            <a:blip r:embed="rId4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3657" y="3002134"/>
              <a:ext cx="253351" cy="336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1" name="Picture 803" descr="Picture37"/>
            <p:cNvPicPr preferRelativeResize="0">
              <a:picLocks noChangeAspect="1" noChangeArrowheads="1"/>
            </p:cNvPicPr>
            <p:nvPr/>
          </p:nvPicPr>
          <p:blipFill>
            <a:blip r:embed="rId4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9135" y="3064884"/>
              <a:ext cx="253351" cy="336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2" name="Picture 803" descr="Picture37"/>
            <p:cNvPicPr preferRelativeResize="0">
              <a:picLocks noChangeAspect="1" noChangeArrowheads="1"/>
            </p:cNvPicPr>
            <p:nvPr/>
          </p:nvPicPr>
          <p:blipFill>
            <a:blip r:embed="rId4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1417" y="3139329"/>
              <a:ext cx="253351" cy="336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3" name="Picture 803" descr="Picture37"/>
            <p:cNvPicPr preferRelativeResize="0">
              <a:picLocks noChangeAspect="1" noChangeArrowheads="1"/>
            </p:cNvPicPr>
            <p:nvPr/>
          </p:nvPicPr>
          <p:blipFill>
            <a:blip r:embed="rId4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3238" y="3002134"/>
              <a:ext cx="253351" cy="336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" name="Picture 803" descr="Picture37"/>
            <p:cNvPicPr preferRelativeResize="0">
              <a:picLocks noChangeAspect="1" noChangeArrowheads="1"/>
            </p:cNvPicPr>
            <p:nvPr/>
          </p:nvPicPr>
          <p:blipFill>
            <a:blip r:embed="rId4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8716" y="3064884"/>
              <a:ext cx="253351" cy="336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5" name="Picture 803" descr="Picture37"/>
            <p:cNvPicPr preferRelativeResize="0">
              <a:picLocks noChangeAspect="1" noChangeArrowheads="1"/>
            </p:cNvPicPr>
            <p:nvPr/>
          </p:nvPicPr>
          <p:blipFill>
            <a:blip r:embed="rId4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0998" y="3139329"/>
              <a:ext cx="253351" cy="336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6" name="모서리가 둥근 직사각형 175"/>
            <p:cNvSpPr/>
            <p:nvPr/>
          </p:nvSpPr>
          <p:spPr bwMode="auto">
            <a:xfrm>
              <a:off x="2296975" y="3449309"/>
              <a:ext cx="722083" cy="278087"/>
            </a:xfrm>
            <a:prstGeom prst="roundRect">
              <a:avLst>
                <a:gd name="adj" fmla="val 0"/>
              </a:avLst>
            </a:prstGeom>
            <a:noFill/>
            <a:ln w="31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0" rIns="0" bIns="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sz="3000" kern="1200">
                  <a:solidFill>
                    <a:srgbClr val="000000"/>
                  </a:solidFill>
                  <a:latin typeface="HY견고딕" pitchFamily="18" charset="-127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3000" kern="1200">
                  <a:solidFill>
                    <a:srgbClr val="000000"/>
                  </a:solidFill>
                  <a:latin typeface="HY견고딕" pitchFamily="18" charset="-127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3000" kern="1200">
                  <a:solidFill>
                    <a:srgbClr val="000000"/>
                  </a:solidFill>
                  <a:latin typeface="HY견고딕" pitchFamily="18" charset="-127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3000" kern="1200">
                  <a:solidFill>
                    <a:srgbClr val="000000"/>
                  </a:solidFill>
                  <a:latin typeface="HY견고딕" pitchFamily="18" charset="-127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sz="3000" kern="1200">
                  <a:solidFill>
                    <a:srgbClr val="000000"/>
                  </a:solidFill>
                  <a:latin typeface="HY견고딕" pitchFamily="18" charset="-127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3000" kern="1200">
                  <a:solidFill>
                    <a:srgbClr val="000000"/>
                  </a:solidFill>
                  <a:latin typeface="HY견고딕" pitchFamily="18" charset="-127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3000" kern="1200">
                  <a:solidFill>
                    <a:srgbClr val="000000"/>
                  </a:solidFill>
                  <a:latin typeface="HY견고딕" pitchFamily="18" charset="-127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3000" kern="1200">
                  <a:solidFill>
                    <a:srgbClr val="000000"/>
                  </a:solidFill>
                  <a:latin typeface="HY견고딕" pitchFamily="18" charset="-127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3000" kern="1200">
                  <a:solidFill>
                    <a:srgbClr val="000000"/>
                  </a:solidFill>
                  <a:latin typeface="HY견고딕" pitchFamily="18" charset="-127"/>
                  <a:ea typeface="굴림" pitchFamily="50" charset="-127"/>
                  <a:cs typeface="+mn-cs"/>
                </a:defRPr>
              </a:lvl9pPr>
            </a:lstStyle>
            <a:p>
              <a:pPr algn="ctr" defTabSz="844083">
                <a:defRPr/>
              </a:pPr>
              <a:r>
                <a:rPr lang="ko-KR" altLang="en-US" sz="738" dirty="0" err="1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통합개발계</a:t>
              </a:r>
              <a:r>
                <a:rPr lang="ko-KR" altLang="en-US" sz="738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endPara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pic>
          <p:nvPicPr>
            <p:cNvPr id="177" name="Picture 803" descr="Picture37"/>
            <p:cNvPicPr preferRelativeResize="0">
              <a:picLocks noChangeAspect="1" noChangeArrowheads="1"/>
            </p:cNvPicPr>
            <p:nvPr/>
          </p:nvPicPr>
          <p:blipFill>
            <a:blip r:embed="rId4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0031" y="3102288"/>
              <a:ext cx="253351" cy="336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8" name="모서리가 둥근 직사각형 177"/>
          <p:cNvSpPr/>
          <p:nvPr/>
        </p:nvSpPr>
        <p:spPr bwMode="auto">
          <a:xfrm>
            <a:off x="1148850" y="2890114"/>
            <a:ext cx="891148" cy="228240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인터넷공통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DB #1 </a:t>
            </a:r>
          </a:p>
        </p:txBody>
      </p:sp>
      <p:sp>
        <p:nvSpPr>
          <p:cNvPr id="179" name="모서리가 둥근 직사각형 178"/>
          <p:cNvSpPr/>
          <p:nvPr/>
        </p:nvSpPr>
        <p:spPr bwMode="auto">
          <a:xfrm>
            <a:off x="1952660" y="2885032"/>
            <a:ext cx="891148" cy="228240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인트라넷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</a:t>
            </a: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#1, #2, #3</a:t>
            </a:r>
          </a:p>
        </p:txBody>
      </p:sp>
      <p:sp>
        <p:nvSpPr>
          <p:cNvPr id="180" name="모서리가 둥근 직사각형 179"/>
          <p:cNvSpPr/>
          <p:nvPr/>
        </p:nvSpPr>
        <p:spPr bwMode="auto">
          <a:xfrm>
            <a:off x="2908665" y="2856121"/>
            <a:ext cx="466895" cy="256696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인트라넷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AP #1, #2  </a:t>
            </a:r>
          </a:p>
        </p:txBody>
      </p:sp>
      <p:sp>
        <p:nvSpPr>
          <p:cNvPr id="181" name="모서리가 둥근 직사각형 180"/>
          <p:cNvSpPr/>
          <p:nvPr/>
        </p:nvSpPr>
        <p:spPr bwMode="auto">
          <a:xfrm>
            <a:off x="3573354" y="2864209"/>
            <a:ext cx="466895" cy="256696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인트라넷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DB #1, #2</a:t>
            </a:r>
          </a:p>
        </p:txBody>
      </p:sp>
      <p:sp>
        <p:nvSpPr>
          <p:cNvPr id="182" name="모서리가 둥근 직사각형 181"/>
          <p:cNvSpPr/>
          <p:nvPr/>
        </p:nvSpPr>
        <p:spPr bwMode="auto">
          <a:xfrm>
            <a:off x="702619" y="3604803"/>
            <a:ext cx="687956" cy="256696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인터넷공통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 #1, #2</a:t>
            </a:r>
          </a:p>
        </p:txBody>
      </p:sp>
      <p:pic>
        <p:nvPicPr>
          <p:cNvPr id="183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557" y="5256896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470" y="5272527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5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964" y="5295974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6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595" y="5256896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7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508" y="5272527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8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681" y="2494247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9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585" y="2459251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0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98" y="2474883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1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667" y="2486897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2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580" y="2502528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074" y="2525974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899" y="2477034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812" y="2492666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6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49" y="2477034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7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162" y="2492666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8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60" y="3231491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9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73" y="3247122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0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95" y="3241427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1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108" y="3257058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2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085" y="3208193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3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998" y="3223824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" name="직사각형 203"/>
          <p:cNvSpPr/>
          <p:nvPr/>
        </p:nvSpPr>
        <p:spPr>
          <a:xfrm>
            <a:off x="460410" y="2073765"/>
            <a:ext cx="1665445" cy="291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ko-KR" altLang="en-US" sz="1292" dirty="0">
                <a:solidFill>
                  <a:srgbClr val="0000CC"/>
                </a:solidFill>
                <a:latin typeface="+mn-ea"/>
              </a:rPr>
              <a:t>수원센터 물리</a:t>
            </a:r>
            <a:r>
              <a:rPr lang="en-US" altLang="ko-KR" sz="1292" dirty="0">
                <a:solidFill>
                  <a:srgbClr val="0000CC"/>
                </a:solidFill>
                <a:latin typeface="+mn-ea"/>
              </a:rPr>
              <a:t>(</a:t>
            </a:r>
            <a:r>
              <a:rPr lang="en-US" altLang="ko-KR" sz="1292" dirty="0" smtClean="0">
                <a:solidFill>
                  <a:srgbClr val="0000CC"/>
                </a:solidFill>
                <a:latin typeface="+mn-ea"/>
              </a:rPr>
              <a:t>37)</a:t>
            </a:r>
            <a:endParaRPr lang="en-US" altLang="en-US" sz="1292" dirty="0">
              <a:solidFill>
                <a:srgbClr val="0000CC"/>
              </a:solidFill>
              <a:latin typeface="+mn-ea"/>
            </a:endParaRPr>
          </a:p>
        </p:txBody>
      </p:sp>
      <p:sp>
        <p:nvSpPr>
          <p:cNvPr id="205" name="직사각형 441"/>
          <p:cNvSpPr>
            <a:spLocks noChangeArrowheads="1"/>
          </p:cNvSpPr>
          <p:nvPr/>
        </p:nvSpPr>
        <p:spPr bwMode="auto">
          <a:xfrm>
            <a:off x="4600886" y="5194051"/>
            <a:ext cx="2530168" cy="834243"/>
          </a:xfrm>
          <a:prstGeom prst="rect">
            <a:avLst/>
          </a:prstGeom>
          <a:noFill/>
          <a:ln w="3175" algn="ctr">
            <a:solidFill>
              <a:srgbClr val="969696"/>
            </a:solidFill>
            <a:round/>
            <a:headEnd/>
            <a:tailEnd/>
          </a:ln>
        </p:spPr>
        <p:txBody>
          <a:bodyPr lIns="33231" tIns="43200" rIns="33231" bIns="43200" anchor="ctr"/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2215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06" name="Rectangle 11"/>
          <p:cNvSpPr>
            <a:spLocks noChangeArrowheads="1"/>
          </p:cNvSpPr>
          <p:nvPr/>
        </p:nvSpPr>
        <p:spPr bwMode="auto">
          <a:xfrm>
            <a:off x="4671589" y="5300692"/>
            <a:ext cx="239828" cy="594665"/>
          </a:xfrm>
          <a:prstGeom prst="rect">
            <a:avLst/>
          </a:prstGeom>
          <a:solidFill>
            <a:srgbClr val="0061AF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altLang="ko-KR" sz="923" b="1" dirty="0">
                <a:solidFill>
                  <a:srgbClr val="FFFFFF"/>
                </a:solidFill>
                <a:ea typeface="맑은 고딕" pitchFamily="50" charset="-127"/>
              </a:rPr>
              <a:t>DR</a:t>
            </a:r>
          </a:p>
          <a:p>
            <a:pPr algn="ctr"/>
            <a:r>
              <a:rPr lang="en-US" altLang="ko-KR" sz="923" b="1" dirty="0">
                <a:solidFill>
                  <a:srgbClr val="FFFFFF"/>
                </a:solidFill>
                <a:ea typeface="맑은 고딕" pitchFamily="50" charset="-127"/>
              </a:rPr>
              <a:t>/</a:t>
            </a:r>
          </a:p>
          <a:p>
            <a:pPr algn="ctr"/>
            <a:r>
              <a:rPr lang="ko-KR" altLang="en-US" sz="923" b="1" dirty="0">
                <a:solidFill>
                  <a:srgbClr val="FFFFFF"/>
                </a:solidFill>
                <a:ea typeface="맑은 고딕" pitchFamily="50" charset="-127"/>
              </a:rPr>
              <a:t>개발</a:t>
            </a:r>
            <a:endParaRPr lang="en-US" altLang="ko-KR" sz="923" b="1" dirty="0">
              <a:solidFill>
                <a:srgbClr val="FFFFFF"/>
              </a:solidFill>
              <a:ea typeface="맑은 고딕" pitchFamily="50" charset="-127"/>
            </a:endParaRPr>
          </a:p>
        </p:txBody>
      </p:sp>
      <p:pic>
        <p:nvPicPr>
          <p:cNvPr id="207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444" y="5293285"/>
            <a:ext cx="252111" cy="335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" name="모서리가 둥근 직사각형 207"/>
          <p:cNvSpPr/>
          <p:nvPr/>
        </p:nvSpPr>
        <p:spPr bwMode="auto">
          <a:xfrm>
            <a:off x="5037283" y="5688944"/>
            <a:ext cx="963799" cy="299110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DR/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개발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WEB/WAS </a:t>
            </a:r>
          </a:p>
          <a:p>
            <a:pPr algn="ctr" defTabSz="844083">
              <a:defRPr/>
            </a:pP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통합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7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OS</a:t>
            </a:r>
          </a:p>
        </p:txBody>
      </p:sp>
      <p:sp>
        <p:nvSpPr>
          <p:cNvPr id="209" name="모서리가 둥근 직사각형 208"/>
          <p:cNvSpPr/>
          <p:nvPr/>
        </p:nvSpPr>
        <p:spPr bwMode="auto">
          <a:xfrm>
            <a:off x="6067551" y="5722178"/>
            <a:ext cx="876806" cy="230418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PPAS DB 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통합 개발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 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OS</a:t>
            </a:r>
          </a:p>
        </p:txBody>
      </p:sp>
      <p:sp>
        <p:nvSpPr>
          <p:cNvPr id="210" name="모서리가 둥근 직사각형 209"/>
          <p:cNvSpPr/>
          <p:nvPr/>
        </p:nvSpPr>
        <p:spPr bwMode="auto">
          <a:xfrm>
            <a:off x="5273342" y="5256896"/>
            <a:ext cx="405952" cy="407874"/>
          </a:xfrm>
          <a:prstGeom prst="roundRect">
            <a:avLst>
              <a:gd name="adj" fmla="val 5996"/>
            </a:avLst>
          </a:prstGeom>
          <a:noFill/>
          <a:ln w="1270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defTabSz="844083" latinLnBrk="0">
              <a:defRPr/>
            </a:pPr>
            <a:endParaRPr lang="ko-KR" altLang="en-US" sz="1015" kern="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211" name="모서리가 둥근 직사각형 210"/>
          <p:cNvSpPr/>
          <p:nvPr/>
        </p:nvSpPr>
        <p:spPr bwMode="auto">
          <a:xfrm>
            <a:off x="7272331" y="5751227"/>
            <a:ext cx="677399" cy="230418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인터넷공통 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defTabSz="844083">
              <a:defRPr/>
            </a:pP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개발</a:t>
            </a: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DB #1, #2</a:t>
            </a:r>
          </a:p>
        </p:txBody>
      </p:sp>
      <p:sp>
        <p:nvSpPr>
          <p:cNvPr id="212" name="모서리가 둥근 직사각형 211"/>
          <p:cNvSpPr/>
          <p:nvPr/>
        </p:nvSpPr>
        <p:spPr bwMode="auto">
          <a:xfrm>
            <a:off x="8082144" y="5751226"/>
            <a:ext cx="677399" cy="230418"/>
          </a:xfrm>
          <a:prstGeom prst="roundRect">
            <a:avLst>
              <a:gd name="adj" fmla="val 0"/>
            </a:avLst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000" kern="1200">
                <a:solidFill>
                  <a:srgbClr val="000000"/>
                </a:solidFill>
                <a:latin typeface="HY견고딕" pitchFamily="18" charset="-127"/>
                <a:ea typeface="굴림" pitchFamily="50" charset="-127"/>
                <a:cs typeface="+mn-cs"/>
              </a:defRPr>
            </a:lvl9pPr>
          </a:lstStyle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DR </a:t>
            </a:r>
            <a:r>
              <a:rPr lang="ko-KR" altLang="en-US" sz="738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선택적복지</a:t>
            </a:r>
            <a:r>
              <a:rPr lang="ko-KR" altLang="en-US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738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defTabSz="844083">
              <a:defRPr/>
            </a:pPr>
            <a:r>
              <a:rPr lang="en-US" altLang="ko-KR" sz="738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DB #1</a:t>
            </a:r>
          </a:p>
        </p:txBody>
      </p:sp>
      <p:sp>
        <p:nvSpPr>
          <p:cNvPr id="213" name="직사각형 212"/>
          <p:cNvSpPr/>
          <p:nvPr/>
        </p:nvSpPr>
        <p:spPr>
          <a:xfrm>
            <a:off x="4763924" y="4901501"/>
            <a:ext cx="2180696" cy="291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ko-KR" altLang="en-US" sz="1292" dirty="0">
                <a:solidFill>
                  <a:srgbClr val="0000CC"/>
                </a:solidFill>
                <a:latin typeface="+mn-ea"/>
              </a:rPr>
              <a:t>과천센터 가상화</a:t>
            </a:r>
            <a:r>
              <a:rPr lang="en-US" altLang="ko-KR" sz="1292" dirty="0">
                <a:solidFill>
                  <a:srgbClr val="0000CC"/>
                </a:solidFill>
                <a:latin typeface="+mn-ea"/>
              </a:rPr>
              <a:t>(9)</a:t>
            </a:r>
            <a:endParaRPr lang="en-US" altLang="en-US" sz="1292" dirty="0">
              <a:solidFill>
                <a:srgbClr val="0000CC"/>
              </a:solidFill>
              <a:latin typeface="+mn-ea"/>
            </a:endParaRPr>
          </a:p>
        </p:txBody>
      </p:sp>
      <p:sp>
        <p:nvSpPr>
          <p:cNvPr id="214" name="직사각형 441"/>
          <p:cNvSpPr>
            <a:spLocks noChangeArrowheads="1"/>
          </p:cNvSpPr>
          <p:nvPr/>
        </p:nvSpPr>
        <p:spPr bwMode="auto">
          <a:xfrm>
            <a:off x="7197523" y="2363377"/>
            <a:ext cx="1552231" cy="2577791"/>
          </a:xfrm>
          <a:prstGeom prst="rect">
            <a:avLst/>
          </a:prstGeom>
          <a:noFill/>
          <a:ln w="3175" algn="ctr">
            <a:solidFill>
              <a:srgbClr val="969696"/>
            </a:solidFill>
            <a:round/>
            <a:headEnd/>
            <a:tailEnd/>
          </a:ln>
        </p:spPr>
        <p:txBody>
          <a:bodyPr lIns="33231" tIns="43200" rIns="33231" bIns="43200" anchor="ctr"/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2215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15" name="직사각형 214"/>
          <p:cNvSpPr/>
          <p:nvPr/>
        </p:nvSpPr>
        <p:spPr>
          <a:xfrm>
            <a:off x="7330460" y="2059994"/>
            <a:ext cx="1689375" cy="291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ko-KR" altLang="en-US" sz="1292" dirty="0">
                <a:solidFill>
                  <a:srgbClr val="0000CC"/>
                </a:solidFill>
                <a:latin typeface="+mn-ea"/>
              </a:rPr>
              <a:t>물리</a:t>
            </a:r>
            <a:r>
              <a:rPr lang="en-US" altLang="ko-KR" sz="1292" dirty="0" smtClean="0">
                <a:solidFill>
                  <a:srgbClr val="0000CC"/>
                </a:solidFill>
                <a:latin typeface="+mn-ea"/>
              </a:rPr>
              <a:t>(4)</a:t>
            </a:r>
            <a:endParaRPr lang="en-US" altLang="en-US" sz="1292" dirty="0">
              <a:solidFill>
                <a:srgbClr val="0000CC"/>
              </a:solidFill>
              <a:latin typeface="+mn-ea"/>
            </a:endParaRPr>
          </a:p>
        </p:txBody>
      </p:sp>
      <p:sp>
        <p:nvSpPr>
          <p:cNvPr id="216" name="직사각형 441"/>
          <p:cNvSpPr>
            <a:spLocks noChangeArrowheads="1"/>
          </p:cNvSpPr>
          <p:nvPr/>
        </p:nvSpPr>
        <p:spPr bwMode="auto">
          <a:xfrm>
            <a:off x="7218047" y="5190427"/>
            <a:ext cx="1531707" cy="834243"/>
          </a:xfrm>
          <a:prstGeom prst="rect">
            <a:avLst/>
          </a:prstGeom>
          <a:noFill/>
          <a:ln w="3175" algn="ctr">
            <a:solidFill>
              <a:srgbClr val="969696"/>
            </a:solidFill>
            <a:round/>
            <a:headEnd/>
            <a:tailEnd/>
          </a:ln>
        </p:spPr>
        <p:txBody>
          <a:bodyPr lIns="33231" tIns="43200" rIns="33231" bIns="43200" anchor="ctr"/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2215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17" name="직사각형 216"/>
          <p:cNvSpPr/>
          <p:nvPr/>
        </p:nvSpPr>
        <p:spPr>
          <a:xfrm>
            <a:off x="7330460" y="4906325"/>
            <a:ext cx="1689375" cy="291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ko-KR" altLang="en-US" sz="1292" dirty="0">
                <a:solidFill>
                  <a:srgbClr val="0000CC"/>
                </a:solidFill>
                <a:latin typeface="+mn-ea"/>
              </a:rPr>
              <a:t>물리</a:t>
            </a:r>
            <a:r>
              <a:rPr lang="en-US" altLang="ko-KR" sz="1292" dirty="0">
                <a:solidFill>
                  <a:srgbClr val="0000CC"/>
                </a:solidFill>
                <a:latin typeface="+mn-ea"/>
              </a:rPr>
              <a:t>(3)</a:t>
            </a:r>
            <a:endParaRPr lang="en-US" altLang="en-US" sz="1292" dirty="0">
              <a:solidFill>
                <a:srgbClr val="0000CC"/>
              </a:solidFill>
              <a:latin typeface="+mn-ea"/>
            </a:endParaRPr>
          </a:p>
        </p:txBody>
      </p:sp>
      <p:pic>
        <p:nvPicPr>
          <p:cNvPr id="218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509" y="5293215"/>
            <a:ext cx="296158" cy="393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" name="타원 218"/>
          <p:cNvSpPr/>
          <p:nvPr/>
        </p:nvSpPr>
        <p:spPr>
          <a:xfrm>
            <a:off x="7395854" y="5426153"/>
            <a:ext cx="180835" cy="156256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31" b="1" dirty="0">
                <a:solidFill>
                  <a:schemeClr val="tx1"/>
                </a:solidFill>
              </a:rPr>
              <a:t>A</a:t>
            </a:r>
            <a:endParaRPr lang="ko-KR" altLang="en-US" sz="831" b="1" dirty="0">
              <a:solidFill>
                <a:schemeClr val="tx1"/>
              </a:solidFill>
            </a:endParaRPr>
          </a:p>
        </p:txBody>
      </p:sp>
      <p:pic>
        <p:nvPicPr>
          <p:cNvPr id="220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806" y="5295299"/>
            <a:ext cx="296158" cy="393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1" name="타원 220"/>
          <p:cNvSpPr/>
          <p:nvPr/>
        </p:nvSpPr>
        <p:spPr>
          <a:xfrm>
            <a:off x="7731150" y="5428237"/>
            <a:ext cx="180835" cy="156256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31" b="1" dirty="0">
                <a:solidFill>
                  <a:schemeClr val="tx1"/>
                </a:solidFill>
              </a:rPr>
              <a:t>A</a:t>
            </a:r>
            <a:endParaRPr lang="ko-KR" altLang="en-US" sz="831" b="1" dirty="0">
              <a:solidFill>
                <a:schemeClr val="tx1"/>
              </a:solidFill>
            </a:endParaRPr>
          </a:p>
        </p:txBody>
      </p:sp>
      <p:pic>
        <p:nvPicPr>
          <p:cNvPr id="222" name="Picture 40"/>
          <p:cNvPicPr preferRelativeResize="0">
            <a:picLocks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962" y="5328178"/>
            <a:ext cx="244599" cy="323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" name="Picture 40"/>
          <p:cNvPicPr preferRelativeResize="0">
            <a:picLocks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633" y="5287554"/>
            <a:ext cx="244599" cy="323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4" name="모서리가 둥근 직사각형 223"/>
          <p:cNvSpPr/>
          <p:nvPr/>
        </p:nvSpPr>
        <p:spPr bwMode="auto">
          <a:xfrm>
            <a:off x="6266958" y="5256896"/>
            <a:ext cx="405952" cy="407874"/>
          </a:xfrm>
          <a:prstGeom prst="roundRect">
            <a:avLst>
              <a:gd name="adj" fmla="val 5996"/>
            </a:avLst>
          </a:prstGeom>
          <a:noFill/>
          <a:ln w="1270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defTabSz="844083" latinLnBrk="0">
              <a:defRPr/>
            </a:pPr>
            <a:endParaRPr lang="ko-KR" altLang="en-US" sz="1015" kern="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225" name="모서리가 둥근 직사각형 224"/>
          <p:cNvSpPr/>
          <p:nvPr/>
        </p:nvSpPr>
        <p:spPr bwMode="auto">
          <a:xfrm>
            <a:off x="5318789" y="3936059"/>
            <a:ext cx="441683" cy="443774"/>
          </a:xfrm>
          <a:prstGeom prst="roundRect">
            <a:avLst>
              <a:gd name="adj" fmla="val 5996"/>
            </a:avLst>
          </a:prstGeom>
          <a:noFill/>
          <a:ln w="1270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defTabSz="844083" latinLnBrk="0">
              <a:defRPr/>
            </a:pPr>
            <a:endParaRPr lang="ko-KR" altLang="en-US" sz="1015" kern="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226" name="모서리가 둥근 직사각형 225"/>
          <p:cNvSpPr/>
          <p:nvPr/>
        </p:nvSpPr>
        <p:spPr bwMode="auto">
          <a:xfrm>
            <a:off x="6293053" y="3938030"/>
            <a:ext cx="441683" cy="443774"/>
          </a:xfrm>
          <a:prstGeom prst="roundRect">
            <a:avLst>
              <a:gd name="adj" fmla="val 5996"/>
            </a:avLst>
          </a:prstGeom>
          <a:noFill/>
          <a:ln w="1270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defTabSz="844083" latinLnBrk="0">
              <a:defRPr/>
            </a:pPr>
            <a:endParaRPr lang="ko-KR" altLang="en-US" sz="1015" kern="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sp>
        <p:nvSpPr>
          <p:cNvPr id="227" name="모서리가 둥근 직사각형 226"/>
          <p:cNvSpPr/>
          <p:nvPr/>
        </p:nvSpPr>
        <p:spPr bwMode="auto">
          <a:xfrm>
            <a:off x="6293053" y="2919597"/>
            <a:ext cx="441683" cy="443774"/>
          </a:xfrm>
          <a:prstGeom prst="roundRect">
            <a:avLst>
              <a:gd name="adj" fmla="val 5996"/>
            </a:avLst>
          </a:prstGeom>
          <a:noFill/>
          <a:ln w="1270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defTabSz="844083" latinLnBrk="0">
              <a:defRPr/>
            </a:pPr>
            <a:endParaRPr lang="ko-KR" altLang="en-US" sz="1015" kern="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  <a:sym typeface="Wingdings" pitchFamily="2" charset="2"/>
            </a:endParaRPr>
          </a:p>
        </p:txBody>
      </p:sp>
      <p:pic>
        <p:nvPicPr>
          <p:cNvPr id="228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688" y="3225405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47" y="4140339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" name="Picture 803" descr="Picture37"/>
          <p:cNvPicPr preferRelativeResize="0"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060" y="4155970"/>
            <a:ext cx="262093" cy="34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1" name="오른쪽 화살표 230">
            <a:hlinkClick r:id="rId5" action="ppaction://hlinksldjump"/>
          </p:cNvPr>
          <p:cNvSpPr/>
          <p:nvPr/>
        </p:nvSpPr>
        <p:spPr>
          <a:xfrm>
            <a:off x="4063107" y="2120884"/>
            <a:ext cx="232641" cy="204234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92" dirty="0">
              <a:solidFill>
                <a:schemeClr val="tx1"/>
              </a:solidFill>
            </a:endParaRPr>
          </a:p>
        </p:txBody>
      </p:sp>
      <p:sp>
        <p:nvSpPr>
          <p:cNvPr id="232" name="Text Box 1348"/>
          <p:cNvSpPr txBox="1">
            <a:spLocks noChangeArrowheads="1"/>
          </p:cNvSpPr>
          <p:nvPr/>
        </p:nvSpPr>
        <p:spPr bwMode="auto">
          <a:xfrm>
            <a:off x="3328608" y="2131939"/>
            <a:ext cx="73051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ko-KR" altLang="en-US" sz="1100" b="1" dirty="0">
                <a:latin typeface="맑은 고딕" pitchFamily="50" charset="-127"/>
                <a:ea typeface="맑은 고딕" pitchFamily="50" charset="-127"/>
              </a:rPr>
              <a:t>장비 내역</a:t>
            </a:r>
            <a:endParaRPr kumimoji="0" lang="en-US" altLang="ko-KR" sz="1100" b="1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811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III. </a:t>
            </a:r>
            <a:r>
              <a:rPr kumimoji="1" lang="ko-KR" altLang="en-US" sz="2031" kern="0" dirty="0" smtClean="0"/>
              <a:t>추진방안 </a:t>
            </a:r>
            <a:r>
              <a:rPr kumimoji="1" lang="en-US" altLang="ko-KR" sz="2031" kern="0" dirty="0" smtClean="0"/>
              <a:t>– </a:t>
            </a:r>
            <a:r>
              <a:rPr kumimoji="1" lang="ko-KR" altLang="en-US" sz="2031" kern="0" dirty="0" smtClean="0"/>
              <a:t>소프트웨어 전환</a:t>
            </a:r>
            <a:endParaRPr kumimoji="1" lang="ko-KR" altLang="en-US" sz="2031" kern="0" dirty="0"/>
          </a:p>
        </p:txBody>
      </p:sp>
      <p:graphicFrame>
        <p:nvGraphicFramePr>
          <p:cNvPr id="8" name="Group 9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952360"/>
              </p:ext>
            </p:extLst>
          </p:nvPr>
        </p:nvGraphicFramePr>
        <p:xfrm>
          <a:off x="395536" y="1052740"/>
          <a:ext cx="8352928" cy="4503354"/>
        </p:xfrm>
        <a:graphic>
          <a:graphicData uri="http://schemas.openxmlformats.org/drawingml/2006/table">
            <a:tbl>
              <a:tblPr/>
              <a:tblGrid>
                <a:gridCol w="1008112"/>
                <a:gridCol w="1368152"/>
                <a:gridCol w="792088"/>
                <a:gridCol w="1008112"/>
                <a:gridCol w="792088"/>
                <a:gridCol w="1152128"/>
                <a:gridCol w="2232248"/>
              </a:tblGrid>
              <a:tr h="36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구분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제품명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공급사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현재 버전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통합방법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TO-BE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제품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버전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비고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134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개발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툴킷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JDK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Oracle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1.4, 1.5, 1.6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Upgrade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미정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기간계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JDK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버전은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1.7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2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DBMS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Oracle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Oracle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10.2.0.4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10.2.0.5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11.2.0.2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Upgrade</a:t>
                      </a:r>
                      <a:endParaRPr kumimoji="1" lang="ko-KR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미정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10g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버전 모두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EOS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84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제품교체</a:t>
                      </a:r>
                      <a:endParaRPr lang="ko-KR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PPAS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Wingdings" panose="05000000000000000000" pitchFamily="2" charset="2"/>
                        <a:buChar char="§"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Data-Aid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는 별도 후 검토 진행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WAS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WebLogic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Oracle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8.1, 10, 11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제품교체</a:t>
                      </a:r>
                      <a:endParaRPr lang="ko-KR" altLang="en-US" sz="1200" b="1" i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JBoss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8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Jeus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Tmax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6.0.4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웹서버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iPlanet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Oracle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6.0, 6.1, 7.0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ko-KR" altLang="en-US" sz="12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제품교체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Apache 2.4.6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85725" marR="0" lvl="0" indent="-8572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8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WebtoB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Tmax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3.1.6, 4.1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85725" marR="0" lvl="0" indent="-8572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구간암호화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Xecureweb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한컴소프트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7.0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버전유지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5725" marR="0" lvl="0" indent="-8572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파일업로드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Dextupload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데브피아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200" b="1" i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제품교체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5725" marR="0" lvl="0" indent="-8572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버전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EOS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로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NJ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버전으로 교체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모니터링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Dynatrace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컨퓨웨어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6.1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Upgrade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6.2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-8572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348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Perfomizer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IPMS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3.0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제품교체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미정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별도 검토 진행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33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백업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2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Netbackup</a:t>
                      </a:r>
                      <a:endParaRPr lang="ko-KR" altLang="en-US" sz="12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베리타스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7.1</a:t>
                      </a:r>
                      <a:endParaRPr lang="ko-KR" altLang="en-US" sz="1200" b="1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ko-KR" altLang="en-US" sz="12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버전유지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7.7</a:t>
                      </a:r>
                      <a:endParaRPr lang="ko-KR" altLang="en-US" sz="1200" b="1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484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200" b="1" i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Netbackup</a:t>
                      </a:r>
                      <a:r>
                        <a:rPr lang="en-US" altLang="ko-KR" sz="1200" b="1" i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SSR</a:t>
                      </a:r>
                      <a:endParaRPr lang="ko-KR" altLang="en-US" sz="1200" b="1" i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베리타스</a:t>
                      </a:r>
                      <a:endParaRPr lang="ko-KR" altLang="en-US" sz="1200" b="1" i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200" b="1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i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아크라니스</a:t>
                      </a:r>
                      <a:endParaRPr lang="ko-KR" altLang="en-US" sz="1200" b="1" i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별도 검토 진행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938"/>
          <p:cNvSpPr>
            <a:spLocks noChangeArrowheads="1"/>
          </p:cNvSpPr>
          <p:nvPr/>
        </p:nvSpPr>
        <p:spPr bwMode="auto">
          <a:xfrm>
            <a:off x="395537" y="5627625"/>
            <a:ext cx="8352928" cy="46567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2000" tIns="36000" rIns="36000" bIns="36000" anchor="ctr"/>
          <a:lstStyle/>
          <a:p>
            <a:pPr marL="85725" indent="-85725">
              <a:spcBef>
                <a:spcPct val="0"/>
              </a:spcBef>
            </a:pPr>
            <a:r>
              <a:rPr lang="en-US" altLang="ko-KR" sz="1000" dirty="0">
                <a:latin typeface="맑은 고딕" pitchFamily="50" charset="-127"/>
                <a:sym typeface="Wingdings" pitchFamily="2" charset="2"/>
              </a:rPr>
              <a:t>※ </a:t>
            </a:r>
            <a:r>
              <a:rPr lang="en-US" altLang="ko-KR" sz="1000" dirty="0" err="1">
                <a:latin typeface="맑은 고딕" pitchFamily="50" charset="-127"/>
                <a:sym typeface="Wingdings" pitchFamily="2" charset="2"/>
              </a:rPr>
              <a:t>Netbackup</a:t>
            </a:r>
            <a:r>
              <a:rPr lang="en-US" altLang="ko-KR" sz="1000" dirty="0">
                <a:latin typeface="맑은 고딕" pitchFamily="50" charset="-127"/>
                <a:sym typeface="Wingdings" pitchFamily="2" charset="2"/>
              </a:rPr>
              <a:t> SSR : x86 OS </a:t>
            </a:r>
            <a:r>
              <a:rPr lang="ko-KR" altLang="en-US" sz="1000">
                <a:latin typeface="맑은 고딕" pitchFamily="50" charset="-127"/>
                <a:sym typeface="Wingdings" pitchFamily="2" charset="2"/>
              </a:rPr>
              <a:t>백업관리</a:t>
            </a:r>
            <a:r>
              <a:rPr lang="en-US" altLang="ko-KR" sz="1000" dirty="0">
                <a:latin typeface="맑은 고딕" pitchFamily="50" charset="-127"/>
                <a:sym typeface="Wingdings" pitchFamily="2" charset="2"/>
              </a:rPr>
              <a:t>(Windows) </a:t>
            </a:r>
            <a:r>
              <a:rPr lang="en-US" altLang="ko-KR" sz="1000" dirty="0" smtClean="0">
                <a:latin typeface="맑은 고딕" pitchFamily="50" charset="-127"/>
                <a:sym typeface="Wingdings" pitchFamily="2" charset="2"/>
              </a:rPr>
              <a:t>   </a:t>
            </a:r>
            <a:r>
              <a:rPr lang="ko-KR" altLang="en-US" sz="1000" smtClean="0">
                <a:latin typeface="맑은 고딕" pitchFamily="50" charset="-127"/>
                <a:sym typeface="Wingdings" pitchFamily="2" charset="2"/>
              </a:rPr>
              <a:t>← </a:t>
            </a:r>
            <a:r>
              <a:rPr lang="en-US" altLang="ko-KR" sz="1000" dirty="0" smtClean="0">
                <a:latin typeface="맑은 고딕" pitchFamily="50" charset="-127"/>
                <a:sym typeface="Wingdings" pitchFamily="2" charset="2"/>
              </a:rPr>
              <a:t>VMWare </a:t>
            </a:r>
            <a:r>
              <a:rPr lang="ko-KR" altLang="en-US" sz="1000" smtClean="0">
                <a:latin typeface="맑은 고딕" pitchFamily="50" charset="-127"/>
                <a:sym typeface="Wingdings" pitchFamily="2" charset="2"/>
              </a:rPr>
              <a:t>미지원</a:t>
            </a:r>
            <a:endParaRPr lang="en-US" altLang="ko-KR" sz="1000" dirty="0">
              <a:latin typeface="맑은 고딕" pitchFamily="50" charset="-127"/>
              <a:sym typeface="Wingdings" pitchFamily="2" charset="2"/>
            </a:endParaRPr>
          </a:p>
          <a:p>
            <a:pPr marL="85725" indent="-85725">
              <a:spcBef>
                <a:spcPct val="0"/>
              </a:spcBef>
            </a:pPr>
            <a:r>
              <a:rPr lang="en-US" altLang="ko-KR" sz="1000" dirty="0">
                <a:latin typeface="맑은 고딕" pitchFamily="50" charset="-127"/>
                <a:sym typeface="Wingdings" pitchFamily="2" charset="2"/>
              </a:rPr>
              <a:t>※ </a:t>
            </a:r>
            <a:r>
              <a:rPr lang="ko-KR" altLang="en-US" sz="1000">
                <a:latin typeface="맑은 고딕" pitchFamily="50" charset="-127"/>
                <a:sym typeface="Wingdings" pitchFamily="2" charset="2"/>
              </a:rPr>
              <a:t>아크로니스 </a:t>
            </a:r>
            <a:r>
              <a:rPr lang="en-US" altLang="ko-KR" sz="1000" dirty="0">
                <a:latin typeface="맑은 고딕" pitchFamily="50" charset="-127"/>
                <a:sym typeface="Wingdings" pitchFamily="2" charset="2"/>
              </a:rPr>
              <a:t>: x86 OS </a:t>
            </a:r>
            <a:r>
              <a:rPr lang="ko-KR" altLang="en-US" sz="1000">
                <a:latin typeface="맑은 고딕" pitchFamily="50" charset="-127"/>
                <a:sym typeface="Wingdings" pitchFamily="2" charset="2"/>
              </a:rPr>
              <a:t>백업관리</a:t>
            </a:r>
            <a:r>
              <a:rPr lang="en-US" altLang="ko-KR" sz="1000" dirty="0">
                <a:latin typeface="맑은 고딕" pitchFamily="50" charset="-127"/>
                <a:sym typeface="Wingdings" pitchFamily="2" charset="2"/>
              </a:rPr>
              <a:t>(Linux, Windows)</a:t>
            </a:r>
            <a:endParaRPr lang="ko-KR" altLang="en-US" sz="1000" dirty="0">
              <a:latin typeface="맑은 고딕" pitchFamily="50" charset="-127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2425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555"/>
          <p:cNvSpPr>
            <a:spLocks noChangeArrowheads="1"/>
          </p:cNvSpPr>
          <p:nvPr/>
        </p:nvSpPr>
        <p:spPr bwMode="auto">
          <a:xfrm>
            <a:off x="4211960" y="1916832"/>
            <a:ext cx="2736304" cy="39604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US" altLang="ko-KR" sz="1200" b="1" dirty="0"/>
          </a:p>
        </p:txBody>
      </p:sp>
      <p:sp>
        <p:nvSpPr>
          <p:cNvPr id="16" name="Rectangle 555"/>
          <p:cNvSpPr>
            <a:spLocks noChangeArrowheads="1"/>
          </p:cNvSpPr>
          <p:nvPr/>
        </p:nvSpPr>
        <p:spPr bwMode="auto">
          <a:xfrm>
            <a:off x="639031" y="1916832"/>
            <a:ext cx="2736304" cy="3960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US" altLang="ko-KR" sz="1200" b="1" dirty="0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III. </a:t>
            </a:r>
            <a:r>
              <a:rPr kumimoji="1" lang="ko-KR" altLang="en-US" sz="2031" kern="0" dirty="0" smtClean="0"/>
              <a:t>추진방안 </a:t>
            </a:r>
            <a:r>
              <a:rPr kumimoji="1" lang="en-US" altLang="ko-KR" sz="2031" kern="0" dirty="0" smtClean="0"/>
              <a:t>– </a:t>
            </a:r>
            <a:r>
              <a:rPr kumimoji="1" lang="ko-KR" altLang="en-US" sz="2031" kern="0" dirty="0" smtClean="0"/>
              <a:t>응용시스템 전환</a:t>
            </a:r>
            <a:endParaRPr kumimoji="1" lang="ko-KR" altLang="en-US" sz="2031" kern="0" dirty="0"/>
          </a:p>
        </p:txBody>
      </p:sp>
      <p:sp>
        <p:nvSpPr>
          <p:cNvPr id="54" name="Rectangle 54"/>
          <p:cNvSpPr>
            <a:spLocks noChangeArrowheads="1"/>
          </p:cNvSpPr>
          <p:nvPr/>
        </p:nvSpPr>
        <p:spPr bwMode="auto">
          <a:xfrm>
            <a:off x="545205" y="1079610"/>
            <a:ext cx="8059243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통합 대상 서버에 위치한 </a:t>
            </a:r>
            <a:r>
              <a:rPr kumimoji="1" lang="ko-KR" alt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운영계를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중심으로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TO-BE 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시스템의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O/S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및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S/W 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업그레이드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IP 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변경에 따른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Pro*C, JAVA 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전체 프로그램을 대상으로 필요 시 수정 및 </a:t>
            </a:r>
            <a:r>
              <a:rPr kumimoji="1"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Compile/Test/</a:t>
            </a:r>
            <a:r>
              <a:rPr kumimoji="1"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검증 단계를 거쳐 이전함</a:t>
            </a:r>
          </a:p>
        </p:txBody>
      </p:sp>
      <p:sp>
        <p:nvSpPr>
          <p:cNvPr id="7" name="Rectangle 555"/>
          <p:cNvSpPr>
            <a:spLocks noChangeArrowheads="1"/>
          </p:cNvSpPr>
          <p:nvPr/>
        </p:nvSpPr>
        <p:spPr bwMode="auto">
          <a:xfrm>
            <a:off x="777491" y="2564904"/>
            <a:ext cx="1850293" cy="72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200" b="1" dirty="0"/>
              <a:t>AP </a:t>
            </a:r>
            <a:r>
              <a:rPr lang="ko-KR" altLang="en-US" sz="1200" b="1" dirty="0"/>
              <a:t>서버</a:t>
            </a:r>
            <a:r>
              <a:rPr lang="en-US" altLang="ko-KR" sz="1200" b="1" dirty="0"/>
              <a:t>(</a:t>
            </a:r>
            <a:r>
              <a:rPr lang="ko-KR" altLang="en-US" sz="1200" b="1" dirty="0"/>
              <a:t>프로그램</a:t>
            </a:r>
            <a:r>
              <a:rPr lang="en-US" altLang="ko-KR" sz="1200" b="1" dirty="0" smtClean="0"/>
              <a:t>)</a:t>
            </a:r>
            <a:endParaRPr lang="en-US" altLang="ko-KR" sz="1200" b="1" dirty="0"/>
          </a:p>
          <a:p>
            <a:pPr algn="ctr"/>
            <a:r>
              <a:rPr lang="ko-KR" altLang="en-US" sz="1200" b="1" dirty="0" err="1" smtClean="0"/>
              <a:t>선택적복리후생</a:t>
            </a:r>
            <a:r>
              <a:rPr lang="en-US" altLang="ko-KR" sz="1200" b="1" dirty="0" smtClean="0"/>
              <a:t> </a:t>
            </a:r>
            <a:r>
              <a:rPr lang="ko-KR" altLang="en-US" sz="1200" b="1" dirty="0" smtClean="0"/>
              <a:t>포</a:t>
            </a:r>
            <a:r>
              <a:rPr lang="ko-KR" altLang="en-US" sz="1200" b="1" dirty="0"/>
              <a:t>함</a:t>
            </a:r>
            <a:r>
              <a:rPr lang="ko-KR" altLang="en-US" sz="1200" b="1" dirty="0" smtClean="0"/>
              <a:t> </a:t>
            </a:r>
            <a:endParaRPr lang="en-US" altLang="ko-KR" sz="1200" b="1" dirty="0" smtClean="0"/>
          </a:p>
          <a:p>
            <a:pPr algn="ctr"/>
            <a:r>
              <a:rPr lang="en-US" altLang="ko-KR" sz="1200" b="1" dirty="0" smtClean="0"/>
              <a:t>10</a:t>
            </a:r>
            <a:r>
              <a:rPr lang="ko-KR" altLang="en-US" sz="1200" b="1" dirty="0" smtClean="0"/>
              <a:t>개 </a:t>
            </a:r>
            <a:r>
              <a:rPr lang="ko-KR" altLang="en-US" sz="1200" b="1" dirty="0"/>
              <a:t>업무</a:t>
            </a:r>
            <a:endParaRPr lang="en-US" altLang="ko-KR" sz="1200" b="1" dirty="0"/>
          </a:p>
        </p:txBody>
      </p:sp>
      <p:sp>
        <p:nvSpPr>
          <p:cNvPr id="21" name="Rectangle 555"/>
          <p:cNvSpPr>
            <a:spLocks noChangeArrowheads="1"/>
          </p:cNvSpPr>
          <p:nvPr/>
        </p:nvSpPr>
        <p:spPr bwMode="auto">
          <a:xfrm>
            <a:off x="777491" y="3356992"/>
            <a:ext cx="1850293" cy="72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200" b="1" dirty="0" smtClean="0"/>
              <a:t>Oracle </a:t>
            </a:r>
            <a:r>
              <a:rPr lang="en-US" altLang="ko-KR" sz="1200" b="1" dirty="0" smtClean="0">
                <a:solidFill>
                  <a:schemeClr val="lt1"/>
                </a:solidFill>
              </a:rPr>
              <a:t>DB </a:t>
            </a:r>
            <a:r>
              <a:rPr lang="ko-KR" altLang="en-US" sz="1200" b="1" dirty="0">
                <a:solidFill>
                  <a:schemeClr val="lt1"/>
                </a:solidFill>
              </a:rPr>
              <a:t>서버</a:t>
            </a:r>
            <a:r>
              <a:rPr lang="en-US" altLang="ko-KR" sz="1200" b="1" dirty="0">
                <a:solidFill>
                  <a:schemeClr val="lt1"/>
                </a:solidFill>
              </a:rPr>
              <a:t>(Data)</a:t>
            </a:r>
          </a:p>
          <a:p>
            <a:pPr algn="ctr"/>
            <a:r>
              <a:rPr lang="ko-KR" altLang="en-US" sz="1200" b="1" dirty="0" err="1" smtClean="0">
                <a:solidFill>
                  <a:schemeClr val="lt1"/>
                </a:solidFill>
              </a:rPr>
              <a:t>선택적복리후생</a:t>
            </a:r>
            <a:r>
              <a:rPr lang="en-US" altLang="ko-KR" sz="1200" b="1" dirty="0"/>
              <a:t> </a:t>
            </a:r>
            <a:r>
              <a:rPr lang="ko-KR" altLang="en-US" sz="1200" b="1" smtClean="0"/>
              <a:t>포함</a:t>
            </a:r>
            <a:endParaRPr lang="en-US" altLang="ko-KR" sz="1200" b="1" dirty="0" smtClean="0">
              <a:solidFill>
                <a:schemeClr val="lt1"/>
              </a:solidFill>
            </a:endParaRPr>
          </a:p>
          <a:p>
            <a:pPr algn="ctr"/>
            <a:r>
              <a:rPr lang="en-US" altLang="ko-KR" sz="1200" b="1" dirty="0"/>
              <a:t>8</a:t>
            </a:r>
            <a:r>
              <a:rPr lang="ko-KR" altLang="en-US" sz="1200" b="1" smtClean="0">
                <a:solidFill>
                  <a:schemeClr val="lt1"/>
                </a:solidFill>
              </a:rPr>
              <a:t>개 </a:t>
            </a:r>
            <a:r>
              <a:rPr lang="ko-KR" altLang="en-US" sz="1200" b="1" dirty="0">
                <a:solidFill>
                  <a:schemeClr val="lt1"/>
                </a:solidFill>
              </a:rPr>
              <a:t>업무</a:t>
            </a:r>
            <a:endParaRPr lang="en-US" altLang="ko-KR" sz="1200" b="1" dirty="0">
              <a:solidFill>
                <a:schemeClr val="lt1"/>
              </a:solidFill>
            </a:endParaRPr>
          </a:p>
        </p:txBody>
      </p:sp>
      <p:sp>
        <p:nvSpPr>
          <p:cNvPr id="24" name="오른쪽 화살표 23"/>
          <p:cNvSpPr/>
          <p:nvPr/>
        </p:nvSpPr>
        <p:spPr>
          <a:xfrm>
            <a:off x="2728138" y="2564904"/>
            <a:ext cx="2235074" cy="673097"/>
          </a:xfrm>
          <a:prstGeom prst="rightArrow">
            <a:avLst>
              <a:gd name="adj1" fmla="val 83352"/>
              <a:gd name="adj2" fmla="val 21721"/>
            </a:avLst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200" b="1" dirty="0" smtClean="0"/>
              <a:t>JAVA, pro*c, JSP </a:t>
            </a:r>
            <a:r>
              <a:rPr lang="ko-KR" altLang="en-US" sz="1200" b="1" dirty="0"/>
              <a:t>프로그램 </a:t>
            </a:r>
            <a:endParaRPr lang="en-US" altLang="ko-KR" sz="1200" b="1" dirty="0"/>
          </a:p>
          <a:p>
            <a:pPr algn="ctr"/>
            <a:r>
              <a:rPr lang="ko-KR" altLang="en-US" sz="1200" b="1" dirty="0"/>
              <a:t>수정</a:t>
            </a:r>
            <a:r>
              <a:rPr lang="en-US" altLang="ko-KR" sz="1200" b="1" dirty="0"/>
              <a:t>/</a:t>
            </a:r>
            <a:r>
              <a:rPr lang="ko-KR" altLang="en-US" sz="1200" b="1" dirty="0"/>
              <a:t>전체 </a:t>
            </a:r>
            <a:r>
              <a:rPr lang="en-US" altLang="ko-KR" sz="1200" b="1" dirty="0"/>
              <a:t>Compile </a:t>
            </a:r>
            <a:r>
              <a:rPr lang="ko-KR" altLang="en-US" sz="1200" b="1" dirty="0"/>
              <a:t>테스트</a:t>
            </a:r>
          </a:p>
        </p:txBody>
      </p:sp>
      <p:sp>
        <p:nvSpPr>
          <p:cNvPr id="25" name="오른쪽 화살표 24"/>
          <p:cNvSpPr/>
          <p:nvPr/>
        </p:nvSpPr>
        <p:spPr>
          <a:xfrm>
            <a:off x="2699792" y="3356992"/>
            <a:ext cx="2235074" cy="673097"/>
          </a:xfrm>
          <a:prstGeom prst="rightArrow">
            <a:avLst>
              <a:gd name="adj1" fmla="val 83352"/>
              <a:gd name="adj2" fmla="val 21721"/>
            </a:avLst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200" b="1" dirty="0"/>
              <a:t>Oracle </a:t>
            </a:r>
            <a:r>
              <a:rPr lang="en-US" altLang="ko-KR" sz="1200" b="1" dirty="0" smtClean="0"/>
              <a:t>12c Upgrade</a:t>
            </a:r>
            <a:endParaRPr lang="en-US" altLang="ko-KR" sz="1200" b="1" dirty="0"/>
          </a:p>
          <a:p>
            <a:pPr algn="ctr"/>
            <a:r>
              <a:rPr lang="en-US" altLang="ko-KR" sz="1200" b="1" dirty="0"/>
              <a:t>Data </a:t>
            </a:r>
            <a:r>
              <a:rPr lang="ko-KR" altLang="en-US" sz="1200" b="1" dirty="0"/>
              <a:t>이전</a:t>
            </a:r>
          </a:p>
        </p:txBody>
      </p:sp>
      <p:sp>
        <p:nvSpPr>
          <p:cNvPr id="26" name="Rectangle 555"/>
          <p:cNvSpPr>
            <a:spLocks noChangeArrowheads="1"/>
          </p:cNvSpPr>
          <p:nvPr/>
        </p:nvSpPr>
        <p:spPr bwMode="auto">
          <a:xfrm>
            <a:off x="777491" y="4988151"/>
            <a:ext cx="1850293" cy="72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err="1">
                <a:solidFill>
                  <a:schemeClr val="lt1"/>
                </a:solidFill>
              </a:rPr>
              <a:t>개발계</a:t>
            </a:r>
            <a:r>
              <a:rPr lang="ko-KR" altLang="en-US" sz="1200" b="1" dirty="0">
                <a:solidFill>
                  <a:schemeClr val="lt1"/>
                </a:solidFill>
              </a:rPr>
              <a:t> </a:t>
            </a:r>
            <a:r>
              <a:rPr lang="ko-KR" altLang="en-US" sz="1200" b="1" dirty="0" smtClean="0">
                <a:solidFill>
                  <a:schemeClr val="lt1"/>
                </a:solidFill>
              </a:rPr>
              <a:t>구성</a:t>
            </a:r>
            <a:endParaRPr lang="en-US" altLang="ko-KR" sz="1200" b="1" dirty="0" smtClean="0">
              <a:solidFill>
                <a:schemeClr val="lt1"/>
              </a:solidFill>
            </a:endParaRPr>
          </a:p>
          <a:p>
            <a:pPr algn="ctr"/>
            <a:r>
              <a:rPr lang="ko-KR" altLang="en-US" sz="1200" b="1" dirty="0" err="1" smtClean="0"/>
              <a:t>선택적복리후생</a:t>
            </a:r>
            <a:r>
              <a:rPr lang="en-US" altLang="ko-KR" sz="1200" b="1" dirty="0" smtClean="0"/>
              <a:t> </a:t>
            </a:r>
            <a:r>
              <a:rPr lang="ko-KR" altLang="en-US" sz="1200" b="1" dirty="0" smtClean="0"/>
              <a:t>포함 </a:t>
            </a:r>
            <a:endParaRPr lang="en-US" altLang="ko-KR" sz="1200" b="1" dirty="0" smtClean="0"/>
          </a:p>
          <a:p>
            <a:pPr algn="ctr"/>
            <a:r>
              <a:rPr lang="en-US" altLang="ko-KR" sz="1200" b="1" dirty="0" smtClean="0"/>
              <a:t>10</a:t>
            </a:r>
            <a:r>
              <a:rPr lang="ko-KR" altLang="en-US" sz="1200" b="1" dirty="0" smtClean="0"/>
              <a:t>개 업무</a:t>
            </a:r>
            <a:endParaRPr lang="en-US" altLang="ko-KR" sz="1200" b="1" dirty="0">
              <a:solidFill>
                <a:schemeClr val="lt1"/>
              </a:solidFill>
            </a:endParaRPr>
          </a:p>
        </p:txBody>
      </p:sp>
      <p:sp>
        <p:nvSpPr>
          <p:cNvPr id="27" name="오른쪽 화살표 26"/>
          <p:cNvSpPr/>
          <p:nvPr/>
        </p:nvSpPr>
        <p:spPr>
          <a:xfrm>
            <a:off x="2732747" y="5013176"/>
            <a:ext cx="2235074" cy="673097"/>
          </a:xfrm>
          <a:prstGeom prst="rightArrow">
            <a:avLst>
              <a:gd name="adj1" fmla="val 83352"/>
              <a:gd name="adj2" fmla="val 21721"/>
            </a:avLst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200" b="1" dirty="0"/>
              <a:t>OS </a:t>
            </a:r>
            <a:r>
              <a:rPr lang="ko-KR" altLang="en-US" sz="1200" b="1" dirty="0"/>
              <a:t>변경에 따른 </a:t>
            </a:r>
            <a:r>
              <a:rPr lang="ko-KR" altLang="en-US" sz="1200" b="1" dirty="0" err="1"/>
              <a:t>운영계</a:t>
            </a:r>
            <a:endParaRPr lang="en-US" altLang="ko-KR" sz="1200" b="1" dirty="0"/>
          </a:p>
          <a:p>
            <a:pPr algn="ctr"/>
            <a:r>
              <a:rPr lang="ko-KR" altLang="en-US" sz="1200" b="1" dirty="0"/>
              <a:t>프로그램 전환 전 </a:t>
            </a:r>
            <a:endParaRPr lang="en-US" altLang="ko-KR" sz="1200" b="1" dirty="0"/>
          </a:p>
          <a:p>
            <a:pPr algn="ctr"/>
            <a:r>
              <a:rPr lang="ko-KR" altLang="en-US" sz="1200" b="1" dirty="0"/>
              <a:t>선 전환 검증</a:t>
            </a:r>
          </a:p>
        </p:txBody>
      </p:sp>
      <p:sp>
        <p:nvSpPr>
          <p:cNvPr id="28" name="Rectangle 555"/>
          <p:cNvSpPr>
            <a:spLocks noChangeArrowheads="1"/>
          </p:cNvSpPr>
          <p:nvPr/>
        </p:nvSpPr>
        <p:spPr bwMode="auto">
          <a:xfrm>
            <a:off x="5051412" y="2684358"/>
            <a:ext cx="1749939" cy="468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en-US" altLang="ko-KR" sz="1200" b="1" dirty="0">
                <a:solidFill>
                  <a:schemeClr val="bg1"/>
                </a:solidFill>
                <a:latin typeface="+mn-ea"/>
              </a:rPr>
              <a:t>AP </a:t>
            </a:r>
            <a:r>
              <a:rPr lang="ko-KR" altLang="en-US" sz="1200" b="1" dirty="0">
                <a:solidFill>
                  <a:schemeClr val="bg1"/>
                </a:solidFill>
                <a:latin typeface="+mn-ea"/>
              </a:rPr>
              <a:t>서버</a:t>
            </a:r>
            <a:r>
              <a:rPr lang="en-US" altLang="ko-KR" sz="1200" b="1" dirty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200" b="1" dirty="0">
                <a:solidFill>
                  <a:schemeClr val="bg1"/>
                </a:solidFill>
                <a:latin typeface="+mn-ea"/>
              </a:rPr>
              <a:t>프로그램</a:t>
            </a:r>
            <a:r>
              <a:rPr lang="en-US" altLang="ko-KR" sz="1200" b="1" dirty="0">
                <a:solidFill>
                  <a:schemeClr val="bg1"/>
                </a:solidFill>
                <a:latin typeface="+mn-ea"/>
              </a:rPr>
              <a:t>)</a:t>
            </a:r>
          </a:p>
        </p:txBody>
      </p:sp>
      <p:sp>
        <p:nvSpPr>
          <p:cNvPr id="29" name="Rectangle 555"/>
          <p:cNvSpPr>
            <a:spLocks noChangeArrowheads="1"/>
          </p:cNvSpPr>
          <p:nvPr/>
        </p:nvSpPr>
        <p:spPr bwMode="auto">
          <a:xfrm>
            <a:off x="5051412" y="5157192"/>
            <a:ext cx="1749939" cy="468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 dirty="0" err="1">
                <a:solidFill>
                  <a:schemeClr val="bg1"/>
                </a:solidFill>
                <a:latin typeface="+mn-ea"/>
              </a:rPr>
              <a:t>개발계</a:t>
            </a:r>
            <a:r>
              <a:rPr lang="ko-KR" altLang="en-US" sz="1200" b="1" dirty="0">
                <a:solidFill>
                  <a:schemeClr val="bg1"/>
                </a:solidFill>
                <a:latin typeface="+mn-ea"/>
              </a:rPr>
              <a:t> 신규 구성</a:t>
            </a:r>
            <a:endParaRPr lang="en-US" altLang="ko-KR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0" name="Rectangle 555"/>
          <p:cNvSpPr>
            <a:spLocks noChangeArrowheads="1"/>
          </p:cNvSpPr>
          <p:nvPr/>
        </p:nvSpPr>
        <p:spPr bwMode="auto">
          <a:xfrm>
            <a:off x="5051412" y="3501008"/>
            <a:ext cx="1749939" cy="468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en-US" altLang="ko-KR" sz="1200" b="1" dirty="0" smtClean="0">
                <a:solidFill>
                  <a:schemeClr val="bg1"/>
                </a:solidFill>
                <a:latin typeface="+mn-ea"/>
              </a:rPr>
              <a:t>Oracle DB </a:t>
            </a:r>
            <a:r>
              <a:rPr lang="ko-KR" altLang="en-US" sz="1200" b="1" dirty="0">
                <a:solidFill>
                  <a:schemeClr val="bg1"/>
                </a:solidFill>
                <a:latin typeface="+mn-ea"/>
              </a:rPr>
              <a:t>서버</a:t>
            </a:r>
            <a:r>
              <a:rPr lang="en-US" altLang="ko-KR" sz="1200" b="1" dirty="0">
                <a:solidFill>
                  <a:schemeClr val="bg1"/>
                </a:solidFill>
                <a:latin typeface="+mn-ea"/>
              </a:rPr>
              <a:t>(Data)</a:t>
            </a:r>
          </a:p>
        </p:txBody>
      </p:sp>
      <p:sp>
        <p:nvSpPr>
          <p:cNvPr id="38" name="Rectangle 555"/>
          <p:cNvSpPr>
            <a:spLocks noChangeArrowheads="1"/>
          </p:cNvSpPr>
          <p:nvPr/>
        </p:nvSpPr>
        <p:spPr bwMode="auto">
          <a:xfrm>
            <a:off x="1248758" y="2019974"/>
            <a:ext cx="1749939" cy="468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노후 서버</a:t>
            </a:r>
            <a:endParaRPr lang="en-US" altLang="ko-KR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9" name="Rectangle 555"/>
          <p:cNvSpPr>
            <a:spLocks noChangeArrowheads="1"/>
          </p:cNvSpPr>
          <p:nvPr/>
        </p:nvSpPr>
        <p:spPr bwMode="auto">
          <a:xfrm>
            <a:off x="4777150" y="2017898"/>
            <a:ext cx="1749939" cy="468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신 서버</a:t>
            </a:r>
            <a:endParaRPr lang="en-US" altLang="ko-KR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8" name="Rectangle 555"/>
          <p:cNvSpPr>
            <a:spLocks noChangeArrowheads="1"/>
          </p:cNvSpPr>
          <p:nvPr/>
        </p:nvSpPr>
        <p:spPr bwMode="auto">
          <a:xfrm>
            <a:off x="6975581" y="1916832"/>
            <a:ext cx="1575077" cy="39604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대상업무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선택적복리후생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포함 </a:t>
            </a:r>
            <a:endParaRPr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10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개 단위업무</a:t>
            </a:r>
            <a:endParaRPr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Migration 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대상업무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10,846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본</a:t>
            </a:r>
            <a:endParaRPr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JAVA 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프로그램은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JDK1.7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로 </a:t>
            </a:r>
            <a:endParaRPr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Upgrade 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수행</a:t>
            </a:r>
            <a:endParaRPr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ctangle 555"/>
          <p:cNvSpPr>
            <a:spLocks noChangeArrowheads="1"/>
          </p:cNvSpPr>
          <p:nvPr/>
        </p:nvSpPr>
        <p:spPr bwMode="auto">
          <a:xfrm>
            <a:off x="780388" y="4169501"/>
            <a:ext cx="1850293" cy="72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200" b="1" dirty="0" smtClean="0">
                <a:solidFill>
                  <a:schemeClr val="lt1"/>
                </a:solidFill>
              </a:rPr>
              <a:t>PPAS DB </a:t>
            </a:r>
            <a:r>
              <a:rPr lang="ko-KR" altLang="en-US" sz="1200" b="1" dirty="0">
                <a:solidFill>
                  <a:schemeClr val="lt1"/>
                </a:solidFill>
              </a:rPr>
              <a:t>서버</a:t>
            </a:r>
            <a:r>
              <a:rPr lang="en-US" altLang="ko-KR" sz="1200" b="1" dirty="0">
                <a:solidFill>
                  <a:schemeClr val="lt1"/>
                </a:solidFill>
              </a:rPr>
              <a:t>(Data)</a:t>
            </a:r>
          </a:p>
          <a:p>
            <a:pPr algn="ctr"/>
            <a:r>
              <a:rPr lang="ko-KR" altLang="en-US" sz="1200" b="1" dirty="0" err="1" smtClean="0"/>
              <a:t>하나로협의</a:t>
            </a:r>
            <a:r>
              <a:rPr lang="ko-KR" altLang="en-US" sz="1200" b="1" dirty="0" err="1"/>
              <a:t>회</a:t>
            </a:r>
            <a:r>
              <a:rPr lang="ko-KR" altLang="en-US" sz="1200" b="1" dirty="0"/>
              <a:t> </a:t>
            </a:r>
            <a:r>
              <a:rPr lang="ko-KR" altLang="en-US" sz="1200" b="1" dirty="0" smtClean="0"/>
              <a:t>포함</a:t>
            </a:r>
            <a:endParaRPr lang="en-US" altLang="ko-KR" sz="1200" b="1" dirty="0" smtClean="0">
              <a:solidFill>
                <a:schemeClr val="lt1"/>
              </a:solidFill>
            </a:endParaRPr>
          </a:p>
          <a:p>
            <a:pPr algn="ctr"/>
            <a:r>
              <a:rPr lang="en-US" altLang="ko-KR" sz="1200" b="1" dirty="0" smtClean="0">
                <a:solidFill>
                  <a:schemeClr val="lt1"/>
                </a:solidFill>
              </a:rPr>
              <a:t>2</a:t>
            </a:r>
            <a:r>
              <a:rPr lang="ko-KR" altLang="en-US" sz="1200" b="1" dirty="0" smtClean="0">
                <a:solidFill>
                  <a:schemeClr val="lt1"/>
                </a:solidFill>
              </a:rPr>
              <a:t>개 </a:t>
            </a:r>
            <a:r>
              <a:rPr lang="ko-KR" altLang="en-US" sz="1200" b="1" dirty="0">
                <a:solidFill>
                  <a:schemeClr val="lt1"/>
                </a:solidFill>
              </a:rPr>
              <a:t>업무</a:t>
            </a:r>
            <a:endParaRPr lang="en-US" altLang="ko-KR" sz="1200" b="1" dirty="0">
              <a:solidFill>
                <a:schemeClr val="lt1"/>
              </a:solidFill>
            </a:endParaRPr>
          </a:p>
        </p:txBody>
      </p:sp>
      <p:sp>
        <p:nvSpPr>
          <p:cNvPr id="22" name="오른쪽 화살표 21"/>
          <p:cNvSpPr/>
          <p:nvPr/>
        </p:nvSpPr>
        <p:spPr>
          <a:xfrm>
            <a:off x="2702689" y="4233125"/>
            <a:ext cx="2235074" cy="673097"/>
          </a:xfrm>
          <a:prstGeom prst="rightArrow">
            <a:avLst>
              <a:gd name="adj1" fmla="val 83352"/>
              <a:gd name="adj2" fmla="val 21721"/>
            </a:avLst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200" b="1" dirty="0" smtClean="0"/>
              <a:t>Oracle to PPAS </a:t>
            </a:r>
            <a:r>
              <a:rPr lang="ko-KR" altLang="en-US" sz="1200" b="1" smtClean="0"/>
              <a:t>전환</a:t>
            </a:r>
            <a:endParaRPr lang="en-US" altLang="ko-KR" sz="1200" b="1" dirty="0"/>
          </a:p>
          <a:p>
            <a:pPr algn="ctr"/>
            <a:r>
              <a:rPr lang="en-US" altLang="ko-KR" sz="1200" b="1" dirty="0"/>
              <a:t>Data </a:t>
            </a:r>
            <a:r>
              <a:rPr lang="ko-KR" altLang="en-US" sz="1200" b="1" dirty="0"/>
              <a:t>이전</a:t>
            </a:r>
          </a:p>
        </p:txBody>
      </p:sp>
      <p:sp>
        <p:nvSpPr>
          <p:cNvPr id="23" name="Rectangle 555"/>
          <p:cNvSpPr>
            <a:spLocks noChangeArrowheads="1"/>
          </p:cNvSpPr>
          <p:nvPr/>
        </p:nvSpPr>
        <p:spPr bwMode="auto">
          <a:xfrm>
            <a:off x="5054309" y="4344404"/>
            <a:ext cx="1749939" cy="468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en-US" altLang="ko-KR" sz="1200" b="1" dirty="0" smtClean="0">
                <a:solidFill>
                  <a:schemeClr val="bg1"/>
                </a:solidFill>
                <a:latin typeface="+mn-ea"/>
              </a:rPr>
              <a:t>PPAS DB </a:t>
            </a:r>
            <a:r>
              <a:rPr lang="ko-KR" altLang="en-US" sz="1200" b="1" dirty="0">
                <a:solidFill>
                  <a:schemeClr val="bg1"/>
                </a:solidFill>
                <a:latin typeface="+mn-ea"/>
              </a:rPr>
              <a:t>서버</a:t>
            </a:r>
            <a:r>
              <a:rPr lang="en-US" altLang="ko-KR" sz="1200" b="1" dirty="0">
                <a:solidFill>
                  <a:schemeClr val="bg1"/>
                </a:solidFill>
                <a:latin typeface="+mn-ea"/>
              </a:rPr>
              <a:t>(Data)</a:t>
            </a:r>
          </a:p>
        </p:txBody>
      </p:sp>
    </p:spTree>
    <p:extLst>
      <p:ext uri="{BB962C8B-B14F-4D97-AF65-F5344CB8AC3E}">
        <p14:creationId xmlns:p14="http://schemas.microsoft.com/office/powerpoint/2010/main" val="358443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8518</TotalTime>
  <Words>6147</Words>
  <Application>Microsoft Office PowerPoint</Application>
  <PresentationFormat>화면 슬라이드 쇼(4:3)</PresentationFormat>
  <Paragraphs>2705</Paragraphs>
  <Slides>34</Slides>
  <Notes>31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34</vt:i4>
      </vt:variant>
    </vt:vector>
  </HeadingPairs>
  <TitlesOfParts>
    <vt:vector size="43" baseType="lpstr">
      <vt:lpstr>HY헤드라인M</vt:lpstr>
      <vt:lpstr>JBold</vt:lpstr>
      <vt:lpstr>굴림</vt:lpstr>
      <vt:lpstr>맑은 고딕</vt:lpstr>
      <vt:lpstr>Arial</vt:lpstr>
      <vt:lpstr>Times New Roman</vt:lpstr>
      <vt:lpstr>Wingdings</vt:lpstr>
      <vt:lpstr>Wingdings 2</vt:lpstr>
      <vt:lpstr>Office 테마</vt:lpstr>
      <vt:lpstr>‘16년 노후서버교체 프로젝트 착수보고서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김아림</dc:creator>
  <cp:lastModifiedBy>서영실</cp:lastModifiedBy>
  <cp:revision>618</cp:revision>
  <cp:lastPrinted>2017-01-03T00:08:40Z</cp:lastPrinted>
  <dcterms:created xsi:type="dcterms:W3CDTF">2011-11-10T05:56:23Z</dcterms:created>
  <dcterms:modified xsi:type="dcterms:W3CDTF">2017-01-16T01:19:32Z</dcterms:modified>
</cp:coreProperties>
</file>