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0" r:id="rId2"/>
    <p:sldId id="346" r:id="rId3"/>
    <p:sldId id="399" r:id="rId4"/>
    <p:sldId id="400" r:id="rId5"/>
    <p:sldId id="401" r:id="rId6"/>
    <p:sldId id="404" r:id="rId7"/>
    <p:sldId id="418" r:id="rId8"/>
    <p:sldId id="406" r:id="rId9"/>
    <p:sldId id="362" r:id="rId10"/>
    <p:sldId id="409" r:id="rId11"/>
    <p:sldId id="397" r:id="rId12"/>
    <p:sldId id="398" r:id="rId13"/>
    <p:sldId id="407" r:id="rId14"/>
    <p:sldId id="419" r:id="rId15"/>
    <p:sldId id="421" r:id="rId16"/>
    <p:sldId id="342" r:id="rId17"/>
    <p:sldId id="403" r:id="rId18"/>
    <p:sldId id="412" r:id="rId19"/>
    <p:sldId id="411" r:id="rId20"/>
    <p:sldId id="416" r:id="rId21"/>
    <p:sldId id="414" r:id="rId22"/>
    <p:sldId id="415" r:id="rId23"/>
    <p:sldId id="420" r:id="rId24"/>
    <p:sldId id="408" r:id="rId2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D4D4D4"/>
    <a:srgbClr val="EBF1DE"/>
    <a:srgbClr val="17375E"/>
    <a:srgbClr val="4BACC6"/>
    <a:srgbClr val="7F7F7F"/>
    <a:srgbClr val="9BBB59"/>
    <a:srgbClr val="31859C"/>
    <a:srgbClr val="215968"/>
    <a:srgbClr val="C947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8" autoAdjust="0"/>
    <p:restoredTop sz="91705" autoAdjust="0"/>
  </p:normalViewPr>
  <p:slideViewPr>
    <p:cSldViewPr>
      <p:cViewPr>
        <p:scale>
          <a:sx n="100" d="100"/>
          <a:sy n="100" d="100"/>
        </p:scale>
        <p:origin x="2532" y="1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E6EB4567-B52B-4CC5-8304-206D5F6EAD63}" type="datetimeFigureOut">
              <a:rPr lang="ko-KR" altLang="en-US" smtClean="0"/>
              <a:t>2017-08-24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F65C923-5F97-4056-A8AC-E2F73CEBF0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191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955" y="1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C3D138D4-2814-4810-B7C8-BECF61EFB67A}" type="datetimeFigureOut">
              <a:rPr lang="ko-KR" altLang="en-US" smtClean="0"/>
              <a:t>2017-08-24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77027"/>
            <a:ext cx="5437188" cy="39081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7838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5FCD98F-505A-426A-9EE9-66E52C2177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3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8107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9725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118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2363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5949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864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4880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506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209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647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350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2232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073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196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167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6477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D98F-505A-426A-9EE9-66E52C2177E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91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82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2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7933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072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samsung\바탕 화면\문서형식_d2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-29898" y="0"/>
            <a:ext cx="9173633" cy="6880224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55849" y="1454887"/>
            <a:ext cx="8170755" cy="60369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ko-KR" altLang="en-US" sz="3323" b="1" kern="1200" dirty="0" smtClean="0">
                <a:solidFill>
                  <a:srgbClr val="358CCB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5849" y="2204865"/>
            <a:ext cx="8170755" cy="4331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15" b="1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34301" y="123825"/>
            <a:ext cx="975946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02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5875" y="0"/>
            <a:ext cx="8952252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141178" y="6523039"/>
            <a:ext cx="860181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108" dirty="0" smtClean="0">
                <a:latin typeface="+mn-ea"/>
                <a:ea typeface="+mn-ea"/>
              </a:rPr>
              <a:t>-</a:t>
            </a:r>
            <a:fld id="{C0A83E98-5584-4627-9ACA-A42FC36195F9}" type="slidenum">
              <a:rPr lang="en-US" altLang="ko-KR" sz="1108" smtClean="0">
                <a:latin typeface="+mn-ea"/>
                <a:ea typeface="+mn-ea"/>
              </a:rPr>
              <a:pPr algn="ctr">
                <a:defRPr/>
              </a:pPr>
              <a:t>‹#›</a:t>
            </a:fld>
            <a:r>
              <a:rPr lang="en-US" altLang="ko-KR" sz="1108" dirty="0" smtClean="0">
                <a:latin typeface="+mn-ea"/>
                <a:ea typeface="+mn-ea"/>
              </a:rPr>
              <a:t>-</a:t>
            </a:r>
            <a:endParaRPr lang="en-US" altLang="ko-KR" sz="1108" dirty="0">
              <a:latin typeface="+mn-ea"/>
              <a:ea typeface="+mn-ea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54051" y="869287"/>
            <a:ext cx="8207812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884141" rtl="0" eaLnBrk="1" latinLnBrk="0" hangingPunct="1">
              <a:spcBef>
                <a:spcPct val="0"/>
              </a:spcBef>
              <a:buNone/>
              <a:defRPr lang="en-GB" sz="1569" b="1" i="0" kern="1200" noProof="0" dirty="0">
                <a:solidFill>
                  <a:schemeClr val="tx1"/>
                </a:solidFill>
                <a:latin typeface="+mj-lt"/>
                <a:ea typeface="+mn-ea"/>
                <a:cs typeface="+mj-cs"/>
              </a:defRPr>
            </a:lvl1pPr>
          </a:lstStyle>
          <a:p>
            <a:pPr marL="0" marR="0" lvl="0" indent="0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69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56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54052" y="455183"/>
            <a:ext cx="6728574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385" b="1" kern="1200" dirty="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>
              <a:defRPr sz="1200">
                <a:latin typeface="HY헤드라인M" pitchFamily="18" charset="-127"/>
                <a:ea typeface="HY헤드라인M" pitchFamily="18" charset="-127"/>
              </a:defRPr>
            </a:lvl2pPr>
            <a:lvl3pPr>
              <a:defRPr sz="1200">
                <a:latin typeface="HY헤드라인M" pitchFamily="18" charset="-127"/>
                <a:ea typeface="HY헤드라인M" pitchFamily="18" charset="-127"/>
              </a:defRPr>
            </a:lvl3pPr>
            <a:lvl4pPr>
              <a:defRPr sz="1200">
                <a:latin typeface="HY헤드라인M" pitchFamily="18" charset="-127"/>
                <a:ea typeface="HY헤드라인M" pitchFamily="18" charset="-127"/>
              </a:defRPr>
            </a:lvl4pPr>
            <a:lvl5pPr>
              <a:defRPr sz="12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88444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38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38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3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2" r:id="rId3"/>
    <p:sldLayoutId id="2147483661" r:id="rId4"/>
    <p:sldLayoutId id="2147483663" r:id="rId5"/>
    <p:sldLayoutId id="2147483664" r:id="rId6"/>
    <p:sldLayoutId id="214748368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노후 서버 교체 프로젝트 종료 보고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521151"/>
            <a:ext cx="1656184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>
              <a:spcAft>
                <a:spcPts val="300"/>
              </a:spcAft>
            </a:pPr>
            <a:r>
              <a:rPr lang="ko-KR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카드</a:t>
            </a:r>
            <a:r>
              <a:rPr lang="en-US" altLang="ko-K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CI</a:t>
            </a:r>
            <a:r>
              <a:rPr lang="ko-KR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그룹</a:t>
            </a:r>
            <a:endParaRPr lang="en-US" altLang="ko-KR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latinLnBrk="0">
              <a:spcAft>
                <a:spcPts val="300"/>
              </a:spcAft>
            </a:pPr>
            <a:r>
              <a:rPr lang="en-US" altLang="ko-K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‘17. 8. 28</a:t>
            </a:r>
            <a:endParaRPr lang="ko-KR" altLang="en-US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62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/>
              <a:t>추진내역 </a:t>
            </a:r>
            <a:r>
              <a:rPr kumimoji="1" lang="en-US" altLang="ko-KR" sz="2031" kern="0" dirty="0"/>
              <a:t>– </a:t>
            </a:r>
            <a:r>
              <a:rPr kumimoji="1" lang="ko-KR" altLang="en-US" sz="2031" kern="0" dirty="0"/>
              <a:t>서버</a:t>
            </a:r>
            <a:r>
              <a:rPr kumimoji="1" lang="en-US" altLang="ko-KR" sz="2031" kern="0" dirty="0"/>
              <a:t>(</a:t>
            </a:r>
            <a:r>
              <a:rPr kumimoji="1" lang="ko-KR" altLang="en-US" sz="2031" kern="0" dirty="0"/>
              <a:t>개선 </a:t>
            </a:r>
            <a:r>
              <a:rPr kumimoji="1" lang="ko-KR" altLang="en-US" sz="2031" kern="0" dirty="0" smtClean="0"/>
              <a:t>후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362874" y="1009855"/>
            <a:ext cx="842396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spcBef>
                <a:spcPct val="20000"/>
              </a:spcBef>
              <a:buClr>
                <a:srgbClr val="000000"/>
              </a:buClr>
            </a:pP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노후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</a:t>
            </a:r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46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[OS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]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를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38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대로 전환 구축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24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DR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5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8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기타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315010" y="1601216"/>
            <a:ext cx="1839146" cy="2654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323528" y="1340768"/>
            <a:ext cx="1080000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200" b="1" dirty="0" err="1" smtClean="0">
                <a:solidFill>
                  <a:schemeClr val="bg1"/>
                </a:solidFill>
              </a:rPr>
              <a:t>선택적복지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18336"/>
              </p:ext>
            </p:extLst>
          </p:nvPr>
        </p:nvGraphicFramePr>
        <p:xfrm>
          <a:off x="387018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pflbwb01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40.225.192.42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99760"/>
              </p:ext>
            </p:extLst>
          </p:nvPr>
        </p:nvGraphicFramePr>
        <p:xfrm>
          <a:off x="1290060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pflbwb02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40.225.192.43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29187"/>
              </p:ext>
            </p:extLst>
          </p:nvPr>
        </p:nvGraphicFramePr>
        <p:xfrm>
          <a:off x="387018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pflbap01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689560"/>
              </p:ext>
            </p:extLst>
          </p:nvPr>
        </p:nvGraphicFramePr>
        <p:xfrm>
          <a:off x="1290060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pflbap02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42710"/>
              </p:ext>
            </p:extLst>
          </p:nvPr>
        </p:nvGraphicFramePr>
        <p:xfrm>
          <a:off x="387018" y="3391832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pflbdb01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RX2540-M2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944596"/>
              </p:ext>
            </p:extLst>
          </p:nvPr>
        </p:nvGraphicFramePr>
        <p:xfrm>
          <a:off x="1290060" y="3391832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pflbdb02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RX2540-M2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8" name="직사각형 77"/>
          <p:cNvSpPr/>
          <p:nvPr/>
        </p:nvSpPr>
        <p:spPr>
          <a:xfrm>
            <a:off x="2259226" y="1601216"/>
            <a:ext cx="3528392" cy="26547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2267744" y="1340768"/>
            <a:ext cx="936104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인터넷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8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813659"/>
              </p:ext>
            </p:extLst>
          </p:nvPr>
        </p:nvGraphicFramePr>
        <p:xfrm>
          <a:off x="2331234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pitcwb0a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40.225.192.40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60705"/>
              </p:ext>
            </p:extLst>
          </p:nvPr>
        </p:nvGraphicFramePr>
        <p:xfrm>
          <a:off x="3195330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pitcwb0b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40.225.192.41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74085"/>
              </p:ext>
            </p:extLst>
          </p:nvPr>
        </p:nvGraphicFramePr>
        <p:xfrm>
          <a:off x="2331234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pitcap0a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22250"/>
              </p:ext>
            </p:extLst>
          </p:nvPr>
        </p:nvGraphicFramePr>
        <p:xfrm>
          <a:off x="3195330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pitcap0b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40.226.150.104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315977"/>
              </p:ext>
            </p:extLst>
          </p:nvPr>
        </p:nvGraphicFramePr>
        <p:xfrm>
          <a:off x="2331234" y="3391832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pitcdb0a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RX2540-M2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64801"/>
              </p:ext>
            </p:extLst>
          </p:nvPr>
        </p:nvGraphicFramePr>
        <p:xfrm>
          <a:off x="3195330" y="3391832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pitcdb0b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40.226.150.114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RX2540-M2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902016"/>
              </p:ext>
            </p:extLst>
          </p:nvPr>
        </p:nvGraphicFramePr>
        <p:xfrm>
          <a:off x="4059426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psmwmd01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lang="en-US" altLang="ko-KR" sz="900" dirty="0" smtClean="0">
                          <a:effectLst/>
                        </a:rPr>
                        <a:t>40.225.192.44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 2012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35901"/>
              </p:ext>
            </p:extLst>
          </p:nvPr>
        </p:nvGraphicFramePr>
        <p:xfrm>
          <a:off x="4923522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psmwmd02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lang="en-US" altLang="ko-KR" sz="900" dirty="0" smtClean="0">
                          <a:effectLst/>
                        </a:rPr>
                        <a:t>40.225.192.45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 2012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" name="직사각형 101"/>
          <p:cNvSpPr/>
          <p:nvPr/>
        </p:nvSpPr>
        <p:spPr>
          <a:xfrm>
            <a:off x="6956277" y="1854409"/>
            <a:ext cx="1855677" cy="2654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extBox 118"/>
          <p:cNvSpPr txBox="1"/>
          <p:nvPr/>
        </p:nvSpPr>
        <p:spPr>
          <a:xfrm>
            <a:off x="7020272" y="1585576"/>
            <a:ext cx="1080000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사내업무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12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63378"/>
              </p:ext>
            </p:extLst>
          </p:nvPr>
        </p:nvGraphicFramePr>
        <p:xfrm>
          <a:off x="7047850" y="1908448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pintwb0a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40.1.2.41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510745"/>
              </p:ext>
            </p:extLst>
          </p:nvPr>
        </p:nvGraphicFramePr>
        <p:xfrm>
          <a:off x="7911946" y="1908448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pintwb0b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40.1.2.42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16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12337"/>
              </p:ext>
            </p:extLst>
          </p:nvPr>
        </p:nvGraphicFramePr>
        <p:xfrm>
          <a:off x="7047850" y="2772544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pintap0a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32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3373"/>
              </p:ext>
            </p:extLst>
          </p:nvPr>
        </p:nvGraphicFramePr>
        <p:xfrm>
          <a:off x="7911946" y="2772544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pintap0b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40.1.2.44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32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82365"/>
              </p:ext>
            </p:extLst>
          </p:nvPr>
        </p:nvGraphicFramePr>
        <p:xfrm>
          <a:off x="7047850" y="3636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pintdb0a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32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942196"/>
              </p:ext>
            </p:extLst>
          </p:nvPr>
        </p:nvGraphicFramePr>
        <p:xfrm>
          <a:off x="7911946" y="3636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pintdb0b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32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2" name="TextBox 151"/>
          <p:cNvSpPr txBox="1"/>
          <p:nvPr/>
        </p:nvSpPr>
        <p:spPr>
          <a:xfrm>
            <a:off x="323528" y="4302704"/>
            <a:ext cx="1407098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err="1" smtClean="0">
                <a:solidFill>
                  <a:schemeClr val="bg1"/>
                </a:solidFill>
              </a:rPr>
              <a:t>선택적복지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DR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323528" y="4592160"/>
            <a:ext cx="1839146" cy="13571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5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635062"/>
              </p:ext>
            </p:extLst>
          </p:nvPr>
        </p:nvGraphicFramePr>
        <p:xfrm>
          <a:off x="395536" y="4664288"/>
          <a:ext cx="828000" cy="363792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dflbwb01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40.236.192.42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539855"/>
              </p:ext>
            </p:extLst>
          </p:nvPr>
        </p:nvGraphicFramePr>
        <p:xfrm>
          <a:off x="1259712" y="4664288"/>
          <a:ext cx="828000" cy="363792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dflbwb02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40.236.192.43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805449"/>
              </p:ext>
            </p:extLst>
          </p:nvPr>
        </p:nvGraphicFramePr>
        <p:xfrm>
          <a:off x="395536" y="5096848"/>
          <a:ext cx="828000" cy="363792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dflbap01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40.236.150.139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399437"/>
              </p:ext>
            </p:extLst>
          </p:nvPr>
        </p:nvGraphicFramePr>
        <p:xfrm>
          <a:off x="1259712" y="5096848"/>
          <a:ext cx="828000" cy="363792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dflbap02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40.2.6.150.140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231296"/>
              </p:ext>
            </p:extLst>
          </p:nvPr>
        </p:nvGraphicFramePr>
        <p:xfrm>
          <a:off x="388324" y="5517232"/>
          <a:ext cx="828000" cy="363792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dflbdb01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40.236.50.148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" name="직사각형 165"/>
          <p:cNvSpPr/>
          <p:nvPr/>
        </p:nvSpPr>
        <p:spPr>
          <a:xfrm>
            <a:off x="2267744" y="4581128"/>
            <a:ext cx="367240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7" name="TextBox 166"/>
          <p:cNvSpPr txBox="1"/>
          <p:nvPr/>
        </p:nvSpPr>
        <p:spPr>
          <a:xfrm>
            <a:off x="2299360" y="4302704"/>
            <a:ext cx="1080000" cy="277200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개발서버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911514"/>
              </p:ext>
            </p:extLst>
          </p:nvPr>
        </p:nvGraphicFramePr>
        <p:xfrm>
          <a:off x="4059426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40.226.194.145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777432"/>
              </p:ext>
            </p:extLst>
          </p:nvPr>
        </p:nvGraphicFramePr>
        <p:xfrm>
          <a:off x="4923522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40.226.194.146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NX-6135-G5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5884675" y="1340768"/>
            <a:ext cx="936104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총무지</a:t>
            </a:r>
            <a:r>
              <a:rPr lang="ko-KR" altLang="en-US" sz="1200" b="1" dirty="0">
                <a:solidFill>
                  <a:schemeClr val="bg1"/>
                </a:solidFill>
              </a:rPr>
              <a:t>원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6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26852"/>
              </p:ext>
            </p:extLst>
          </p:nvPr>
        </p:nvGraphicFramePr>
        <p:xfrm>
          <a:off x="5957947" y="1663640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pchowb0a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40.225.192.145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T4-1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60518"/>
              </p:ext>
            </p:extLst>
          </p:nvPr>
        </p:nvGraphicFramePr>
        <p:xfrm>
          <a:off x="5957947" y="2527736"/>
          <a:ext cx="828000" cy="79221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pchoap0a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40.226.150.143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RX2800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7" name="직사각형 66"/>
          <p:cNvSpPr/>
          <p:nvPr/>
        </p:nvSpPr>
        <p:spPr>
          <a:xfrm>
            <a:off x="5876157" y="1609601"/>
            <a:ext cx="991581" cy="17822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510771"/>
              </p:ext>
            </p:extLst>
          </p:nvPr>
        </p:nvGraphicFramePr>
        <p:xfrm>
          <a:off x="2312004" y="4664288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40.10.22.157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6440"/>
              </p:ext>
            </p:extLst>
          </p:nvPr>
        </p:nvGraphicFramePr>
        <p:xfrm>
          <a:off x="2312004" y="5096848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40.10.22.156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925573"/>
              </p:ext>
            </p:extLst>
          </p:nvPr>
        </p:nvGraphicFramePr>
        <p:xfrm>
          <a:off x="2312004" y="5517232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40.10.22.58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004570"/>
              </p:ext>
            </p:extLst>
          </p:nvPr>
        </p:nvGraphicFramePr>
        <p:xfrm>
          <a:off x="3203848" y="5517232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40.10.22.68</a:t>
                      </a:r>
                      <a:endParaRPr kumimoji="1" lang="en-US" altLang="ko-KR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96744"/>
              </p:ext>
            </p:extLst>
          </p:nvPr>
        </p:nvGraphicFramePr>
        <p:xfrm>
          <a:off x="3203848" y="4941168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tsmwmd01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900" dirty="0" smtClean="0">
                          <a:effectLst/>
                        </a:rPr>
                        <a:t>40.10.22.67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83639"/>
              </p:ext>
            </p:extLst>
          </p:nvPr>
        </p:nvGraphicFramePr>
        <p:xfrm>
          <a:off x="4128211" y="5517232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titndb01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900" dirty="0" smtClean="0">
                          <a:effectLst/>
                        </a:rPr>
                        <a:t>40.10.22.158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97108"/>
              </p:ext>
            </p:extLst>
          </p:nvPr>
        </p:nvGraphicFramePr>
        <p:xfrm>
          <a:off x="5048157" y="5517232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titndb02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40.10.22.66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55428"/>
              </p:ext>
            </p:extLst>
          </p:nvPr>
        </p:nvGraphicFramePr>
        <p:xfrm>
          <a:off x="6162169" y="4664288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effectLst/>
                        </a:rPr>
                        <a:t>tapmap0a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900" dirty="0" smtClean="0">
                          <a:effectLst/>
                        </a:rPr>
                        <a:t>40.226.150.119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6012160" y="4302704"/>
            <a:ext cx="648072" cy="277200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APM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6012160" y="4567747"/>
            <a:ext cx="1182814" cy="5397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09137"/>
              </p:ext>
            </p:extLst>
          </p:nvPr>
        </p:nvGraphicFramePr>
        <p:xfrm>
          <a:off x="8126372" y="1302888"/>
          <a:ext cx="622092" cy="181896"/>
        </p:xfrm>
        <a:graphic>
          <a:graphicData uri="http://schemas.openxmlformats.org/drawingml/2006/table">
            <a:tbl>
              <a:tblPr/>
              <a:tblGrid>
                <a:gridCol w="622092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UNIX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95005"/>
              </p:ext>
            </p:extLst>
          </p:nvPr>
        </p:nvGraphicFramePr>
        <p:xfrm>
          <a:off x="7452392" y="1302888"/>
          <a:ext cx="648000" cy="181896"/>
        </p:xfrm>
        <a:graphic>
          <a:graphicData uri="http://schemas.openxmlformats.org/drawingml/2006/table">
            <a:tbl>
              <a:tblPr/>
              <a:tblGrid>
                <a:gridCol w="64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Linux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31588"/>
              </p:ext>
            </p:extLst>
          </p:nvPr>
        </p:nvGraphicFramePr>
        <p:xfrm>
          <a:off x="5048157" y="4664288"/>
          <a:ext cx="828000" cy="334476"/>
        </p:xfrm>
        <a:graphic>
          <a:graphicData uri="http://schemas.openxmlformats.org/drawingml/2006/table">
            <a:tbl>
              <a:tblPr/>
              <a:tblGrid>
                <a:gridCol w="82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tchoap0a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lang="en-US" altLang="ko-KR" sz="900" dirty="0" smtClean="0">
                          <a:effectLst/>
                        </a:rPr>
                        <a:t>40.1.15.143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54"/>
          <p:cNvSpPr>
            <a:spLocks noChangeArrowheads="1"/>
          </p:cNvSpPr>
          <p:nvPr/>
        </p:nvSpPr>
        <p:spPr bwMode="auto">
          <a:xfrm>
            <a:off x="6480152" y="5783131"/>
            <a:ext cx="2160240" cy="1615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spcBef>
                <a:spcPct val="20000"/>
              </a:spcBef>
              <a:buClr>
                <a:srgbClr val="000000"/>
              </a:buClr>
            </a:pPr>
            <a:r>
              <a:rPr lang="en-US" altLang="ko-K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※ </a:t>
            </a:r>
            <a:r>
              <a:rPr lang="en-US" altLang="ko-KR" sz="105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Nutanix</a:t>
            </a:r>
            <a:r>
              <a:rPr lang="en-US" altLang="ko-K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장비 이관 예정</a:t>
            </a:r>
            <a:r>
              <a:rPr lang="en-US" altLang="ko-KR" sz="10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(~10/15)</a:t>
            </a:r>
            <a:endParaRPr lang="en-US" altLang="ko-KR" sz="105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952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V. </a:t>
            </a:r>
            <a:r>
              <a:rPr kumimoji="1" lang="ko-KR" altLang="en-US" sz="2031" kern="0" dirty="0" smtClean="0"/>
              <a:t>산출물</a:t>
            </a:r>
            <a:endParaRPr kumimoji="1" lang="ko-KR" altLang="en-US" sz="2031" kern="0" dirty="0"/>
          </a:p>
        </p:txBody>
      </p:sp>
      <p:graphicFrame>
        <p:nvGraphicFramePr>
          <p:cNvPr id="5" name="Group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41844"/>
              </p:ext>
            </p:extLst>
          </p:nvPr>
        </p:nvGraphicFramePr>
        <p:xfrm>
          <a:off x="415925" y="1052736"/>
          <a:ext cx="8332540" cy="4896544"/>
        </p:xfrm>
        <a:graphic>
          <a:graphicData uri="http://schemas.openxmlformats.org/drawingml/2006/table">
            <a:tbl>
              <a:tblPr/>
              <a:tblGrid>
                <a:gridCol w="860077"/>
                <a:gridCol w="1230347"/>
                <a:gridCol w="4441915"/>
                <a:gridCol w="1800201"/>
              </a:tblGrid>
              <a:tr h="52686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주요 활동 내역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산출물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03987">
                <a:tc rowSpan="4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목적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범위 확인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본 사업</a:t>
                      </a: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관련 자료를 검토하여 프로젝트 목적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범위를 재정의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정의된 프로젝트 목적/범위에 대해 사업책임자로부터 확인</a:t>
                      </a:r>
                      <a:endParaRPr kumimoji="1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계획서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 보고서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59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조직구성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 장소 확보 등 프로젝트 수행을 위한 사무환경 구축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실무 전담팀원을 포함한 추진 조직을 편성하고 임무 및 역할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사업수행 전 팀원에 대한 교육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82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수행계획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수행절차 및 산출물을 정의하며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일정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인력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자원투입 등 예산과 기간을 산정하여 프로젝트 수행을 위한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Work-Plan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착수 계획서를 작성하여 사업책임자로부터 승인을 얻음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0398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착수보고회 참석대상자 선정 및 보고내용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착수보고서 작성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착수보고회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68821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요구정의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분석 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AS-IS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분석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TO-BE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전략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 시스템별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SW/HW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아키텍쳐 현황 파악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소프트웨어 버전 및 구성 전략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대상선정 및 업무별 이행 일정 정의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TO-BE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개발 환경 구성전략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추가적인 문제점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개선 요구사항 도출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현황 분석서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설계단계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설계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테스트 계획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상세설계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네트워크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미들웨어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,DBMS)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통합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테스트계획 수립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DB,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응용시스템 </a:t>
                      </a:r>
                      <a:r>
                        <a:rPr kumimoji="1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Migration </a:t>
                      </a:r>
                      <a:r>
                        <a:rPr kumimoji="1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방안 수립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구성도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응용시스템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계획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2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V. </a:t>
            </a:r>
            <a:r>
              <a:rPr kumimoji="1" lang="ko-KR" altLang="en-US" sz="2031" kern="0" dirty="0" smtClean="0"/>
              <a:t>산출물</a:t>
            </a:r>
            <a:endParaRPr kumimoji="1" lang="ko-KR" altLang="en-US" sz="2031" kern="0" dirty="0"/>
          </a:p>
        </p:txBody>
      </p:sp>
      <p:graphicFrame>
        <p:nvGraphicFramePr>
          <p:cNvPr id="25" name="Group 10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800143"/>
              </p:ext>
            </p:extLst>
          </p:nvPr>
        </p:nvGraphicFramePr>
        <p:xfrm>
          <a:off x="415925" y="1052736"/>
          <a:ext cx="8332540" cy="4653842"/>
        </p:xfrm>
        <a:graphic>
          <a:graphicData uri="http://schemas.openxmlformats.org/drawingml/2006/table">
            <a:tbl>
              <a:tblPr/>
              <a:tblGrid>
                <a:gridCol w="860077"/>
                <a:gridCol w="1230347"/>
                <a:gridCol w="4441915"/>
                <a:gridCol w="1800201"/>
              </a:tblGrid>
              <a:tr h="52686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주요 활동 내역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산출물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03987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전환단계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인프라 구축 및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Mig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/Test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네트워크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DB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등 인프라 구성 및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Customize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Database Migration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반복 및 최적화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응용 프로그램 소스 수정 및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Compile,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데이터 전환 및 정합성 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미사용 자원 정리 병행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변경관리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Repository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정합성 점검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통합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테스트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전환대상 자원 목록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테스트 계획서 및 결과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8821"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컨버전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릴리즈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이행계획 수립 및 비상계획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컨버전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시스템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릴리즈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인수 및 교육 훈련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이행시나리오 및 결과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운영 및 가동매뉴얼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 rowSpan="2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종료단계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최종 산출물</a:t>
                      </a:r>
                    </a:p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정리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추진 절차상 작성된 공식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 공식 산출물의 최종적 정리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공식 산출물의 공동 검토 및 보완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검토된 공식산출물에 대해 사업최고책임자의 승인 처리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구축완료 보고서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76">
                <a:tc vMerge="1"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1000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종료보고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종료 보고회에 대한 계획을 수립하고 필요 자료를 작성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최종보고서에 대해 사업책임자와 협의 및 조정 처리</a:t>
                      </a:r>
                    </a:p>
                    <a:p>
                      <a:pPr marL="95250" marR="0" lvl="0" indent="-9525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종료보고회 실시</a:t>
                      </a: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5663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0000"/>
                        </a:spcAft>
                        <a:buClr>
                          <a:srgbClr val="333333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46800" marB="46800" anchor="ctr" horzOverflow="overflow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54"/>
          <p:cNvSpPr>
            <a:spLocks noChangeArrowheads="1"/>
          </p:cNvSpPr>
          <p:nvPr/>
        </p:nvSpPr>
        <p:spPr bwMode="auto">
          <a:xfrm>
            <a:off x="467544" y="5782824"/>
            <a:ext cx="8423968" cy="1664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dirty="0" smtClean="0">
                <a:latin typeface="+mn-ea"/>
              </a:rPr>
              <a:t>※ </a:t>
            </a:r>
            <a:r>
              <a:rPr lang="ko-KR" altLang="en-US" sz="1000" dirty="0" smtClean="0">
                <a:latin typeface="+mn-ea"/>
              </a:rPr>
              <a:t>문서 위치 </a:t>
            </a:r>
            <a:r>
              <a:rPr lang="en-US" altLang="ko-KR" sz="1000" dirty="0">
                <a:latin typeface="+mn-ea"/>
              </a:rPr>
              <a:t>: Y:\16</a:t>
            </a:r>
            <a:r>
              <a:rPr lang="ko-KR" altLang="en-US" sz="1000" dirty="0" err="1">
                <a:latin typeface="+mn-ea"/>
              </a:rPr>
              <a:t>년노후서버교체</a:t>
            </a:r>
            <a:r>
              <a:rPr lang="en-US" altLang="ko-KR" sz="1000" dirty="0">
                <a:latin typeface="+mn-ea"/>
              </a:rPr>
              <a:t>\100-</a:t>
            </a:r>
            <a:r>
              <a:rPr lang="ko-KR" altLang="en-US" sz="1000" dirty="0">
                <a:latin typeface="+mn-ea"/>
              </a:rPr>
              <a:t>인수인계</a:t>
            </a:r>
            <a:endParaRPr lang="en-US" altLang="ko-KR" sz="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68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 </a:t>
            </a:r>
            <a:r>
              <a:rPr kumimoji="1" lang="en-US" altLang="ko-KR" sz="2031" kern="0" dirty="0" smtClean="0"/>
              <a:t>VI. Lessoned learn(</a:t>
            </a:r>
            <a:r>
              <a:rPr kumimoji="1" lang="ko-KR" altLang="en-US" sz="2031" kern="0" dirty="0" smtClean="0"/>
              <a:t>프로젝트 진행 관점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sp>
        <p:nvSpPr>
          <p:cNvPr id="17" name="직사각형 16"/>
          <p:cNvSpPr/>
          <p:nvPr/>
        </p:nvSpPr>
        <p:spPr>
          <a:xfrm>
            <a:off x="1511659" y="1052736"/>
            <a:ext cx="7236805" cy="18002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오래된 업무들에서 소스 관리가 잘 안되고 있음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워낙 오래되어 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히스토리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파악에도 어려움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법인사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대상 업무는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CI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팀에서는 통합테스트를 진행 할 수 없음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실제 법인사의 공인인증서 필요 등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개발서버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I/F :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개발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DB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에는 테스트 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데이타가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없어 테스트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케이스별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데이타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만들기가 어려움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개발서버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I/F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 TO-BE 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오픈 전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운영서버와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개발서버간 </a:t>
            </a:r>
            <a:r>
              <a:rPr lang="en-US" altLang="ko-KR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D’Amo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암호화 키 값이 달라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 불가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검증서버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I/F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기간계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검증서버의 고객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데이타가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모두 스크램블 처리가 되어 있어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 진행이 어려움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                             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스크램블 예외 처리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요청시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임원 결재 필요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교육계 동기화로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일주일마다 초기화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모바일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관련된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업무는 개발자용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전용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기기 사전 확보가 필요함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오픈 전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ENA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9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층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QA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기기 활용 불가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업무별로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Peak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일정이 있어 이행 일정 사전 확인 필요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법인지원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스마트워크플레이스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모바일경영대쉬보드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32048" y="1052737"/>
            <a:ext cx="1008064" cy="1800199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prstClr val="white"/>
                </a:solidFill>
              </a:rPr>
              <a:t>업무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511659" y="2923808"/>
            <a:ext cx="7236805" cy="136815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보안 정책은 수시로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강화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됨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스마트워크플레이스망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신규 생성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FEP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가 아닌 방식으로 외부 사이트와 연계될 경우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 오픈 전에 테스트할 수 없음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선택적복지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Allat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결제 연계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ASP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사이트에 대해서 </a:t>
            </a:r>
            <a:r>
              <a:rPr lang="ko-KR" altLang="en-US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망연계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예외 처리를 하였으나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7/7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부로 불가하다고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함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hlinkClick r:id="rId3" action="ppaction://hlinksldjump"/>
              </a:rPr>
              <a:t>별첨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방화벽 등록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보안 예외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결재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센터 작업 요청 건수가 많아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공수가 많이 소요됨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※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프로젝트 인력은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IT-Central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권한이 없어 신청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안됨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이에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CI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팀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소속 서영실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수석보가 모든 결재 상신함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   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방화벽 신청 결재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건수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206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대외 방화벽은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임원 결재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필요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), PC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보안예외결재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임원 결재 필요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: 17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22" name="모서리가 둥근 직사각형 21"/>
          <p:cNvSpPr/>
          <p:nvPr/>
        </p:nvSpPr>
        <p:spPr>
          <a:xfrm>
            <a:off x="432048" y="2924945"/>
            <a:ext cx="1008064" cy="1368151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>
                <a:solidFill>
                  <a:prstClr val="white"/>
                </a:solidFill>
              </a:rPr>
              <a:t>보안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511659" y="4365104"/>
            <a:ext cx="7236805" cy="43204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H/W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도입 일정에 대해서 충분한 버퍼를 가지고 가야 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도입 인프라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산정시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클라우드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서비스를 이용하더라도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네트웍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장비 및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NAS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도 고려되어야 함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32048" y="4365105"/>
            <a:ext cx="1008064" cy="432047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prstClr val="white"/>
                </a:solidFill>
              </a:rPr>
              <a:t>인프라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511659" y="4869161"/>
            <a:ext cx="7236805" cy="108011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구축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초반에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이슈들이 많이 발생되는데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병렬로 업무를 진행할 경우 모든 업무가 동시 지연됨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SA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인력의 초기 투입이 필요함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.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CI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구성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SVN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구성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소스 배포 준비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 초기 작업과 이슈가 많음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 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 Framework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공통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모듈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특히 보안 모듈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대한 이슈를 분석 및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처리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285750" indent="-2857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부하테스트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LoadRunner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 </a:t>
            </a:r>
            <a:r>
              <a:rPr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Tibco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설치 관련 엔지니어 공수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비용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발생됨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432048" y="4869161"/>
            <a:ext cx="1008064" cy="1080119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prstClr val="white"/>
                </a:solidFill>
              </a:rPr>
              <a:t>프로젝트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 </a:t>
            </a:r>
            <a:r>
              <a:rPr kumimoji="1" lang="en-US" altLang="ko-KR" sz="2031" kern="0" dirty="0" smtClean="0"/>
              <a:t>VI. Lessoned learn(U2L </a:t>
            </a:r>
            <a:r>
              <a:rPr kumimoji="1" lang="ko-KR" altLang="en-US" sz="2031" kern="0" dirty="0" smtClean="0"/>
              <a:t>관점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sp>
        <p:nvSpPr>
          <p:cNvPr id="17" name="직사각형 16"/>
          <p:cNvSpPr/>
          <p:nvPr/>
        </p:nvSpPr>
        <p:spPr>
          <a:xfrm>
            <a:off x="1511659" y="1052735"/>
            <a:ext cx="7236805" cy="66491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Failover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 문제점 있음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(F/S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대해서 자동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Failover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F/S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 깨질 수 있다는 위험성으로 수동으로 전환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JBoss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EAP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대한 </a:t>
            </a:r>
            <a:r>
              <a:rPr lang="en-US" altLang="ko-KR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Redhat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사의 공식 인증 없음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(Oracle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社에서는 문제 없다고 주장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보안 제품의 라이브러리가 모두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로 개발되어 있어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기존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버전을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시에 확인 필요함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32048" y="1052737"/>
            <a:ext cx="1008064" cy="664911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prstClr val="white"/>
                </a:solidFill>
              </a:rPr>
              <a:t>Oracle Linux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511659" y="1789657"/>
            <a:ext cx="7236805" cy="221540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인스턴스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구동시에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Listen Port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를 먼저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오픈하여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인스턴스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재가동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시간 동안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404 Not Found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에러 발생됨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    . </a:t>
            </a: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Weblogic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은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Application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로딩 후에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Listen Port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를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오픈하여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문제 없음 → 차기 버전에서 개선될 예정이라고 함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>
                <a:solidFill>
                  <a:srgbClr val="404040"/>
                </a:solidFill>
                <a:latin typeface="+mn-ea"/>
              </a:rPr>
              <a:t>Weblogic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에서는 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Java 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표준에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위반되어도 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처리되었으나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, </a:t>
            </a:r>
            <a:r>
              <a:rPr lang="en-US" altLang="ko-KR" sz="1000" b="1" dirty="0" err="1">
                <a:solidFill>
                  <a:srgbClr val="404040"/>
                </a:solidFill>
                <a:latin typeface="+mn-ea"/>
              </a:rPr>
              <a:t>JBoss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에서는 에러 발생되는 부분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있음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Oracle 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12c RAC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공식 인증 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없음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(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별도 검토 계획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없음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, Oracle 12c Single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은 공식 인증됨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JBoss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 EAP 7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버전 사용시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JDK 1.8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이 필수 사항임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(EAP 6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버전은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JDK 1.7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이 필수임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기존 </a:t>
            </a: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Weblogic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Library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를 사용한 업무가 있음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예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: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총무구매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알뜰시장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웹서버만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JBoss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 EWS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로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변경시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, AP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쪽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(</a:t>
            </a: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Weblogic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도 업그레이드가 필요함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예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: S-EDTS)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JBoss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 EAP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버전와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OS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버전은 서로 연계되어 있어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, </a:t>
            </a: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JBoss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 EAP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업그레이드시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OS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버전도 업그레이드가 필요함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 smtClean="0">
                <a:solidFill>
                  <a:srgbClr val="404040"/>
                </a:solidFill>
                <a:latin typeface="+mn-ea"/>
              </a:rPr>
              <a:t>Weblogic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에서 제공된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Multi Data Source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개념 없음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>
                <a:solidFill>
                  <a:srgbClr val="404040"/>
                </a:solidFill>
                <a:latin typeface="+mn-ea"/>
              </a:rPr>
              <a:t>Weblogic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만 사용 가능한 업무가 있음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(</a:t>
            </a:r>
            <a:r>
              <a:rPr lang="ko-KR" altLang="en-US" sz="1000" b="1" dirty="0" err="1">
                <a:solidFill>
                  <a:srgbClr val="404040"/>
                </a:solidFill>
                <a:latin typeface="+mn-ea"/>
              </a:rPr>
              <a:t>선택적복리후생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>
                <a:solidFill>
                  <a:srgbClr val="404040"/>
                </a:solidFill>
                <a:latin typeface="+mn-ea"/>
              </a:rPr>
              <a:t>DTM </a:t>
            </a:r>
            <a:r>
              <a:rPr lang="ko-KR" altLang="en-US" sz="1000" b="1" dirty="0">
                <a:solidFill>
                  <a:srgbClr val="404040"/>
                </a:solidFill>
                <a:latin typeface="+mn-ea"/>
              </a:rPr>
              <a:t>업무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</a:p>
        </p:txBody>
      </p:sp>
      <p:sp>
        <p:nvSpPr>
          <p:cNvPr id="22" name="모서리가 둥근 직사각형 21"/>
          <p:cNvSpPr/>
          <p:nvPr/>
        </p:nvSpPr>
        <p:spPr>
          <a:xfrm>
            <a:off x="432048" y="1789658"/>
            <a:ext cx="1008064" cy="2215406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>
                <a:solidFill>
                  <a:prstClr val="white"/>
                </a:solidFill>
              </a:rPr>
              <a:t>JBoss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511659" y="4077072"/>
            <a:ext cx="7236805" cy="129614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Oracle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의 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RAC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와 같은 </a:t>
            </a:r>
            <a:r>
              <a:rPr lang="ko-KR" altLang="en-US" sz="1000" b="1" dirty="0" err="1" smtClean="0">
                <a:solidFill>
                  <a:srgbClr val="FF0000"/>
                </a:solidFill>
                <a:latin typeface="+mn-ea"/>
              </a:rPr>
              <a:t>무중단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Failover 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방식이 없음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(H/A 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구성만 가능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)</a:t>
            </a:r>
            <a:endParaRPr lang="en-US" altLang="ko-KR" sz="1000" b="1" dirty="0">
              <a:solidFill>
                <a:srgbClr val="FF0000"/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Tablespace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개념이 없음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Table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레벨로만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관리됨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KSC5601, WIN949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와 매칭되는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Character set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없음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(UTF-8 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전환시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한글 자릿수가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자리에서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자리로 늘어남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Auto Vacuum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을 실행되어야만 불필요 자원이 반납됨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미실행시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장애 발생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rgbClr val="FF0000"/>
                </a:solidFill>
                <a:latin typeface="+mn-ea"/>
              </a:rPr>
              <a:t>복구시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 부분 복구 없고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완전 복구만 가능함 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000" b="1" dirty="0" err="1" smtClean="0">
                <a:solidFill>
                  <a:srgbClr val="FF0000"/>
                </a:solidFill>
                <a:latin typeface="+mn-ea"/>
              </a:rPr>
              <a:t>데이타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rgbClr val="FF0000"/>
                </a:solidFill>
                <a:latin typeface="+mn-ea"/>
              </a:rPr>
              <a:t>장애시</a:t>
            </a:r>
            <a:r>
              <a:rPr lang="ko-KR" altLang="en-US" sz="1000" b="1" dirty="0" smtClean="0">
                <a:solidFill>
                  <a:srgbClr val="FF0000"/>
                </a:solidFill>
                <a:latin typeface="+mn-ea"/>
              </a:rPr>
              <a:t> 복구 시간이 길어짐</a:t>
            </a:r>
            <a:r>
              <a:rPr lang="en-US" altLang="ko-KR" sz="1000" b="1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Partition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기능 미흡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(Trigger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기반으로 성능이 미흡하고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, CPU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자원 소모가 많아 권장치 않음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32048" y="4077072"/>
            <a:ext cx="1008064" cy="1296144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prstClr val="white"/>
                </a:solidFill>
              </a:rPr>
              <a:t>PAS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511659" y="5445224"/>
            <a:ext cx="7236805" cy="50405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마이싱글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SSO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연계시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복호화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 에러 발생</a:t>
            </a:r>
            <a:endParaRPr lang="en-US" altLang="ko-KR" sz="1000" b="1" dirty="0" smtClean="0">
              <a:solidFill>
                <a:srgbClr val="404040"/>
              </a:solidFill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Oden(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배포툴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), BI Matrix(</a:t>
            </a:r>
            <a:r>
              <a:rPr lang="ko-KR" altLang="en-US" sz="1000" b="1" dirty="0" err="1" smtClean="0">
                <a:solidFill>
                  <a:srgbClr val="404040"/>
                </a:solidFill>
                <a:latin typeface="+mn-ea"/>
              </a:rPr>
              <a:t>그리드툴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), 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선복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MDM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에서는 </a:t>
            </a:r>
            <a:r>
              <a:rPr lang="en-US" altLang="ko-KR" sz="1000" b="1" dirty="0" smtClean="0">
                <a:solidFill>
                  <a:srgbClr val="404040"/>
                </a:solidFill>
                <a:latin typeface="+mn-ea"/>
              </a:rPr>
              <a:t>JDK 1.7</a:t>
            </a:r>
            <a:r>
              <a:rPr lang="ko-KR" altLang="en-US" sz="1000" b="1" dirty="0" smtClean="0">
                <a:solidFill>
                  <a:srgbClr val="404040"/>
                </a:solidFill>
                <a:latin typeface="+mn-ea"/>
              </a:rPr>
              <a:t>만 지원됨</a:t>
            </a:r>
            <a:endParaRPr lang="en-US" altLang="ko-KR" sz="1000" b="1" dirty="0">
              <a:solidFill>
                <a:srgbClr val="40404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32048" y="5445224"/>
            <a:ext cx="1008064" cy="504056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prstClr val="white"/>
                </a:solidFill>
              </a:rPr>
              <a:t>JDK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1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/>
              <a:t> </a:t>
            </a:r>
            <a:r>
              <a:rPr kumimoji="1" lang="en-US" altLang="ko-KR" sz="2031" kern="0" dirty="0" smtClean="0"/>
              <a:t>VII. </a:t>
            </a:r>
            <a:r>
              <a:rPr kumimoji="1" lang="ko-KR" altLang="en-US" sz="2031" kern="0" dirty="0" smtClean="0"/>
              <a:t>향후 프로젝트 진행 방향</a:t>
            </a:r>
            <a:endParaRPr kumimoji="1" lang="ko-KR" altLang="en-US" sz="2031" kern="0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709195" y="1052736"/>
            <a:ext cx="3456200" cy="720000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>
                <a:solidFill>
                  <a:prstClr val="white"/>
                </a:solidFill>
              </a:rPr>
              <a:t>PoC</a:t>
            </a:r>
            <a:r>
              <a:rPr lang="ko-KR" altLang="en-US" sz="1200" b="1" dirty="0" smtClean="0">
                <a:solidFill>
                  <a:prstClr val="white"/>
                </a:solidFill>
              </a:rPr>
              <a:t> 대상 선정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709195" y="2852936"/>
            <a:ext cx="3456000" cy="1260000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>
                <a:solidFill>
                  <a:prstClr val="white"/>
                </a:solidFill>
              </a:rPr>
              <a:t>PoC</a:t>
            </a:r>
            <a:r>
              <a:rPr lang="en-US" altLang="ko-KR" sz="1200" b="1" dirty="0" smtClean="0">
                <a:solidFill>
                  <a:prstClr val="white"/>
                </a:solidFill>
              </a:rPr>
              <a:t> </a:t>
            </a:r>
            <a:r>
              <a:rPr lang="ko-KR" altLang="en-US" sz="1200" b="1" dirty="0" smtClean="0">
                <a:solidFill>
                  <a:prstClr val="white"/>
                </a:solidFill>
              </a:rPr>
              <a:t>진행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09195" y="4176467"/>
            <a:ext cx="3456000" cy="908718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prstClr val="white"/>
                </a:solidFill>
              </a:rPr>
              <a:t>본 </a:t>
            </a:r>
            <a:r>
              <a:rPr lang="ko-KR" altLang="en-US" sz="1200" b="1" dirty="0" smtClean="0">
                <a:solidFill>
                  <a:prstClr val="white"/>
                </a:solidFill>
              </a:rPr>
              <a:t>프로젝트 계획 수립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709195" y="5157193"/>
            <a:ext cx="3456000" cy="720000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 smtClean="0">
                <a:solidFill>
                  <a:prstClr val="white"/>
                </a:solidFill>
              </a:rPr>
              <a:t>본 프로젝트 진행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56857" y="1844824"/>
            <a:ext cx="4320000" cy="93610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AS-IS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사용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S/W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분석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S/W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호환성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검토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업체 공문 확보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AS-IS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사용 소스 확보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S/W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제품 및 버전 선정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709195" y="1844824"/>
            <a:ext cx="3456200" cy="936103"/>
          </a:xfrm>
          <a:prstGeom prst="roundRect">
            <a:avLst>
              <a:gd name="adj" fmla="val 2152"/>
            </a:avLst>
          </a:prstGeom>
          <a:solidFill>
            <a:srgbClr val="17375E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>
                <a:solidFill>
                  <a:prstClr val="white"/>
                </a:solidFill>
              </a:rPr>
              <a:t>PoC</a:t>
            </a:r>
            <a:r>
              <a:rPr lang="en-US" altLang="ko-KR" sz="1200" b="1" dirty="0" smtClean="0">
                <a:solidFill>
                  <a:prstClr val="white"/>
                </a:solidFill>
              </a:rPr>
              <a:t> </a:t>
            </a:r>
            <a:r>
              <a:rPr lang="ko-KR" altLang="en-US" sz="1200" b="1" dirty="0" smtClean="0">
                <a:solidFill>
                  <a:prstClr val="white"/>
                </a:solidFill>
              </a:rPr>
              <a:t>대상 분석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256857" y="1052736"/>
            <a:ext cx="432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도입 후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 이상 경과로 서버 유지보수비 발생 업무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해당년도 현업 프로젝트 진행 업무 제외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CI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팀 담당자 및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현업 담당자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인터뷰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(CI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팀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 불가 시스템 확인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256857" y="2852936"/>
            <a:ext cx="4320000" cy="12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개발서버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구성 및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S/W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설치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소스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데이타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 개발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CI(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배포환경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),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SVN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구축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(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SA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인력 투입 필요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 표준 수립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한글처리방안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보안모듈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연계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로그인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기능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구현 및 테스트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결과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정리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이슈사항 도출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256857" y="4176467"/>
            <a:ext cx="4320000" cy="90871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대상 업무 선정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R&amp;R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정립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일정 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공수 산정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 테스트 일정 고려 필요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H/W, N/W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용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량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산정 및 구매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장비 도입 주체 및 일정 확정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!!!)</a:t>
            </a:r>
          </a:p>
          <a:p>
            <a:pPr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※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구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매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주체가 삼성카드가 아닐 경우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일정 추가 필요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256857" y="5157192"/>
            <a:ext cx="4320000" cy="72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검증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/DR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서버 구성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</a:t>
            </a:r>
            <a:r>
              <a:rPr lang="ko-KR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자 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및 인력 투입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 eaLnBrk="0" latinLnBrk="0" hangingPunct="0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§"/>
            </a:pP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단위테스트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통합테스트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이행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안정화</a:t>
            </a:r>
            <a:r>
              <a:rPr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산출물작성</a:t>
            </a:r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53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id" hidden="1"/>
          <p:cNvGrpSpPr/>
          <p:nvPr>
            <p:custDataLst>
              <p:tags r:id="rId1"/>
            </p:custDataLst>
          </p:nvPr>
        </p:nvGrpSpPr>
        <p:grpSpPr>
          <a:xfrm>
            <a:off x="482139" y="822340"/>
            <a:ext cx="8179723" cy="5466540"/>
            <a:chOff x="530352" y="685800"/>
            <a:chExt cx="8997696" cy="6711696"/>
          </a:xfrm>
        </p:grpSpPr>
        <p:sp>
          <p:nvSpPr>
            <p:cNvPr id="20" name="Footer block" hidden="1"/>
            <p:cNvSpPr>
              <a:spLocks noChangeArrowheads="1"/>
            </p:cNvSpPr>
            <p:nvPr/>
          </p:nvSpPr>
          <p:spPr bwMode="gray">
            <a:xfrm>
              <a:off x="530352" y="6784848"/>
              <a:ext cx="8988552" cy="612648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595" tIns="0" rIns="59794" bIns="0" anchor="ctr"/>
            <a:lstStyle/>
            <a:p>
              <a:pPr algn="ctr" defTabSz="792145">
                <a:defRPr/>
              </a:pPr>
              <a:endParaRPr lang="en-GB" sz="1662" dirty="0"/>
            </a:p>
          </p:txBody>
        </p:sp>
        <p:sp>
          <p:nvSpPr>
            <p:cNvPr id="22" name="Title block" hidden="1"/>
            <p:cNvSpPr>
              <a:spLocks noChangeArrowheads="1"/>
            </p:cNvSpPr>
            <p:nvPr/>
          </p:nvSpPr>
          <p:spPr bwMode="gray">
            <a:xfrm>
              <a:off x="530352" y="1143000"/>
              <a:ext cx="8988552" cy="914400"/>
            </a:xfrm>
            <a:prstGeom prst="rect">
              <a:avLst/>
            </a:prstGeom>
            <a:solidFill>
              <a:srgbClr val="FCC3D7">
                <a:alpha val="25000"/>
              </a:srgbClr>
            </a:solidFill>
            <a:ln w="6350" cap="rnd">
              <a:solidFill>
                <a:srgbClr val="FCC3D7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595" tIns="0" rIns="59794" bIns="0" anchor="ctr"/>
            <a:lstStyle/>
            <a:p>
              <a:pPr algn="ctr" defTabSz="792145">
                <a:defRPr/>
              </a:pPr>
              <a:endParaRPr lang="en-GB" sz="1662" dirty="0"/>
            </a:p>
          </p:txBody>
        </p:sp>
        <p:sp>
          <p:nvSpPr>
            <p:cNvPr id="25" name="Header block" hidden="1"/>
            <p:cNvSpPr>
              <a:spLocks noChangeArrowheads="1"/>
            </p:cNvSpPr>
            <p:nvPr/>
          </p:nvSpPr>
          <p:spPr bwMode="gray">
            <a:xfrm>
              <a:off x="530352" y="685800"/>
              <a:ext cx="8988552" cy="301752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58436" tIns="0" rIns="59631" bIns="0" anchor="ctr"/>
            <a:lstStyle/>
            <a:p>
              <a:pPr algn="ctr" defTabSz="695710">
                <a:buSzPct val="90000"/>
                <a:defRPr/>
              </a:pPr>
              <a:endParaRPr lang="en-GB" sz="12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3" name="Group 600" hidden="1"/>
            <p:cNvGrpSpPr/>
            <p:nvPr/>
          </p:nvGrpSpPr>
          <p:grpSpPr>
            <a:xfrm>
              <a:off x="530352" y="6016752"/>
              <a:ext cx="8997696" cy="609600"/>
              <a:chOff x="530352" y="6016752"/>
              <a:chExt cx="8997696" cy="609600"/>
            </a:xfrm>
          </p:grpSpPr>
          <p:sp>
            <p:nvSpPr>
              <p:cNvPr id="62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3" name="Content block 605" hidden="1"/>
              <p:cNvSpPr>
                <a:spLocks noChangeArrowheads="1"/>
              </p:cNvSpPr>
              <p:nvPr/>
            </p:nvSpPr>
            <p:spPr bwMode="gray">
              <a:xfrm>
                <a:off x="6629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4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2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5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474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6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7400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7" name="Content block 601" hidden="1"/>
              <p:cNvSpPr>
                <a:spLocks noChangeArrowheads="1"/>
              </p:cNvSpPr>
              <p:nvPr/>
            </p:nvSpPr>
            <p:spPr bwMode="gray">
              <a:xfrm>
                <a:off x="530352" y="6016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4" name="Group 500" hidden="1"/>
            <p:cNvGrpSpPr/>
            <p:nvPr/>
          </p:nvGrpSpPr>
          <p:grpSpPr>
            <a:xfrm>
              <a:off x="530352" y="5257800"/>
              <a:ext cx="8997696" cy="609600"/>
              <a:chOff x="530352" y="5257800"/>
              <a:chExt cx="8997696" cy="609600"/>
            </a:xfrm>
          </p:grpSpPr>
          <p:sp>
            <p:nvSpPr>
              <p:cNvPr id="56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7" name="Content block 505" hidden="1"/>
              <p:cNvSpPr>
                <a:spLocks noChangeArrowheads="1"/>
              </p:cNvSpPr>
              <p:nvPr/>
            </p:nvSpPr>
            <p:spPr bwMode="gray">
              <a:xfrm>
                <a:off x="6629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8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2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9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474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0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7400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61" name="Content block 501" hidden="1"/>
              <p:cNvSpPr>
                <a:spLocks noChangeArrowheads="1"/>
              </p:cNvSpPr>
              <p:nvPr/>
            </p:nvSpPr>
            <p:spPr bwMode="gray">
              <a:xfrm>
                <a:off x="530352" y="5257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5" name="Group 400" hidden="1"/>
            <p:cNvGrpSpPr/>
            <p:nvPr/>
          </p:nvGrpSpPr>
          <p:grpSpPr>
            <a:xfrm>
              <a:off x="530352" y="4498848"/>
              <a:ext cx="8997696" cy="609600"/>
              <a:chOff x="530352" y="4498848"/>
              <a:chExt cx="8997696" cy="609600"/>
            </a:xfrm>
          </p:grpSpPr>
          <p:sp>
            <p:nvSpPr>
              <p:cNvPr id="50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1" name="Content block 405" hidden="1"/>
              <p:cNvSpPr>
                <a:spLocks noChangeArrowheads="1"/>
              </p:cNvSpPr>
              <p:nvPr/>
            </p:nvSpPr>
            <p:spPr bwMode="gray">
              <a:xfrm>
                <a:off x="6629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2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2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3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474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4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7400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55" name="Content block 401" hidden="1"/>
              <p:cNvSpPr>
                <a:spLocks noChangeArrowheads="1"/>
              </p:cNvSpPr>
              <p:nvPr/>
            </p:nvSpPr>
            <p:spPr bwMode="gray">
              <a:xfrm>
                <a:off x="530352" y="4498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6" name="Group 300" hidden="1"/>
            <p:cNvGrpSpPr/>
            <p:nvPr/>
          </p:nvGrpSpPr>
          <p:grpSpPr>
            <a:xfrm>
              <a:off x="530352" y="3730752"/>
              <a:ext cx="8997696" cy="609600"/>
              <a:chOff x="530352" y="3730752"/>
              <a:chExt cx="8997696" cy="609600"/>
            </a:xfrm>
          </p:grpSpPr>
          <p:sp>
            <p:nvSpPr>
              <p:cNvPr id="44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5" name="Content block 305" hidden="1"/>
              <p:cNvSpPr>
                <a:spLocks noChangeArrowheads="1"/>
              </p:cNvSpPr>
              <p:nvPr/>
            </p:nvSpPr>
            <p:spPr bwMode="gray">
              <a:xfrm>
                <a:off x="6629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6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2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7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474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8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7400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9" name="Content block 301" hidden="1"/>
              <p:cNvSpPr>
                <a:spLocks noChangeArrowheads="1"/>
              </p:cNvSpPr>
              <p:nvPr/>
            </p:nvSpPr>
            <p:spPr bwMode="gray">
              <a:xfrm>
                <a:off x="530352" y="3730752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7" name="Group 200" hidden="1"/>
            <p:cNvGrpSpPr/>
            <p:nvPr/>
          </p:nvGrpSpPr>
          <p:grpSpPr>
            <a:xfrm>
              <a:off x="530352" y="2971800"/>
              <a:ext cx="8997696" cy="609600"/>
              <a:chOff x="530352" y="2971800"/>
              <a:chExt cx="8997696" cy="609600"/>
            </a:xfrm>
          </p:grpSpPr>
          <p:sp>
            <p:nvSpPr>
              <p:cNvPr id="38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9" name="Content block 205" hidden="1"/>
              <p:cNvSpPr>
                <a:spLocks noChangeArrowheads="1"/>
              </p:cNvSpPr>
              <p:nvPr/>
            </p:nvSpPr>
            <p:spPr bwMode="gray">
              <a:xfrm>
                <a:off x="6629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0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2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1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474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2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7400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43" name="Content block 201" hidden="1"/>
              <p:cNvSpPr>
                <a:spLocks noChangeArrowheads="1"/>
              </p:cNvSpPr>
              <p:nvPr/>
            </p:nvSpPr>
            <p:spPr bwMode="gray">
              <a:xfrm>
                <a:off x="530352" y="2971800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  <p:grpSp>
          <p:nvGrpSpPr>
            <p:cNvPr id="8" name="Group 100" hidden="1"/>
            <p:cNvGrpSpPr/>
            <p:nvPr/>
          </p:nvGrpSpPr>
          <p:grpSpPr>
            <a:xfrm>
              <a:off x="530352" y="2212848"/>
              <a:ext cx="8997696" cy="609600"/>
              <a:chOff x="530352" y="2212848"/>
              <a:chExt cx="8997696" cy="609600"/>
            </a:xfrm>
          </p:grpSpPr>
          <p:sp>
            <p:nvSpPr>
              <p:cNvPr id="32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3" name="Content block 105" hidden="1"/>
              <p:cNvSpPr>
                <a:spLocks noChangeArrowheads="1"/>
              </p:cNvSpPr>
              <p:nvPr/>
            </p:nvSpPr>
            <p:spPr bwMode="gray">
              <a:xfrm>
                <a:off x="6629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4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2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5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4448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6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7400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  <p:sp>
            <p:nvSpPr>
              <p:cNvPr id="37" name="Content block 101" hidden="1"/>
              <p:cNvSpPr>
                <a:spLocks noChangeArrowheads="1"/>
              </p:cNvSpPr>
              <p:nvPr/>
            </p:nvSpPr>
            <p:spPr bwMode="gray">
              <a:xfrm>
                <a:off x="530352" y="2212848"/>
                <a:ext cx="1371600" cy="6096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58595" tIns="0" rIns="59794" bIns="0" anchor="ctr"/>
              <a:lstStyle/>
              <a:p>
                <a:pPr algn="ctr" defTabSz="792145">
                  <a:defRPr/>
                </a:pPr>
                <a:endParaRPr lang="en-GB" sz="1662" dirty="0"/>
              </a:p>
            </p:txBody>
          </p:sp>
        </p:grpSp>
      </p:grpSp>
      <p:sp>
        <p:nvSpPr>
          <p:cNvPr id="79" name="Rectangle 83"/>
          <p:cNvSpPr txBox="1">
            <a:spLocks noChangeArrowheads="1"/>
          </p:cNvSpPr>
          <p:nvPr/>
        </p:nvSpPr>
        <p:spPr bwMode="auto">
          <a:xfrm>
            <a:off x="2115237" y="2967396"/>
            <a:ext cx="4907965" cy="748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none" lIns="66462" tIns="33231" rIns="66462" bIns="33231" numCol="1" anchor="ctr" anchorCtr="0" compatLnSpc="1">
            <a:prstTxWarp prst="textNoShape">
              <a:avLst/>
            </a:prstTxWarp>
            <a:spAutoFit/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431" b="1" kern="0" dirty="0">
                <a:solidFill>
                  <a:schemeClr val="bg1">
                    <a:lumMod val="50000"/>
                  </a:schemeClr>
                </a:solidFill>
                <a:latin typeface="맑은 고딕"/>
                <a:ea typeface="맑은 고딕"/>
                <a:cs typeface="+mj-cs"/>
                <a:sym typeface="Wingdings" pitchFamily="2" charset="2"/>
              </a:rPr>
              <a:t>End of Document</a:t>
            </a:r>
            <a:endParaRPr kumimoji="1" lang="ko-KR" altLang="en-US" sz="4431" b="1" kern="0" dirty="0">
              <a:solidFill>
                <a:schemeClr val="bg1">
                  <a:lumMod val="50000"/>
                </a:schemeClr>
              </a:solidFill>
              <a:latin typeface="맑은 고딕"/>
              <a:ea typeface="맑은 고딕"/>
              <a:cs typeface="+mj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21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직사각형 62"/>
          <p:cNvSpPr/>
          <p:nvPr/>
        </p:nvSpPr>
        <p:spPr>
          <a:xfrm>
            <a:off x="409293" y="2852938"/>
            <a:ext cx="1563621" cy="3079257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890743" y="188640"/>
            <a:ext cx="100173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1. </a:t>
            </a:r>
            <a:r>
              <a:rPr kumimoji="1" lang="ko-KR" altLang="en-US" sz="2031" kern="0" dirty="0" smtClean="0"/>
              <a:t>조직 및 역할</a:t>
            </a:r>
            <a:endParaRPr kumimoji="1" lang="ko-KR" altLang="en-US" sz="2031" kern="0" dirty="0"/>
          </a:p>
        </p:txBody>
      </p:sp>
      <p:sp>
        <p:nvSpPr>
          <p:cNvPr id="29" name="직사각형 28"/>
          <p:cNvSpPr/>
          <p:nvPr/>
        </p:nvSpPr>
        <p:spPr>
          <a:xfrm>
            <a:off x="454118" y="2870849"/>
            <a:ext cx="147826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기획부문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송진회 차장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54118" y="3265877"/>
            <a:ext cx="1478260" cy="4779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HW, SW </a:t>
            </a:r>
            <a:r>
              <a:rPr lang="ko-KR" altLang="en-US" sz="1050" dirty="0" smtClean="0">
                <a:solidFill>
                  <a:schemeClr val="tx1"/>
                </a:solidFill>
              </a:rPr>
              <a:t>검토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dirty="0" smtClean="0">
                <a:solidFill>
                  <a:schemeClr val="tx1"/>
                </a:solidFill>
              </a:rPr>
              <a:t>도입 및 계약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09293" y="2420891"/>
            <a:ext cx="1563621" cy="406800"/>
          </a:xfrm>
          <a:prstGeom prst="rect">
            <a:avLst/>
          </a:prstGeom>
          <a:solidFill>
            <a:srgbClr val="17375E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/>
              <a:t>PMO</a:t>
            </a:r>
          </a:p>
          <a:p>
            <a:pPr algn="ctr"/>
            <a:r>
              <a:rPr lang="en-US" altLang="ko-KR" sz="1200" b="1" dirty="0" smtClean="0"/>
              <a:t>(</a:t>
            </a:r>
            <a:r>
              <a:rPr lang="ko-KR" altLang="en-US" sz="1200" b="1" dirty="0" smtClean="0"/>
              <a:t>송진회 차장</a:t>
            </a:r>
            <a:r>
              <a:rPr lang="en-US" altLang="ko-KR" sz="1200" b="1" dirty="0" smtClean="0"/>
              <a:t>)</a:t>
            </a:r>
            <a:endParaRPr lang="ko-KR" altLang="en-US" sz="1200" b="1" dirty="0"/>
          </a:p>
        </p:txBody>
      </p:sp>
      <p:grpSp>
        <p:nvGrpSpPr>
          <p:cNvPr id="10" name="그룹 9"/>
          <p:cNvGrpSpPr/>
          <p:nvPr/>
        </p:nvGrpSpPr>
        <p:grpSpPr>
          <a:xfrm>
            <a:off x="285212" y="1268758"/>
            <a:ext cx="1819443" cy="713759"/>
            <a:chOff x="402900" y="1268762"/>
            <a:chExt cx="1819443" cy="576064"/>
          </a:xfrm>
        </p:grpSpPr>
        <p:sp>
          <p:nvSpPr>
            <p:cNvPr id="25" name="직사각형 24"/>
            <p:cNvSpPr/>
            <p:nvPr/>
          </p:nvSpPr>
          <p:spPr>
            <a:xfrm>
              <a:off x="402900" y="1268762"/>
              <a:ext cx="1819443" cy="288032"/>
            </a:xfrm>
            <a:prstGeom prst="rect">
              <a:avLst/>
            </a:prstGeom>
            <a:solidFill>
              <a:srgbClr val="17375E"/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/>
                <a:t>삼성카드</a:t>
              </a: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02900" y="1556794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최상웅 팀장</a:t>
              </a:r>
              <a:endParaRPr lang="en-US" altLang="ko-KR" sz="1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김대현 </a:t>
              </a:r>
              <a:r>
                <a:rPr lang="ko-KR" altLang="en-US" sz="1200" b="1" dirty="0" err="1" smtClean="0">
                  <a:solidFill>
                    <a:schemeClr val="tx1"/>
                  </a:solidFill>
                </a:rPr>
                <a:t>파트장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1" name="직사각형 60"/>
          <p:cNvSpPr/>
          <p:nvPr/>
        </p:nvSpPr>
        <p:spPr>
          <a:xfrm>
            <a:off x="454118" y="3778815"/>
            <a:ext cx="1478260" cy="360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비즈니스부문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454118" y="4173843"/>
            <a:ext cx="1478260" cy="4779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비즈니스 파트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업무 테스트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dirty="0" smtClean="0">
                <a:solidFill>
                  <a:schemeClr val="tx1"/>
                </a:solidFill>
              </a:rPr>
              <a:t>점검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2038582" y="2852938"/>
            <a:ext cx="2533418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2071668" y="2870849"/>
            <a:ext cx="2452643" cy="2075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디스크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김창균 책임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071667" y="3111570"/>
            <a:ext cx="1361698" cy="13628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인프라 용량산정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인프라 설계</a:t>
            </a:r>
            <a:r>
              <a:rPr lang="en-US" altLang="ko-KR" sz="1050" dirty="0" smtClean="0">
                <a:solidFill>
                  <a:schemeClr val="tx1"/>
                </a:solidFill>
              </a:rPr>
              <a:t>/</a:t>
            </a:r>
            <a:r>
              <a:rPr lang="ko-KR" altLang="en-US" sz="1050" dirty="0" smtClean="0">
                <a:solidFill>
                  <a:schemeClr val="tx1"/>
                </a:solidFill>
              </a:rPr>
              <a:t>구축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OS, M/W, DB </a:t>
            </a:r>
            <a:r>
              <a:rPr lang="ko-KR" altLang="en-US" sz="1050" dirty="0" smtClean="0">
                <a:solidFill>
                  <a:schemeClr val="tx1"/>
                </a:solidFill>
              </a:rPr>
              <a:t>설치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가용</a:t>
            </a:r>
            <a:r>
              <a:rPr lang="ko-KR" altLang="en-US" sz="1050" dirty="0">
                <a:solidFill>
                  <a:schemeClr val="tx1"/>
                </a:solidFill>
              </a:rPr>
              <a:t>성</a:t>
            </a:r>
            <a:r>
              <a:rPr lang="ko-KR" altLang="en-US" sz="1050" dirty="0" smtClean="0">
                <a:solidFill>
                  <a:schemeClr val="tx1"/>
                </a:solidFill>
              </a:rPr>
              <a:t> 테스트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2038582" y="2420891"/>
            <a:ext cx="2533418" cy="406800"/>
          </a:xfrm>
          <a:prstGeom prst="rect">
            <a:avLst/>
          </a:prstGeom>
          <a:solidFill>
            <a:srgbClr val="17375E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>
                <a:solidFill>
                  <a:schemeClr val="bg1"/>
                </a:solidFill>
              </a:rPr>
              <a:t>공통</a:t>
            </a:r>
            <a:r>
              <a:rPr lang="en-US" altLang="ko-KR" sz="1200" b="1" dirty="0">
                <a:solidFill>
                  <a:schemeClr val="bg1"/>
                </a:solidFill>
              </a:rPr>
              <a:t>/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인프라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(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김대진 </a:t>
            </a:r>
            <a:r>
              <a:rPr lang="ko-KR" altLang="en-US" sz="1200" b="1" dirty="0" err="1" smtClean="0">
                <a:solidFill>
                  <a:schemeClr val="bg1"/>
                </a:solidFill>
              </a:rPr>
              <a:t>수석보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3491880" y="3111570"/>
            <a:ext cx="1032431" cy="136288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구자현</a:t>
            </a:r>
            <a:r>
              <a:rPr lang="ko-KR" altLang="en-US" sz="1050" dirty="0" smtClean="0">
                <a:solidFill>
                  <a:schemeClr val="tx1"/>
                </a:solidFill>
              </a:rPr>
              <a:t> 수석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황성수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김종성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천윤중</a:t>
            </a:r>
            <a:r>
              <a:rPr lang="ko-KR" altLang="en-US" sz="1050" dirty="0" smtClean="0">
                <a:solidFill>
                  <a:schemeClr val="tx1"/>
                </a:solidFill>
              </a:rPr>
              <a:t>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최병</a:t>
            </a:r>
            <a:r>
              <a:rPr lang="ko-KR" altLang="en-US" sz="1050" dirty="0">
                <a:solidFill>
                  <a:schemeClr val="tx1"/>
                </a:solidFill>
              </a:rPr>
              <a:t>모 </a:t>
            </a:r>
            <a:r>
              <a:rPr lang="ko-KR" altLang="en-US" sz="1050" dirty="0" smtClean="0">
                <a:solidFill>
                  <a:schemeClr val="tx1"/>
                </a:solidFill>
              </a:rPr>
              <a:t>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김주형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박두레</a:t>
            </a:r>
            <a:r>
              <a:rPr lang="ko-KR" altLang="en-US" sz="1050" dirty="0" smtClean="0">
                <a:solidFill>
                  <a:schemeClr val="tx1"/>
                </a:solidFill>
              </a:rPr>
              <a:t>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남조화 선임</a:t>
            </a:r>
            <a:endParaRPr lang="en-US" altLang="ko-KR" sz="1050" dirty="0" smtClean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619852" y="2852938"/>
            <a:ext cx="2506907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4677773" y="2861596"/>
            <a:ext cx="2422092" cy="216769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업무 지원 부문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오중헌 책임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677771" y="3111569"/>
            <a:ext cx="1150339" cy="18295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분석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설계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테스트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이행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631390" y="2420891"/>
            <a:ext cx="2495370" cy="406800"/>
          </a:xfrm>
          <a:prstGeom prst="rect">
            <a:avLst/>
          </a:prstGeom>
          <a:solidFill>
            <a:srgbClr val="17375E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응용시스템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(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원순양 책임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5886195" y="3111571"/>
            <a:ext cx="1213669" cy="182959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정일교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김영수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남지선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김세종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이도</a:t>
            </a:r>
            <a:r>
              <a:rPr lang="ko-KR" altLang="en-US" sz="1050" dirty="0">
                <a:solidFill>
                  <a:schemeClr val="tx1"/>
                </a:solidFill>
              </a:rPr>
              <a:t>희 </a:t>
            </a:r>
            <a:r>
              <a:rPr lang="ko-KR" altLang="en-US" sz="1050" dirty="0" smtClean="0">
                <a:solidFill>
                  <a:schemeClr val="tx1"/>
                </a:solidFill>
              </a:rPr>
              <a:t>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서필재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최지은 선임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허재</a:t>
            </a:r>
            <a:r>
              <a:rPr lang="ko-KR" altLang="en-US" sz="1050" dirty="0">
                <a:solidFill>
                  <a:schemeClr val="tx1"/>
                </a:solidFill>
              </a:rPr>
              <a:t>원 </a:t>
            </a:r>
            <a:r>
              <a:rPr lang="ko-KR" altLang="en-US" sz="1050" dirty="0" smtClean="0">
                <a:solidFill>
                  <a:schemeClr val="tx1"/>
                </a:solidFill>
              </a:rPr>
              <a:t>사원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주지현 사원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임창근 과장</a:t>
            </a:r>
            <a:r>
              <a:rPr lang="en-US" altLang="ko-KR" sz="1050" dirty="0" smtClean="0">
                <a:solidFill>
                  <a:schemeClr val="tx1"/>
                </a:solidFill>
              </a:rPr>
              <a:t>(</a:t>
            </a:r>
            <a:r>
              <a:rPr lang="ko-KR" altLang="en-US" sz="1050" dirty="0" smtClean="0">
                <a:solidFill>
                  <a:schemeClr val="tx1"/>
                </a:solidFill>
              </a:rPr>
              <a:t>선복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</a:p>
          <a:p>
            <a:pPr marL="92075" indent="-92075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김민규 대리</a:t>
            </a:r>
            <a:r>
              <a:rPr lang="en-US" altLang="ko-KR" sz="1050" dirty="0" smtClean="0">
                <a:solidFill>
                  <a:schemeClr val="tx1"/>
                </a:solidFill>
              </a:rPr>
              <a:t>(</a:t>
            </a:r>
            <a:r>
              <a:rPr lang="ko-KR" altLang="en-US" sz="1050" dirty="0" smtClean="0">
                <a:solidFill>
                  <a:schemeClr val="tx1"/>
                </a:solidFill>
              </a:rPr>
              <a:t>선복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7184843" y="2852938"/>
            <a:ext cx="1563621" cy="309634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algn="ctr"/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7232695" y="2883653"/>
            <a:ext cx="1478260" cy="1943553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오픈소스컨설팅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 smtClean="0">
                <a:solidFill>
                  <a:schemeClr val="tx1"/>
                </a:solidFill>
              </a:rPr>
              <a:t>    (U2L </a:t>
            </a:r>
            <a:r>
              <a:rPr lang="ko-KR" altLang="en-US" sz="1100" dirty="0" smtClean="0">
                <a:solidFill>
                  <a:schemeClr val="tx1"/>
                </a:solidFill>
              </a:rPr>
              <a:t>전환</a:t>
            </a:r>
            <a:r>
              <a:rPr lang="en-US" altLang="ko-KR" sz="11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smtClean="0">
                <a:solidFill>
                  <a:schemeClr val="tx1"/>
                </a:solidFill>
              </a:rPr>
              <a:t>다우기술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</a:rPr>
              <a:t>  (PPAS </a:t>
            </a:r>
            <a:r>
              <a:rPr lang="ko-KR" altLang="en-US" sz="1100" dirty="0" smtClean="0">
                <a:solidFill>
                  <a:schemeClr val="tx1"/>
                </a:solidFill>
              </a:rPr>
              <a:t>전환</a:t>
            </a:r>
            <a:r>
              <a:rPr lang="en-US" altLang="ko-KR" sz="11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처음앤씨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 smtClean="0">
                <a:solidFill>
                  <a:schemeClr val="tx1"/>
                </a:solidFill>
              </a:rPr>
              <a:t>  (e-Marketplace)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100" dirty="0" err="1" smtClean="0">
                <a:solidFill>
                  <a:schemeClr val="tx1"/>
                </a:solidFill>
              </a:rPr>
              <a:t>트리원소프트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r>
              <a:rPr lang="en-US" altLang="ko-KR" sz="1050" dirty="0" smtClean="0">
                <a:solidFill>
                  <a:schemeClr val="tx1"/>
                </a:solidFill>
              </a:rPr>
              <a:t>   (</a:t>
            </a:r>
            <a:r>
              <a:rPr lang="ko-KR" altLang="en-US" sz="1050" dirty="0" err="1" smtClean="0">
                <a:solidFill>
                  <a:schemeClr val="tx1"/>
                </a:solidFill>
              </a:rPr>
              <a:t>스마트워크플레이스</a:t>
            </a:r>
            <a:r>
              <a:rPr lang="en-US" altLang="ko-KR" sz="1050" dirty="0" smtClean="0">
                <a:solidFill>
                  <a:schemeClr val="tx1"/>
                </a:solidFill>
              </a:rPr>
              <a:t>)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7232695" y="4852453"/>
            <a:ext cx="1478260" cy="106164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>
                <a:solidFill>
                  <a:schemeClr val="tx1"/>
                </a:solidFill>
              </a:rPr>
              <a:t>U2L </a:t>
            </a:r>
            <a:r>
              <a:rPr lang="ko-KR" altLang="en-US" sz="1050" dirty="0">
                <a:solidFill>
                  <a:schemeClr val="tx1"/>
                </a:solidFill>
              </a:rPr>
              <a:t>전환 </a:t>
            </a:r>
            <a:r>
              <a:rPr lang="ko-KR" altLang="en-US" sz="1050" dirty="0" smtClean="0">
                <a:solidFill>
                  <a:schemeClr val="tx1"/>
                </a:solidFill>
              </a:rPr>
              <a:t>지원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Package </a:t>
            </a:r>
            <a:r>
              <a:rPr lang="ko-KR" altLang="en-US" sz="1050" dirty="0" smtClean="0">
                <a:solidFill>
                  <a:schemeClr val="tx1"/>
                </a:solidFill>
              </a:rPr>
              <a:t>설치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이행 및 테스트 지원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OS </a:t>
            </a:r>
            <a:r>
              <a:rPr lang="ko-KR" altLang="en-US" sz="1050" dirty="0" smtClean="0">
                <a:solidFill>
                  <a:schemeClr val="tx1"/>
                </a:solidFill>
              </a:rPr>
              <a:t>및 </a:t>
            </a:r>
            <a:r>
              <a:rPr lang="en-US" altLang="ko-KR" sz="1050" dirty="0" smtClean="0">
                <a:solidFill>
                  <a:schemeClr val="tx1"/>
                </a:solidFill>
              </a:rPr>
              <a:t>SW </a:t>
            </a:r>
            <a:r>
              <a:rPr lang="ko-KR" altLang="en-US" sz="1050" dirty="0" smtClean="0">
                <a:solidFill>
                  <a:schemeClr val="tx1"/>
                </a:solidFill>
              </a:rPr>
              <a:t>이슈해결 및 개발 지원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184843" y="2420891"/>
            <a:ext cx="1563621" cy="406800"/>
          </a:xfrm>
          <a:prstGeom prst="rect">
            <a:avLst/>
          </a:prstGeom>
          <a:solidFill>
            <a:srgbClr val="17375E"/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/>
              <a:t>기술지원</a:t>
            </a:r>
            <a:endParaRPr lang="en-US" altLang="ko-KR" sz="1200" b="1" dirty="0" smtClean="0"/>
          </a:p>
          <a:p>
            <a:pPr algn="ctr"/>
            <a:r>
              <a:rPr lang="ko-KR" altLang="en-US" sz="1200" b="1" dirty="0" smtClean="0"/>
              <a:t>공급업체</a:t>
            </a:r>
            <a:endParaRPr lang="ko-KR" altLang="en-US" sz="1200" b="1" dirty="0"/>
          </a:p>
        </p:txBody>
      </p:sp>
      <p:grpSp>
        <p:nvGrpSpPr>
          <p:cNvPr id="93" name="그룹 92"/>
          <p:cNvGrpSpPr/>
          <p:nvPr/>
        </p:nvGrpSpPr>
        <p:grpSpPr>
          <a:xfrm>
            <a:off x="5940152" y="1268759"/>
            <a:ext cx="2702161" cy="576064"/>
            <a:chOff x="3447754" y="1268760"/>
            <a:chExt cx="1819443" cy="576064"/>
          </a:xfrm>
        </p:grpSpPr>
        <p:sp>
          <p:nvSpPr>
            <p:cNvPr id="94" name="직사각형 93"/>
            <p:cNvSpPr/>
            <p:nvPr/>
          </p:nvSpPr>
          <p:spPr>
            <a:xfrm>
              <a:off x="3447754" y="1268760"/>
              <a:ext cx="1819443" cy="288032"/>
            </a:xfrm>
            <a:prstGeom prst="rect">
              <a:avLst/>
            </a:prstGeom>
            <a:solidFill>
              <a:srgbClr val="17375E"/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/>
                <a:t>조정위원회</a:t>
              </a:r>
              <a:endParaRPr lang="ko-KR" altLang="en-US" sz="1200" b="1" dirty="0"/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3447754" y="1556792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>
                  <a:solidFill>
                    <a:schemeClr val="tx1"/>
                  </a:solidFill>
                </a:rPr>
                <a:t>정보기획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,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카드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CI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그룹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,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금융인프라그룹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7" name="직선 연결선 96"/>
          <p:cNvCxnSpPr>
            <a:stCxn id="57" idx="2"/>
            <a:endCxn id="37" idx="0"/>
          </p:cNvCxnSpPr>
          <p:nvPr/>
        </p:nvCxnSpPr>
        <p:spPr>
          <a:xfrm flipH="1">
            <a:off x="1191104" y="1982517"/>
            <a:ext cx="3830" cy="438374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/>
          <p:cNvCxnSpPr/>
          <p:nvPr/>
        </p:nvCxnSpPr>
        <p:spPr>
          <a:xfrm>
            <a:off x="3312376" y="2132856"/>
            <a:ext cx="4644000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/>
          <p:cNvCxnSpPr>
            <a:stCxn id="68" idx="0"/>
          </p:cNvCxnSpPr>
          <p:nvPr/>
        </p:nvCxnSpPr>
        <p:spPr>
          <a:xfrm flipH="1" flipV="1">
            <a:off x="3303986" y="2132856"/>
            <a:ext cx="1305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 flipV="1">
            <a:off x="5858744" y="2132856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/>
          <p:cNvCxnSpPr/>
          <p:nvPr/>
        </p:nvCxnSpPr>
        <p:spPr>
          <a:xfrm flipV="1">
            <a:off x="7956376" y="2132856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연결선 109"/>
          <p:cNvCxnSpPr/>
          <p:nvPr/>
        </p:nvCxnSpPr>
        <p:spPr>
          <a:xfrm flipV="1">
            <a:off x="4572000" y="1844823"/>
            <a:ext cx="0" cy="288035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/>
          <p:cNvCxnSpPr/>
          <p:nvPr/>
        </p:nvCxnSpPr>
        <p:spPr>
          <a:xfrm>
            <a:off x="2104655" y="1556791"/>
            <a:ext cx="4613853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2051722" y="5013176"/>
            <a:ext cx="2472590" cy="2130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데이타베이스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김재현 </a:t>
            </a:r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수석보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051720" y="5251442"/>
            <a:ext cx="1381645" cy="66265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DB Data Migration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 smtClean="0">
                <a:solidFill>
                  <a:schemeClr val="tx1"/>
                </a:solidFill>
              </a:rPr>
              <a:t>Query</a:t>
            </a:r>
            <a:r>
              <a:rPr lang="ko-KR" altLang="en-US" sz="1050" dirty="0" smtClean="0">
                <a:solidFill>
                  <a:schemeClr val="tx1"/>
                </a:solidFill>
              </a:rPr>
              <a:t> 검증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50" dirty="0">
                <a:solidFill>
                  <a:schemeClr val="tx1"/>
                </a:solidFill>
              </a:rPr>
              <a:t>Query</a:t>
            </a:r>
            <a:r>
              <a:rPr lang="ko-KR" altLang="en-US" sz="1050" dirty="0" smtClean="0">
                <a:solidFill>
                  <a:schemeClr val="tx1"/>
                </a:solidFill>
              </a:rPr>
              <a:t> 튜닝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Oracle</a:t>
            </a:r>
            <a:r>
              <a:rPr lang="ko-KR" altLang="en-US" sz="1000" dirty="0" smtClean="0">
                <a:solidFill>
                  <a:schemeClr val="tx1"/>
                </a:solidFill>
              </a:rPr>
              <a:t>→</a:t>
            </a:r>
            <a:r>
              <a:rPr lang="en-US" altLang="ko-KR" sz="1000" dirty="0" smtClean="0">
                <a:solidFill>
                  <a:schemeClr val="tx1"/>
                </a:solidFill>
              </a:rPr>
              <a:t>PPAS</a:t>
            </a:r>
            <a:r>
              <a:rPr lang="ko-KR" altLang="en-US" sz="1000" dirty="0" smtClean="0">
                <a:solidFill>
                  <a:schemeClr val="tx1"/>
                </a:solidFill>
              </a:rPr>
              <a:t>전환</a:t>
            </a:r>
            <a:endParaRPr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3491880" y="5251442"/>
            <a:ext cx="1032431" cy="6626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이지훈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변혜수</a:t>
            </a:r>
            <a:r>
              <a:rPr lang="ko-KR" altLang="en-US" sz="1050" dirty="0" smtClean="0">
                <a:solidFill>
                  <a:schemeClr val="tx1"/>
                </a:solidFill>
              </a:rPr>
              <a:t>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김기선 책임</a:t>
            </a:r>
            <a:endParaRPr lang="en-US" altLang="ko-KR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err="1" smtClean="0">
                <a:solidFill>
                  <a:schemeClr val="tx1"/>
                </a:solidFill>
              </a:rPr>
              <a:t>반권익</a:t>
            </a:r>
            <a:r>
              <a:rPr lang="ko-KR" altLang="en-US" sz="1050" dirty="0" smtClean="0">
                <a:solidFill>
                  <a:schemeClr val="tx1"/>
                </a:solidFill>
              </a:rPr>
              <a:t> 선임</a:t>
            </a:r>
            <a:endParaRPr lang="en-US" altLang="ko-KR" sz="1050" dirty="0" smtClean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4677772" y="5016180"/>
            <a:ext cx="2422092" cy="2130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소프트웨어 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박찬익 선임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4677773" y="5251442"/>
            <a:ext cx="1150340" cy="6626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00" dirty="0" smtClean="0">
                <a:solidFill>
                  <a:schemeClr val="tx1"/>
                </a:solidFill>
              </a:rPr>
              <a:t>설계구축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00" dirty="0" smtClean="0">
                <a:solidFill>
                  <a:schemeClr val="tx1"/>
                </a:solidFill>
              </a:rPr>
              <a:t>프로그램</a:t>
            </a:r>
            <a:r>
              <a:rPr lang="en-US" altLang="ko-KR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dirty="0" smtClean="0">
                <a:solidFill>
                  <a:schemeClr val="tx1"/>
                </a:solidFill>
              </a:rPr>
              <a:t>전환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ARM </a:t>
            </a:r>
            <a:r>
              <a:rPr lang="ko-KR" altLang="en-US" sz="1000" dirty="0" smtClean="0">
                <a:solidFill>
                  <a:schemeClr val="tx1"/>
                </a:solidFill>
              </a:rPr>
              <a:t>적용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5886196" y="5251442"/>
            <a:ext cx="1213667" cy="6626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이동도 책임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b="1" u="sng" dirty="0" smtClean="0">
                <a:solidFill>
                  <a:schemeClr val="tx1"/>
                </a:solidFill>
              </a:rPr>
              <a:t>이인용 선임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dirty="0" smtClean="0">
                <a:solidFill>
                  <a:schemeClr val="tx1"/>
                </a:solidFill>
              </a:rPr>
              <a:t>이기주 사원</a:t>
            </a:r>
            <a:endParaRPr lang="en-US" altLang="ko-KR" sz="1050" b="1" u="sng" dirty="0" smtClean="0">
              <a:solidFill>
                <a:schemeClr val="tx1"/>
              </a:solidFill>
            </a:endParaRPr>
          </a:p>
        </p:txBody>
      </p:sp>
      <p:grpSp>
        <p:nvGrpSpPr>
          <p:cNvPr id="92" name="그룹 91"/>
          <p:cNvGrpSpPr/>
          <p:nvPr/>
        </p:nvGrpSpPr>
        <p:grpSpPr>
          <a:xfrm>
            <a:off x="3491880" y="1196752"/>
            <a:ext cx="1773263" cy="773989"/>
            <a:chOff x="3447754" y="1268760"/>
            <a:chExt cx="1819443" cy="576064"/>
          </a:xfrm>
        </p:grpSpPr>
        <p:sp>
          <p:nvSpPr>
            <p:cNvPr id="58" name="직사각형 57"/>
            <p:cNvSpPr/>
            <p:nvPr/>
          </p:nvSpPr>
          <p:spPr>
            <a:xfrm>
              <a:off x="3447754" y="1268760"/>
              <a:ext cx="1819443" cy="288032"/>
            </a:xfrm>
            <a:prstGeom prst="rect">
              <a:avLst/>
            </a:prstGeom>
            <a:solidFill>
              <a:srgbClr val="17375E"/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dirty="0" smtClean="0"/>
                <a:t>삼성</a:t>
              </a:r>
              <a:r>
                <a:rPr lang="en-US" altLang="ko-KR" sz="1200" b="1" dirty="0" smtClean="0"/>
                <a:t>SDS</a:t>
              </a:r>
              <a:endParaRPr lang="ko-KR" altLang="en-US" sz="1200" b="1" dirty="0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447754" y="1556792"/>
              <a:ext cx="1819443" cy="2880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ko-KR" altLang="en-US" sz="1200" b="1" u="sng" dirty="0" smtClean="0">
                  <a:solidFill>
                    <a:schemeClr val="tx1"/>
                  </a:solidFill>
                </a:rPr>
                <a:t>이상준 수석</a:t>
              </a:r>
              <a:endParaRPr lang="en-US" altLang="ko-KR" sz="1200" b="1" u="sng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200" b="1" dirty="0" smtClean="0">
                  <a:solidFill>
                    <a:schemeClr val="tx1"/>
                  </a:solidFill>
                </a:rPr>
                <a:t>(</a:t>
              </a:r>
              <a:r>
                <a:rPr lang="ko-KR" altLang="en-US" sz="1200" b="1" dirty="0" smtClean="0">
                  <a:solidFill>
                    <a:schemeClr val="tx1"/>
                  </a:solidFill>
                </a:rPr>
                <a:t>서영실 </a:t>
              </a:r>
              <a:r>
                <a:rPr lang="ko-KR" altLang="en-US" sz="1200" b="1" dirty="0" err="1" smtClean="0">
                  <a:solidFill>
                    <a:schemeClr val="tx1"/>
                  </a:solidFill>
                </a:rPr>
                <a:t>수석보</a:t>
              </a:r>
              <a:r>
                <a:rPr lang="en-US" altLang="ko-KR" sz="1200" b="1" dirty="0" smtClean="0">
                  <a:solidFill>
                    <a:schemeClr val="tx1"/>
                  </a:solidFill>
                </a:rPr>
                <a:t>)</a:t>
              </a:r>
              <a:endParaRPr lang="ko-KR" alt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직사각형 45"/>
          <p:cNvSpPr/>
          <p:nvPr/>
        </p:nvSpPr>
        <p:spPr>
          <a:xfrm>
            <a:off x="2059360" y="4509120"/>
            <a:ext cx="2452643" cy="20752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Interface 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부문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박영우 </a:t>
            </a:r>
            <a:r>
              <a:rPr lang="ko-KR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수석보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073549" y="4751309"/>
            <a:ext cx="1359815" cy="22185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000" dirty="0" smtClean="0">
                <a:solidFill>
                  <a:schemeClr val="tx1"/>
                </a:solidFill>
              </a:rPr>
              <a:t>Interface </a:t>
            </a:r>
            <a:r>
              <a:rPr lang="ko-KR" altLang="en-US" sz="1000" dirty="0" smtClean="0">
                <a:solidFill>
                  <a:schemeClr val="tx1"/>
                </a:solidFill>
              </a:rPr>
              <a:t>전환</a:t>
            </a:r>
            <a:endParaRPr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491283" y="4758268"/>
            <a:ext cx="1032431" cy="21489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sz="1050" smtClean="0">
                <a:solidFill>
                  <a:schemeClr val="tx1"/>
                </a:solidFill>
              </a:rPr>
              <a:t>홍의찬 선임</a:t>
            </a:r>
            <a:endParaRPr lang="en-US" altLang="ko-KR" sz="105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2-1. </a:t>
            </a:r>
            <a:r>
              <a:rPr kumimoji="1" lang="ko-KR" altLang="en-US" sz="2031" kern="0" dirty="0" smtClean="0"/>
              <a:t>총무지원 방안</a:t>
            </a:r>
            <a:r>
              <a:rPr kumimoji="1" lang="en-US" altLang="ko-KR" sz="2031" kern="0" dirty="0" smtClean="0"/>
              <a:t>(`17.6.19 3</a:t>
            </a:r>
            <a:r>
              <a:rPr kumimoji="1" lang="ko-KR" altLang="en-US" sz="2031" kern="0" dirty="0" smtClean="0"/>
              <a:t>안으로 의사결정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156553"/>
              </p:ext>
            </p:extLst>
          </p:nvPr>
        </p:nvGraphicFramePr>
        <p:xfrm>
          <a:off x="107504" y="1052736"/>
          <a:ext cx="8928993" cy="49195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120"/>
                <a:gridCol w="1405097"/>
                <a:gridCol w="873097"/>
                <a:gridCol w="873097"/>
                <a:gridCol w="873097"/>
                <a:gridCol w="873097"/>
                <a:gridCol w="873097"/>
                <a:gridCol w="873097"/>
                <a:gridCol w="873097"/>
                <a:gridCol w="873097"/>
              </a:tblGrid>
              <a:tr h="3744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AS-IS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</a:t>
                      </a:r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원안</a:t>
                      </a:r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r>
                        <a:rPr lang="ko-KR" alt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</a:t>
                      </a:r>
                      <a:endParaRPr lang="en-US" altLang="ko-KR" sz="16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81536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6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200" b="1" i="0" u="none" strike="noStrike" dirty="0"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Linux OS/</a:t>
                      </a:r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오픈 </a:t>
                      </a:r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SW</a:t>
                      </a:r>
                      <a:endParaRPr lang="en-US" altLang="ko-KR" sz="12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Linux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OS/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상용 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SW</a:t>
                      </a:r>
                      <a:endParaRPr lang="en-US" altLang="ko-KR" sz="12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노후서버 </a:t>
                      </a:r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PJT </a:t>
                      </a:r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서버 </a:t>
                      </a:r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+</a:t>
                      </a:r>
                    </a:p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유휴 </a:t>
                      </a:r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UNIX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장비 교체</a:t>
                      </a:r>
                      <a:endParaRPr lang="en-US" altLang="ko-KR" sz="12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기존 </a:t>
                      </a:r>
                      <a:r>
                        <a:rPr lang="en-US" altLang="ko-K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UNIX </a:t>
                      </a:r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장비 유지</a:t>
                      </a:r>
                      <a:endParaRPr lang="en-US" altLang="ko-KR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algn="ctr" fontAlgn="ctr"/>
                      <a:r>
                        <a:rPr lang="ko-KR" altLang="en-US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네트웍망만</a:t>
                      </a:r>
                      <a:r>
                        <a:rPr lang="ko-KR" alt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변경</a:t>
                      </a:r>
                      <a:endParaRPr lang="en-US" altLang="ko-KR" sz="1200" b="1" i="0" u="none" strike="noStrike" dirty="0">
                        <a:solidFill>
                          <a:schemeClr val="bg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75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1616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OS</a:t>
                      </a:r>
                      <a:endParaRPr lang="ko-KR" alt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UNIX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① 웹 </a:t>
                      </a:r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: HP-UX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11.11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②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AP/DB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:HP-UX 11.31</a:t>
                      </a:r>
                      <a:endParaRPr lang="en-US" altLang="ko-KR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Linux 7.2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Linux 7.2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UNIX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① 웹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: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SunOS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5.10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②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AP/DB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: HP-UX 11.31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UNIX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① 웹 </a:t>
                      </a:r>
                      <a:r>
                        <a:rPr lang="en-US" altLang="ko-K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: HP-UX</a:t>
                      </a:r>
                      <a:r>
                        <a:rPr lang="en-US" altLang="ko-K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11.11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②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AP/DB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: HP-UX 11.31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371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</a:t>
                      </a:r>
                      <a:endParaRPr lang="ko-KR" alt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iplanet6.1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SP6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Apache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Apache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iplanet7</a:t>
                      </a:r>
                      <a:endParaRPr lang="ko-KR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유휴서버</a:t>
                      </a:r>
                      <a:endParaRPr lang="en-US" altLang="ko-KR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iplanet6</a:t>
                      </a:r>
                    </a:p>
                  </a:txBody>
                  <a:tcPr marL="36000" marR="36000" marT="36000" marB="36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AS-IS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71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WAS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Weblogic10.0MP2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JBoss7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Weblogic12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Weblogic10.0MP2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유휴서버</a:t>
                      </a:r>
                      <a:endParaRPr lang="en-US" altLang="ko-KR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Weblogic10.0MP2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AS-IS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 1.5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 1.8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 1.8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 1.5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JDK 1.5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371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DBMS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Oracle10g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(10.2.0.4)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Oracle11g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Oracle11g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Oracle11g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PJT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Oracle10g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구버전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AS-IS</a:t>
                      </a:r>
                      <a:r>
                        <a:rPr lang="ko-KR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</a:t>
                      </a: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0409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고</a:t>
                      </a:r>
                      <a:endParaRPr lang="en-US" altLang="ko-KR" sz="14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려</a:t>
                      </a:r>
                      <a:endParaRPr lang="en-US" altLang="ko-KR" sz="14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사</a:t>
                      </a:r>
                      <a:endParaRPr lang="en-US" altLang="ko-KR" sz="14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항</a:t>
                      </a:r>
                      <a:endParaRPr lang="en-US" altLang="ko-KR" sz="14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S-Frame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소스 없음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의존성 높아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  S-Frame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소스 수정 필요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 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하나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S-Frame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소스 없음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</a:t>
                      </a:r>
                      <a:r>
                        <a:rPr lang="en-US" altLang="ko-KR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Weblogic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12c </a:t>
                      </a:r>
                      <a:r>
                        <a:rPr lang="ko-KR" alt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포팅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실패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  S-Frame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소스 수정 필요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S-Frame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소스 없음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8284" marR="8284" marT="82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SW EOS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문제</a:t>
                      </a:r>
                      <a:endParaRPr lang="en-US" altLang="ko-KR" sz="10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향후 유지보수 문제</a:t>
                      </a:r>
                      <a:endParaRPr lang="en-US" altLang="ko-KR" sz="105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Web/WAS </a:t>
                      </a:r>
                      <a:r>
                        <a:rPr lang="ko-KR" altLang="en-US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이중화 구성</a:t>
                      </a:r>
                      <a:r>
                        <a:rPr lang="en-US" altLang="ko-K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X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AP/DB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서버가 단일서버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 </a:t>
                      </a:r>
                      <a:r>
                        <a:rPr lang="ko-KR" alt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로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이전 작업이 어려움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SW EOS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문제</a:t>
                      </a:r>
                      <a:endParaRPr lang="en-US" altLang="ko-K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. Web/WAS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이중화 구성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X</a:t>
                      </a: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. </a:t>
                      </a:r>
                      <a:r>
                        <a:rPr lang="ko-KR" altLang="en-US" sz="11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타업무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이전 필요</a:t>
                      </a:r>
                      <a:endParaRPr lang="en-US" altLang="ko-KR" sz="11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1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   (I-HUB, </a:t>
                      </a:r>
                      <a:r>
                        <a:rPr lang="ko-KR" altLang="en-US" sz="11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아파트카드</a:t>
                      </a:r>
                      <a:r>
                        <a:rPr lang="en-US" altLang="ko-KR" sz="11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</a:p>
                  </a:txBody>
                  <a:tcPr marL="8284" marR="8284" marT="8284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7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/>
              <a:t>2</a:t>
            </a:r>
            <a:r>
              <a:rPr kumimoji="1" lang="en-US" altLang="ko-KR" sz="2031" kern="0" dirty="0" smtClean="0"/>
              <a:t>-2. </a:t>
            </a:r>
            <a:r>
              <a:rPr kumimoji="1" lang="ko-KR" altLang="en-US" sz="2031" kern="0" dirty="0" smtClean="0"/>
              <a:t>총무지원</a:t>
            </a:r>
            <a:r>
              <a:rPr kumimoji="1" lang="en-US" altLang="ko-KR" sz="2031" kern="0" dirty="0" smtClean="0"/>
              <a:t> </a:t>
            </a:r>
            <a:r>
              <a:rPr kumimoji="1" lang="ko-KR" altLang="en-US" sz="2031" kern="0" dirty="0" smtClean="0"/>
              <a:t>구</a:t>
            </a:r>
            <a:r>
              <a:rPr kumimoji="1" lang="ko-KR" altLang="en-US" sz="2031" kern="0" dirty="0"/>
              <a:t>성</a:t>
            </a:r>
            <a:r>
              <a:rPr kumimoji="1" lang="ko-KR" altLang="en-US" sz="2031" kern="0" dirty="0" smtClean="0"/>
              <a:t> 방안</a:t>
            </a:r>
            <a:r>
              <a:rPr kumimoji="1" lang="en-US" altLang="ko-KR" sz="2031" kern="0" dirty="0" smtClean="0"/>
              <a:t>(3</a:t>
            </a:r>
            <a:r>
              <a:rPr kumimoji="1" lang="ko-KR" altLang="en-US" sz="2031" kern="0" dirty="0" smtClean="0"/>
              <a:t>안</a:t>
            </a:r>
            <a:r>
              <a:rPr kumimoji="1" lang="en-US" altLang="ko-KR" sz="2031" kern="0" dirty="0" smtClean="0"/>
              <a:t>, </a:t>
            </a:r>
            <a:r>
              <a:rPr kumimoji="1" lang="ko-KR" altLang="en-US" sz="2031" kern="0" dirty="0" err="1" smtClean="0"/>
              <a:t>확정안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graphicFrame>
        <p:nvGraphicFramePr>
          <p:cNvPr id="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831898"/>
              </p:ext>
            </p:extLst>
          </p:nvPr>
        </p:nvGraphicFramePr>
        <p:xfrm>
          <a:off x="755576" y="1406814"/>
          <a:ext cx="1584175" cy="942068"/>
        </p:xfrm>
        <a:graphic>
          <a:graphicData uri="http://schemas.openxmlformats.org/drawingml/2006/table">
            <a:tbl>
              <a:tblPr/>
              <a:tblGrid>
                <a:gridCol w="1584175"/>
              </a:tblGrid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iplanet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833622"/>
              </p:ext>
            </p:extLst>
          </p:nvPr>
        </p:nvGraphicFramePr>
        <p:xfrm>
          <a:off x="2555776" y="1406814"/>
          <a:ext cx="1584175" cy="942068"/>
        </p:xfrm>
        <a:graphic>
          <a:graphicData uri="http://schemas.openxmlformats.org/drawingml/2006/table">
            <a:tbl>
              <a:tblPr/>
              <a:tblGrid>
                <a:gridCol w="1584175"/>
              </a:tblGrid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iplanet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121333"/>
              </p:ext>
            </p:extLst>
          </p:nvPr>
        </p:nvGraphicFramePr>
        <p:xfrm>
          <a:off x="1619673" y="2617235"/>
          <a:ext cx="1584175" cy="3188029"/>
        </p:xfrm>
        <a:graphic>
          <a:graphicData uri="http://schemas.openxmlformats.org/drawingml/2006/table">
            <a:tbl>
              <a:tblPr/>
              <a:tblGrid>
                <a:gridCol w="1584175"/>
              </a:tblGrid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Weblogic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10MP2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10.2.0.4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Dynatrace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EAI MFT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D’amo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한국전자인증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Toolkit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캡쳐방지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WiseGrid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나모웹에디터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63859"/>
              </p:ext>
            </p:extLst>
          </p:nvPr>
        </p:nvGraphicFramePr>
        <p:xfrm>
          <a:off x="5508105" y="1406814"/>
          <a:ext cx="1800000" cy="942068"/>
        </p:xfrm>
        <a:graphic>
          <a:graphicData uri="http://schemas.openxmlformats.org/drawingml/2006/table">
            <a:tbl>
              <a:tblPr/>
              <a:tblGrid>
                <a:gridCol w="1800000"/>
              </a:tblGrid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유휴장비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수원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iPlanet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1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070322"/>
              </p:ext>
            </p:extLst>
          </p:nvPr>
        </p:nvGraphicFramePr>
        <p:xfrm>
          <a:off x="5508104" y="2493741"/>
          <a:ext cx="1800000" cy="2519434"/>
        </p:xfrm>
        <a:graphic>
          <a:graphicData uri="http://schemas.openxmlformats.org/drawingml/2006/table">
            <a:tbl>
              <a:tblPr/>
              <a:tblGrid>
                <a:gridCol w="1800000"/>
              </a:tblGrid>
              <a:tr h="20282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유휴장비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과천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Weblogic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10MP2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Jennifer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EAI MFT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Advanced </a:t>
                      </a: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EZjobs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D’amo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한국전자인증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Toolkit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캡쳐방지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WiseGrid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나모웹에디터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60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72835"/>
              </p:ext>
            </p:extLst>
          </p:nvPr>
        </p:nvGraphicFramePr>
        <p:xfrm>
          <a:off x="4860032" y="5157192"/>
          <a:ext cx="1440000" cy="802167"/>
        </p:xfrm>
        <a:graphic>
          <a:graphicData uri="http://schemas.openxmlformats.org/drawingml/2006/table">
            <a:tbl>
              <a:tblPr/>
              <a:tblGrid>
                <a:gridCol w="1440000"/>
              </a:tblGrid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pitcdb0a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Oracle11g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Oracle Linux 7.2.4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174091"/>
              </p:ext>
            </p:extLst>
          </p:nvPr>
        </p:nvGraphicFramePr>
        <p:xfrm>
          <a:off x="6372200" y="5157192"/>
          <a:ext cx="1440000" cy="802167"/>
        </p:xfrm>
        <a:graphic>
          <a:graphicData uri="http://schemas.openxmlformats.org/drawingml/2006/table">
            <a:tbl>
              <a:tblPr/>
              <a:tblGrid>
                <a:gridCol w="1440000"/>
              </a:tblGrid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pitcdb0b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Oracle11g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89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Linux 7.2.4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326042" y="1303893"/>
            <a:ext cx="4101942" cy="47173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42" y="980728"/>
            <a:ext cx="1658698" cy="323165"/>
          </a:xfrm>
          <a:prstGeom prst="rect">
            <a:avLst/>
          </a:prstGeom>
          <a:solidFill>
            <a:srgbClr val="17375E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b="1" dirty="0" smtClean="0">
                <a:solidFill>
                  <a:schemeClr val="bg1"/>
                </a:solidFill>
              </a:rPr>
              <a:t>AS-IS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6016" y="980728"/>
            <a:ext cx="1658698" cy="323165"/>
          </a:xfrm>
          <a:prstGeom prst="rect">
            <a:avLst/>
          </a:prstGeom>
          <a:solidFill>
            <a:srgbClr val="17375E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b="1" dirty="0" smtClean="0">
                <a:solidFill>
                  <a:schemeClr val="bg1"/>
                </a:solidFill>
              </a:rPr>
              <a:t>TO-BE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716016" y="1303892"/>
            <a:ext cx="4101942" cy="4717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연결선 2"/>
          <p:cNvCxnSpPr>
            <a:stCxn id="4" idx="2"/>
            <a:endCxn id="19" idx="0"/>
          </p:cNvCxnSpPr>
          <p:nvPr/>
        </p:nvCxnSpPr>
        <p:spPr>
          <a:xfrm>
            <a:off x="1547663" y="2348882"/>
            <a:ext cx="864097" cy="268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18" idx="2"/>
            <a:endCxn id="19" idx="0"/>
          </p:cNvCxnSpPr>
          <p:nvPr/>
        </p:nvCxnSpPr>
        <p:spPr>
          <a:xfrm flipH="1">
            <a:off x="2411760" y="2348882"/>
            <a:ext cx="936103" cy="268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>
            <a:stCxn id="6" idx="2"/>
            <a:endCxn id="8" idx="0"/>
          </p:cNvCxnSpPr>
          <p:nvPr/>
        </p:nvCxnSpPr>
        <p:spPr>
          <a:xfrm flipH="1">
            <a:off x="6408104" y="2348882"/>
            <a:ext cx="1" cy="144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>
            <a:stCxn id="10" idx="0"/>
            <a:endCxn id="8" idx="2"/>
          </p:cNvCxnSpPr>
          <p:nvPr/>
        </p:nvCxnSpPr>
        <p:spPr>
          <a:xfrm flipH="1" flipV="1">
            <a:off x="6408104" y="5013175"/>
            <a:ext cx="684096" cy="144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>
            <a:stCxn id="9" idx="0"/>
            <a:endCxn id="8" idx="2"/>
          </p:cNvCxnSpPr>
          <p:nvPr/>
        </p:nvCxnSpPr>
        <p:spPr>
          <a:xfrm flipV="1">
            <a:off x="5580032" y="5013175"/>
            <a:ext cx="828072" cy="144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08304" y="1578858"/>
            <a:ext cx="15096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. 2012</a:t>
            </a:r>
            <a:r>
              <a:rPr lang="ko-KR" altLang="en-US" sz="1000" b="1" dirty="0" smtClean="0"/>
              <a:t>년 도입</a:t>
            </a:r>
            <a:endParaRPr lang="en-US" altLang="ko-KR" sz="1000" b="1" dirty="0" smtClean="0"/>
          </a:p>
          <a:p>
            <a:r>
              <a:rPr lang="en-US" altLang="ko-KR" sz="1000" b="1" dirty="0" smtClean="0"/>
              <a:t>. </a:t>
            </a:r>
            <a:r>
              <a:rPr lang="ko-KR" altLang="en-US" sz="1000" b="1" dirty="0" smtClean="0"/>
              <a:t>유지보수 계약 종료</a:t>
            </a:r>
            <a:endParaRPr lang="en-US" altLang="ko-KR" sz="1000" b="1" dirty="0" smtClean="0"/>
          </a:p>
          <a:p>
            <a:r>
              <a:rPr lang="en-US" altLang="ko-KR" sz="1000" b="1" dirty="0" smtClean="0"/>
              <a:t>. </a:t>
            </a:r>
            <a:r>
              <a:rPr lang="ko-KR" altLang="en-US" sz="1000" b="1" dirty="0" smtClean="0"/>
              <a:t>케이블 </a:t>
            </a:r>
            <a:r>
              <a:rPr lang="ko-KR" altLang="en-US" sz="1000" b="1" dirty="0" err="1" smtClean="0"/>
              <a:t>포설</a:t>
            </a:r>
            <a:r>
              <a:rPr lang="ko-KR" altLang="en-US" sz="1000" b="1" dirty="0" smtClean="0"/>
              <a:t> 필요</a:t>
            </a:r>
            <a:endParaRPr lang="ko-KR" altLang="en-US" sz="1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308304" y="3108592"/>
            <a:ext cx="1509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. </a:t>
            </a:r>
            <a:r>
              <a:rPr lang="ko-KR" altLang="en-US" sz="1000" b="1" dirty="0" smtClean="0"/>
              <a:t>과천→수원 이전 필요</a:t>
            </a:r>
            <a:endParaRPr lang="en-US" altLang="ko-KR" sz="1000" b="1" dirty="0" smtClean="0"/>
          </a:p>
          <a:p>
            <a:r>
              <a:rPr lang="en-US" altLang="ko-KR" sz="1000" b="1" dirty="0" smtClean="0"/>
              <a:t>. </a:t>
            </a:r>
            <a:r>
              <a:rPr lang="ko-KR" altLang="en-US" sz="1000" b="1" dirty="0" smtClean="0"/>
              <a:t>케이블 </a:t>
            </a:r>
            <a:r>
              <a:rPr lang="ko-KR" altLang="en-US" sz="1000" b="1" dirty="0" err="1" smtClean="0"/>
              <a:t>포설</a:t>
            </a:r>
            <a:r>
              <a:rPr lang="ko-KR" altLang="en-US" sz="1000" b="1" dirty="0" smtClean="0"/>
              <a:t> 필요</a:t>
            </a:r>
            <a:endParaRPr lang="ko-KR" altLang="en-US" sz="1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740352" y="5261138"/>
            <a:ext cx="1509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. </a:t>
            </a:r>
            <a:r>
              <a:rPr lang="ko-KR" altLang="en-US" sz="1000" b="1" dirty="0" smtClean="0"/>
              <a:t>노후서버</a:t>
            </a:r>
            <a:r>
              <a:rPr lang="en-US" altLang="ko-KR" sz="1000" b="1" dirty="0" smtClean="0"/>
              <a:t>PJT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</a:t>
            </a:r>
            <a:r>
              <a:rPr lang="ko-KR" altLang="en-US" sz="1000" b="1" dirty="0" smtClean="0"/>
              <a:t>인터넷 공통 </a:t>
            </a:r>
            <a:r>
              <a:rPr lang="en-US" altLang="ko-KR" sz="1000" b="1" dirty="0" smtClean="0"/>
              <a:t>DB </a:t>
            </a:r>
            <a:r>
              <a:rPr lang="ko-KR" altLang="en-US" sz="1000" b="1" dirty="0" smtClean="0"/>
              <a:t>서버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4117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0652" y="476672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Table of Contents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27584" y="1340768"/>
            <a:ext cx="5709546" cy="236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8" rIns="91434" bIns="45718">
            <a:spAutoFit/>
          </a:bodyPr>
          <a:lstStyle/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개요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범위 및 목표</a:t>
            </a: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전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체 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일정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추진내역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산출물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  <a:p>
            <a:pPr marL="400050" indent="-400050">
              <a:lnSpc>
                <a:spcPct val="120000"/>
              </a:lnSpc>
              <a:spcBef>
                <a:spcPct val="20000"/>
              </a:spcBef>
              <a:buFont typeface="+mj-lt"/>
              <a:buAutoNum type="romanUcPeriod"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rPr>
              <a:t>Lessoned Learn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106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2-3. </a:t>
            </a:r>
            <a:r>
              <a:rPr kumimoji="1" lang="ko-KR" altLang="en-US" sz="2031" kern="0" dirty="0" smtClean="0"/>
              <a:t>총무지원</a:t>
            </a:r>
            <a:r>
              <a:rPr kumimoji="1" lang="en-US" altLang="ko-KR" sz="2031" kern="0" dirty="0" smtClean="0"/>
              <a:t> </a:t>
            </a:r>
            <a:r>
              <a:rPr kumimoji="1" lang="ko-KR" altLang="en-US" sz="2031" kern="0" dirty="0" smtClean="0"/>
              <a:t>구</a:t>
            </a:r>
            <a:r>
              <a:rPr kumimoji="1" lang="ko-KR" altLang="en-US" sz="2031" kern="0" dirty="0"/>
              <a:t>성</a:t>
            </a:r>
            <a:r>
              <a:rPr kumimoji="1" lang="ko-KR" altLang="en-US" sz="2031" kern="0" dirty="0" smtClean="0"/>
              <a:t> 방안</a:t>
            </a:r>
            <a:endParaRPr kumimoji="1" lang="ko-KR" altLang="en-US" sz="2031" kern="0" dirty="0"/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55547"/>
              </p:ext>
            </p:extLst>
          </p:nvPr>
        </p:nvGraphicFramePr>
        <p:xfrm>
          <a:off x="365122" y="1320476"/>
          <a:ext cx="8311333" cy="2252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052"/>
                <a:gridCol w="1016923"/>
                <a:gridCol w="1307472"/>
                <a:gridCol w="2033845"/>
                <a:gridCol w="3196041"/>
              </a:tblGrid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기능구분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AS-WAS</a:t>
                      </a:r>
                      <a:r>
                        <a:rPr lang="en-US" altLang="ko-KR" sz="1100" b="1" baseline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1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서버명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AS-IS </a:t>
                      </a:r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서버명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92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운영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웹서버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mallweb1,2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pchowb0a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유휴장비 활용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ehubc2)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mallap5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pchoap0a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유휴장비 활용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dmscap01)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effectLst/>
                        </a:rPr>
                        <a:t>pitcdb0a, pitcdb0b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노후서버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PJT DB </a:t>
                      </a: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장비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(Oracle Linux)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개발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웹서버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onedev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soldev1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HP </a:t>
                      </a:r>
                      <a:r>
                        <a:rPr lang="en-US" altLang="ko-KR" sz="1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개발장비에서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SUN </a:t>
                      </a:r>
                      <a:r>
                        <a:rPr lang="en-US" altLang="ko-KR" sz="1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개발장비로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이전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(OS </a:t>
                      </a:r>
                      <a:r>
                        <a:rPr lang="en-US" altLang="ko-KR" sz="10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변경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기존 개발장비 활용</a:t>
                      </a:r>
                      <a:endParaRPr lang="ko-KR" altLang="en-US" sz="1000" b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서버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misdv02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tchoap0a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유휴장비 활용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altLang="ko-KR" sz="1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dmscdb01)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서버</a:t>
                      </a:r>
                      <a:endParaRPr lang="en-US" altLang="ko-KR" sz="10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effectLst/>
                        </a:rPr>
                        <a:t>ticodb01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노후서버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PJT </a:t>
                      </a:r>
                      <a:r>
                        <a:rPr lang="ko-KR" altLang="en-US" sz="1000" dirty="0" smtClean="0">
                          <a:effectLst/>
                          <a:latin typeface="+mj-lt"/>
                        </a:rPr>
                        <a:t>개발</a:t>
                      </a:r>
                      <a:r>
                        <a:rPr lang="en-US" altLang="ko-KR" sz="1000" dirty="0" smtClean="0">
                          <a:effectLst/>
                          <a:latin typeface="+mj-lt"/>
                        </a:rPr>
                        <a:t>DB(Oracle Linux)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내용 개체 틀 2"/>
          <p:cNvSpPr txBox="1">
            <a:spLocks/>
          </p:cNvSpPr>
          <p:nvPr/>
        </p:nvSpPr>
        <p:spPr>
          <a:xfrm>
            <a:off x="365125" y="980728"/>
            <a:ext cx="1686595" cy="354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서버 구성 내역</a:t>
            </a:r>
            <a:endParaRPr lang="ko-KR" altLang="en-US" b="1" dirty="0"/>
          </a:p>
        </p:txBody>
      </p:sp>
      <p:sp>
        <p:nvSpPr>
          <p:cNvPr id="25" name="내용 개체 틀 2"/>
          <p:cNvSpPr txBox="1">
            <a:spLocks/>
          </p:cNvSpPr>
          <p:nvPr/>
        </p:nvSpPr>
        <p:spPr>
          <a:xfrm>
            <a:off x="365125" y="3645024"/>
            <a:ext cx="2910731" cy="354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유휴장비 활용 내역</a:t>
            </a:r>
            <a:endParaRPr lang="ko-KR" altLang="en-US" b="1" dirty="0"/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018397"/>
              </p:ext>
            </p:extLst>
          </p:nvPr>
        </p:nvGraphicFramePr>
        <p:xfrm>
          <a:off x="365125" y="4009705"/>
          <a:ext cx="8352104" cy="1940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  <a:gridCol w="828000"/>
                <a:gridCol w="1044000"/>
                <a:gridCol w="504000"/>
                <a:gridCol w="540000"/>
                <a:gridCol w="828000"/>
                <a:gridCol w="936104"/>
                <a:gridCol w="468000"/>
                <a:gridCol w="612000"/>
                <a:gridCol w="504000"/>
                <a:gridCol w="540000"/>
                <a:gridCol w="756000"/>
              </a:tblGrid>
              <a:tr h="5545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AS-WAS</a:t>
                      </a:r>
                    </a:p>
                    <a:p>
                      <a:pPr algn="ctr" fontAlgn="ctr"/>
                      <a:r>
                        <a:rPr lang="ko-KR" alt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서버명</a:t>
                      </a:r>
                      <a:endParaRPr lang="ko-KR" alt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AS-IS</a:t>
                      </a:r>
                    </a:p>
                    <a:p>
                      <a:pPr algn="ctr" fontAlgn="ctr"/>
                      <a:r>
                        <a:rPr lang="ko-KR" altLang="en-US" sz="12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서버명</a:t>
                      </a:r>
                      <a:endParaRPr lang="ko-KR" alt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AS-IS</a:t>
                      </a:r>
                      <a:endParaRPr lang="en-US" altLang="ko-KR" sz="1200" b="1" kern="1200" baseline="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ko-KR" alt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업무명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용도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벤더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모델명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OS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버전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CPU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CPU</a:t>
                      </a:r>
                      <a:r>
                        <a:rPr lang="ko-KR" altLang="en-US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당</a:t>
                      </a:r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Core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MEM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도입년도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618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dmscap01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pchoap0a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총무지원 </a:t>
                      </a:r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운영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HP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RX2800 i4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HP-UX 11.31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1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64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2015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18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dmscdb01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tchoap0a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총무지원 </a:t>
                      </a:r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개발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HP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RX2800 i4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HP-UX 11.31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1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4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4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64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2015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18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ehubc2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pchowb0a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총무지원 </a:t>
                      </a:r>
                      <a:r>
                        <a:rPr lang="en-US" altLang="ko-KR" sz="1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endParaRPr lang="ko-KR" altLang="en-US" sz="1000" b="1" i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운영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T4-1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SunOS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 5.10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1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8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8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16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</a:rPr>
                        <a:t>2012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j-lt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00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/>
              <a:t>3</a:t>
            </a:r>
            <a:r>
              <a:rPr kumimoji="1" lang="en-US" altLang="ko-KR" sz="2031" kern="0" dirty="0" smtClean="0"/>
              <a:t>-1. AS-WAS </a:t>
            </a:r>
            <a:r>
              <a:rPr kumimoji="1" lang="ko-KR" altLang="en-US" sz="2031" kern="0" dirty="0" smtClean="0"/>
              <a:t>서버 내 잔여업무</a:t>
            </a:r>
            <a:endParaRPr kumimoji="1" lang="ko-KR" altLang="en-US" sz="2031" kern="0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880215"/>
              </p:ext>
            </p:extLst>
          </p:nvPr>
        </p:nvGraphicFramePr>
        <p:xfrm>
          <a:off x="365125" y="1412776"/>
          <a:ext cx="835192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950384"/>
                <a:gridCol w="950384"/>
                <a:gridCol w="950384"/>
                <a:gridCol w="950384"/>
                <a:gridCol w="950384"/>
                <a:gridCol w="720000"/>
                <a:gridCol w="720000"/>
                <a:gridCol w="1440000"/>
              </a:tblGrid>
              <a:tr h="2356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서버명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mallweb1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mallweb2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mallap3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mallap4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mallap5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ebzdb1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ebzdb2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92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통합이미지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(I-HUB)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i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i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통합이미지</a:t>
                      </a:r>
                      <a:endParaRPr lang="en-US" altLang="ko-KR" sz="9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(I-HUB)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별도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PJT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진행 필요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26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아파트특화카드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아파트특화카드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아파트특화카드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`17</a:t>
                      </a: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내 이전 예정</a:t>
                      </a:r>
                      <a:endParaRPr lang="en-US" altLang="ko-KR" sz="9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김윤태 프로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내용 개체 틀 2"/>
          <p:cNvSpPr txBox="1">
            <a:spLocks/>
          </p:cNvSpPr>
          <p:nvPr/>
        </p:nvSpPr>
        <p:spPr>
          <a:xfrm>
            <a:off x="365125" y="1058462"/>
            <a:ext cx="2262659" cy="354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인터넷 시스템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3995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/>
              <a:t>3</a:t>
            </a:r>
            <a:r>
              <a:rPr kumimoji="1" lang="en-US" altLang="ko-KR" sz="2031" kern="0" dirty="0" smtClean="0"/>
              <a:t>-2. AS-WAS </a:t>
            </a:r>
            <a:r>
              <a:rPr kumimoji="1" lang="ko-KR" altLang="en-US" sz="2031" kern="0" dirty="0" smtClean="0"/>
              <a:t>서버 내 잔여업무</a:t>
            </a:r>
            <a:endParaRPr kumimoji="1" lang="ko-KR" altLang="en-US" sz="2031" kern="0" dirty="0"/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370316" y="1058462"/>
            <a:ext cx="1681404" cy="354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b="1" dirty="0" smtClean="0"/>
              <a:t>2. </a:t>
            </a:r>
            <a:r>
              <a:rPr lang="ko-KR" altLang="en-US" b="1" dirty="0" smtClean="0"/>
              <a:t>사내 시스템</a:t>
            </a:r>
            <a:endParaRPr lang="ko-KR" altLang="en-US" b="1" dirty="0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364856"/>
              </p:ext>
            </p:extLst>
          </p:nvPr>
        </p:nvGraphicFramePr>
        <p:xfrm>
          <a:off x="365124" y="1376310"/>
          <a:ext cx="8368770" cy="427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335"/>
                <a:gridCol w="828000"/>
                <a:gridCol w="828000"/>
                <a:gridCol w="828000"/>
                <a:gridCol w="1106231"/>
                <a:gridCol w="1224000"/>
                <a:gridCol w="1290602"/>
                <a:gridCol w="1290602"/>
              </a:tblGrid>
              <a:tr h="2507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Web </a:t>
                      </a:r>
                      <a:r>
                        <a:rPr lang="ko-KR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AP </a:t>
                      </a:r>
                      <a:r>
                        <a:rPr lang="ko-KR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507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서버명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intweb01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intweb02</a:t>
                      </a:r>
                      <a:endParaRPr lang="ko-KR" altLang="en-US" sz="105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intweb03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intap01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intap02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datalex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datalex2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06527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업무명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상품컨텐츠관리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(CMS)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i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527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디자인지원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디자인지원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디자인지원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외부업체정보제공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(EIPMS)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외부업체정보제공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(EIPMS)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외부업체정보제공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(EIPMS)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내부회계평가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내부회계평가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내부회계평가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사업보고서 공시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사업보고서 공시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사업보고서 공시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물량계획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물량계획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물량계획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데이터품질관리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데이터품질관리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마켓센싱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마켓센싱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마켓센싱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부동산관리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부동산관리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부동산관리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제안관리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제안관리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제안관리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EASY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EASY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IT-SAFE(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내부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054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HR-HUB/HR-Partner</a:t>
                      </a:r>
                      <a:endParaRPr lang="ko-KR" altLang="en-US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-</a:t>
                      </a:r>
                      <a:endParaRPr lang="ko-KR" altLang="en-US" sz="1100" dirty="0"/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8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4. </a:t>
            </a:r>
            <a:r>
              <a:rPr kumimoji="1" lang="ko-KR" altLang="en-US" sz="2031" kern="0" dirty="0" smtClean="0"/>
              <a:t>알뜰시장 </a:t>
            </a:r>
            <a:r>
              <a:rPr kumimoji="1" lang="en-US" altLang="ko-KR" sz="2031" kern="0" dirty="0" err="1" smtClean="0"/>
              <a:t>Xecuredb</a:t>
            </a:r>
            <a:r>
              <a:rPr kumimoji="1" lang="en-US" altLang="ko-KR" sz="2031" kern="0" dirty="0" smtClean="0"/>
              <a:t> </a:t>
            </a:r>
            <a:r>
              <a:rPr kumimoji="1" lang="ko-KR" altLang="en-US" sz="2031" kern="0" dirty="0" smtClean="0"/>
              <a:t>장애건</a:t>
            </a:r>
            <a:endParaRPr kumimoji="1" lang="ko-KR" altLang="en-US" sz="2031" kern="0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502507" y="1010674"/>
            <a:ext cx="8888627" cy="4021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To-Be</a:t>
            </a:r>
            <a:r>
              <a:rPr lang="ko-KR" altLang="en-US" dirty="0" smtClean="0"/>
              <a:t>에서 </a:t>
            </a:r>
            <a:r>
              <a:rPr lang="en-US" altLang="ko-KR" dirty="0" err="1" smtClean="0"/>
              <a:t>XecureDB</a:t>
            </a:r>
            <a:r>
              <a:rPr lang="ko-KR" altLang="en-US" dirty="0" smtClean="0"/>
              <a:t> </a:t>
            </a:r>
            <a:r>
              <a:rPr lang="en-US" altLang="ko-KR" dirty="0" smtClean="0"/>
              <a:t>C</a:t>
            </a:r>
            <a:r>
              <a:rPr lang="ko-KR" altLang="en-US" dirty="0" smtClean="0"/>
              <a:t>모듈에서</a:t>
            </a: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r>
              <a:rPr lang="en-US" altLang="ko-KR" dirty="0" smtClean="0"/>
              <a:t>JVM Crash</a:t>
            </a:r>
            <a:r>
              <a:rPr lang="ko-KR" altLang="en-US" dirty="0" smtClean="0"/>
              <a:t>로 적용업무 </a:t>
            </a:r>
            <a:r>
              <a:rPr lang="en-US" altLang="ko-KR" dirty="0" smtClean="0"/>
              <a:t>Instance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Kill </a:t>
            </a:r>
            <a:r>
              <a:rPr lang="ko-KR" altLang="en-US" dirty="0" smtClean="0"/>
              <a:t>되는 장애가 발생 </a:t>
            </a:r>
            <a:endParaRPr lang="ko-KR" altLang="en-US" dirty="0"/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3742908" y="1984965"/>
            <a:ext cx="4933548" cy="4003948"/>
          </a:xfrm>
          <a:prstGeom prst="rect">
            <a:avLst/>
          </a:prstGeom>
          <a:solidFill>
            <a:schemeClr val="bg1"/>
          </a:solidFill>
          <a:ln w="63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3869904" y="2024888"/>
            <a:ext cx="710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운영서버</a:t>
            </a: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8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78530"/>
            <a:ext cx="567107" cy="65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/>
        </p:nvSpPr>
        <p:spPr>
          <a:xfrm>
            <a:off x="4019874" y="2226730"/>
            <a:ext cx="2680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 smtClean="0"/>
              <a:t>OS : Oracle </a:t>
            </a:r>
            <a:r>
              <a:rPr lang="ko-KR" altLang="en-US" sz="1200" dirty="0"/>
              <a:t>Linux Server release </a:t>
            </a:r>
            <a:r>
              <a:rPr lang="ko-KR" altLang="en-US" sz="1200" dirty="0" smtClean="0"/>
              <a:t>7.2</a:t>
            </a:r>
            <a:endParaRPr lang="en-US" altLang="ko-KR" sz="1200" dirty="0" smtClean="0"/>
          </a:p>
          <a:p>
            <a:r>
              <a:rPr lang="en-US" altLang="ko-KR" sz="1200" dirty="0" smtClean="0"/>
              <a:t>WAS : JBOSS 7</a:t>
            </a:r>
            <a:endParaRPr lang="ko-KR" altLang="en-US" sz="1200" dirty="0"/>
          </a:p>
        </p:txBody>
      </p:sp>
      <p:sp>
        <p:nvSpPr>
          <p:cNvPr id="10" name="직사각형 9"/>
          <p:cNvSpPr/>
          <p:nvPr/>
        </p:nvSpPr>
        <p:spPr>
          <a:xfrm>
            <a:off x="4364008" y="3003987"/>
            <a:ext cx="1726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/>
              <a:t>scard-common-security.jar</a:t>
            </a:r>
            <a:br>
              <a:rPr lang="en-US" altLang="ko-KR" sz="1000" dirty="0"/>
            </a:br>
            <a:r>
              <a:rPr lang="ko-KR" altLang="en-US" sz="1000" dirty="0" smtClean="0"/>
              <a:t>xdsp_jni.jar</a:t>
            </a:r>
            <a:endParaRPr lang="ko-KR" altLang="en-US" sz="1000" dirty="0"/>
          </a:p>
        </p:txBody>
      </p:sp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4384499" y="3015046"/>
            <a:ext cx="1706263" cy="2874041"/>
          </a:xfrm>
          <a:prstGeom prst="rect">
            <a:avLst/>
          </a:prstGeom>
          <a:noFill/>
          <a:ln w="635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306397" y="2777063"/>
            <a:ext cx="8972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  <a:latin typeface="+mn-ea"/>
              </a:rPr>
              <a:t>XecureDB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13" name="Rectangle 32"/>
          <p:cNvSpPr>
            <a:spLocks noChangeArrowheads="1"/>
          </p:cNvSpPr>
          <p:nvPr/>
        </p:nvSpPr>
        <p:spPr bwMode="auto">
          <a:xfrm>
            <a:off x="395368" y="1996061"/>
            <a:ext cx="2880488" cy="3992851"/>
          </a:xfrm>
          <a:prstGeom prst="rect">
            <a:avLst/>
          </a:prstGeom>
          <a:solidFill>
            <a:schemeClr val="bg1"/>
          </a:solidFill>
          <a:ln w="63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14" name="Text Box 50"/>
          <p:cNvSpPr txBox="1">
            <a:spLocks noChangeArrowheads="1"/>
          </p:cNvSpPr>
          <p:nvPr/>
        </p:nvSpPr>
        <p:spPr bwMode="auto">
          <a:xfrm>
            <a:off x="510699" y="2012537"/>
            <a:ext cx="7100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ko-KR" altLang="en-US" sz="1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운영서버</a:t>
            </a: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5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68" y="2824989"/>
            <a:ext cx="567107" cy="652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직사각형 15"/>
          <p:cNvSpPr/>
          <p:nvPr/>
        </p:nvSpPr>
        <p:spPr>
          <a:xfrm>
            <a:off x="660669" y="2214379"/>
            <a:ext cx="2148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 smtClean="0"/>
              <a:t>OS : </a:t>
            </a:r>
            <a:r>
              <a:rPr lang="nl-NL" altLang="ko-KR" sz="1200" dirty="0" smtClean="0"/>
              <a:t>HP-UX </a:t>
            </a:r>
            <a:r>
              <a:rPr lang="nl-NL" altLang="ko-KR" sz="1200" dirty="0"/>
              <a:t>mallap3 </a:t>
            </a:r>
            <a:r>
              <a:rPr lang="nl-NL" altLang="ko-KR" sz="1200" dirty="0" smtClean="0"/>
              <a:t>B.11.11</a:t>
            </a:r>
            <a:endParaRPr lang="en-US" altLang="ko-KR" sz="1200" dirty="0" smtClean="0"/>
          </a:p>
          <a:p>
            <a:r>
              <a:rPr lang="en-US" altLang="ko-KR" sz="1200" dirty="0" smtClean="0"/>
              <a:t>WAS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Weblogic8.1</a:t>
            </a:r>
            <a:endParaRPr lang="ko-KR" altLang="en-US" sz="1200" dirty="0"/>
          </a:p>
        </p:txBody>
      </p:sp>
      <p:sp>
        <p:nvSpPr>
          <p:cNvPr id="19" name="직사각형 18"/>
          <p:cNvSpPr/>
          <p:nvPr/>
        </p:nvSpPr>
        <p:spPr>
          <a:xfrm>
            <a:off x="1385764" y="2950446"/>
            <a:ext cx="1726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00" dirty="0"/>
              <a:t>scard-common-security.jar</a:t>
            </a:r>
            <a:br>
              <a:rPr lang="en-US" altLang="ko-KR" sz="1000" dirty="0"/>
            </a:br>
            <a:r>
              <a:rPr lang="ko-KR" altLang="en-US" sz="1000" dirty="0" smtClean="0"/>
              <a:t>xdsp_jni.jar</a:t>
            </a:r>
            <a:endParaRPr lang="ko-KR" altLang="en-US" sz="1000" dirty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1406255" y="2961505"/>
            <a:ext cx="1706263" cy="2767176"/>
          </a:xfrm>
          <a:prstGeom prst="rect">
            <a:avLst/>
          </a:prstGeom>
          <a:noFill/>
          <a:ln w="635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28153" y="2723522"/>
            <a:ext cx="8972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  <a:latin typeface="+mn-ea"/>
              </a:rPr>
              <a:t>XecureDB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380312" y="3442263"/>
            <a:ext cx="153588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900" dirty="0"/>
              <a:t>libjcrypto.so</a:t>
            </a:r>
          </a:p>
          <a:p>
            <a:r>
              <a:rPr lang="ko-KR" altLang="en-US" sz="900" dirty="0"/>
              <a:t>libslib.a</a:t>
            </a:r>
          </a:p>
          <a:p>
            <a:r>
              <a:rPr lang="ko-KR" altLang="en-US" sz="900" dirty="0"/>
              <a:t>libslib.so</a:t>
            </a:r>
          </a:p>
          <a:p>
            <a:r>
              <a:rPr lang="ko-KR" altLang="en-US" sz="900" dirty="0"/>
              <a:t>libsqlite3.so</a:t>
            </a:r>
          </a:p>
          <a:p>
            <a:r>
              <a:rPr lang="ko-KR" altLang="en-US" sz="900" dirty="0"/>
              <a:t>libxdsp_api.so</a:t>
            </a:r>
          </a:p>
          <a:p>
            <a:r>
              <a:rPr lang="ko-KR" altLang="en-US" sz="900" dirty="0"/>
              <a:t>libxdsp_jni.so</a:t>
            </a:r>
          </a:p>
          <a:p>
            <a:r>
              <a:rPr lang="ko-KR" altLang="en-US" sz="900" dirty="0"/>
              <a:t>libxdsp.so</a:t>
            </a:r>
          </a:p>
          <a:p>
            <a:r>
              <a:rPr lang="ko-KR" altLang="en-US" sz="900" dirty="0"/>
              <a:t>libXecureASN.so</a:t>
            </a:r>
          </a:p>
          <a:p>
            <a:r>
              <a:rPr lang="ko-KR" altLang="en-US" sz="900" dirty="0"/>
              <a:t>libXecureCodec.so</a:t>
            </a:r>
          </a:p>
          <a:p>
            <a:r>
              <a:rPr lang="ko-KR" altLang="en-US" sz="900" dirty="0"/>
              <a:t>libXecureCRL.so</a:t>
            </a:r>
          </a:p>
          <a:p>
            <a:r>
              <a:rPr lang="ko-KR" altLang="en-US" sz="900" dirty="0"/>
              <a:t>libXecureCrypto.so</a:t>
            </a:r>
          </a:p>
          <a:p>
            <a:r>
              <a:rPr lang="ko-KR" altLang="en-US" sz="900" dirty="0"/>
              <a:t>libXecureCSP.so</a:t>
            </a:r>
          </a:p>
          <a:p>
            <a:r>
              <a:rPr lang="ko-KR" altLang="en-US" sz="900" dirty="0"/>
              <a:t>libXecureIO.so</a:t>
            </a:r>
          </a:p>
          <a:p>
            <a:r>
              <a:rPr lang="ko-KR" altLang="en-US" sz="900" dirty="0"/>
              <a:t>libXecurePKCS5.so</a:t>
            </a:r>
          </a:p>
          <a:p>
            <a:r>
              <a:rPr lang="ko-KR" altLang="en-US" sz="900" dirty="0"/>
              <a:t>libXecurePKCS8.so</a:t>
            </a:r>
          </a:p>
          <a:p>
            <a:r>
              <a:rPr lang="ko-KR" altLang="en-US" sz="900" dirty="0"/>
              <a:t>libXecurePKC.so</a:t>
            </a:r>
          </a:p>
          <a:p>
            <a:r>
              <a:rPr lang="ko-KR" altLang="en-US" sz="900" dirty="0"/>
              <a:t>libXSS.so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1366082" y="3420357"/>
            <a:ext cx="13798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900" dirty="0"/>
              <a:t>libXSS.sl</a:t>
            </a:r>
          </a:p>
          <a:p>
            <a:r>
              <a:rPr lang="ko-KR" altLang="en-US" sz="900" dirty="0"/>
              <a:t>libXecureASN.sl</a:t>
            </a:r>
          </a:p>
          <a:p>
            <a:r>
              <a:rPr lang="ko-KR" altLang="en-US" sz="900" dirty="0"/>
              <a:t>libXecureCRL.sl</a:t>
            </a:r>
          </a:p>
          <a:p>
            <a:r>
              <a:rPr lang="ko-KR" altLang="en-US" sz="900" dirty="0"/>
              <a:t>libXecureCSP.sl</a:t>
            </a:r>
          </a:p>
          <a:p>
            <a:r>
              <a:rPr lang="ko-KR" altLang="en-US" sz="900" dirty="0"/>
              <a:t>libXecureCodec.sl</a:t>
            </a:r>
          </a:p>
          <a:p>
            <a:r>
              <a:rPr lang="ko-KR" altLang="en-US" sz="900" dirty="0"/>
              <a:t>libXecureCrypto.sl</a:t>
            </a:r>
          </a:p>
          <a:p>
            <a:r>
              <a:rPr lang="ko-KR" altLang="en-US" sz="900" dirty="0"/>
              <a:t>libXecureIO.sl</a:t>
            </a:r>
          </a:p>
          <a:p>
            <a:r>
              <a:rPr lang="ko-KR" altLang="en-US" sz="900" dirty="0"/>
              <a:t>libXecurePKC.sl</a:t>
            </a:r>
          </a:p>
          <a:p>
            <a:r>
              <a:rPr lang="ko-KR" altLang="en-US" sz="900" dirty="0"/>
              <a:t>libXecurePKCS5.sl</a:t>
            </a:r>
          </a:p>
          <a:p>
            <a:r>
              <a:rPr lang="ko-KR" altLang="en-US" sz="900" dirty="0"/>
              <a:t>libXecurePKCS8.sl</a:t>
            </a:r>
          </a:p>
          <a:p>
            <a:r>
              <a:rPr lang="ko-KR" altLang="en-US" sz="900" dirty="0"/>
              <a:t>libslib.a</a:t>
            </a:r>
          </a:p>
          <a:p>
            <a:r>
              <a:rPr lang="ko-KR" altLang="en-US" sz="900" dirty="0"/>
              <a:t>libslib.sl</a:t>
            </a:r>
          </a:p>
          <a:p>
            <a:r>
              <a:rPr lang="ko-KR" altLang="en-US" sz="900" dirty="0"/>
              <a:t>libsqlite3.sl</a:t>
            </a:r>
          </a:p>
          <a:p>
            <a:r>
              <a:rPr lang="ko-KR" altLang="en-US" sz="900" dirty="0"/>
              <a:t>libxdsp.sl</a:t>
            </a:r>
          </a:p>
          <a:p>
            <a:r>
              <a:rPr lang="ko-KR" altLang="en-US" sz="900" dirty="0"/>
              <a:t>libxdsp_api.sl</a:t>
            </a:r>
          </a:p>
          <a:p>
            <a:r>
              <a:rPr lang="ko-KR" altLang="en-US" sz="900" dirty="0"/>
              <a:t>libxdsp_jni.sl</a:t>
            </a:r>
          </a:p>
        </p:txBody>
      </p:sp>
      <p:sp>
        <p:nvSpPr>
          <p:cNvPr id="24" name="Text Box 50"/>
          <p:cNvSpPr txBox="1">
            <a:spLocks noChangeArrowheads="1"/>
          </p:cNvSpPr>
          <p:nvPr/>
        </p:nvSpPr>
        <p:spPr bwMode="auto">
          <a:xfrm>
            <a:off x="547767" y="1637713"/>
            <a:ext cx="6844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1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AS-IS</a:t>
            </a:r>
            <a:endParaRPr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3906987" y="1625353"/>
            <a:ext cx="24969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1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To-Be ( </a:t>
            </a:r>
            <a:r>
              <a:rPr lang="ko-KR" altLang="en-US" sz="1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노후교체 </a:t>
            </a:r>
            <a:r>
              <a:rPr lang="en-US" altLang="ko-KR" sz="1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PJT )</a:t>
            </a:r>
            <a:endParaRPr lang="en-US" altLang="ko-KR" sz="1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315657" y="3030076"/>
            <a:ext cx="963827" cy="36578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+mn-ea"/>
              </a:rPr>
              <a:t>Online</a:t>
            </a:r>
            <a:endParaRPr lang="ko-KR" altLang="en-US" sz="1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7236296" y="4904194"/>
            <a:ext cx="995550" cy="36578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+mn-ea"/>
              </a:rPr>
              <a:t>Batch ( </a:t>
            </a:r>
            <a:r>
              <a:rPr lang="ko-KR" altLang="en-US" sz="900" b="1" dirty="0" smtClean="0">
                <a:solidFill>
                  <a:schemeClr val="tx1"/>
                </a:solidFill>
                <a:latin typeface="+mn-ea"/>
              </a:rPr>
              <a:t>유지 </a:t>
            </a:r>
            <a:r>
              <a:rPr lang="en-US" altLang="ko-KR" sz="900" b="1" dirty="0" smtClean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8" name="직선 화살표 연결선 27"/>
          <p:cNvCxnSpPr>
            <a:endCxn id="26" idx="1"/>
          </p:cNvCxnSpPr>
          <p:nvPr/>
        </p:nvCxnSpPr>
        <p:spPr>
          <a:xfrm>
            <a:off x="6090762" y="3208549"/>
            <a:ext cx="224895" cy="4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endCxn id="27" idx="1"/>
          </p:cNvCxnSpPr>
          <p:nvPr/>
        </p:nvCxnSpPr>
        <p:spPr>
          <a:xfrm flipV="1">
            <a:off x="5691554" y="5087086"/>
            <a:ext cx="1544742" cy="7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7236296" y="3906219"/>
            <a:ext cx="1440160" cy="855253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+mn-ea"/>
              </a:rPr>
              <a:t>Online</a:t>
            </a:r>
          </a:p>
          <a:p>
            <a:pPr algn="ctr"/>
            <a:endParaRPr lang="en-US" altLang="ko-KR" sz="900" b="1" dirty="0">
              <a:solidFill>
                <a:schemeClr val="tx1"/>
              </a:solidFill>
              <a:latin typeface="+mn-ea"/>
            </a:endParaRPr>
          </a:p>
          <a:p>
            <a:pPr algn="ctr"/>
            <a:endParaRPr lang="en-US" altLang="ko-KR" sz="9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endParaRPr lang="en-US" altLang="ko-KR" sz="900" b="1" dirty="0">
              <a:solidFill>
                <a:schemeClr val="tx1"/>
              </a:solidFill>
              <a:latin typeface="+mn-ea"/>
            </a:endParaRPr>
          </a:p>
          <a:p>
            <a:pPr algn="ctr"/>
            <a:endParaRPr lang="en-US" altLang="ko-KR" sz="90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1" name="꺾인 연결선 30"/>
          <p:cNvCxnSpPr>
            <a:stCxn id="26" idx="3"/>
            <a:endCxn id="30" idx="0"/>
          </p:cNvCxnSpPr>
          <p:nvPr/>
        </p:nvCxnSpPr>
        <p:spPr>
          <a:xfrm>
            <a:off x="7279484" y="3212968"/>
            <a:ext cx="676892" cy="693251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폭발 2 31"/>
          <p:cNvSpPr/>
          <p:nvPr/>
        </p:nvSpPr>
        <p:spPr>
          <a:xfrm>
            <a:off x="6449828" y="3234979"/>
            <a:ext cx="1243914" cy="64522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JVM Crash</a:t>
            </a:r>
            <a:endParaRPr lang="ko-KR" altLang="en-US" sz="1000" b="1" dirty="0"/>
          </a:p>
        </p:txBody>
      </p:sp>
      <p:sp>
        <p:nvSpPr>
          <p:cNvPr id="33" name="직사각형 32"/>
          <p:cNvSpPr/>
          <p:nvPr/>
        </p:nvSpPr>
        <p:spPr>
          <a:xfrm>
            <a:off x="7708946" y="3654399"/>
            <a:ext cx="5851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solidFill>
                  <a:srgbClr val="FF0000"/>
                </a:solidFill>
                <a:latin typeface="+mn-ea"/>
              </a:rPr>
              <a:t>Patch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164288" y="4149080"/>
            <a:ext cx="8972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  <a:latin typeface="+mn-ea"/>
              </a:rPr>
              <a:t>XecureDB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35" name="오른쪽 화살표 34"/>
          <p:cNvSpPr/>
          <p:nvPr/>
        </p:nvSpPr>
        <p:spPr>
          <a:xfrm>
            <a:off x="3388146" y="3404097"/>
            <a:ext cx="313572" cy="97685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493086" y="3765950"/>
            <a:ext cx="766538" cy="36578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  <a:latin typeface="+mn-ea"/>
              </a:rPr>
              <a:t>Online</a:t>
            </a:r>
            <a:endParaRPr lang="ko-KR" altLang="en-US" sz="1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90442" y="4751401"/>
            <a:ext cx="769181" cy="365784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50" b="1" dirty="0" smtClean="0">
                <a:solidFill>
                  <a:schemeClr val="tx1"/>
                </a:solidFill>
                <a:latin typeface="+mn-ea"/>
              </a:rPr>
              <a:t>Batch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 flipH="1">
            <a:off x="1259623" y="3962401"/>
            <a:ext cx="1466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flipH="1">
            <a:off x="1259623" y="4904194"/>
            <a:ext cx="1466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내용 개체 틀 2"/>
          <p:cNvSpPr txBox="1">
            <a:spLocks/>
          </p:cNvSpPr>
          <p:nvPr/>
        </p:nvSpPr>
        <p:spPr>
          <a:xfrm>
            <a:off x="4022996" y="1396363"/>
            <a:ext cx="5199136" cy="4021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sz="1200" dirty="0" smtClean="0">
                <a:latin typeface="+mn-ea"/>
                <a:ea typeface="+mn-ea"/>
              </a:rPr>
              <a:t>To-BE</a:t>
            </a:r>
            <a:r>
              <a:rPr lang="ko-KR" altLang="en-US" sz="1200" dirty="0" smtClean="0">
                <a:latin typeface="+mn-ea"/>
                <a:ea typeface="+mn-ea"/>
              </a:rPr>
              <a:t>환경에서 </a:t>
            </a:r>
            <a:r>
              <a:rPr lang="en-US" altLang="ko-KR" sz="1200" dirty="0" smtClean="0">
                <a:latin typeface="+mn-ea"/>
                <a:ea typeface="+mn-ea"/>
              </a:rPr>
              <a:t>C</a:t>
            </a:r>
            <a:r>
              <a:rPr lang="ko-KR" altLang="en-US" sz="1200" dirty="0" smtClean="0">
                <a:latin typeface="+mn-ea"/>
                <a:ea typeface="+mn-ea"/>
              </a:rPr>
              <a:t>모듈 오류로 인하여 </a:t>
            </a:r>
            <a:r>
              <a:rPr lang="en-US" altLang="ko-KR" sz="1200" b="1" dirty="0" smtClean="0">
                <a:latin typeface="+mn-ea"/>
                <a:ea typeface="+mn-ea"/>
              </a:rPr>
              <a:t>JAVA </a:t>
            </a:r>
            <a:r>
              <a:rPr lang="ko-KR" altLang="en-US" sz="1200" b="1" dirty="0" smtClean="0">
                <a:latin typeface="+mn-ea"/>
                <a:ea typeface="+mn-ea"/>
              </a:rPr>
              <a:t>모듈로 교체 후 정상가동</a:t>
            </a:r>
            <a:endParaRPr lang="ko-KR" altLang="en-US" sz="1200" b="1" dirty="0">
              <a:latin typeface="+mn-ea"/>
              <a:ea typeface="+mn-ea"/>
            </a:endParaRPr>
          </a:p>
        </p:txBody>
      </p:sp>
      <p:sp>
        <p:nvSpPr>
          <p:cNvPr id="41" name="오른쪽 화살표 40"/>
          <p:cNvSpPr/>
          <p:nvPr/>
        </p:nvSpPr>
        <p:spPr>
          <a:xfrm>
            <a:off x="3801637" y="1499302"/>
            <a:ext cx="230646" cy="12356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사각형 41"/>
          <p:cNvSpPr/>
          <p:nvPr/>
        </p:nvSpPr>
        <p:spPr>
          <a:xfrm>
            <a:off x="7204063" y="4329004"/>
            <a:ext cx="1766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900" dirty="0"/>
              <a:t>scard-common-security.jar</a:t>
            </a:r>
            <a:br>
              <a:rPr lang="en-US" altLang="ko-KR" sz="900" dirty="0"/>
            </a:br>
            <a:r>
              <a:rPr lang="en-US" altLang="ko-KR" sz="900" dirty="0">
                <a:solidFill>
                  <a:srgbClr val="0070C0"/>
                </a:solidFill>
              </a:rPr>
              <a:t>xdsp_java.jar</a:t>
            </a:r>
            <a:endParaRPr lang="ko-KR" altLang="en-US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3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96752"/>
            <a:ext cx="4136452" cy="46405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196752"/>
            <a:ext cx="4030004" cy="24887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2031" kern="0" dirty="0" smtClean="0"/>
              <a:t>별첨</a:t>
            </a:r>
            <a:r>
              <a:rPr kumimoji="1" lang="en-US" altLang="ko-KR" sz="2031" kern="0" dirty="0" smtClean="0"/>
              <a:t>5. </a:t>
            </a:r>
            <a:r>
              <a:rPr kumimoji="1" lang="ko-KR" altLang="en-US" sz="2031" kern="0" dirty="0" err="1" smtClean="0"/>
              <a:t>망연계</a:t>
            </a:r>
            <a:r>
              <a:rPr kumimoji="1" lang="ko-KR" altLang="en-US" sz="2031" kern="0" dirty="0" smtClean="0"/>
              <a:t> 예외 차단</a:t>
            </a:r>
            <a:r>
              <a:rPr kumimoji="1" lang="en-US" altLang="ko-KR" sz="2031" kern="0" dirty="0"/>
              <a:t> </a:t>
            </a:r>
            <a:r>
              <a:rPr kumimoji="1" lang="ko-KR" altLang="en-US" sz="2031" kern="0" dirty="0" smtClean="0"/>
              <a:t>관련 업무 연락</a:t>
            </a:r>
            <a:endParaRPr kumimoji="1" lang="ko-KR" altLang="en-US" sz="2031" kern="0" dirty="0"/>
          </a:p>
        </p:txBody>
      </p:sp>
      <p:sp>
        <p:nvSpPr>
          <p:cNvPr id="7" name="직사각형 6"/>
          <p:cNvSpPr/>
          <p:nvPr/>
        </p:nvSpPr>
        <p:spPr>
          <a:xfrm>
            <a:off x="683568" y="5661248"/>
            <a:ext cx="3096344" cy="176064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24912" y="4725144"/>
            <a:ext cx="3659055" cy="432048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6372200" y="5482998"/>
            <a:ext cx="2113452" cy="354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ko-KR" altLang="en-US" b="1" dirty="0" smtClean="0">
                <a:hlinkClick r:id="rId4" action="ppaction://hlinksldjump"/>
              </a:rPr>
              <a:t>이전 페이지로 돌아가기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8178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I. </a:t>
            </a:r>
            <a:r>
              <a:rPr kumimoji="1" lang="ko-KR" altLang="en-US" sz="2031" kern="0" dirty="0" smtClean="0"/>
              <a:t>개요</a:t>
            </a:r>
            <a:endParaRPr kumimoji="1" lang="ko-KR" altLang="en-US" sz="1477" kern="0" dirty="0"/>
          </a:p>
        </p:txBody>
      </p:sp>
      <p:sp>
        <p:nvSpPr>
          <p:cNvPr id="17" name="Rectangle 54"/>
          <p:cNvSpPr>
            <a:spLocks noChangeArrowheads="1"/>
          </p:cNvSpPr>
          <p:nvPr/>
        </p:nvSpPr>
        <p:spPr bwMode="auto">
          <a:xfrm>
            <a:off x="395536" y="1111735"/>
            <a:ext cx="8059243" cy="5170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400" b="1" dirty="0" smtClean="0">
                <a:latin typeface="+mn-ea"/>
              </a:rPr>
              <a:t>노후 </a:t>
            </a:r>
            <a:r>
              <a:rPr kumimoji="1" lang="en-US" altLang="ko-KR" sz="1400" b="1" dirty="0" smtClean="0">
                <a:latin typeface="+mn-ea"/>
              </a:rPr>
              <a:t>UNIX </a:t>
            </a:r>
            <a:r>
              <a:rPr kumimoji="1" lang="ko-KR" altLang="en-US" sz="1400" b="1" dirty="0" smtClean="0">
                <a:latin typeface="+mn-ea"/>
              </a:rPr>
              <a:t>서버를 </a:t>
            </a:r>
            <a:r>
              <a:rPr kumimoji="1" lang="en-US" altLang="ko-KR" sz="1400" b="1" dirty="0" smtClean="0">
                <a:latin typeface="+mn-ea"/>
              </a:rPr>
              <a:t>x86 </a:t>
            </a:r>
            <a:r>
              <a:rPr kumimoji="1" lang="ko-KR" altLang="en-US" sz="1400" b="1" dirty="0" smtClean="0">
                <a:latin typeface="+mn-ea"/>
              </a:rPr>
              <a:t>신 </a:t>
            </a:r>
            <a:r>
              <a:rPr kumimoji="1" lang="ko-KR" altLang="en-US" sz="1400" b="1" dirty="0">
                <a:latin typeface="+mn-ea"/>
              </a:rPr>
              <a:t>기종으로 </a:t>
            </a:r>
            <a:r>
              <a:rPr kumimoji="1" lang="ko-KR" altLang="en-US" sz="1400" b="1" dirty="0" smtClean="0">
                <a:latin typeface="+mn-ea"/>
              </a:rPr>
              <a:t>교체하고 </a:t>
            </a:r>
            <a:r>
              <a:rPr kumimoji="1" lang="ko-KR" altLang="en-US" sz="1400" b="1" dirty="0">
                <a:latin typeface="+mn-ea"/>
              </a:rPr>
              <a:t>기반 소프트웨어 </a:t>
            </a:r>
            <a:r>
              <a:rPr kumimoji="1" lang="en-US" altLang="ko-KR" sz="1400" b="1" dirty="0">
                <a:latin typeface="+mn-ea"/>
              </a:rPr>
              <a:t>Upgrade </a:t>
            </a:r>
            <a:r>
              <a:rPr kumimoji="1" lang="ko-KR" altLang="en-US" sz="1400" b="1" dirty="0">
                <a:latin typeface="+mn-ea"/>
              </a:rPr>
              <a:t>및 응용 시스템</a:t>
            </a:r>
            <a:r>
              <a:rPr kumimoji="1" lang="en-US" altLang="ko-KR" sz="1400" b="1" dirty="0">
                <a:latin typeface="+mn-ea"/>
              </a:rPr>
              <a:t>(</a:t>
            </a:r>
            <a:r>
              <a:rPr kumimoji="1" lang="ko-KR" altLang="en-US" sz="1400" b="1" dirty="0">
                <a:latin typeface="+mn-ea"/>
              </a:rPr>
              <a:t>프로그램</a:t>
            </a:r>
            <a:r>
              <a:rPr kumimoji="1" lang="en-US" altLang="ko-KR" sz="1400" b="1" dirty="0">
                <a:latin typeface="+mn-ea"/>
              </a:rPr>
              <a:t>, </a:t>
            </a:r>
            <a:r>
              <a:rPr kumimoji="1" lang="ko-KR" altLang="en-US" sz="1400" b="1" dirty="0">
                <a:latin typeface="+mn-ea"/>
              </a:rPr>
              <a:t>데이터</a:t>
            </a:r>
            <a:r>
              <a:rPr kumimoji="1" lang="en-US" altLang="ko-KR" sz="1400" b="1" dirty="0">
                <a:latin typeface="+mn-ea"/>
              </a:rPr>
              <a:t>)</a:t>
            </a:r>
            <a:r>
              <a:rPr kumimoji="1" lang="ko-KR" altLang="en-US" sz="1400" b="1" dirty="0">
                <a:latin typeface="+mn-ea"/>
              </a:rPr>
              <a:t>을 </a:t>
            </a:r>
            <a:r>
              <a:rPr kumimoji="1" lang="en-US" altLang="ko-KR" sz="1400" b="1" dirty="0">
                <a:latin typeface="+mn-ea"/>
              </a:rPr>
              <a:t>Migration</a:t>
            </a:r>
            <a:r>
              <a:rPr kumimoji="1" lang="ko-KR" altLang="en-US" sz="1400" b="1" dirty="0">
                <a:latin typeface="+mn-ea"/>
              </a:rPr>
              <a:t>함으로써 인프라 </a:t>
            </a:r>
            <a:r>
              <a:rPr kumimoji="1" lang="ko-KR" altLang="en-US" sz="1400" b="1" dirty="0" smtClean="0">
                <a:latin typeface="+mn-ea"/>
              </a:rPr>
              <a:t>구조를 개선함</a:t>
            </a:r>
            <a:endParaRPr kumimoji="1" lang="ko-KR" altLang="en-US" sz="1400" b="1" dirty="0">
              <a:latin typeface="+mn-ea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4572000" y="1681608"/>
            <a:ext cx="4176464" cy="4300351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lvl="1">
              <a:defRPr/>
            </a:pPr>
            <a:endParaRPr lang="en-GB" altLang="ko-KR" dirty="0"/>
          </a:p>
        </p:txBody>
      </p:sp>
      <p:sp>
        <p:nvSpPr>
          <p:cNvPr id="19" name="오각형 18"/>
          <p:cNvSpPr/>
          <p:nvPr/>
        </p:nvSpPr>
        <p:spPr>
          <a:xfrm>
            <a:off x="385764" y="1681610"/>
            <a:ext cx="4186236" cy="4303181"/>
          </a:xfrm>
          <a:prstGeom prst="homePlate">
            <a:avLst>
              <a:gd name="adj" fmla="val 8495"/>
            </a:avLst>
          </a:prstGeom>
          <a:solidFill>
            <a:schemeClr val="bg1"/>
          </a:solidFill>
          <a:ln w="3175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b="0" kern="0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1988841"/>
            <a:ext cx="3588526" cy="30469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도입 후 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년 이상 사용되어 장비 노후화로 인한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업무 안정 가동의 위협이 되고 있음</a:t>
            </a:r>
            <a:endParaRPr kumimoji="0"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구 기종으로 인한 유지보수 비용 과다 발생</a:t>
            </a:r>
            <a:endParaRPr kumimoji="0"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업무 처리량의 신규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자연증가에 따른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하드웨어의 추가적인 증설이 요구되는 시점임</a:t>
            </a:r>
            <a:endParaRPr kumimoji="0" lang="en-US" altLang="ko-KR" sz="5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ko-KR" sz="5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71450" indent="-171450"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전사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클라우드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 전환 방향성에 따라 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   x86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장비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,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리눅스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OS,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</a:rPr>
              <a:t>오픈소스</a:t>
            </a: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S/W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</a:rPr>
              <a:t>를 활용하여</a:t>
            </a:r>
            <a:endParaRPr lang="en-US" altLang="ko-KR" sz="1200" b="1" kern="0" dirty="0" smtClean="0">
              <a:solidFill>
                <a:prstClr val="black"/>
              </a:solidFill>
              <a:latin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전사 </a:t>
            </a:r>
            <a:r>
              <a:rPr lang="ko-KR" altLang="en-US" sz="1200" b="1" kern="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클라우드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전환 </a:t>
            </a:r>
            <a:r>
              <a:rPr lang="ko-KR" altLang="en-US" sz="1200" b="1" kern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전에 운영 노하우 </a:t>
            </a:r>
            <a:r>
              <a:rPr lang="ko-KR" altLang="en-US" sz="12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축적</a:t>
            </a:r>
            <a:endParaRPr lang="en-US" altLang="ko-KR" sz="12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b="1" kern="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644008" y="3501128"/>
            <a:ext cx="75565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가용성</a:t>
            </a:r>
            <a:endParaRPr kumimoji="0"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향상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4644008" y="2132856"/>
            <a:ext cx="75565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인프라</a:t>
            </a:r>
            <a:endParaRPr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개선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385763" y="1681611"/>
            <a:ext cx="3888000" cy="379237"/>
          </a:xfrm>
          <a:custGeom>
            <a:avLst/>
            <a:gdLst>
              <a:gd name="T0" fmla="*/ 0 w 2345"/>
              <a:gd name="T1" fmla="*/ 305 h 306"/>
              <a:gd name="T2" fmla="*/ 2345 w 2345"/>
              <a:gd name="T3" fmla="*/ 306 h 306"/>
              <a:gd name="T4" fmla="*/ 2273 w 2345"/>
              <a:gd name="T5" fmla="*/ 0 h 306"/>
              <a:gd name="T6" fmla="*/ 0 w 2345"/>
              <a:gd name="T7" fmla="*/ 0 h 306"/>
              <a:gd name="T8" fmla="*/ 0 w 2345"/>
              <a:gd name="T9" fmla="*/ 305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5"/>
              <a:gd name="T16" fmla="*/ 0 h 306"/>
              <a:gd name="T17" fmla="*/ 2345 w 2345"/>
              <a:gd name="T18" fmla="*/ 306 h 306"/>
              <a:gd name="connsiteX0" fmla="*/ 0 w 9941"/>
              <a:gd name="connsiteY0" fmla="*/ 9967 h 10000"/>
              <a:gd name="connsiteX1" fmla="*/ 9941 w 9941"/>
              <a:gd name="connsiteY1" fmla="*/ 10000 h 10000"/>
              <a:gd name="connsiteX2" fmla="*/ 9693 w 9941"/>
              <a:gd name="connsiteY2" fmla="*/ 0 h 10000"/>
              <a:gd name="connsiteX3" fmla="*/ 0 w 9941"/>
              <a:gd name="connsiteY3" fmla="*/ 0 h 10000"/>
              <a:gd name="connsiteX4" fmla="*/ 0 w 9941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751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845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  <a:gd name="connsiteX0" fmla="*/ 0 w 9955"/>
              <a:gd name="connsiteY0" fmla="*/ 9967 h 10000"/>
              <a:gd name="connsiteX1" fmla="*/ 9955 w 9955"/>
              <a:gd name="connsiteY1" fmla="*/ 10000 h 10000"/>
              <a:gd name="connsiteX2" fmla="*/ 9845 w 9955"/>
              <a:gd name="connsiteY2" fmla="*/ 0 h 10000"/>
              <a:gd name="connsiteX3" fmla="*/ 0 w 9955"/>
              <a:gd name="connsiteY3" fmla="*/ 0 h 10000"/>
              <a:gd name="connsiteX4" fmla="*/ 0 w 9955"/>
              <a:gd name="connsiteY4" fmla="*/ 996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5" h="10000">
                <a:moveTo>
                  <a:pt x="0" y="9967"/>
                </a:moveTo>
                <a:lnTo>
                  <a:pt x="9955" y="10000"/>
                </a:lnTo>
                <a:cubicBezTo>
                  <a:pt x="9918" y="6667"/>
                  <a:pt x="9882" y="3333"/>
                  <a:pt x="9845" y="0"/>
                </a:cubicBezTo>
                <a:lnTo>
                  <a:pt x="0" y="0"/>
                </a:lnTo>
                <a:lnTo>
                  <a:pt x="0" y="996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12700" algn="ctr">
            <a:solidFill>
              <a:srgbClr val="808080"/>
            </a:solidFill>
            <a:miter lim="800000"/>
            <a:headEnd/>
            <a:tailEnd/>
          </a:ln>
          <a:effectLst>
            <a:softEdge rad="0"/>
          </a:effectLst>
        </p:spPr>
        <p:txBody>
          <a:bodyPr lIns="0" tIns="0" rIns="0" bIns="0" anchor="ctr"/>
          <a:lstStyle/>
          <a:p>
            <a:pPr algn="ctr" defTabSz="7620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>
                <a:solidFill>
                  <a:srgbClr val="FFFFFF"/>
                </a:solidFill>
                <a:ea typeface="맑은 고딕" pitchFamily="50" charset="-127"/>
              </a:rPr>
              <a:t>수행 배경 및 목적</a:t>
            </a:r>
            <a:endParaRPr kumimoji="0" lang="en-US" sz="14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572000" y="1681611"/>
            <a:ext cx="4176464" cy="379237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algn="ctr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dirty="0" smtClean="0">
                <a:solidFill>
                  <a:srgbClr val="FFFFFF"/>
                </a:solidFill>
                <a:ea typeface="맑은 고딕" pitchFamily="50" charset="-127"/>
              </a:rPr>
              <a:t>추진 전략</a:t>
            </a:r>
            <a:endParaRPr kumimoji="0" lang="en-US" altLang="ko-KR" sz="1400" b="1" dirty="0">
              <a:solidFill>
                <a:srgbClr val="FFFFFF"/>
              </a:solidFill>
              <a:ea typeface="맑은 고딕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23528" y="5229200"/>
            <a:ext cx="4005262" cy="5724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57263" fontAlgn="auto" latinLnBrk="0">
              <a:lnSpc>
                <a:spcPct val="130000"/>
              </a:lnSpc>
              <a:spcBef>
                <a:spcPts val="0"/>
              </a:spcBef>
              <a:spcAft>
                <a:spcPts val="700"/>
              </a:spcAft>
              <a:defRPr/>
            </a:pP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2017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월 </a:t>
            </a: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>~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2017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월까지 </a:t>
            </a:r>
            <a:r>
              <a:rPr kumimoji="0" lang="ko-KR" altLang="en-US" sz="1200" b="1" i="1" u="sng" kern="0" dirty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개월에 </a:t>
            </a:r>
            <a:r>
              <a:rPr kumimoji="0" lang="ko-KR" altLang="en-US" sz="1200" b="1" i="1" u="sng" kern="0" dirty="0">
                <a:latin typeface="맑은 고딕" pitchFamily="50" charset="-127"/>
                <a:ea typeface="맑은 고딕" pitchFamily="50" charset="-127"/>
              </a:rPr>
              <a:t>걸쳐 </a:t>
            </a:r>
            <a: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kumimoji="0" lang="en-US" altLang="ko-KR" sz="1200" b="1" i="1" u="sng" kern="0" dirty="0">
                <a:latin typeface="맑은 고딕" pitchFamily="50" charset="-127"/>
                <a:ea typeface="맑은 고딕" pitchFamily="50" charset="-127"/>
              </a:rPr>
            </a:br>
            <a:r>
              <a:rPr kumimoji="0" lang="ko-KR" altLang="en-US" sz="1200" b="1" i="1" u="sng" kern="0" dirty="0" smtClean="0">
                <a:latin typeface="맑은 고딕" pitchFamily="50" charset="-127"/>
                <a:ea typeface="맑은 고딕" pitchFamily="50" charset="-127"/>
              </a:rPr>
              <a:t>노후서버 교체 및 재해복구 시스템 구축</a:t>
            </a:r>
            <a:r>
              <a:rPr kumimoji="0" lang="en-US" altLang="ko-KR" sz="1200" b="1" i="1" u="sng" kern="0" dirty="0" smtClean="0">
                <a:latin typeface="맑은 고딕" pitchFamily="50" charset="-127"/>
                <a:ea typeface="맑은 고딕" pitchFamily="50" charset="-127"/>
              </a:rPr>
              <a:t>”</a:t>
            </a:r>
            <a:endParaRPr kumimoji="0" lang="ko-KR" altLang="en-US" sz="1200" b="1" i="1" u="sng" kern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이등변 삼각형 25"/>
          <p:cNvSpPr/>
          <p:nvPr/>
        </p:nvSpPr>
        <p:spPr bwMode="auto">
          <a:xfrm flipV="1">
            <a:off x="548506" y="5053625"/>
            <a:ext cx="3455988" cy="103567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 defTabSz="708025" eaLnBrk="0" latinLnBrk="0" hangingPunct="0">
              <a:defRPr/>
            </a:pPr>
            <a:endParaRPr lang="en-US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5436097" y="2132856"/>
            <a:ext cx="3240360" cy="126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노후된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UNIX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서버를 신규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x86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리눅스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OS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기반에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Apache, JBOSS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와 같은 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err="1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오픈소스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S/W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로 구성하여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인프라 구조 개선</a:t>
            </a:r>
            <a:endParaRPr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5436096" y="3501008"/>
            <a:ext cx="3240361" cy="108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서버 이중화 구성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핵심 업무에 대해서 재해 복구 시스템 구축</a:t>
            </a: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</a:rPr>
              <a:t>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</a:rPr>
              <a:t>향후 </a:t>
            </a:r>
            <a:r>
              <a:rPr lang="en-US" altLang="ko-KR" sz="1200" b="1" dirty="0" smtClean="0">
                <a:latin typeface="맑은 고딕" pitchFamily="50" charset="-127"/>
              </a:rPr>
              <a:t>2</a:t>
            </a:r>
            <a:r>
              <a:rPr lang="ko-KR" altLang="en-US" sz="1200" b="1" dirty="0" smtClean="0">
                <a:latin typeface="맑은 고딕" pitchFamily="50" charset="-127"/>
              </a:rPr>
              <a:t>년간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</a:rPr>
              <a:t>업무 증가 용량 구축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644008" y="4725144"/>
            <a:ext cx="755650" cy="1080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  <a:extLst/>
        </p:spPr>
        <p:txBody>
          <a:bodyPr lIns="36000" rIns="36000" anchor="ctr"/>
          <a:lstStyle/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자원</a:t>
            </a:r>
            <a:endParaRPr kumimoji="0" lang="en-US" altLang="ko-KR" sz="1400" b="1" kern="0" dirty="0" smtClean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defTabSz="957263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400" b="1" kern="0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효율화</a:t>
            </a:r>
            <a:endParaRPr kumimoji="0" lang="ko-KR" altLang="en-US" sz="1400" b="1" kern="0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5436096" y="4725144"/>
            <a:ext cx="3240361" cy="10800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 anchorCtr="0"/>
          <a:lstStyle/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인프라 최적화를 통한 성능 향상 추진</a:t>
            </a:r>
            <a:endParaRPr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87313" lvl="1" indent="-85725" defTabSz="900113" latinLnBrk="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§"/>
            </a:pP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안정적 </a:t>
            </a:r>
            <a:r>
              <a:rPr kumimoji="0"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Migration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을 위하여 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588" lvl="1" defTabSz="900113" latinLnBrk="0">
              <a:lnSpc>
                <a:spcPct val="150000"/>
              </a:lnSpc>
              <a:buClr>
                <a:srgbClr val="000000"/>
              </a:buClr>
            </a:pPr>
            <a:r>
              <a:rPr lang="en-US" altLang="ko-KR" sz="1200" b="1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응용시스템 변경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최소화</a:t>
            </a:r>
            <a:endParaRPr kumimoji="0" lang="en-US" altLang="ko-KR" sz="1200" b="1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655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II. </a:t>
            </a:r>
            <a:r>
              <a:rPr kumimoji="1" lang="ko-KR" altLang="en-US" sz="2031" kern="0" dirty="0" smtClean="0"/>
              <a:t>범위 및 목표</a:t>
            </a:r>
            <a:endParaRPr kumimoji="1" lang="ko-KR" altLang="en-US" sz="1477" kern="0" dirty="0"/>
          </a:p>
        </p:txBody>
      </p:sp>
      <p:sp>
        <p:nvSpPr>
          <p:cNvPr id="40" name="직사각형 39"/>
          <p:cNvSpPr/>
          <p:nvPr/>
        </p:nvSpPr>
        <p:spPr>
          <a:xfrm>
            <a:off x="545204" y="1844824"/>
            <a:ext cx="2664000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>
                <a:solidFill>
                  <a:schemeClr val="bg1"/>
                </a:solidFill>
              </a:rPr>
              <a:t> </a:t>
            </a:r>
            <a:r>
              <a:rPr lang="ko-KR" altLang="en-US" sz="1292" b="1" dirty="0" smtClean="0">
                <a:solidFill>
                  <a:schemeClr val="bg1"/>
                </a:solidFill>
              </a:rPr>
              <a:t>추진 범위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  <p:sp>
        <p:nvSpPr>
          <p:cNvPr id="14" name="Rectangle 54"/>
          <p:cNvSpPr>
            <a:spLocks noChangeArrowheads="1"/>
          </p:cNvSpPr>
          <p:nvPr/>
        </p:nvSpPr>
        <p:spPr bwMode="auto">
          <a:xfrm>
            <a:off x="545205" y="1079610"/>
            <a:ext cx="8059243" cy="5909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노후 서버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46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[OS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]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의 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UNIX, NT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관련된 </a:t>
            </a:r>
            <a:endParaRPr kumimoji="1"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 소프트웨어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프로그램</a:t>
            </a:r>
            <a:r>
              <a:rPr kumimoji="1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kumimoji="1"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데이터를 본 과제의 추진 범위로 함</a:t>
            </a:r>
            <a:endParaRPr kumimoji="1"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8" name="Rectangle 280"/>
          <p:cNvSpPr>
            <a:spLocks noChangeArrowheads="1"/>
          </p:cNvSpPr>
          <p:nvPr/>
        </p:nvSpPr>
        <p:spPr bwMode="auto">
          <a:xfrm>
            <a:off x="545205" y="2139266"/>
            <a:ext cx="421739" cy="997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ko-KR" altLang="en-US" sz="1100" b="1" dirty="0">
                <a:latin typeface="+mn-ea"/>
              </a:rPr>
              <a:t>서버</a:t>
            </a:r>
          </a:p>
        </p:txBody>
      </p:sp>
      <p:sp>
        <p:nvSpPr>
          <p:cNvPr id="19" name="Rectangle 28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66943" y="2139265"/>
            <a:ext cx="2232000" cy="99796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92075" indent="-92075" algn="dist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X86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algn="l">
              <a:buFont typeface="Wingdings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HP-UX V11.11, 11.31,</a:t>
            </a: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AIX 6.1, SunOS 5.10,</a:t>
            </a: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Windows Server 2008</a:t>
            </a:r>
          </a:p>
        </p:txBody>
      </p:sp>
      <p:sp>
        <p:nvSpPr>
          <p:cNvPr id="20" name="AutoShape 283"/>
          <p:cNvSpPr>
            <a:spLocks noChangeArrowheads="1"/>
          </p:cNvSpPr>
          <p:nvPr/>
        </p:nvSpPr>
        <p:spPr bwMode="auto">
          <a:xfrm>
            <a:off x="3510389" y="2139264"/>
            <a:ext cx="2357754" cy="997963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대상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이전 연결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OS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교체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1" name="AutoShape 296"/>
          <p:cNvCxnSpPr>
            <a:cxnSpLocks noChangeShapeType="1"/>
            <a:stCxn id="19" idx="3"/>
            <a:endCxn id="20" idx="1"/>
          </p:cNvCxnSpPr>
          <p:nvPr/>
        </p:nvCxnSpPr>
        <p:spPr bwMode="auto">
          <a:xfrm flipV="1">
            <a:off x="3198943" y="2638246"/>
            <a:ext cx="311446" cy="1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2" name="Rectangle 298"/>
          <p:cNvSpPr>
            <a:spLocks noChangeArrowheads="1"/>
          </p:cNvSpPr>
          <p:nvPr/>
        </p:nvSpPr>
        <p:spPr bwMode="auto">
          <a:xfrm>
            <a:off x="6244660" y="2139265"/>
            <a:ext cx="2358000" cy="997961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indent="-182563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X86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33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(OS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DR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포함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3" name="AutoShape 299"/>
          <p:cNvCxnSpPr>
            <a:cxnSpLocks noChangeShapeType="1"/>
            <a:stCxn id="20" idx="3"/>
            <a:endCxn id="22" idx="1"/>
          </p:cNvCxnSpPr>
          <p:nvPr/>
        </p:nvCxnSpPr>
        <p:spPr bwMode="auto">
          <a:xfrm>
            <a:off x="5868143" y="263824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4" name="Rectangle 306"/>
          <p:cNvSpPr>
            <a:spLocks noChangeArrowheads="1"/>
          </p:cNvSpPr>
          <p:nvPr/>
        </p:nvSpPr>
        <p:spPr bwMode="auto">
          <a:xfrm>
            <a:off x="545205" y="3186028"/>
            <a:ext cx="421739" cy="7452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en-US" altLang="ko-KR" sz="1100" b="1" dirty="0">
                <a:latin typeface="+mn-ea"/>
              </a:rPr>
              <a:t>S/W</a:t>
            </a:r>
          </a:p>
        </p:txBody>
      </p:sp>
      <p:sp>
        <p:nvSpPr>
          <p:cNvPr id="25" name="Rectangle 307"/>
          <p:cNvSpPr>
            <a:spLocks noChangeArrowheads="1"/>
          </p:cNvSpPr>
          <p:nvPr/>
        </p:nvSpPr>
        <p:spPr bwMode="auto">
          <a:xfrm>
            <a:off x="965656" y="3186028"/>
            <a:ext cx="2232000" cy="7452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 typeface="Wingdings" pitchFamily="2" charset="2"/>
              <a:buChar char="§"/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Oracle, </a:t>
            </a:r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Weblogic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42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6" name="AutoShape 308"/>
          <p:cNvSpPr>
            <a:spLocks noChangeArrowheads="1"/>
          </p:cNvSpPr>
          <p:nvPr/>
        </p:nvSpPr>
        <p:spPr bwMode="auto">
          <a:xfrm>
            <a:off x="3510389" y="3186028"/>
            <a:ext cx="2357754" cy="7452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Upgrade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 설치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Customizing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운영환경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재 구성</a:t>
            </a:r>
          </a:p>
        </p:txBody>
      </p:sp>
      <p:cxnSp>
        <p:nvCxnSpPr>
          <p:cNvPr id="27" name="AutoShape 309"/>
          <p:cNvCxnSpPr>
            <a:cxnSpLocks noChangeShapeType="1"/>
          </p:cNvCxnSpPr>
          <p:nvPr/>
        </p:nvCxnSpPr>
        <p:spPr bwMode="auto">
          <a:xfrm>
            <a:off x="3197656" y="3571188"/>
            <a:ext cx="312733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28" name="Rectangle 310"/>
          <p:cNvSpPr>
            <a:spLocks noChangeArrowheads="1"/>
          </p:cNvSpPr>
          <p:nvPr/>
        </p:nvSpPr>
        <p:spPr bwMode="auto">
          <a:xfrm>
            <a:off x="6244660" y="3186028"/>
            <a:ext cx="2358000" cy="7452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Apache, </a:t>
            </a:r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JBoss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45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29" name="AutoShape 311"/>
          <p:cNvCxnSpPr>
            <a:cxnSpLocks noChangeShapeType="1"/>
          </p:cNvCxnSpPr>
          <p:nvPr/>
        </p:nvCxnSpPr>
        <p:spPr bwMode="auto">
          <a:xfrm>
            <a:off x="5868143" y="3571188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0" name="Rectangle 312"/>
          <p:cNvSpPr>
            <a:spLocks noChangeArrowheads="1"/>
          </p:cNvSpPr>
          <p:nvPr/>
        </p:nvSpPr>
        <p:spPr bwMode="auto">
          <a:xfrm>
            <a:off x="545205" y="3965476"/>
            <a:ext cx="421739" cy="770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en-US" altLang="ko-KR" sz="1100" b="1" dirty="0">
                <a:latin typeface="+mn-ea"/>
              </a:rPr>
              <a:t>Data</a:t>
            </a:r>
          </a:p>
        </p:txBody>
      </p:sp>
      <p:sp>
        <p:nvSpPr>
          <p:cNvPr id="31" name="Rectangle 313"/>
          <p:cNvSpPr>
            <a:spLocks noChangeArrowheads="1"/>
          </p:cNvSpPr>
          <p:nvPr/>
        </p:nvSpPr>
        <p:spPr bwMode="auto">
          <a:xfrm>
            <a:off x="966943" y="3965476"/>
            <a:ext cx="2232000" cy="7704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buFont typeface="Wingdings" pitchFamily="2" charset="2"/>
              <a:buChar char="§"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Oracle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3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</a:t>
            </a:r>
            <a:endParaRPr lang="en-US" altLang="ko-KR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l"/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10.2.0.4, 10.2.0.5, </a:t>
            </a:r>
          </a:p>
          <a:p>
            <a:pPr algn="l"/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11.2.0.2</a:t>
            </a:r>
          </a:p>
        </p:txBody>
      </p:sp>
      <p:sp>
        <p:nvSpPr>
          <p:cNvPr id="32" name="AutoShape 314"/>
          <p:cNvSpPr>
            <a:spLocks noChangeArrowheads="1"/>
          </p:cNvSpPr>
          <p:nvPr/>
        </p:nvSpPr>
        <p:spPr bwMode="auto">
          <a:xfrm>
            <a:off x="3510389" y="3965476"/>
            <a:ext cx="2357754" cy="7704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Upgrade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 설치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Customizing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테스트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DB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Migration</a:t>
            </a:r>
          </a:p>
        </p:txBody>
      </p:sp>
      <p:cxnSp>
        <p:nvCxnSpPr>
          <p:cNvPr id="34" name="AutoShape 315"/>
          <p:cNvCxnSpPr>
            <a:cxnSpLocks noChangeShapeType="1"/>
            <a:stCxn id="31" idx="3"/>
            <a:endCxn id="32" idx="1"/>
          </p:cNvCxnSpPr>
          <p:nvPr/>
        </p:nvCxnSpPr>
        <p:spPr bwMode="auto">
          <a:xfrm>
            <a:off x="3198943" y="4350676"/>
            <a:ext cx="311446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5" name="Rectangle 316"/>
          <p:cNvSpPr>
            <a:spLocks noChangeArrowheads="1"/>
          </p:cNvSpPr>
          <p:nvPr/>
        </p:nvSpPr>
        <p:spPr bwMode="auto">
          <a:xfrm>
            <a:off x="6244660" y="3965476"/>
            <a:ext cx="2358000" cy="7704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Oracle 1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버전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PPAS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종의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버전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36" name="AutoShape 317"/>
          <p:cNvCxnSpPr>
            <a:cxnSpLocks noChangeShapeType="1"/>
            <a:stCxn id="32" idx="3"/>
            <a:endCxn id="35" idx="1"/>
          </p:cNvCxnSpPr>
          <p:nvPr/>
        </p:nvCxnSpPr>
        <p:spPr bwMode="auto">
          <a:xfrm>
            <a:off x="5868143" y="435067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37" name="Rectangle 318"/>
          <p:cNvSpPr>
            <a:spLocks noChangeArrowheads="1"/>
          </p:cNvSpPr>
          <p:nvPr/>
        </p:nvSpPr>
        <p:spPr bwMode="auto">
          <a:xfrm>
            <a:off x="544961" y="4784636"/>
            <a:ext cx="421983" cy="10175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 eaLnBrk="1" latinLnBrk="1" hangingPunct="1">
              <a:lnSpc>
                <a:spcPct val="100000"/>
              </a:lnSpc>
              <a:spcBef>
                <a:spcPct val="0"/>
              </a:spcBef>
              <a:defRPr/>
            </a:pPr>
            <a:r>
              <a:rPr kumimoji="1" lang="ko-KR" altLang="en-US" sz="1100" b="1" dirty="0">
                <a:latin typeface="+mn-ea"/>
              </a:rPr>
              <a:t>프로그램</a:t>
            </a:r>
          </a:p>
        </p:txBody>
      </p:sp>
      <p:sp>
        <p:nvSpPr>
          <p:cNvPr id="38" name="Rectangle 31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966943" y="4784636"/>
            <a:ext cx="2232000" cy="1018800"/>
          </a:xfrm>
          <a:prstGeom prst="rect">
            <a:avLst/>
          </a:prstGeom>
          <a:noFill/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§"/>
              <a:defRPr/>
            </a:pP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선택적복지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포함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단위업무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pro*C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Java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총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10,846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(PKG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제외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39" name="AutoShape 320"/>
          <p:cNvSpPr>
            <a:spLocks noChangeArrowheads="1"/>
          </p:cNvSpPr>
          <p:nvPr/>
        </p:nvSpPr>
        <p:spPr bwMode="auto">
          <a:xfrm>
            <a:off x="3510389" y="4784636"/>
            <a:ext cx="2357754" cy="1018800"/>
          </a:xfrm>
          <a:prstGeom prst="plaque">
            <a:avLst>
              <a:gd name="adj" fmla="val 16667"/>
            </a:avLst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S/W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Upgrade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에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따른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변경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全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PGM Compile/Test</a:t>
            </a:r>
          </a:p>
          <a:p>
            <a:pPr algn="l">
              <a:lnSpc>
                <a:spcPct val="120000"/>
              </a:lnSpc>
              <a:spcBef>
                <a:spcPct val="10000"/>
              </a:spcBef>
              <a:buFont typeface="Wingdings" pitchFamily="2" charset="2"/>
              <a:buChar char="ü"/>
            </a:pP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미사용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PGM </a:t>
            </a:r>
            <a:r>
              <a:rPr lang="ko-KR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삭제</a:t>
            </a:r>
          </a:p>
        </p:txBody>
      </p:sp>
      <p:cxnSp>
        <p:nvCxnSpPr>
          <p:cNvPr id="41" name="AutoShape 321"/>
          <p:cNvCxnSpPr>
            <a:cxnSpLocks noChangeShapeType="1"/>
            <a:stCxn id="38" idx="3"/>
            <a:endCxn id="39" idx="1"/>
          </p:cNvCxnSpPr>
          <p:nvPr/>
        </p:nvCxnSpPr>
        <p:spPr bwMode="auto">
          <a:xfrm>
            <a:off x="3198943" y="5294036"/>
            <a:ext cx="311446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42" name="Rectangle 322"/>
          <p:cNvSpPr>
            <a:spLocks noChangeArrowheads="1"/>
          </p:cNvSpPr>
          <p:nvPr/>
        </p:nvSpPr>
        <p:spPr bwMode="auto">
          <a:xfrm>
            <a:off x="6244660" y="4784636"/>
            <a:ext cx="2358000" cy="101880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ko-KR" altLang="en-US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선택적복지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등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10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 단위업무</a:t>
            </a:r>
          </a:p>
          <a:p>
            <a:pPr marL="171450" indent="-171450" algn="l">
              <a:buFont typeface="Wingdings" panose="05000000000000000000" pitchFamily="2" charset="2"/>
              <a:buChar char="§"/>
              <a:defRPr/>
            </a:pP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pro*c, Java</a:t>
            </a:r>
            <a:r>
              <a:rPr lang="ko-KR" altLang="en-US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성공적 </a:t>
            </a:r>
            <a:r>
              <a:rPr lang="ko-KR" altLang="en-US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컨버전</a:t>
            </a:r>
            <a:endParaRPr lang="ko-KR" altLang="en-US" sz="11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43" name="AutoShape 323"/>
          <p:cNvCxnSpPr>
            <a:cxnSpLocks noChangeShapeType="1"/>
            <a:stCxn id="39" idx="3"/>
            <a:endCxn id="42" idx="1"/>
          </p:cNvCxnSpPr>
          <p:nvPr/>
        </p:nvCxnSpPr>
        <p:spPr bwMode="auto">
          <a:xfrm>
            <a:off x="5868143" y="5294036"/>
            <a:ext cx="376517" cy="0"/>
          </a:xfrm>
          <a:prstGeom prst="straightConnector1">
            <a:avLst/>
          </a:prstGeom>
          <a:noFill/>
          <a:ln w="19050">
            <a:solidFill>
              <a:srgbClr val="339966"/>
            </a:solidFill>
            <a:prstDash val="sysDot"/>
            <a:round/>
            <a:headEnd type="oval" w="med" len="med"/>
            <a:tailEnd type="triangle" w="lg" len="med"/>
          </a:ln>
        </p:spPr>
      </p:cxnSp>
      <p:sp>
        <p:nvSpPr>
          <p:cNvPr id="50" name="직사각형 49"/>
          <p:cNvSpPr/>
          <p:nvPr/>
        </p:nvSpPr>
        <p:spPr>
          <a:xfrm>
            <a:off x="3510389" y="1844824"/>
            <a:ext cx="2357755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 smtClean="0">
                <a:solidFill>
                  <a:schemeClr val="bg1"/>
                </a:solidFill>
              </a:rPr>
              <a:t>전환 방법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246693" y="1844824"/>
            <a:ext cx="2357755" cy="270253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/>
            <a:r>
              <a:rPr lang="ko-KR" altLang="en-US" sz="1292" b="1" dirty="0">
                <a:solidFill>
                  <a:schemeClr val="bg1"/>
                </a:solidFill>
              </a:rPr>
              <a:t> </a:t>
            </a:r>
            <a:r>
              <a:rPr lang="ko-KR" altLang="en-US" sz="1292" b="1" dirty="0" smtClean="0">
                <a:solidFill>
                  <a:schemeClr val="bg1"/>
                </a:solidFill>
              </a:rPr>
              <a:t>목표 수준</a:t>
            </a:r>
            <a:endParaRPr lang="ko-KR" altLang="en-US" sz="1292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III. </a:t>
            </a:r>
            <a:r>
              <a:rPr kumimoji="1" lang="ko-KR" altLang="en-US" sz="2031" kern="0" dirty="0" smtClean="0"/>
              <a:t>전체 일정</a:t>
            </a:r>
            <a:endParaRPr kumimoji="1" lang="ko-KR" altLang="en-US" sz="1477" kern="0" dirty="0"/>
          </a:p>
        </p:txBody>
      </p:sp>
      <p:graphicFrame>
        <p:nvGraphicFramePr>
          <p:cNvPr id="44" name="Group 11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234782"/>
              </p:ext>
            </p:extLst>
          </p:nvPr>
        </p:nvGraphicFramePr>
        <p:xfrm>
          <a:off x="395536" y="1536202"/>
          <a:ext cx="8345385" cy="4460507"/>
        </p:xfrm>
        <a:graphic>
          <a:graphicData uri="http://schemas.openxmlformats.org/drawingml/2006/table">
            <a:tbl>
              <a:tblPr/>
              <a:tblGrid>
                <a:gridCol w="822234"/>
                <a:gridCol w="1763079"/>
                <a:gridCol w="960012"/>
                <a:gridCol w="960012"/>
                <a:gridCol w="960012"/>
                <a:gridCol w="960012"/>
                <a:gridCol w="960012"/>
                <a:gridCol w="960012"/>
              </a:tblGrid>
              <a:tr h="370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이행차수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업무명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2017.03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2017.04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2017.05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2017.06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2017.07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2017.08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(6/3)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임직원 알뜰시장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브랜드관리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외주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B2B </a:t>
                      </a:r>
                      <a:r>
                        <a:rPr kumimoji="1" lang="en-US" altLang="ko-K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eMarketplace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(7/15)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선택적복지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S-EDTS(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IT-SAFE)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(7/22)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법인구매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(8/1)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하나로협의회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민원관리시스템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(8/7)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스마트워크플레이스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2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모바일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경영대쉬보드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차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(8/11)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총무지원</a:t>
                      </a:r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0" marR="0" marT="0" marB="0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6" name="Rectangle 54"/>
          <p:cNvSpPr>
            <a:spLocks noChangeArrowheads="1"/>
          </p:cNvSpPr>
          <p:nvPr/>
        </p:nvSpPr>
        <p:spPr bwMode="auto">
          <a:xfrm>
            <a:off x="395536" y="1052736"/>
            <a:ext cx="8059243" cy="2662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latin typeface="+mn-ea"/>
              </a:rPr>
              <a:t>본 프로젝트는 약 </a:t>
            </a:r>
            <a:r>
              <a:rPr kumimoji="1" lang="en-US" altLang="ko-KR" sz="1600" b="1" dirty="0" smtClean="0">
                <a:latin typeface="+mn-ea"/>
              </a:rPr>
              <a:t>8</a:t>
            </a:r>
            <a:r>
              <a:rPr kumimoji="1" lang="ko-KR" altLang="en-US" sz="1600" b="1" dirty="0" smtClean="0">
                <a:latin typeface="+mn-ea"/>
              </a:rPr>
              <a:t>개월</a:t>
            </a:r>
            <a:r>
              <a:rPr kumimoji="1" lang="en-US" altLang="ko-KR" sz="1600" b="1" dirty="0" smtClean="0">
                <a:latin typeface="+mn-ea"/>
              </a:rPr>
              <a:t>(’16.12.31~`17.08.31)</a:t>
            </a:r>
            <a:r>
              <a:rPr kumimoji="1" lang="ko-KR" altLang="en-US" sz="1600" b="1" dirty="0" smtClean="0">
                <a:latin typeface="+mn-ea"/>
              </a:rPr>
              <a:t>간 추진하여 총 </a:t>
            </a:r>
            <a:r>
              <a:rPr kumimoji="1" lang="en-US" altLang="ko-KR" sz="1600" b="1" dirty="0" smtClean="0">
                <a:latin typeface="+mn-ea"/>
              </a:rPr>
              <a:t>11</a:t>
            </a:r>
            <a:r>
              <a:rPr kumimoji="1" lang="ko-KR" altLang="en-US" sz="1600" b="1" dirty="0" smtClean="0">
                <a:latin typeface="+mn-ea"/>
              </a:rPr>
              <a:t>개 이행 완료함</a:t>
            </a:r>
            <a:endParaRPr kumimoji="1" lang="ko-KR" altLang="en-US" sz="1600" b="1" dirty="0">
              <a:latin typeface="+mn-ea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3455976" y="2023903"/>
            <a:ext cx="1908112" cy="2555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28" name="다이아몬드 27"/>
          <p:cNvSpPr/>
          <p:nvPr/>
        </p:nvSpPr>
        <p:spPr>
          <a:xfrm>
            <a:off x="5868144" y="2015362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9" name="TextBox 221"/>
          <p:cNvSpPr txBox="1">
            <a:spLocks noChangeArrowheads="1"/>
          </p:cNvSpPr>
          <p:nvPr/>
        </p:nvSpPr>
        <p:spPr bwMode="auto">
          <a:xfrm>
            <a:off x="3851804" y="2026458"/>
            <a:ext cx="11522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21"/>
          <p:cNvSpPr txBox="1">
            <a:spLocks noChangeArrowheads="1"/>
          </p:cNvSpPr>
          <p:nvPr/>
        </p:nvSpPr>
        <p:spPr bwMode="auto">
          <a:xfrm>
            <a:off x="5940152" y="196825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(6/3)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1" name="직선 연결선 30"/>
          <p:cNvCxnSpPr/>
          <p:nvPr/>
        </p:nvCxnSpPr>
        <p:spPr bwMode="auto">
          <a:xfrm>
            <a:off x="3447373" y="5768471"/>
            <a:ext cx="900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32" name="TextBox 221"/>
          <p:cNvSpPr txBox="1">
            <a:spLocks noChangeArrowheads="1"/>
          </p:cNvSpPr>
          <p:nvPr/>
        </p:nvSpPr>
        <p:spPr bwMode="auto">
          <a:xfrm>
            <a:off x="3411153" y="5768471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다이아몬드 33"/>
          <p:cNvSpPr/>
          <p:nvPr/>
        </p:nvSpPr>
        <p:spPr>
          <a:xfrm>
            <a:off x="8151105" y="5657767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5" name="TextBox 221"/>
          <p:cNvSpPr txBox="1">
            <a:spLocks noChangeArrowheads="1"/>
          </p:cNvSpPr>
          <p:nvPr/>
        </p:nvSpPr>
        <p:spPr bwMode="auto">
          <a:xfrm>
            <a:off x="8235689" y="5610655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(8/11)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 bwMode="auto">
          <a:xfrm flipV="1">
            <a:off x="3996052" y="3131623"/>
            <a:ext cx="2219681" cy="1954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37" name="TextBox 221"/>
          <p:cNvSpPr txBox="1">
            <a:spLocks noChangeArrowheads="1"/>
          </p:cNvSpPr>
          <p:nvPr/>
        </p:nvSpPr>
        <p:spPr bwMode="auto">
          <a:xfrm>
            <a:off x="4355976" y="3133577"/>
            <a:ext cx="151216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다이아몬드 37"/>
          <p:cNvSpPr/>
          <p:nvPr/>
        </p:nvSpPr>
        <p:spPr>
          <a:xfrm>
            <a:off x="7174005" y="3079577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9" name="TextBox 221"/>
          <p:cNvSpPr txBox="1">
            <a:spLocks noChangeArrowheads="1"/>
          </p:cNvSpPr>
          <p:nvPr/>
        </p:nvSpPr>
        <p:spPr bwMode="auto">
          <a:xfrm>
            <a:off x="7258589" y="304837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(7/15)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다이아몬드 42"/>
          <p:cNvSpPr/>
          <p:nvPr/>
        </p:nvSpPr>
        <p:spPr>
          <a:xfrm>
            <a:off x="7474683" y="3903489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5" name="TextBox 221"/>
          <p:cNvSpPr txBox="1">
            <a:spLocks noChangeArrowheads="1"/>
          </p:cNvSpPr>
          <p:nvPr/>
        </p:nvSpPr>
        <p:spPr bwMode="auto">
          <a:xfrm>
            <a:off x="7559267" y="3856377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(7/22)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다이아몬드 46"/>
          <p:cNvSpPr/>
          <p:nvPr/>
        </p:nvSpPr>
        <p:spPr>
          <a:xfrm>
            <a:off x="7182408" y="3439024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8" name="TextBox 221"/>
          <p:cNvSpPr txBox="1">
            <a:spLocks noChangeArrowheads="1"/>
          </p:cNvSpPr>
          <p:nvPr/>
        </p:nvSpPr>
        <p:spPr bwMode="auto">
          <a:xfrm>
            <a:off x="7266992" y="3391912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(7/15)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다이아몬드 48"/>
          <p:cNvSpPr/>
          <p:nvPr/>
        </p:nvSpPr>
        <p:spPr>
          <a:xfrm>
            <a:off x="7740352" y="4316920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0" name="TextBox 221"/>
          <p:cNvSpPr txBox="1">
            <a:spLocks noChangeArrowheads="1"/>
          </p:cNvSpPr>
          <p:nvPr/>
        </p:nvSpPr>
        <p:spPr bwMode="auto">
          <a:xfrm>
            <a:off x="7791609" y="4269808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(8/1)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4" name="TextBox 221"/>
          <p:cNvSpPr txBox="1">
            <a:spLocks noChangeArrowheads="1"/>
          </p:cNvSpPr>
          <p:nvPr/>
        </p:nvSpPr>
        <p:spPr bwMode="auto">
          <a:xfrm>
            <a:off x="7791609" y="4624849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(8/1)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5" name="다이아몬드 54"/>
          <p:cNvSpPr/>
          <p:nvPr/>
        </p:nvSpPr>
        <p:spPr>
          <a:xfrm>
            <a:off x="7928891" y="4992041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6" name="TextBox 221"/>
          <p:cNvSpPr txBox="1">
            <a:spLocks noChangeArrowheads="1"/>
          </p:cNvSpPr>
          <p:nvPr/>
        </p:nvSpPr>
        <p:spPr bwMode="auto">
          <a:xfrm>
            <a:off x="7956376" y="4944929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(8/7)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7" name="다이아몬드 56"/>
          <p:cNvSpPr/>
          <p:nvPr/>
        </p:nvSpPr>
        <p:spPr>
          <a:xfrm>
            <a:off x="7928659" y="5276312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8" name="TextBox 221"/>
          <p:cNvSpPr txBox="1">
            <a:spLocks noChangeArrowheads="1"/>
          </p:cNvSpPr>
          <p:nvPr/>
        </p:nvSpPr>
        <p:spPr bwMode="auto">
          <a:xfrm>
            <a:off x="7956144" y="522920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(8/7)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9" name="직선 연결선 58"/>
          <p:cNvCxnSpPr/>
          <p:nvPr/>
        </p:nvCxnSpPr>
        <p:spPr bwMode="auto">
          <a:xfrm>
            <a:off x="5004048" y="5022485"/>
            <a:ext cx="2351267" cy="4491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60" name="TextBox 221"/>
          <p:cNvSpPr txBox="1">
            <a:spLocks noChangeArrowheads="1"/>
          </p:cNvSpPr>
          <p:nvPr/>
        </p:nvSpPr>
        <p:spPr bwMode="auto">
          <a:xfrm>
            <a:off x="5364088" y="5026976"/>
            <a:ext cx="12961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다이아몬드 60"/>
          <p:cNvSpPr/>
          <p:nvPr/>
        </p:nvSpPr>
        <p:spPr>
          <a:xfrm>
            <a:off x="7835614" y="3167490"/>
            <a:ext cx="108000" cy="108000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2" name="TextBox 221"/>
          <p:cNvSpPr txBox="1">
            <a:spLocks noChangeArrowheads="1"/>
          </p:cNvSpPr>
          <p:nvPr/>
        </p:nvSpPr>
        <p:spPr bwMode="auto">
          <a:xfrm>
            <a:off x="7955662" y="3120378"/>
            <a:ext cx="90027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DR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전환훈련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(8/4)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다이아몬드 62"/>
          <p:cNvSpPr/>
          <p:nvPr/>
        </p:nvSpPr>
        <p:spPr>
          <a:xfrm>
            <a:off x="7838415" y="3536750"/>
            <a:ext cx="108000" cy="108000"/>
          </a:xfrm>
          <a:prstGeom prst="diamond">
            <a:avLst/>
          </a:prstGeom>
          <a:solidFill>
            <a:schemeClr val="accent1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4" name="TextBox 221"/>
          <p:cNvSpPr txBox="1">
            <a:spLocks noChangeArrowheads="1"/>
          </p:cNvSpPr>
          <p:nvPr/>
        </p:nvSpPr>
        <p:spPr bwMode="auto">
          <a:xfrm>
            <a:off x="7958463" y="3480418"/>
            <a:ext cx="90027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DR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전환훈련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(8/4)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8" name="직선 연결선 67"/>
          <p:cNvCxnSpPr/>
          <p:nvPr/>
        </p:nvCxnSpPr>
        <p:spPr bwMode="auto">
          <a:xfrm>
            <a:off x="3455976" y="2387993"/>
            <a:ext cx="1908112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69" name="TextBox 221"/>
          <p:cNvSpPr txBox="1">
            <a:spLocks noChangeArrowheads="1"/>
          </p:cNvSpPr>
          <p:nvPr/>
        </p:nvSpPr>
        <p:spPr bwMode="auto">
          <a:xfrm>
            <a:off x="3851804" y="2387993"/>
            <a:ext cx="11522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0" name="직선 연결선 69"/>
          <p:cNvCxnSpPr/>
          <p:nvPr/>
        </p:nvCxnSpPr>
        <p:spPr bwMode="auto">
          <a:xfrm>
            <a:off x="3455976" y="2735443"/>
            <a:ext cx="1908000" cy="1003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71" name="TextBox 221"/>
          <p:cNvSpPr txBox="1">
            <a:spLocks noChangeArrowheads="1"/>
          </p:cNvSpPr>
          <p:nvPr/>
        </p:nvSpPr>
        <p:spPr bwMode="auto">
          <a:xfrm>
            <a:off x="3851804" y="2740439"/>
            <a:ext cx="11522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4" name="다이아몬드 73"/>
          <p:cNvSpPr/>
          <p:nvPr/>
        </p:nvSpPr>
        <p:spPr>
          <a:xfrm>
            <a:off x="5868144" y="2375402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5" name="TextBox 221"/>
          <p:cNvSpPr txBox="1">
            <a:spLocks noChangeArrowheads="1"/>
          </p:cNvSpPr>
          <p:nvPr/>
        </p:nvSpPr>
        <p:spPr bwMode="auto">
          <a:xfrm>
            <a:off x="5940152" y="232829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(6/3)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6" name="다이아몬드 75"/>
          <p:cNvSpPr/>
          <p:nvPr/>
        </p:nvSpPr>
        <p:spPr>
          <a:xfrm>
            <a:off x="5868144" y="2735442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7" name="TextBox 221"/>
          <p:cNvSpPr txBox="1">
            <a:spLocks noChangeArrowheads="1"/>
          </p:cNvSpPr>
          <p:nvPr/>
        </p:nvSpPr>
        <p:spPr bwMode="auto">
          <a:xfrm>
            <a:off x="5940152" y="268833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이행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(6/3)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9" name="직선 연결선 78"/>
          <p:cNvCxnSpPr/>
          <p:nvPr/>
        </p:nvCxnSpPr>
        <p:spPr bwMode="auto">
          <a:xfrm>
            <a:off x="5364088" y="2023903"/>
            <a:ext cx="468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80" name="TextBox 221"/>
          <p:cNvSpPr txBox="1">
            <a:spLocks noChangeArrowheads="1"/>
          </p:cNvSpPr>
          <p:nvPr/>
        </p:nvSpPr>
        <p:spPr bwMode="auto">
          <a:xfrm>
            <a:off x="5292022" y="2026458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88" name="직선 연결선 87"/>
          <p:cNvCxnSpPr/>
          <p:nvPr/>
        </p:nvCxnSpPr>
        <p:spPr bwMode="auto">
          <a:xfrm>
            <a:off x="5364088" y="2387993"/>
            <a:ext cx="468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89" name="TextBox 221"/>
          <p:cNvSpPr txBox="1">
            <a:spLocks noChangeArrowheads="1"/>
          </p:cNvSpPr>
          <p:nvPr/>
        </p:nvSpPr>
        <p:spPr bwMode="auto">
          <a:xfrm>
            <a:off x="5292022" y="2396294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0" name="직선 연결선 89"/>
          <p:cNvCxnSpPr/>
          <p:nvPr/>
        </p:nvCxnSpPr>
        <p:spPr bwMode="auto">
          <a:xfrm>
            <a:off x="5364088" y="2737884"/>
            <a:ext cx="468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91" name="TextBox 221"/>
          <p:cNvSpPr txBox="1">
            <a:spLocks noChangeArrowheads="1"/>
          </p:cNvSpPr>
          <p:nvPr/>
        </p:nvSpPr>
        <p:spPr bwMode="auto">
          <a:xfrm>
            <a:off x="5292022" y="2740439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2" name="직선 연결선 91"/>
          <p:cNvCxnSpPr/>
          <p:nvPr/>
        </p:nvCxnSpPr>
        <p:spPr bwMode="auto">
          <a:xfrm>
            <a:off x="6479263" y="4323808"/>
            <a:ext cx="1258346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93" name="TextBox 221"/>
          <p:cNvSpPr txBox="1">
            <a:spLocks noChangeArrowheads="1"/>
          </p:cNvSpPr>
          <p:nvPr/>
        </p:nvSpPr>
        <p:spPr bwMode="auto">
          <a:xfrm>
            <a:off x="6804248" y="4323808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4" name="직선 연결선 93"/>
          <p:cNvCxnSpPr/>
          <p:nvPr/>
        </p:nvCxnSpPr>
        <p:spPr bwMode="auto">
          <a:xfrm>
            <a:off x="5364088" y="4323808"/>
            <a:ext cx="1115175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95" name="TextBox 221"/>
          <p:cNvSpPr txBox="1">
            <a:spLocks noChangeArrowheads="1"/>
          </p:cNvSpPr>
          <p:nvPr/>
        </p:nvSpPr>
        <p:spPr bwMode="auto">
          <a:xfrm>
            <a:off x="5148064" y="4323808"/>
            <a:ext cx="151216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6" name="직선 연결선 95"/>
          <p:cNvCxnSpPr/>
          <p:nvPr/>
        </p:nvCxnSpPr>
        <p:spPr bwMode="auto">
          <a:xfrm>
            <a:off x="6479263" y="4670380"/>
            <a:ext cx="1294885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97" name="TextBox 221"/>
          <p:cNvSpPr txBox="1">
            <a:spLocks noChangeArrowheads="1"/>
          </p:cNvSpPr>
          <p:nvPr/>
        </p:nvSpPr>
        <p:spPr bwMode="auto">
          <a:xfrm>
            <a:off x="6804248" y="4670380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8" name="직선 연결선 97"/>
          <p:cNvCxnSpPr/>
          <p:nvPr/>
        </p:nvCxnSpPr>
        <p:spPr bwMode="auto">
          <a:xfrm>
            <a:off x="5364088" y="4670380"/>
            <a:ext cx="1115175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99" name="TextBox 221"/>
          <p:cNvSpPr txBox="1">
            <a:spLocks noChangeArrowheads="1"/>
          </p:cNvSpPr>
          <p:nvPr/>
        </p:nvSpPr>
        <p:spPr bwMode="auto">
          <a:xfrm>
            <a:off x="5148064" y="4633292"/>
            <a:ext cx="151216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0" name="직선 연결선 99"/>
          <p:cNvCxnSpPr/>
          <p:nvPr/>
        </p:nvCxnSpPr>
        <p:spPr bwMode="auto">
          <a:xfrm>
            <a:off x="5004048" y="5348744"/>
            <a:ext cx="2351267" cy="3662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01" name="TextBox 221"/>
          <p:cNvSpPr txBox="1">
            <a:spLocks noChangeArrowheads="1"/>
          </p:cNvSpPr>
          <p:nvPr/>
        </p:nvSpPr>
        <p:spPr bwMode="auto">
          <a:xfrm>
            <a:off x="5364088" y="5348744"/>
            <a:ext cx="12961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" name="직선 연결선 101"/>
          <p:cNvCxnSpPr/>
          <p:nvPr/>
        </p:nvCxnSpPr>
        <p:spPr bwMode="auto">
          <a:xfrm>
            <a:off x="6215733" y="3131623"/>
            <a:ext cx="948555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03" name="TextBox 221"/>
          <p:cNvSpPr txBox="1">
            <a:spLocks noChangeArrowheads="1"/>
          </p:cNvSpPr>
          <p:nvPr/>
        </p:nvSpPr>
        <p:spPr bwMode="auto">
          <a:xfrm>
            <a:off x="6444092" y="3134178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4" name="직선 연결선 103"/>
          <p:cNvCxnSpPr/>
          <p:nvPr/>
        </p:nvCxnSpPr>
        <p:spPr bwMode="auto">
          <a:xfrm>
            <a:off x="3455976" y="3919028"/>
            <a:ext cx="2998174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05" name="TextBox 221"/>
          <p:cNvSpPr txBox="1">
            <a:spLocks noChangeArrowheads="1"/>
          </p:cNvSpPr>
          <p:nvPr/>
        </p:nvSpPr>
        <p:spPr bwMode="auto">
          <a:xfrm>
            <a:off x="4139836" y="3926266"/>
            <a:ext cx="1152244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분석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6" name="직선 연결선 105"/>
          <p:cNvCxnSpPr/>
          <p:nvPr/>
        </p:nvCxnSpPr>
        <p:spPr bwMode="auto">
          <a:xfrm>
            <a:off x="6454150" y="3919028"/>
            <a:ext cx="972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07" name="TextBox 221"/>
          <p:cNvSpPr txBox="1">
            <a:spLocks noChangeArrowheads="1"/>
          </p:cNvSpPr>
          <p:nvPr/>
        </p:nvSpPr>
        <p:spPr bwMode="auto">
          <a:xfrm>
            <a:off x="6707127" y="3922826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2" name="직선 연결선 111"/>
          <p:cNvCxnSpPr/>
          <p:nvPr/>
        </p:nvCxnSpPr>
        <p:spPr bwMode="auto">
          <a:xfrm>
            <a:off x="7355315" y="5026976"/>
            <a:ext cx="540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13" name="TextBox 221"/>
          <p:cNvSpPr txBox="1">
            <a:spLocks noChangeArrowheads="1"/>
          </p:cNvSpPr>
          <p:nvPr/>
        </p:nvSpPr>
        <p:spPr bwMode="auto">
          <a:xfrm>
            <a:off x="7308188" y="5022485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4" name="직선 연결선 113"/>
          <p:cNvCxnSpPr/>
          <p:nvPr/>
        </p:nvCxnSpPr>
        <p:spPr bwMode="auto">
          <a:xfrm>
            <a:off x="7355315" y="5352406"/>
            <a:ext cx="540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15" name="TextBox 221"/>
          <p:cNvSpPr txBox="1">
            <a:spLocks noChangeArrowheads="1"/>
          </p:cNvSpPr>
          <p:nvPr/>
        </p:nvSpPr>
        <p:spPr bwMode="auto">
          <a:xfrm>
            <a:off x="7308188" y="5352406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6" name="직선 연결선 115"/>
          <p:cNvCxnSpPr/>
          <p:nvPr/>
        </p:nvCxnSpPr>
        <p:spPr bwMode="auto">
          <a:xfrm>
            <a:off x="7515645" y="5768471"/>
            <a:ext cx="627361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17" name="TextBox 221"/>
          <p:cNvSpPr txBox="1">
            <a:spLocks noChangeArrowheads="1"/>
          </p:cNvSpPr>
          <p:nvPr/>
        </p:nvSpPr>
        <p:spPr bwMode="auto">
          <a:xfrm>
            <a:off x="7659625" y="5768471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4" name="직선 연결선 123"/>
          <p:cNvCxnSpPr/>
          <p:nvPr/>
        </p:nvCxnSpPr>
        <p:spPr bwMode="auto">
          <a:xfrm>
            <a:off x="6795645" y="5768471"/>
            <a:ext cx="720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25" name="TextBox 221"/>
          <p:cNvSpPr txBox="1">
            <a:spLocks noChangeArrowheads="1"/>
          </p:cNvSpPr>
          <p:nvPr/>
        </p:nvSpPr>
        <p:spPr bwMode="auto">
          <a:xfrm>
            <a:off x="6729940" y="5768471"/>
            <a:ext cx="1001809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개발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단위테스트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8" name="TextBox 221"/>
          <p:cNvSpPr txBox="1">
            <a:spLocks noChangeArrowheads="1"/>
          </p:cNvSpPr>
          <p:nvPr/>
        </p:nvSpPr>
        <p:spPr bwMode="auto">
          <a:xfrm>
            <a:off x="4334950" y="5517232"/>
            <a:ext cx="937840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이슈보고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(4/17)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81" name="직선 연결선 80"/>
          <p:cNvCxnSpPr/>
          <p:nvPr/>
        </p:nvCxnSpPr>
        <p:spPr bwMode="auto">
          <a:xfrm>
            <a:off x="4347373" y="5768471"/>
            <a:ext cx="2016224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ysDash"/>
            <a:headEnd type="oval" w="med" len="med"/>
            <a:tailEnd type="oval" w="med" len="med"/>
          </a:ln>
          <a:effectLst/>
        </p:spPr>
      </p:cxnSp>
      <p:sp>
        <p:nvSpPr>
          <p:cNvPr id="82" name="TextBox 221"/>
          <p:cNvSpPr txBox="1">
            <a:spLocks noChangeArrowheads="1"/>
          </p:cNvSpPr>
          <p:nvPr/>
        </p:nvSpPr>
        <p:spPr bwMode="auto">
          <a:xfrm>
            <a:off x="5067453" y="5768471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대안협의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3" name="다이아몬드 82"/>
          <p:cNvSpPr/>
          <p:nvPr/>
        </p:nvSpPr>
        <p:spPr>
          <a:xfrm>
            <a:off x="4293373" y="5591938"/>
            <a:ext cx="108000" cy="1080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4" name="TextBox 221"/>
          <p:cNvSpPr txBox="1">
            <a:spLocks noChangeArrowheads="1"/>
          </p:cNvSpPr>
          <p:nvPr/>
        </p:nvSpPr>
        <p:spPr bwMode="auto">
          <a:xfrm>
            <a:off x="6413789" y="5517232"/>
            <a:ext cx="1019667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대안의사결정</a:t>
            </a:r>
            <a:r>
              <a:rPr kumimoji="0" lang="en-US" altLang="ko-KR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(6/19)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5" name="다이아몬드 84"/>
          <p:cNvSpPr/>
          <p:nvPr/>
        </p:nvSpPr>
        <p:spPr>
          <a:xfrm>
            <a:off x="6291589" y="5610655"/>
            <a:ext cx="108000" cy="1080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87" name="직선 연결선 86"/>
          <p:cNvCxnSpPr/>
          <p:nvPr/>
        </p:nvCxnSpPr>
        <p:spPr bwMode="auto">
          <a:xfrm flipV="1">
            <a:off x="6363597" y="5768471"/>
            <a:ext cx="432048" cy="2827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08" name="TextBox 221"/>
          <p:cNvSpPr txBox="1">
            <a:spLocks noChangeArrowheads="1"/>
          </p:cNvSpPr>
          <p:nvPr/>
        </p:nvSpPr>
        <p:spPr bwMode="auto">
          <a:xfrm>
            <a:off x="6288553" y="5771298"/>
            <a:ext cx="507092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서버구성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9" name="직선 연결선 108"/>
          <p:cNvCxnSpPr/>
          <p:nvPr/>
        </p:nvCxnSpPr>
        <p:spPr bwMode="auto">
          <a:xfrm flipV="1">
            <a:off x="6864537" y="3491268"/>
            <a:ext cx="288000" cy="2555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10" name="TextBox 221"/>
          <p:cNvSpPr txBox="1">
            <a:spLocks noChangeArrowheads="1"/>
          </p:cNvSpPr>
          <p:nvPr/>
        </p:nvSpPr>
        <p:spPr bwMode="auto">
          <a:xfrm>
            <a:off x="6732124" y="3475169"/>
            <a:ext cx="648188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통합테스트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1" name="직선 연결선 110"/>
          <p:cNvCxnSpPr/>
          <p:nvPr/>
        </p:nvCxnSpPr>
        <p:spPr bwMode="auto">
          <a:xfrm>
            <a:off x="3996052" y="3048370"/>
            <a:ext cx="3741557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18" name="직선 연결선 117"/>
          <p:cNvCxnSpPr/>
          <p:nvPr/>
        </p:nvCxnSpPr>
        <p:spPr bwMode="auto">
          <a:xfrm>
            <a:off x="3455976" y="3856377"/>
            <a:ext cx="1908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19" name="직선 연결선 118"/>
          <p:cNvCxnSpPr/>
          <p:nvPr/>
        </p:nvCxnSpPr>
        <p:spPr bwMode="auto">
          <a:xfrm>
            <a:off x="3455976" y="1968250"/>
            <a:ext cx="1908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20" name="직선 연결선 119"/>
          <p:cNvCxnSpPr/>
          <p:nvPr/>
        </p:nvCxnSpPr>
        <p:spPr bwMode="auto">
          <a:xfrm>
            <a:off x="3455976" y="2328290"/>
            <a:ext cx="1908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21" name="직선 연결선 120"/>
          <p:cNvCxnSpPr/>
          <p:nvPr/>
        </p:nvCxnSpPr>
        <p:spPr bwMode="auto">
          <a:xfrm>
            <a:off x="3455976" y="2688330"/>
            <a:ext cx="1908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23" name="직선 연결선 122"/>
          <p:cNvCxnSpPr/>
          <p:nvPr/>
        </p:nvCxnSpPr>
        <p:spPr bwMode="auto">
          <a:xfrm>
            <a:off x="6828833" y="1433451"/>
            <a:ext cx="180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sp>
        <p:nvSpPr>
          <p:cNvPr id="126" name="TextBox 221"/>
          <p:cNvSpPr txBox="1">
            <a:spLocks noChangeArrowheads="1"/>
          </p:cNvSpPr>
          <p:nvPr/>
        </p:nvSpPr>
        <p:spPr bwMode="auto">
          <a:xfrm>
            <a:off x="6811372" y="1324615"/>
            <a:ext cx="911240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dirty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계획일정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7" name="직선 연결선 126"/>
          <p:cNvCxnSpPr/>
          <p:nvPr/>
        </p:nvCxnSpPr>
        <p:spPr bwMode="auto">
          <a:xfrm>
            <a:off x="5363976" y="4269808"/>
            <a:ext cx="2373633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28" name="직선 연결선 127"/>
          <p:cNvCxnSpPr/>
          <p:nvPr/>
        </p:nvCxnSpPr>
        <p:spPr bwMode="auto">
          <a:xfrm>
            <a:off x="5366719" y="4581128"/>
            <a:ext cx="2373633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sp>
        <p:nvSpPr>
          <p:cNvPr id="51" name="다이아몬드 50"/>
          <p:cNvSpPr/>
          <p:nvPr/>
        </p:nvSpPr>
        <p:spPr>
          <a:xfrm>
            <a:off x="7737609" y="4675405"/>
            <a:ext cx="108000" cy="108000"/>
          </a:xfrm>
          <a:prstGeom prst="diamond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129" name="직선 연결선 128"/>
          <p:cNvCxnSpPr/>
          <p:nvPr/>
        </p:nvCxnSpPr>
        <p:spPr bwMode="auto">
          <a:xfrm>
            <a:off x="5363976" y="4941168"/>
            <a:ext cx="2373633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30" name="직선 연결선 129"/>
          <p:cNvCxnSpPr/>
          <p:nvPr/>
        </p:nvCxnSpPr>
        <p:spPr bwMode="auto">
          <a:xfrm>
            <a:off x="5363976" y="5276312"/>
            <a:ext cx="2373633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31" name="직선 연결선 130"/>
          <p:cNvCxnSpPr/>
          <p:nvPr/>
        </p:nvCxnSpPr>
        <p:spPr bwMode="auto">
          <a:xfrm>
            <a:off x="3447373" y="5695694"/>
            <a:ext cx="1908000" cy="0"/>
          </a:xfrm>
          <a:prstGeom prst="line">
            <a:avLst/>
          </a:prstGeom>
          <a:noFill/>
          <a:ln w="19050" cap="flat" cmpd="sng" algn="ctr">
            <a:solidFill>
              <a:schemeClr val="accent3"/>
            </a:solidFill>
            <a:prstDash val="sysDot"/>
            <a:headEnd type="oval" w="med" len="med"/>
            <a:tailEnd type="oval" w="med" len="med"/>
          </a:ln>
          <a:effectLst/>
        </p:spPr>
      </p:cxnSp>
      <p:cxnSp>
        <p:nvCxnSpPr>
          <p:cNvPr id="132" name="직선 연결선 131"/>
          <p:cNvCxnSpPr/>
          <p:nvPr/>
        </p:nvCxnSpPr>
        <p:spPr bwMode="auto">
          <a:xfrm>
            <a:off x="7657630" y="1433120"/>
            <a:ext cx="180000" cy="0"/>
          </a:xfrm>
          <a:prstGeom prst="line">
            <a:avLst/>
          </a:prstGeom>
          <a:noFill/>
          <a:ln w="19050" cap="flat" cmpd="sng" algn="ctr">
            <a:solidFill>
              <a:srgbClr val="10479A"/>
            </a:solidFill>
            <a:prstDash val="solid"/>
            <a:headEnd type="oval" w="med" len="med"/>
            <a:tailEnd type="oval" w="med" len="med"/>
          </a:ln>
          <a:effectLst/>
        </p:spPr>
      </p:cxnSp>
      <p:sp>
        <p:nvSpPr>
          <p:cNvPr id="133" name="TextBox 221"/>
          <p:cNvSpPr txBox="1">
            <a:spLocks noChangeArrowheads="1"/>
          </p:cNvSpPr>
          <p:nvPr/>
        </p:nvSpPr>
        <p:spPr bwMode="auto">
          <a:xfrm>
            <a:off x="7774025" y="1321411"/>
            <a:ext cx="884691" cy="20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1554" rIns="0" bIns="31554">
            <a:spAutoFit/>
          </a:bodyPr>
          <a:lstStyle>
            <a:lvl1pPr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ko-KR" altLang="en-US" sz="900" b="1" i="0" smtClean="0">
                <a:solidFill>
                  <a:srgbClr val="4D4D4D"/>
                </a:solidFill>
                <a:latin typeface="맑은 고딕" pitchFamily="50" charset="-127"/>
                <a:ea typeface="맑은 고딕" pitchFamily="50" charset="-127"/>
              </a:rPr>
              <a:t>실제진행일정</a:t>
            </a:r>
            <a:endParaRPr kumimoji="0" lang="ko-KR" altLang="en-US" sz="900" b="1" i="0" dirty="0">
              <a:solidFill>
                <a:srgbClr val="4D4D4D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8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IV. </a:t>
            </a:r>
            <a:r>
              <a:rPr kumimoji="1" lang="ko-KR" altLang="en-US" sz="2031" kern="0" dirty="0" smtClean="0"/>
              <a:t>추진내역 </a:t>
            </a:r>
            <a:r>
              <a:rPr kumimoji="1" lang="en-US" altLang="ko-KR" sz="2031" kern="0" dirty="0" smtClean="0"/>
              <a:t>– U2L</a:t>
            </a:r>
            <a:endParaRPr kumimoji="1" lang="ko-KR" altLang="en-US" sz="2031" kern="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26320"/>
              </p:ext>
            </p:extLst>
          </p:nvPr>
        </p:nvGraphicFramePr>
        <p:xfrm>
          <a:off x="395536" y="1409388"/>
          <a:ext cx="8352927" cy="4539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613"/>
                <a:gridCol w="1035595"/>
                <a:gridCol w="779602"/>
                <a:gridCol w="1587472"/>
                <a:gridCol w="1035595"/>
                <a:gridCol w="665740"/>
                <a:gridCol w="1775310"/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추진 업무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서버구분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U2L</a:t>
                      </a:r>
                      <a:endParaRPr lang="ko-KR" altLang="en-US" sz="11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오픈기반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S/W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TO-BE</a:t>
                      </a:r>
                    </a:p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DBMS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DR</a:t>
                      </a:r>
                      <a:endParaRPr lang="en-US" altLang="ko-KR" sz="1200" b="1" baseline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200" b="1" baseline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구성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비고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선택적복리후생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i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S-EDTS(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구 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IT-SAFE)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</a:t>
                      </a:r>
                      <a:endParaRPr lang="ko-KR" altLang="en-US" sz="1000" b="1" i="1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AP/DB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는 기존 자원 사용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스마트워크플레이스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모바일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경영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Dashboard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67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외주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DB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없음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5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총무지원</a:t>
                      </a:r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S-Frame</a:t>
                      </a:r>
                      <a:r>
                        <a:rPr lang="en-US" altLang="ko-KR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소스가 없어</a:t>
                      </a:r>
                      <a:endParaRPr lang="en-US" altLang="ko-KR" sz="1000" b="1" baseline="0" dirty="0" smtClean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Web/AP</a:t>
                      </a:r>
                      <a:r>
                        <a:rPr lang="ko-KR" altLang="en-US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는 </a:t>
                      </a:r>
                      <a:endParaRPr lang="en-US" altLang="ko-KR" sz="1000" b="1" baseline="0" dirty="0" smtClean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UNIX </a:t>
                      </a:r>
                      <a:r>
                        <a:rPr lang="ko-KR" altLang="en-US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유휴장비로 이전함</a:t>
                      </a:r>
                      <a:endParaRPr lang="en-US" altLang="ko-KR" sz="1000" b="1" baseline="0" dirty="0" smtClean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DB</a:t>
                      </a:r>
                      <a:r>
                        <a:rPr lang="ko-KR" altLang="en-US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는 </a:t>
                      </a:r>
                      <a:r>
                        <a:rPr lang="en-US" altLang="ko-KR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U2L </a:t>
                      </a:r>
                      <a:r>
                        <a:rPr lang="ko-KR" altLang="en-US" sz="1000" b="1" baseline="0" dirty="0" smtClean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전환 완료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법인구매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373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임직원 알뜰시장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e-Marketplace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Oracle11g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VOC</a:t>
                      </a:r>
                      <a:r>
                        <a:rPr lang="ko-KR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관리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</a:t>
                      </a:r>
                      <a:r>
                        <a:rPr lang="en-US" altLang="ko-KR" sz="1000" b="1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PPAS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PAS 9.5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하나로협의회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Web/AP/DB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●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Apache, </a:t>
                      </a: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JBoss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 PPAS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PAS 9.5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4"/>
          <p:cNvSpPr>
            <a:spLocks noChangeArrowheads="1"/>
          </p:cNvSpPr>
          <p:nvPr/>
        </p:nvSpPr>
        <p:spPr bwMode="auto">
          <a:xfrm>
            <a:off x="395536" y="1052736"/>
            <a:ext cx="8424936" cy="2954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latin typeface="+mn-ea"/>
              </a:rPr>
              <a:t>총 </a:t>
            </a:r>
            <a:r>
              <a:rPr kumimoji="1" lang="en-US" altLang="ko-KR" sz="1600" b="1" dirty="0" smtClean="0">
                <a:latin typeface="+mn-ea"/>
              </a:rPr>
              <a:t>11</a:t>
            </a:r>
            <a:r>
              <a:rPr kumimoji="1" lang="ko-KR" altLang="en-US" sz="1600" b="1" dirty="0" smtClean="0">
                <a:latin typeface="+mn-ea"/>
              </a:rPr>
              <a:t>개 업무 중 </a:t>
            </a:r>
            <a:r>
              <a:rPr kumimoji="1" lang="en-US" altLang="ko-KR" sz="1600" b="1" dirty="0" smtClean="0">
                <a:latin typeface="+mn-ea"/>
              </a:rPr>
              <a:t>10</a:t>
            </a:r>
            <a:r>
              <a:rPr kumimoji="1" lang="ko-KR" altLang="en-US" sz="1600" b="1" dirty="0" smtClean="0">
                <a:latin typeface="+mn-ea"/>
              </a:rPr>
              <a:t>개 업무에 대해서 </a:t>
            </a:r>
            <a:r>
              <a:rPr kumimoji="1" lang="en-US" altLang="ko-KR" sz="1600" b="1" dirty="0" smtClean="0">
                <a:latin typeface="+mn-ea"/>
              </a:rPr>
              <a:t>U2L </a:t>
            </a:r>
            <a:r>
              <a:rPr kumimoji="1" lang="ko-KR" altLang="en-US" sz="1600" b="1" dirty="0" smtClean="0">
                <a:latin typeface="+mn-ea"/>
              </a:rPr>
              <a:t>전환 완료함</a:t>
            </a:r>
            <a:r>
              <a:rPr kumimoji="1" lang="en-US" altLang="ko-KR" sz="1600" b="1" dirty="0" smtClean="0">
                <a:latin typeface="+mn-ea"/>
              </a:rPr>
              <a:t>(</a:t>
            </a:r>
            <a:r>
              <a:rPr kumimoji="1" lang="ko-KR" altLang="en-US" sz="1600" b="1" dirty="0" smtClean="0">
                <a:latin typeface="+mn-ea"/>
              </a:rPr>
              <a:t>총무지원 제외</a:t>
            </a:r>
            <a:r>
              <a:rPr kumimoji="1" lang="en-US" altLang="ko-KR" sz="1600" b="1" dirty="0" smtClean="0">
                <a:latin typeface="+mn-ea"/>
              </a:rPr>
              <a:t>)</a:t>
            </a:r>
            <a:endParaRPr kumimoji="1" lang="ko-KR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751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/>
              <a:t>추진내역 </a:t>
            </a:r>
            <a:r>
              <a:rPr kumimoji="1" lang="en-US" altLang="ko-KR" sz="2031" kern="0" dirty="0"/>
              <a:t>– </a:t>
            </a:r>
            <a:r>
              <a:rPr kumimoji="1" lang="ko-KR" altLang="en-US" sz="2031" kern="0" dirty="0" smtClean="0"/>
              <a:t>업무별 </a:t>
            </a:r>
            <a:r>
              <a:rPr kumimoji="1" lang="en-US" altLang="ko-KR" sz="2031" kern="0" dirty="0" smtClean="0"/>
              <a:t>SW</a:t>
            </a:r>
            <a:endParaRPr kumimoji="1" lang="ko-KR" altLang="en-US" sz="2031" kern="0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1022"/>
              </p:ext>
            </p:extLst>
          </p:nvPr>
        </p:nvGraphicFramePr>
        <p:xfrm>
          <a:off x="395536" y="1412776"/>
          <a:ext cx="8249708" cy="4149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708"/>
                <a:gridCol w="288000"/>
                <a:gridCol w="468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</a:tblGrid>
              <a:tr h="72000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선택적복리후생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스마트워크플레이스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모바일경영대쉬보드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브랜드관리</a:t>
                      </a: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외주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총무지원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법인구매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알뜰시장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B2B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VOC</a:t>
                      </a:r>
                      <a:r>
                        <a:rPr lang="ko-KR" altLang="en-US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관리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err="1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하나로협의회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857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AS-WAS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AIX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SunOS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S/W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Jeus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7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AS-IS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SunOS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HP-UX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S/W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iPlanet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EWS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WL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EAP</a:t>
                      </a:r>
                      <a:endParaRPr lang="ko-KR" altLang="en-US" sz="1000" b="1" dirty="0">
                        <a:solidFill>
                          <a:srgbClr val="00206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799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N/A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Oracle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PAS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PAS</a:t>
                      </a:r>
                      <a:endParaRPr lang="ko-KR" altLang="en-US" sz="10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4"/>
          <p:cNvSpPr>
            <a:spLocks noChangeArrowheads="1"/>
          </p:cNvSpPr>
          <p:nvPr/>
        </p:nvSpPr>
        <p:spPr bwMode="auto">
          <a:xfrm>
            <a:off x="395536" y="5661248"/>
            <a:ext cx="6840760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en-US" altLang="ko-KR" sz="1000" b="1" dirty="0" smtClean="0">
                <a:latin typeface="+mn-ea"/>
              </a:rPr>
              <a:t>* WL(</a:t>
            </a:r>
            <a:r>
              <a:rPr kumimoji="1" lang="en-US" altLang="ko-KR" sz="1000" b="1" dirty="0" err="1" smtClean="0">
                <a:latin typeface="+mn-ea"/>
              </a:rPr>
              <a:t>Weblogic</a:t>
            </a:r>
            <a:r>
              <a:rPr kumimoji="1" lang="en-US" altLang="ko-KR" sz="1000" b="1" dirty="0" smtClean="0">
                <a:latin typeface="+mn-ea"/>
              </a:rPr>
              <a:t>), OL(Oracle Linux), EWS(</a:t>
            </a:r>
            <a:r>
              <a:rPr kumimoji="1" lang="en-US" altLang="ko-KR" sz="1000" b="1" dirty="0" err="1" smtClean="0">
                <a:latin typeface="+mn-ea"/>
              </a:rPr>
              <a:t>JBoss</a:t>
            </a:r>
            <a:r>
              <a:rPr kumimoji="1" lang="en-US" altLang="ko-KR" sz="1000" b="1" dirty="0" smtClean="0">
                <a:latin typeface="+mn-ea"/>
              </a:rPr>
              <a:t> </a:t>
            </a:r>
            <a:r>
              <a:rPr kumimoji="1" lang="en-US" altLang="ko-KR" sz="1000" b="1" dirty="0" err="1" smtClean="0">
                <a:latin typeface="+mn-ea"/>
              </a:rPr>
              <a:t>Entprise</a:t>
            </a:r>
            <a:r>
              <a:rPr kumimoji="1" lang="en-US" altLang="ko-KR" sz="1000" b="1" dirty="0" smtClean="0">
                <a:latin typeface="+mn-ea"/>
              </a:rPr>
              <a:t> Web Server), EAP(</a:t>
            </a:r>
            <a:r>
              <a:rPr kumimoji="1" lang="en-US" altLang="ko-KR" sz="1000" b="1" dirty="0" err="1" smtClean="0">
                <a:latin typeface="+mn-ea"/>
              </a:rPr>
              <a:t>JBoss</a:t>
            </a:r>
            <a:r>
              <a:rPr kumimoji="1" lang="en-US" altLang="ko-KR" sz="1000" b="1" dirty="0" smtClean="0">
                <a:latin typeface="+mn-ea"/>
              </a:rPr>
              <a:t> Enterprise Application Platform)</a:t>
            </a:r>
            <a:endParaRPr kumimoji="1" lang="ko-KR" altLang="en-US" sz="1000" b="1" dirty="0">
              <a:latin typeface="+mn-ea"/>
            </a:endParaRP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395536" y="1052736"/>
            <a:ext cx="8424936" cy="2954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lnSpc>
                <a:spcPct val="120000"/>
              </a:lnSpc>
              <a:spcBef>
                <a:spcPct val="0"/>
              </a:spcBef>
            </a:pPr>
            <a:r>
              <a:rPr kumimoji="1" lang="ko-KR" altLang="en-US" sz="1600" b="1" dirty="0" smtClean="0">
                <a:latin typeface="+mn-ea"/>
              </a:rPr>
              <a:t>총 </a:t>
            </a:r>
            <a:r>
              <a:rPr kumimoji="1" lang="en-US" altLang="ko-KR" sz="1600" b="1" dirty="0" smtClean="0">
                <a:latin typeface="+mn-ea"/>
              </a:rPr>
              <a:t>11</a:t>
            </a:r>
            <a:r>
              <a:rPr kumimoji="1" lang="ko-KR" altLang="en-US" sz="1600" b="1" dirty="0" smtClean="0">
                <a:latin typeface="+mn-ea"/>
              </a:rPr>
              <a:t>개 업무 중 </a:t>
            </a:r>
            <a:r>
              <a:rPr kumimoji="1" lang="en-US" altLang="ko-KR" sz="1600" b="1" dirty="0" smtClean="0">
                <a:latin typeface="+mn-ea"/>
              </a:rPr>
              <a:t>10</a:t>
            </a:r>
            <a:r>
              <a:rPr kumimoji="1" lang="ko-KR" altLang="en-US" sz="1600" b="1" dirty="0" smtClean="0">
                <a:latin typeface="+mn-ea"/>
              </a:rPr>
              <a:t>개 업무에 대해서 </a:t>
            </a:r>
            <a:r>
              <a:rPr kumimoji="1" lang="en-US" altLang="ko-KR" sz="1600" b="1" dirty="0" smtClean="0">
                <a:latin typeface="+mn-ea"/>
              </a:rPr>
              <a:t>U2L </a:t>
            </a:r>
            <a:r>
              <a:rPr kumimoji="1" lang="ko-KR" altLang="en-US" sz="1600" b="1" dirty="0" smtClean="0">
                <a:latin typeface="+mn-ea"/>
              </a:rPr>
              <a:t>전환 완료함</a:t>
            </a:r>
            <a:r>
              <a:rPr kumimoji="1" lang="en-US" altLang="ko-KR" sz="1600" b="1" dirty="0" smtClean="0">
                <a:latin typeface="+mn-ea"/>
              </a:rPr>
              <a:t>(</a:t>
            </a:r>
            <a:r>
              <a:rPr kumimoji="1" lang="ko-KR" altLang="en-US" sz="1600" b="1" dirty="0" smtClean="0">
                <a:latin typeface="+mn-ea"/>
              </a:rPr>
              <a:t>총무지원 제외</a:t>
            </a:r>
            <a:r>
              <a:rPr kumimoji="1" lang="en-US" altLang="ko-KR" sz="1600" b="1" dirty="0" smtClean="0">
                <a:latin typeface="+mn-ea"/>
              </a:rPr>
              <a:t>)</a:t>
            </a:r>
            <a:endParaRPr kumimoji="1" lang="ko-KR" altLang="en-US" sz="1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550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 smtClean="0"/>
              <a:t>IV. </a:t>
            </a:r>
            <a:r>
              <a:rPr kumimoji="1" lang="ko-KR" altLang="en-US" sz="2031" kern="0" dirty="0" smtClean="0"/>
              <a:t>추진내역 </a:t>
            </a:r>
            <a:r>
              <a:rPr kumimoji="1" lang="en-US" altLang="ko-KR" sz="2031" kern="0" dirty="0" smtClean="0"/>
              <a:t>– </a:t>
            </a:r>
            <a:r>
              <a:rPr kumimoji="1" lang="ko-KR" altLang="en-US" sz="2031" kern="0" dirty="0" smtClean="0"/>
              <a:t>소프트웨어</a:t>
            </a:r>
            <a:endParaRPr kumimoji="1" lang="ko-KR" altLang="en-US" sz="2031" kern="0" dirty="0"/>
          </a:p>
        </p:txBody>
      </p:sp>
      <p:graphicFrame>
        <p:nvGraphicFramePr>
          <p:cNvPr id="8" name="Group 9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986487"/>
              </p:ext>
            </p:extLst>
          </p:nvPr>
        </p:nvGraphicFramePr>
        <p:xfrm>
          <a:off x="395536" y="1052741"/>
          <a:ext cx="8352928" cy="4924211"/>
        </p:xfrm>
        <a:graphic>
          <a:graphicData uri="http://schemas.openxmlformats.org/drawingml/2006/table">
            <a:tbl>
              <a:tblPr/>
              <a:tblGrid>
                <a:gridCol w="1008112"/>
                <a:gridCol w="1080120"/>
                <a:gridCol w="936104"/>
                <a:gridCol w="1008112"/>
                <a:gridCol w="936104"/>
                <a:gridCol w="1152128"/>
                <a:gridCol w="2232248"/>
              </a:tblGrid>
              <a:tr h="3490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제품명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공급사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현재 버전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통합방법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TO-BE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제품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버전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비고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160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HP-UX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HP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11.11, 11.31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lang="ko-KR" altLang="en-US" sz="12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Oracle Linux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AIX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IBM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2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SUNOS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5.10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2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개발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툴킷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JDK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1.4, 1.5, 1.6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Upgrade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JDK1.8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(JDK 1.7)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oden Agent, DTM, BI Matrix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  는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JDK1.7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만 지원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6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DBMS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10.2.0.4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10.2.0.5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11.2.0.2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Upgrade</a:t>
                      </a:r>
                      <a:endParaRPr kumimoji="1" lang="ko-KR" alt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Oracle11gR2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Raw device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사용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lang="ko-KR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PAS 9.5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latinLnBrk="1">
                        <a:buFont typeface="Wingdings" panose="05000000000000000000" pitchFamily="2" charset="2"/>
                        <a:buNone/>
                      </a:pP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WAS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WebLogic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8.1, 10, 11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제품교체</a:t>
                      </a:r>
                      <a:endParaRPr lang="ko-KR" altLang="en-US" sz="1200" b="1" i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JBoss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EAP 7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선택적복지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DTM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은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Weblogic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만 지원됨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변경불가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EAP(Enterprise Application Platform)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Jeus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Tmax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6.0.4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6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웹서버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iPlanet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Oracle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6.0, 6.1, 7.0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JBoss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EWS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3.0.3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EWS(Enterprise Web Server)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6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WebtoB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Tmax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3.1.6, 4.1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6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파일업로드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Dextupload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데브피아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1200" b="1" i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제품교체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서버용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 J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EOS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버전유지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(UI/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화면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 X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EOS</a:t>
                      </a: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X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버전에 대해서 서버 이전 가능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모니터링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Dynatrace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컨퓨웨어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제품교체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Jennifer 5.2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`17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현재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정보기획팀 구매 검토 중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Perfomizer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IPMS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3.0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Maxgauge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엑셈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3.1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제품교체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Sherpa Oracle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333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4.2</a:t>
                      </a: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8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제목 1"/>
          <p:cNvSpPr txBox="1">
            <a:spLocks/>
          </p:cNvSpPr>
          <p:nvPr/>
        </p:nvSpPr>
        <p:spPr>
          <a:xfrm>
            <a:off x="619937" y="417390"/>
            <a:ext cx="7717632" cy="433777"/>
          </a:xfrm>
          <a:prstGeom prst="rect">
            <a:avLst/>
          </a:prstGeom>
        </p:spPr>
        <p:txBody>
          <a:bodyPr lIns="0" anchor="ctr" anchorCtr="0">
            <a:normAutofit/>
          </a:bodyPr>
          <a:lstStyle>
            <a:lvl1pPr algn="l">
              <a:defRPr sz="2200" b="1" cap="all">
                <a:solidFill>
                  <a:srgbClr val="039BE7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031" kern="0" dirty="0"/>
              <a:t>IV. </a:t>
            </a:r>
            <a:r>
              <a:rPr kumimoji="1" lang="ko-KR" altLang="en-US" sz="2031" kern="0" dirty="0"/>
              <a:t>추진내역 </a:t>
            </a:r>
            <a:r>
              <a:rPr kumimoji="1" lang="en-US" altLang="ko-KR" sz="2031" kern="0" dirty="0"/>
              <a:t>– </a:t>
            </a:r>
            <a:r>
              <a:rPr kumimoji="1" lang="ko-KR" altLang="en-US" sz="2031" kern="0" dirty="0" smtClean="0"/>
              <a:t>서버</a:t>
            </a:r>
            <a:r>
              <a:rPr kumimoji="1" lang="en-US" altLang="ko-KR" sz="2031" kern="0" dirty="0" smtClean="0"/>
              <a:t>(</a:t>
            </a:r>
            <a:r>
              <a:rPr kumimoji="1" lang="ko-KR" altLang="en-US" sz="2031" kern="0" dirty="0" smtClean="0"/>
              <a:t>개선 전</a:t>
            </a:r>
            <a:r>
              <a:rPr kumimoji="1" lang="en-US" altLang="ko-KR" sz="2031" kern="0" dirty="0" smtClean="0"/>
              <a:t>)</a:t>
            </a:r>
            <a:endParaRPr kumimoji="1" lang="ko-KR" altLang="en-US" sz="2031" kern="0" dirty="0"/>
          </a:p>
        </p:txBody>
      </p:sp>
      <p:sp>
        <p:nvSpPr>
          <p:cNvPr id="54" name="Rectangle 54"/>
          <p:cNvSpPr>
            <a:spLocks noChangeArrowheads="1"/>
          </p:cNvSpPr>
          <p:nvPr/>
        </p:nvSpPr>
        <p:spPr bwMode="auto">
          <a:xfrm>
            <a:off x="362874" y="1009855"/>
            <a:ext cx="842396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246191" indent="-246191" eaLnBrk="0" latinLnBrk="0" hangingPunct="0">
              <a:spcBef>
                <a:spcPct val="20000"/>
              </a:spcBef>
              <a:buClr>
                <a:srgbClr val="000000"/>
              </a:buClr>
            </a:pP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노후 서버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UNIX</a:t>
            </a:r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서버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46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[OS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]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를 대상으로 진행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운영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29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DR 9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개발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8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356590" y="1854408"/>
            <a:ext cx="1623122" cy="40228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56590" y="1531243"/>
            <a:ext cx="1407098" cy="323165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선택적복지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73901"/>
              </p:ext>
            </p:extLst>
          </p:nvPr>
        </p:nvGraphicFramePr>
        <p:xfrm>
          <a:off x="428598" y="191683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40.226.192.221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94331"/>
              </p:ext>
            </p:extLst>
          </p:nvPr>
        </p:nvGraphicFramePr>
        <p:xfrm>
          <a:off x="539552" y="213285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27076"/>
              </p:ext>
            </p:extLst>
          </p:nvPr>
        </p:nvGraphicFramePr>
        <p:xfrm>
          <a:off x="755576" y="234888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44838"/>
              </p:ext>
            </p:extLst>
          </p:nvPr>
        </p:nvGraphicFramePr>
        <p:xfrm>
          <a:off x="971600" y="256490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125510"/>
              </p:ext>
            </p:extLst>
          </p:nvPr>
        </p:nvGraphicFramePr>
        <p:xfrm>
          <a:off x="428598" y="3517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366618"/>
              </p:ext>
            </p:extLst>
          </p:nvPr>
        </p:nvGraphicFramePr>
        <p:xfrm>
          <a:off x="971600" y="378891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08490"/>
              </p:ext>
            </p:extLst>
          </p:nvPr>
        </p:nvGraphicFramePr>
        <p:xfrm>
          <a:off x="428598" y="450899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799959"/>
              </p:ext>
            </p:extLst>
          </p:nvPr>
        </p:nvGraphicFramePr>
        <p:xfrm>
          <a:off x="971600" y="494116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8" name="직사각형 47"/>
          <p:cNvSpPr/>
          <p:nvPr/>
        </p:nvSpPr>
        <p:spPr>
          <a:xfrm>
            <a:off x="3707904" y="1854408"/>
            <a:ext cx="2448272" cy="3261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3707904" y="1531243"/>
            <a:ext cx="936104" cy="323165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68009"/>
              </p:ext>
            </p:extLst>
          </p:nvPr>
        </p:nvGraphicFramePr>
        <p:xfrm>
          <a:off x="3779912" y="191683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192.168.6.71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33723"/>
              </p:ext>
            </p:extLst>
          </p:nvPr>
        </p:nvGraphicFramePr>
        <p:xfrm>
          <a:off x="3923928" y="213285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7537"/>
              </p:ext>
            </p:extLst>
          </p:nvPr>
        </p:nvGraphicFramePr>
        <p:xfrm>
          <a:off x="3779912" y="299695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92787"/>
              </p:ext>
            </p:extLst>
          </p:nvPr>
        </p:nvGraphicFramePr>
        <p:xfrm>
          <a:off x="3923928" y="322639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98761"/>
              </p:ext>
            </p:extLst>
          </p:nvPr>
        </p:nvGraphicFramePr>
        <p:xfrm>
          <a:off x="3779912" y="407707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003201"/>
              </p:ext>
            </p:extLst>
          </p:nvPr>
        </p:nvGraphicFramePr>
        <p:xfrm>
          <a:off x="3923928" y="427967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348422"/>
              </p:ext>
            </p:extLst>
          </p:nvPr>
        </p:nvGraphicFramePr>
        <p:xfrm>
          <a:off x="4932040" y="299695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RX6600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183493"/>
              </p:ext>
            </p:extLst>
          </p:nvPr>
        </p:nvGraphicFramePr>
        <p:xfrm>
          <a:off x="2095828" y="191683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10298"/>
              </p:ext>
            </p:extLst>
          </p:nvPr>
        </p:nvGraphicFramePr>
        <p:xfrm>
          <a:off x="4932040" y="191683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scmdm01w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192.168.6.119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781482"/>
              </p:ext>
            </p:extLst>
          </p:nvPr>
        </p:nvGraphicFramePr>
        <p:xfrm>
          <a:off x="5091765" y="213285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scmdm02w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06635"/>
              </p:ext>
            </p:extLst>
          </p:nvPr>
        </p:nvGraphicFramePr>
        <p:xfrm>
          <a:off x="4932040" y="4077072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2059572" y="1531243"/>
            <a:ext cx="1576323" cy="323165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S-EDTS</a:t>
            </a:r>
            <a:r>
              <a:rPr lang="en-US" altLang="ko-KR" sz="1100" dirty="0" smtClean="0">
                <a:solidFill>
                  <a:schemeClr val="bg1"/>
                </a:solidFill>
              </a:rPr>
              <a:t>(</a:t>
            </a:r>
            <a:r>
              <a:rPr lang="ko-KR" altLang="en-US" sz="1100" dirty="0" smtClean="0">
                <a:solidFill>
                  <a:schemeClr val="bg1"/>
                </a:solidFill>
              </a:rPr>
              <a:t>구 </a:t>
            </a:r>
            <a:r>
              <a:rPr lang="en-US" altLang="ko-KR" sz="1100" dirty="0" smtClean="0">
                <a:solidFill>
                  <a:schemeClr val="bg1"/>
                </a:solidFill>
              </a:rPr>
              <a:t>IT-SAFE)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2051720" y="1854408"/>
            <a:ext cx="1584175" cy="15621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6811"/>
              </p:ext>
            </p:extLst>
          </p:nvPr>
        </p:nvGraphicFramePr>
        <p:xfrm>
          <a:off x="2247697" y="213285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212978"/>
              </p:ext>
            </p:extLst>
          </p:nvPr>
        </p:nvGraphicFramePr>
        <p:xfrm>
          <a:off x="2411760" y="234888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255915"/>
              </p:ext>
            </p:extLst>
          </p:nvPr>
        </p:nvGraphicFramePr>
        <p:xfrm>
          <a:off x="2555776" y="256490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6" name="직사각형 105"/>
          <p:cNvSpPr/>
          <p:nvPr/>
        </p:nvSpPr>
        <p:spPr>
          <a:xfrm>
            <a:off x="6228184" y="1854408"/>
            <a:ext cx="2448272" cy="32617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TextBox 106"/>
          <p:cNvSpPr txBox="1"/>
          <p:nvPr/>
        </p:nvSpPr>
        <p:spPr>
          <a:xfrm>
            <a:off x="6228184" y="1531243"/>
            <a:ext cx="1008000" cy="323165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사내업무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0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671223"/>
              </p:ext>
            </p:extLst>
          </p:nvPr>
        </p:nvGraphicFramePr>
        <p:xfrm>
          <a:off x="6300192" y="1917451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40.2.1.181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2067"/>
              </p:ext>
            </p:extLst>
          </p:nvPr>
        </p:nvGraphicFramePr>
        <p:xfrm>
          <a:off x="6408636" y="206084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65585"/>
              </p:ext>
            </p:extLst>
          </p:nvPr>
        </p:nvGraphicFramePr>
        <p:xfrm>
          <a:off x="6300192" y="30236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383701"/>
              </p:ext>
            </p:extLst>
          </p:nvPr>
        </p:nvGraphicFramePr>
        <p:xfrm>
          <a:off x="6578632" y="323981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24328"/>
              </p:ext>
            </p:extLst>
          </p:nvPr>
        </p:nvGraphicFramePr>
        <p:xfrm>
          <a:off x="6300192" y="4090361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212657"/>
              </p:ext>
            </p:extLst>
          </p:nvPr>
        </p:nvGraphicFramePr>
        <p:xfrm>
          <a:off x="6578632" y="429296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21331"/>
              </p:ext>
            </p:extLst>
          </p:nvPr>
        </p:nvGraphicFramePr>
        <p:xfrm>
          <a:off x="6578632" y="220486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346240"/>
              </p:ext>
            </p:extLst>
          </p:nvPr>
        </p:nvGraphicFramePr>
        <p:xfrm>
          <a:off x="7632772" y="30236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vmsal01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40.1.1.154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223802"/>
              </p:ext>
            </p:extLst>
          </p:nvPr>
        </p:nvGraphicFramePr>
        <p:xfrm>
          <a:off x="7632772" y="4090361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40.1.1.36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24940"/>
              </p:ext>
            </p:extLst>
          </p:nvPr>
        </p:nvGraphicFramePr>
        <p:xfrm>
          <a:off x="8126372" y="1421355"/>
          <a:ext cx="622092" cy="181896"/>
        </p:xfrm>
        <a:graphic>
          <a:graphicData uri="http://schemas.openxmlformats.org/drawingml/2006/table">
            <a:tbl>
              <a:tblPr/>
              <a:tblGrid>
                <a:gridCol w="622092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일부이전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03151"/>
              </p:ext>
            </p:extLst>
          </p:nvPr>
        </p:nvGraphicFramePr>
        <p:xfrm>
          <a:off x="7452392" y="1421355"/>
          <a:ext cx="648000" cy="181896"/>
        </p:xfrm>
        <a:graphic>
          <a:graphicData uri="http://schemas.openxmlformats.org/drawingml/2006/table">
            <a:tbl>
              <a:tblPr/>
              <a:tblGrid>
                <a:gridCol w="648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완전이전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2051720" y="3501008"/>
            <a:ext cx="1407098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err="1" smtClean="0">
                <a:solidFill>
                  <a:schemeClr val="bg1"/>
                </a:solidFill>
              </a:rPr>
              <a:t>선택적복지</a:t>
            </a:r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r>
              <a:rPr lang="en-US" altLang="ko-KR" sz="1200" dirty="0" smtClean="0">
                <a:solidFill>
                  <a:schemeClr val="bg1"/>
                </a:solidFill>
              </a:rPr>
              <a:t>DR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048488" y="3789040"/>
            <a:ext cx="1584175" cy="862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2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631004"/>
              </p:ext>
            </p:extLst>
          </p:nvPr>
        </p:nvGraphicFramePr>
        <p:xfrm>
          <a:off x="2078681" y="3856258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9233"/>
              </p:ext>
            </p:extLst>
          </p:nvPr>
        </p:nvGraphicFramePr>
        <p:xfrm>
          <a:off x="2843808" y="3856258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68944"/>
              </p:ext>
            </p:extLst>
          </p:nvPr>
        </p:nvGraphicFramePr>
        <p:xfrm>
          <a:off x="2078681" y="4139479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664887"/>
              </p:ext>
            </p:extLst>
          </p:nvPr>
        </p:nvGraphicFramePr>
        <p:xfrm>
          <a:off x="2843808" y="4139479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50561"/>
              </p:ext>
            </p:extLst>
          </p:nvPr>
        </p:nvGraphicFramePr>
        <p:xfrm>
          <a:off x="2078681" y="4399232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2046546" y="4839166"/>
            <a:ext cx="1407098" cy="276999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smtClean="0">
                <a:solidFill>
                  <a:schemeClr val="bg1"/>
                </a:solidFill>
              </a:rPr>
              <a:t>S-EDTS</a:t>
            </a:r>
            <a:r>
              <a:rPr lang="ko-KR" altLang="en-US" sz="1200" dirty="0" smtClean="0">
                <a:solidFill>
                  <a:schemeClr val="bg1"/>
                </a:solidFill>
              </a:rPr>
              <a:t> </a:t>
            </a:r>
            <a:r>
              <a:rPr lang="en-US" altLang="ko-KR" sz="1200" dirty="0" smtClean="0">
                <a:solidFill>
                  <a:schemeClr val="bg1"/>
                </a:solidFill>
              </a:rPr>
              <a:t>DR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045256" y="5116165"/>
            <a:ext cx="1584175" cy="761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3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697274"/>
              </p:ext>
            </p:extLst>
          </p:nvPr>
        </p:nvGraphicFramePr>
        <p:xfrm>
          <a:off x="2075449" y="5152402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92530"/>
              </p:ext>
            </p:extLst>
          </p:nvPr>
        </p:nvGraphicFramePr>
        <p:xfrm>
          <a:off x="2339752" y="5277152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35695"/>
              </p:ext>
            </p:extLst>
          </p:nvPr>
        </p:nvGraphicFramePr>
        <p:xfrm>
          <a:off x="2627864" y="5445224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00934"/>
              </p:ext>
            </p:extLst>
          </p:nvPr>
        </p:nvGraphicFramePr>
        <p:xfrm>
          <a:off x="2843888" y="5589240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93131"/>
              </p:ext>
            </p:extLst>
          </p:nvPr>
        </p:nvGraphicFramePr>
        <p:xfrm>
          <a:off x="3779912" y="5527271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iwebdev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  <p:sp>
        <p:nvSpPr>
          <p:cNvPr id="141" name="직사각형 140"/>
          <p:cNvSpPr/>
          <p:nvPr/>
        </p:nvSpPr>
        <p:spPr>
          <a:xfrm>
            <a:off x="3707904" y="5157191"/>
            <a:ext cx="4968552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TextBox 138"/>
          <p:cNvSpPr txBox="1"/>
          <p:nvPr/>
        </p:nvSpPr>
        <p:spPr>
          <a:xfrm>
            <a:off x="3707904" y="5157192"/>
            <a:ext cx="1224136" cy="323165"/>
          </a:xfrm>
          <a:prstGeom prst="rect">
            <a:avLst/>
          </a:prstGeom>
          <a:solidFill>
            <a:srgbClr val="17375E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개발서버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031808"/>
              </p:ext>
            </p:extLst>
          </p:nvPr>
        </p:nvGraphicFramePr>
        <p:xfrm>
          <a:off x="4572000" y="5517232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misdv02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97354"/>
              </p:ext>
            </p:extLst>
          </p:nvPr>
        </p:nvGraphicFramePr>
        <p:xfrm>
          <a:off x="5364088" y="5222485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onedev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739671"/>
              </p:ext>
            </p:extLst>
          </p:nvPr>
        </p:nvGraphicFramePr>
        <p:xfrm>
          <a:off x="5364088" y="5439331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apdev02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586580"/>
              </p:ext>
            </p:extLst>
          </p:nvPr>
        </p:nvGraphicFramePr>
        <p:xfrm>
          <a:off x="5364088" y="5661248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dbdev01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376672"/>
              </p:ext>
            </p:extLst>
          </p:nvPr>
        </p:nvGraphicFramePr>
        <p:xfrm>
          <a:off x="6156176" y="5661248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dbdev02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69756"/>
              </p:ext>
            </p:extLst>
          </p:nvPr>
        </p:nvGraphicFramePr>
        <p:xfrm>
          <a:off x="6948344" y="5222485"/>
          <a:ext cx="1008032" cy="181896"/>
        </p:xfrm>
        <a:graphic>
          <a:graphicData uri="http://schemas.openxmlformats.org/drawingml/2006/table">
            <a:tbl>
              <a:tblPr/>
              <a:tblGrid>
                <a:gridCol w="1008032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scmdmdv01w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95397"/>
              </p:ext>
            </p:extLst>
          </p:nvPr>
        </p:nvGraphicFramePr>
        <p:xfrm>
          <a:off x="6949708" y="5439331"/>
          <a:ext cx="720000" cy="181896"/>
        </p:xfrm>
        <a:graphic>
          <a:graphicData uri="http://schemas.openxmlformats.org/drawingml/2006/table">
            <a:tbl>
              <a:tblPr/>
              <a:tblGrid>
                <a:gridCol w="72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intwbdev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1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ISVISIBLE" val="{@GridOn}=Yes"/>
  <p:tag name="SMARTOBJECT" val="grid"/>
  <p:tag name="SMARTGRID" val="Yes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7540</TotalTime>
  <Words>3976</Words>
  <Application>Microsoft Office PowerPoint</Application>
  <PresentationFormat>화면 슬라이드 쇼(4:3)</PresentationFormat>
  <Paragraphs>1460</Paragraphs>
  <Slides>24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0" baseType="lpstr">
      <vt:lpstr>HY헤드라인M</vt:lpstr>
      <vt:lpstr>굴림</vt:lpstr>
      <vt:lpstr>맑은 고딕</vt:lpstr>
      <vt:lpstr>Arial</vt:lpstr>
      <vt:lpstr>Wingdings</vt:lpstr>
      <vt:lpstr>Office 테마</vt:lpstr>
      <vt:lpstr>노후 서버 교체 프로젝트 종료 보고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김아림</dc:creator>
  <cp:lastModifiedBy>서영실</cp:lastModifiedBy>
  <cp:revision>583</cp:revision>
  <cp:lastPrinted>2017-08-23T08:16:16Z</cp:lastPrinted>
  <dcterms:created xsi:type="dcterms:W3CDTF">2011-11-10T05:56:23Z</dcterms:created>
  <dcterms:modified xsi:type="dcterms:W3CDTF">2017-08-24T08:10:43Z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Y:\16년노후서버교체\000-착수보고서\200-종료보고\2016년 노후서버교체 프로젝트 종료보고_20170823.pptx</vt:lpwstr>
  </property>
  <property fmtid="{5C58129F-E5B8-477A-9B38-B3E54BFA04C8}" pid="2">
    <vt:lpwstr>C47C46F15208D66A167828598340C4DE97501B0F6023559C5CF54E390414AE39</vt:lpwstr>
  </property>
</Properties>
</file>