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8">
  <p:sldMasterIdLst>
    <p:sldMasterId id="2147483776" r:id="rId1"/>
    <p:sldMasterId id="2147483790" r:id="rId2"/>
    <p:sldMasterId id="2147483795" r:id="rId3"/>
    <p:sldMasterId id="2147483806" r:id="rId4"/>
    <p:sldMasterId id="2147483814" r:id="rId5"/>
  </p:sldMasterIdLst>
  <p:notesMasterIdLst>
    <p:notesMasterId r:id="rId39"/>
  </p:notesMasterIdLst>
  <p:handoutMasterIdLst>
    <p:handoutMasterId r:id="rId40"/>
  </p:handoutMasterIdLst>
  <p:sldIdLst>
    <p:sldId id="2440" r:id="rId6"/>
    <p:sldId id="2325" r:id="rId7"/>
    <p:sldId id="2441" r:id="rId8"/>
    <p:sldId id="2442" r:id="rId9"/>
    <p:sldId id="2447" r:id="rId10"/>
    <p:sldId id="2443" r:id="rId11"/>
    <p:sldId id="2445" r:id="rId12"/>
    <p:sldId id="2461" r:id="rId13"/>
    <p:sldId id="2462" r:id="rId14"/>
    <p:sldId id="2331" r:id="rId15"/>
    <p:sldId id="2332" r:id="rId16"/>
    <p:sldId id="2465" r:id="rId17"/>
    <p:sldId id="2466" r:id="rId18"/>
    <p:sldId id="2494" r:id="rId19"/>
    <p:sldId id="2503" r:id="rId20"/>
    <p:sldId id="2477" r:id="rId21"/>
    <p:sldId id="2495" r:id="rId22"/>
    <p:sldId id="2501" r:id="rId23"/>
    <p:sldId id="2496" r:id="rId24"/>
    <p:sldId id="2497" r:id="rId25"/>
    <p:sldId id="2498" r:id="rId26"/>
    <p:sldId id="2499" r:id="rId27"/>
    <p:sldId id="2500" r:id="rId28"/>
    <p:sldId id="2502" r:id="rId29"/>
    <p:sldId id="2327" r:id="rId30"/>
    <p:sldId id="2475" r:id="rId31"/>
    <p:sldId id="2487" r:id="rId32"/>
    <p:sldId id="2490" r:id="rId33"/>
    <p:sldId id="2472" r:id="rId34"/>
    <p:sldId id="2483" r:id="rId35"/>
    <p:sldId id="2485" r:id="rId36"/>
    <p:sldId id="2450" r:id="rId37"/>
    <p:sldId id="2486" r:id="rId38"/>
  </p:sldIdLst>
  <p:sldSz cx="9906000" cy="6858000" type="A4"/>
  <p:notesSz cx="6669088" cy="9928225"/>
  <p:custDataLst>
    <p:tags r:id="rId41"/>
  </p:custDataLst>
  <p:defaultTextStyle>
    <a:defPPr>
      <a:defRPr lang="en-US"/>
    </a:defPPr>
    <a:lvl1pPr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1pPr>
    <a:lvl2pPr marL="477838" indent="-20638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2pPr>
    <a:lvl3pPr marL="957263" indent="-42863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3pPr>
    <a:lvl4pPr marL="1436688" indent="-65088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4pPr>
    <a:lvl5pPr marL="1914525" indent="-85725" algn="l" defTabSz="957263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chemeClr val="tx1"/>
        </a:solidFill>
        <a:latin typeface="맑은 고딕" pitchFamily="50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998">
          <p15:clr>
            <a:srgbClr val="A4A3A4"/>
          </p15:clr>
        </p15:guide>
        <p15:guide id="3" orient="horz" pos="583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orient="horz" pos="637">
          <p15:clr>
            <a:srgbClr val="A4A3A4"/>
          </p15:clr>
        </p15:guide>
        <p15:guide id="6" orient="horz" pos="3763">
          <p15:clr>
            <a:srgbClr val="A4A3A4"/>
          </p15:clr>
        </p15:guide>
        <p15:guide id="7" pos="924">
          <p15:clr>
            <a:srgbClr val="A4A3A4"/>
          </p15:clr>
        </p15:guide>
        <p15:guide id="8" pos="202">
          <p15:clr>
            <a:srgbClr val="A4A3A4"/>
          </p15:clr>
        </p15:guide>
        <p15:guide id="9" pos="2019">
          <p15:clr>
            <a:srgbClr val="A4A3A4"/>
          </p15:clr>
        </p15:guide>
        <p15:guide id="10" pos="6065">
          <p15:clr>
            <a:srgbClr val="A4A3A4"/>
          </p15:clr>
        </p15:guide>
        <p15:guide id="11" pos="4246">
          <p15:clr>
            <a:srgbClr val="A4A3A4"/>
          </p15:clr>
        </p15:guide>
        <p15:guide id="12" pos="41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99"/>
    <a:srgbClr val="CCCC00"/>
    <a:srgbClr val="D9D9D9"/>
    <a:srgbClr val="F2F2F2"/>
    <a:srgbClr val="B9CDE5"/>
    <a:srgbClr val="000000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C30875-5027-47A9-8995-C2BF9F8F2FF4}">
  <a:tblStyle styleId="{D5C30875-5027-47A9-8995-C2BF9F8F2FF4}" styleName="Smart Colour Block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1H>
    <a:band2H>
      <a:tcStyle>
        <a:tcBdr>
          <a:bottom>
            <a:ln w="38100" cmpd="sng">
              <a:solidFill>
                <a:schemeClr val="lt1"/>
              </a:solidFill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solidFill>
            <a:schemeClr val="accent1">
              <a:lumMod val="20000"/>
              <a:lumOff val="80000"/>
            </a:schemeClr>
          </a:solidFill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noFill/>
        </a:fill>
      </a:tcStyle>
    </a:firstRow>
  </a:tblStyle>
  <a:tblStyle styleId="{74ED0A72-4B8E-423B-AE2F-120ADE3C16FB}" styleName="Smart Table Tex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D360D96-D63B-11DF-A243-F2A3DFD72085}" styleName="Smart Table Figures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1H>
    <a:band2H>
      <a:tcStyle>
        <a:tcBdr>
          <a:bottom>
            <a:ln w="12700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a:bottom>
        </a:tcBdr>
      </a:tcStyle>
    </a:band2H>
    <a:firstCol>
      <a:tcTxStyle b="on">
        <a:fontRef idx="min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1BAE4E-8E61-4555-8164-91CCB0C98032}" styleName="Smart Text List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>
              <a:noFill/>
            </a:ln>
          </a:bottom>
        </a:tcBdr>
      </a:tcStyle>
    </a:band1H>
    <a:band2H>
      <a:tcStyle>
        <a:tcBdr>
          <a:bottom>
            <a:ln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lastRow>
      <a:tcTxStyle>
        <a:fontRef idx="major">
          <a:prstClr val="black"/>
        </a:fontRef>
        <a:schemeClr val="dk1"/>
      </a:tcTxStyle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dk2"/>
      </a:tcTxStyle>
      <a:tcStyle>
        <a:tcBdr>
          <a:top>
            <a:ln>
              <a:noFill/>
            </a:ln>
          </a:top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D073F8-1565-44D7-B386-08B59EADF2EE}" styleName="Smart Basic">
    <a:wholeTbl>
      <a:tcTxStyle>
        <a:fontRef idx="maj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bottom>
            <a:ln w="38100" cmpd="sng">
              <a:noFill/>
            </a:ln>
          </a:bottom>
        </a:tcBdr>
      </a:tcStyle>
    </a:band1H>
    <a:band2H>
      <a:tcStyle>
        <a:tcBdr>
          <a:bottom>
            <a:ln w="38100" cmpd="sng">
              <a:noFill/>
            </a:ln>
          </a:bottom>
        </a:tcBdr>
      </a:tcStyle>
    </a:band2H>
    <a:firstCol>
      <a:tcTxStyle b="on">
        <a:fontRef idx="major">
          <a:prstClr val="black"/>
        </a:fontRef>
        <a:schemeClr val="dk1"/>
      </a:tcTxStyle>
      <a:tcStyle>
        <a:tcBdr/>
        <a:fill>
          <a:noFill/>
        </a:fill>
      </a:tcStyle>
    </a:firstCol>
    <a:firstRow>
      <a:tcTxStyle b="on">
        <a:fontRef idx="major">
          <a:prstClr val="black"/>
        </a:fontRef>
        <a:schemeClr val="dk2"/>
      </a:tcTxStyle>
      <a:tcStyle>
        <a:tcBdr>
          <a:bottom>
            <a:ln w="38100" cmpd="sng">
              <a:noFill/>
            </a:ln>
          </a:bottom>
        </a:tcBdr>
        <a:fill>
          <a:noFill/>
        </a:fill>
      </a:tcStyle>
    </a:firstRow>
  </a:tblStyle>
  <a:tblStyle styleId="{582F6C1B-F5DC-4988-9FA3-4B01CB59C5F3}" styleName="Smart Classic">
    <a:wholeTbl>
      <a:tcTxStyle>
        <a:fontRef idx="major">
          <a:prstClr val="black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firstCol>
      <a:tcStyle>
        <a:tcBdr/>
      </a:tcStyle>
    </a:firstCol>
    <a:firstRow>
      <a:tcTxStyle b="on">
        <a:fontRef idx="major">
          <a:prstClr val="black"/>
        </a:fontRef>
        <a:schemeClr val="dk2"/>
      </a:tcTxStyle>
      <a:tcStyle>
        <a:tcBdr/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80" autoAdjust="0"/>
    <p:restoredTop sz="99826" autoAdjust="0"/>
  </p:normalViewPr>
  <p:slideViewPr>
    <p:cSldViewPr snapToGrid="0">
      <p:cViewPr varScale="1">
        <p:scale>
          <a:sx n="116" d="100"/>
          <a:sy n="116" d="100"/>
        </p:scale>
        <p:origin x="1734" y="108"/>
      </p:cViewPr>
      <p:guideLst>
        <p:guide orient="horz"/>
        <p:guide orient="horz" pos="998"/>
        <p:guide orient="horz" pos="583"/>
        <p:guide orient="horz" pos="163"/>
        <p:guide orient="horz" pos="637"/>
        <p:guide orient="horz" pos="3763"/>
        <p:guide pos="924"/>
        <p:guide pos="202"/>
        <p:guide pos="2019"/>
        <p:guide pos="6065"/>
        <p:guide pos="4246"/>
        <p:guide pos="4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592" y="-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2784CA19-7E6F-4BAF-A95A-94BD713AA6D8}" type="datetimeFigureOut">
              <a:rPr lang="en-GB" altLang="ko-KR"/>
              <a:pPr>
                <a:defRPr/>
              </a:pPr>
              <a:t>03/02/2017</a:t>
            </a:fld>
            <a:endParaRPr lang="en-GB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6057E90E-8584-44AB-A00B-9BA15DB70E6A}" type="slidenum">
              <a:rPr lang="en-GB" altLang="ko-KR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219427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A96AE653-B4EC-409D-A60D-08D6BAA91D38}" type="datetimeFigureOut">
              <a:rPr lang="en-US" altLang="ko-KR"/>
              <a:pPr>
                <a:defRPr/>
              </a:pPr>
              <a:t>2/3/2017</a:t>
            </a:fld>
            <a:endParaRPr lang="en-GB" altLang="ko-K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6113" y="744538"/>
            <a:ext cx="537686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5" tIns="45367" rIns="90735" bIns="4536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0735" tIns="45367" rIns="90735" bIns="45367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endParaRPr lang="en-GB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0735" tIns="45367" rIns="90735" bIns="45367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굴림" charset="-127"/>
              </a:defRPr>
            </a:lvl1pPr>
          </a:lstStyle>
          <a:p>
            <a:pPr>
              <a:defRPr/>
            </a:pPr>
            <a:fld id="{6B955B0A-6295-46D9-BC80-E15EE3CC7EA6}" type="slidenum">
              <a:rPr lang="en-GB" altLang="ko-KR"/>
              <a:pPr>
                <a:defRPr/>
              </a:pPr>
              <a:t>‹#›</a:t>
            </a:fld>
            <a:endParaRPr lang="en-GB" altLang="ko-KR" dirty="0"/>
          </a:p>
        </p:txBody>
      </p:sp>
    </p:spTree>
    <p:extLst>
      <p:ext uri="{BB962C8B-B14F-4D97-AF65-F5344CB8AC3E}">
        <p14:creationId xmlns:p14="http://schemas.microsoft.com/office/powerpoint/2010/main" val="4265651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8625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58838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89050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17675" algn="l" defTabSz="858838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-862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31274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76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651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6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8" y="6523042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9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6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3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/11</a:t>
            </a:r>
            <a:r>
              <a:rPr lang="ko-KR" altLang="en-US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Title 21"/>
          <p:cNvSpPr>
            <a:spLocks noGrp="1"/>
          </p:cNvSpPr>
          <p:nvPr>
            <p:ph type="title" hasCustomPrompt="1"/>
          </p:nvPr>
        </p:nvSpPr>
        <p:spPr>
          <a:xfrm>
            <a:off x="491889" y="869286"/>
            <a:ext cx="8891796" cy="69168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957796" rtl="0" eaLnBrk="1" latinLnBrk="0" hangingPunct="1">
              <a:spcBef>
                <a:spcPct val="0"/>
              </a:spcBef>
              <a:buNone/>
              <a:defRPr lang="en-GB" sz="1700" b="1" i="0" kern="1200" noProof="0" dirty="0">
                <a:solidFill>
                  <a:schemeClr val="tx1"/>
                </a:solidFill>
                <a:latin typeface="+mn-ea"/>
                <a:ea typeface="+mn-ea"/>
                <a:cs typeface="+mj-cs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</a:rPr>
              <a:t>Insert banner statement here</a:t>
            </a:r>
            <a:endParaRPr kumimoji="0" lang="en-GB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0" name="텍스트 개체 틀 20"/>
          <p:cNvSpPr>
            <a:spLocks noGrp="1"/>
          </p:cNvSpPr>
          <p:nvPr>
            <p:ph type="body" sz="quarter" idx="31"/>
          </p:nvPr>
        </p:nvSpPr>
        <p:spPr>
          <a:xfrm>
            <a:off x="491889" y="455182"/>
            <a:ext cx="7289289" cy="291749"/>
          </a:xfrm>
          <a:prstGeom prst="rect">
            <a:avLst/>
          </a:prstGeom>
          <a:ln>
            <a:noFill/>
          </a:ln>
        </p:spPr>
        <p:txBody>
          <a:bodyPr vert="horz" wrap="none" lIns="0" tIns="67664" rIns="0" bIns="36000" rtlCol="0" anchor="b">
            <a:noAutofit/>
          </a:bodyPr>
          <a:lstStyle>
            <a:lvl1pPr>
              <a:defRPr lang="en-GB" altLang="en-GB" sz="1500" b="1" kern="12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>
              <a:defRPr sz="1300">
                <a:latin typeface="HY헤드라인M" pitchFamily="18" charset="-127"/>
                <a:ea typeface="HY헤드라인M" pitchFamily="18" charset="-127"/>
              </a:defRPr>
            </a:lvl2pPr>
            <a:lvl3pPr>
              <a:defRPr sz="1300">
                <a:latin typeface="HY헤드라인M" pitchFamily="18" charset="-127"/>
                <a:ea typeface="HY헤드라인M" pitchFamily="18" charset="-127"/>
              </a:defRPr>
            </a:lvl3pPr>
            <a:lvl4pPr>
              <a:defRPr sz="1300">
                <a:latin typeface="HY헤드라인M" pitchFamily="18" charset="-127"/>
                <a:ea typeface="HY헤드라인M" pitchFamily="18" charset="-127"/>
              </a:defRPr>
            </a:lvl4pPr>
            <a:lvl5pPr>
              <a:defRPr sz="1300">
                <a:latin typeface="HY헤드라인M" pitchFamily="18" charset="-127"/>
                <a:ea typeface="HY헤드라인M" pitchFamily="18" charset="-127"/>
              </a:defRPr>
            </a:lvl5pPr>
          </a:lstStyle>
          <a:p>
            <a:pPr marL="0" marR="0" lvl="0" indent="0" algn="l" defTabSz="95812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ko-KR" altLang="en-GB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마스터 텍스트 스타일을 편집합니다</a:t>
            </a:r>
            <a:endParaRPr kumimoji="0" lang="en-GB" altLang="en-GB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957796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kumimoji="0" lang="en-US" altLang="ko-KR" sz="120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pPr algn="ctr" defTabSz="957796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ko-KR" altLang="en-US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endParaRPr kumimoji="0" lang="en-US" altLang="ko-KR" sz="1200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ko-KR" altLang="en-US" sz="1400" b="1" dirty="0" smtClean="0">
                <a:solidFill>
                  <a:srgbClr val="DC413C"/>
                </a:solidFill>
                <a:latin typeface="굴림" pitchFamily="50" charset="-127"/>
                <a:ea typeface="견고딕" pitchFamily="18" charset="-127"/>
              </a:rPr>
              <a:t>대 외 비</a:t>
            </a:r>
            <a:endParaRPr lang="ko-KR" altLang="en-US" sz="1400" dirty="0" smtClean="0">
              <a:solidFill>
                <a:prstClr val="black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파워양식-내지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3864" y="0"/>
            <a:ext cx="9698273" cy="6858000"/>
          </a:xfrm>
          <a:prstGeom prst="rect">
            <a:avLst/>
          </a:prstGeom>
        </p:spPr>
      </p:pic>
      <p:sp>
        <p:nvSpPr>
          <p:cNvPr id="4" name="Rectangle 6"/>
          <p:cNvSpPr txBox="1">
            <a:spLocks noChangeArrowheads="1"/>
          </p:cNvSpPr>
          <p:nvPr userDrawn="1"/>
        </p:nvSpPr>
        <p:spPr>
          <a:xfrm>
            <a:off x="4486275" y="6523038"/>
            <a:ext cx="9318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 </a:t>
            </a:r>
            <a:fld id="{C0A83E98-5584-4627-9ACA-A42FC36195F9}" type="slidenum">
              <a:rPr lang="en-US" altLang="ko-KR" sz="1200" smtClean="0">
                <a:latin typeface="맑은 고딕" pitchFamily="50" charset="-127"/>
                <a:ea typeface="맑은 고딕" pitchFamily="50" charset="-127"/>
              </a:rPr>
              <a:pPr algn="ctr">
                <a:defRPr/>
              </a:pPr>
              <a:t>‹#›</a:t>
            </a:fld>
            <a:r>
              <a:rPr lang="ko-KR" altLang="en-US" sz="1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200" dirty="0" smtClean="0">
                <a:latin typeface="맑은 고딕" pitchFamily="50" charset="-127"/>
                <a:ea typeface="맑은 고딕" pitchFamily="50" charset="-127"/>
              </a:rPr>
              <a:t>-</a:t>
            </a:r>
            <a:endParaRPr lang="en-US" altLang="ko-KR" sz="12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AutoShape 1"/>
          <p:cNvSpPr>
            <a:spLocks noChangeArrowheads="1"/>
          </p:cNvSpPr>
          <p:nvPr userDrawn="1"/>
        </p:nvSpPr>
        <p:spPr bwMode="auto">
          <a:xfrm>
            <a:off x="8596338" y="332656"/>
            <a:ext cx="900000" cy="3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DC413C"/>
            </a:solidFill>
            <a:round/>
            <a:headEnd/>
            <a:tailEnd/>
          </a:ln>
        </p:spPr>
        <p:txBody>
          <a:bodyPr vert="horz" wrap="square" lIns="9525" tIns="0" rIns="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DC413C"/>
                </a:solidFill>
                <a:effectLst/>
                <a:latin typeface="굴림" pitchFamily="50" charset="-127"/>
                <a:ea typeface="견고딕" pitchFamily="18" charset="-127"/>
              </a:rPr>
              <a:t>대 외 비</a:t>
            </a:r>
            <a:endParaRPr kumimoji="1" lang="ko-K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</a:defRPr>
            </a:lvl1pPr>
          </a:lstStyle>
          <a:p>
            <a:fld id="{945226B5-40B7-45A0-B592-26FFD28DABC0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811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812" r:id="rId15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2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1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defTabSz="957796" fontAlgn="auto" latinLnBrk="0">
              <a:spcBef>
                <a:spcPts val="0"/>
              </a:spcBef>
              <a:spcAft>
                <a:spcPts val="0"/>
              </a:spcAft>
            </a:pPr>
            <a:fld id="{945226B5-40B7-45A0-B592-26FFD28DABC0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957796" fontAlgn="auto" latinLnBrk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amsung\바탕 화면\문서형식_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676" y="-22225"/>
            <a:ext cx="9938677" cy="68802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hyperlink" Target="http://h18004.www1.hp.com/products/servers/platforms/index-tc.html" TargetMode="Externa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.1 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구성원칙</a:t>
            </a:r>
            <a:endParaRPr kumimoji="0" lang="en-US" altLang="ko-KR" sz="1400" b="1" dirty="0" smtClean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6.1.1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개요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gray">
          <a:xfrm>
            <a:off x="523875" y="1160463"/>
            <a:ext cx="4105275" cy="320675"/>
          </a:xfrm>
          <a:prstGeom prst="rect">
            <a:avLst/>
          </a:prstGeom>
          <a:solidFill>
            <a:srgbClr val="E0E6E8"/>
          </a:solidFill>
          <a:ln w="635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</a:pPr>
            <a:r>
              <a:rPr lang="ko-KR" altLang="en-US" sz="1200" b="1" dirty="0">
                <a:latin typeface="+mn-lt"/>
                <a:ea typeface="맑은 고딕" pitchFamily="50" charset="-127"/>
              </a:rPr>
              <a:t>기 본 요 건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gray">
          <a:xfrm>
            <a:off x="5203825" y="1160463"/>
            <a:ext cx="4105275" cy="320675"/>
          </a:xfrm>
          <a:prstGeom prst="rect">
            <a:avLst/>
          </a:prstGeom>
          <a:solidFill>
            <a:srgbClr val="E0E6E8"/>
          </a:solidFill>
          <a:ln w="635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spcBef>
                <a:spcPct val="50000"/>
              </a:spcBef>
            </a:pPr>
            <a:r>
              <a:rPr lang="ko-KR" altLang="en-US" sz="1200" b="1" dirty="0">
                <a:latin typeface="+mn-lt"/>
                <a:ea typeface="맑은 고딕" pitchFamily="50" charset="-127"/>
              </a:rPr>
              <a:t>방 향 성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3875" y="1447800"/>
            <a:ext cx="4105275" cy="4392613"/>
          </a:xfrm>
          <a:prstGeom prst="rect">
            <a:avLst/>
          </a:prstGeom>
          <a:solidFill>
            <a:srgbClr val="FFFFFF"/>
          </a:solidFill>
          <a:ln w="6350">
            <a:solidFill>
              <a:srgbClr val="66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업무별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효율적인 통합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분할</a:t>
            </a:r>
          </a:p>
          <a:p>
            <a:pPr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시스템간의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원활한 연동 지원</a:t>
            </a:r>
          </a:p>
          <a:p>
            <a:pPr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효율적인 운영관리 환경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고려</a:t>
            </a:r>
            <a:endParaRPr kumimoji="0"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부하분산과 가용성을 위한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구성</a:t>
            </a:r>
          </a:p>
          <a:p>
            <a:pPr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 </a:t>
            </a:r>
            <a:r>
              <a:rPr kumimoji="0" lang="ko-KR" altLang="en-US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클러스터링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및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DB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서버에 대한 부하 분산</a:t>
            </a:r>
          </a:p>
          <a:p>
            <a:pPr latinLnBrk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효율적인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운영 정책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수립</a:t>
            </a:r>
            <a:endParaRPr kumimoji="0" lang="ko-KR" altLang="en-US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03825" y="1482725"/>
            <a:ext cx="4103687" cy="4357688"/>
          </a:xfrm>
          <a:prstGeom prst="rect">
            <a:avLst/>
          </a:prstGeom>
          <a:solidFill>
            <a:srgbClr val="FFFFFF"/>
          </a:solidFill>
          <a:ln w="6350">
            <a:solidFill>
              <a:srgbClr val="66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36000" tIns="36000" rIns="36000" bIns="36000" anchor="ctr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vl="0" fontAlgn="auto" latinLnBrk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q"/>
              <a:defRPr/>
            </a:pP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웹 환경에서 어플리케이션을 운용하는데 필요한 각종 서비스 제공하는 </a:t>
            </a: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Java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WAS(Web Application Server)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솔루션</a:t>
            </a: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기반 통합환경 구성</a:t>
            </a:r>
            <a:endParaRPr kumimoji="0" lang="en-US" altLang="ko-KR" sz="12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auto" latinLnBrk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q"/>
              <a:defRPr/>
            </a:pP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운영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업무 컨테이너의 이중화</a:t>
            </a: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구성을 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통한 안정성과 </a:t>
            </a:r>
            <a:r>
              <a:rPr kumimoji="0" lang="ko-KR" altLang="en-US" sz="12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고가용성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</a:p>
          <a:p>
            <a:pPr lvl="0" fontAlgn="auto" latinLnBrk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q"/>
              <a:defRPr/>
            </a:pP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업무별 서비스 트랜잭션 분석을 통한 최적의 </a:t>
            </a: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</a:t>
            </a:r>
            <a:r>
              <a:rPr kumimoji="0" lang="ko-KR" altLang="en-US" sz="12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인스턴스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구성 및 부하분산 설계</a:t>
            </a:r>
            <a:endParaRPr kumimoji="0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auto" latinLnBrk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q"/>
              <a:defRPr/>
            </a:pP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단위 시스템간 연동을 위한 기반 기술 요소 정의 및 기반 기술 적용을 위한 </a:t>
            </a:r>
            <a:r>
              <a:rPr kumimoji="0" lang="en-US" altLang="ko-KR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WAS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서버 구성 설계 </a:t>
            </a:r>
          </a:p>
          <a:p>
            <a:pPr lvl="0" fontAlgn="auto" latinLnBrk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q"/>
              <a:defRPr/>
            </a:pP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보안정책 및 운영정책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수립</a:t>
            </a:r>
            <a:endParaRPr kumimoji="0" lang="en-US" altLang="ko-KR" sz="12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auto" latinLnBrk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q"/>
              <a:defRPr/>
            </a:pP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안정적으로 다양한 정적</a:t>
            </a: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동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적 </a:t>
            </a:r>
            <a:r>
              <a:rPr kumimoji="0" lang="ko-KR" altLang="en-US" sz="1200" kern="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컨텐츠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서비스 제공</a:t>
            </a:r>
            <a:endParaRPr kumimoji="0" lang="en-US" altLang="ko-KR" sz="1200" kern="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0" fontAlgn="auto" latinLnBrk="0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666666"/>
              </a:buClr>
              <a:buFont typeface="Wingdings" pitchFamily="2" charset="2"/>
              <a:buChar char="q"/>
              <a:defRPr/>
            </a:pP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WEB-WAS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간</a:t>
            </a: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연</a:t>
            </a:r>
            <a:r>
              <a:rPr kumimoji="0" lang="ko-KR" altLang="en-US" sz="1200" kern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계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환경 구성 </a:t>
            </a: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(Apache Proxy Plug-in </a:t>
            </a:r>
            <a:r>
              <a:rPr kumimoji="0" lang="ko-KR" altLang="en-US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으로 연동</a:t>
            </a:r>
            <a:r>
              <a:rPr kumimoji="0" lang="en-US" altLang="ko-KR" sz="1200" kern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1200" kern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5400000">
            <a:off x="3116263" y="3463925"/>
            <a:ext cx="3600450" cy="288925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 w="6350" algn="ctr">
            <a:solidFill>
              <a:srgbClr val="66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7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6371974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6.2.6 </a:t>
            </a:r>
            <a:r>
              <a:rPr kumimoji="0" lang="en-US" altLang="ko-KR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EAP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가용성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확보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방안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(1/3)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72" name="Rectangle 138"/>
          <p:cNvSpPr>
            <a:spLocks noChangeArrowheads="1"/>
          </p:cNvSpPr>
          <p:nvPr/>
        </p:nvSpPr>
        <p:spPr bwMode="auto">
          <a:xfrm>
            <a:off x="5791200" y="1622197"/>
            <a:ext cx="3579446" cy="434354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b="1" kern="0" dirty="0">
                <a:ea typeface="맑은 고딕" pitchFamily="50" charset="-127"/>
              </a:rPr>
              <a:t>WEB ↔ WAS</a:t>
            </a:r>
            <a:r>
              <a:rPr kumimoji="0" lang="ko-KR" altLang="en-US" sz="1200" b="1" kern="0" dirty="0">
                <a:ea typeface="맑은 고딕" pitchFamily="50" charset="-127"/>
              </a:rPr>
              <a:t>구간 이중화</a:t>
            </a:r>
            <a:r>
              <a:rPr kumimoji="0" lang="en-US" altLang="ko-KR" sz="1200" b="1" kern="0" dirty="0">
                <a:ea typeface="맑은 고딕" pitchFamily="50" charset="-127"/>
              </a:rPr>
              <a:t> </a:t>
            </a:r>
            <a:r>
              <a:rPr kumimoji="0" lang="ko-KR" altLang="en-US" sz="1200" b="1" kern="0" dirty="0">
                <a:ea typeface="맑은 고딕" pitchFamily="50" charset="-127"/>
              </a:rPr>
              <a:t>방식</a:t>
            </a:r>
            <a:r>
              <a:rPr kumimoji="0" lang="en-US" altLang="ko-KR" sz="1200" b="1" kern="0" dirty="0">
                <a:ea typeface="맑은 고딕" pitchFamily="50" charset="-127"/>
              </a:rPr>
              <a:t/>
            </a:r>
            <a:br>
              <a:rPr kumimoji="0" lang="en-US" altLang="ko-KR" sz="1200" b="1" kern="0" dirty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WAS Plug-In </a:t>
            </a:r>
            <a:r>
              <a:rPr kumimoji="0" lang="ko-KR" altLang="en-US" sz="1200" kern="0" dirty="0" smtClean="0">
                <a:ea typeface="맑은 고딕" pitchFamily="50" charset="-127"/>
              </a:rPr>
              <a:t>방식으로 이중화 구성</a:t>
            </a: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WEB-WAS </a:t>
            </a:r>
            <a:r>
              <a:rPr kumimoji="0" lang="ko-KR" altLang="en-US" sz="1200" kern="0" dirty="0" smtClean="0">
                <a:ea typeface="맑은 고딕" pitchFamily="50" charset="-127"/>
              </a:rPr>
              <a:t>는 </a:t>
            </a:r>
            <a:r>
              <a:rPr kumimoji="0" lang="en-US" altLang="ko-KR" sz="1200" kern="0" dirty="0" smtClean="0">
                <a:ea typeface="맑은 고딕" pitchFamily="50" charset="-127"/>
              </a:rPr>
              <a:t>Round-Robin </a:t>
            </a:r>
            <a:r>
              <a:rPr kumimoji="0" lang="ko-KR" altLang="en-US" sz="1200" kern="0" dirty="0" smtClean="0">
                <a:ea typeface="맑은 고딕" pitchFamily="50" charset="-127"/>
              </a:rPr>
              <a:t>방식</a:t>
            </a:r>
            <a:r>
              <a:rPr kumimoji="0" lang="ko-KR" altLang="en-US" sz="1200" kern="0" dirty="0">
                <a:ea typeface="맑은 고딕" pitchFamily="50" charset="-127"/>
              </a:rPr>
              <a:t>으</a:t>
            </a:r>
            <a:r>
              <a:rPr kumimoji="0" lang="ko-KR" altLang="en-US" sz="1200" kern="0" dirty="0" smtClean="0">
                <a:ea typeface="맑은 고딕" pitchFamily="50" charset="-127"/>
              </a:rPr>
              <a:t>로 </a:t>
            </a:r>
            <a:r>
              <a:rPr kumimoji="0" lang="en-US" altLang="ko-KR" sz="1200" kern="0" dirty="0" smtClean="0">
                <a:ea typeface="맑은 고딕" pitchFamily="50" charset="-127"/>
              </a:rPr>
              <a:t>Connection</a:t>
            </a:r>
            <a:r>
              <a:rPr kumimoji="0" lang="ko-KR" altLang="en-US" sz="1200" kern="0" dirty="0" smtClean="0">
                <a:ea typeface="맑은 고딕" pitchFamily="50" charset="-127"/>
              </a:rPr>
              <a:t>을 맺음</a:t>
            </a:r>
            <a:r>
              <a:rPr kumimoji="0" lang="en-US" altLang="ko-KR" sz="1200" kern="0" dirty="0">
                <a:ea typeface="맑은 고딕" pitchFamily="50" charset="-127"/>
              </a:rPr>
              <a:t> </a:t>
            </a:r>
            <a:r>
              <a:rPr kumimoji="0" lang="en-US" altLang="ko-KR" sz="1200" kern="0" dirty="0" smtClean="0">
                <a:ea typeface="맑은 고딕" pitchFamily="50" charset="-127"/>
              </a:rPr>
              <a:t>(</a:t>
            </a:r>
            <a:r>
              <a:rPr kumimoji="0" lang="ko-KR" altLang="en-US" sz="1200" kern="0" dirty="0" smtClean="0">
                <a:ea typeface="맑은 고딕" pitchFamily="50" charset="-127"/>
              </a:rPr>
              <a:t>동일 세션은 </a:t>
            </a:r>
            <a:r>
              <a:rPr kumimoji="0" lang="en-US" altLang="ko-KR" sz="1200" kern="0" dirty="0" smtClean="0">
                <a:ea typeface="맑은 고딕" pitchFamily="50" charset="-127"/>
              </a:rPr>
              <a:t>sticky </a:t>
            </a:r>
            <a:r>
              <a:rPr kumimoji="0" lang="ko-KR" altLang="en-US" sz="1200" kern="0" dirty="0" smtClean="0">
                <a:ea typeface="맑은 고딕" pitchFamily="50" charset="-127"/>
              </a:rPr>
              <a:t>세션 형태로 동일 </a:t>
            </a:r>
            <a:r>
              <a:rPr kumimoji="0" lang="en-US" altLang="ko-KR" sz="1200" kern="0" dirty="0" smtClean="0">
                <a:ea typeface="맑은 고딕" pitchFamily="50" charset="-127"/>
              </a:rPr>
              <a:t>WAS</a:t>
            </a:r>
            <a:r>
              <a:rPr kumimoji="0" lang="ko-KR" altLang="en-US" sz="1200" kern="0" dirty="0" smtClean="0">
                <a:ea typeface="맑은 고딕" pitchFamily="50" charset="-127"/>
              </a:rPr>
              <a:t>로 접속됨</a:t>
            </a:r>
            <a:r>
              <a:rPr kumimoji="0" lang="en-US" altLang="ko-KR" sz="1200" kern="0" dirty="0" smtClean="0">
                <a:ea typeface="맑은 고딕" pitchFamily="50" charset="-127"/>
              </a:rPr>
              <a:t>)</a:t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endParaRPr kumimoji="0" lang="en-US" altLang="ko-KR" sz="1200" b="1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ko-KR" altLang="en-US" sz="1200" b="1" kern="0" dirty="0" smtClean="0">
                <a:ea typeface="맑은 고딕" pitchFamily="50" charset="-127"/>
              </a:rPr>
              <a:t>환경 </a:t>
            </a:r>
            <a:r>
              <a:rPr kumimoji="0" lang="ko-KR" altLang="en-US" sz="1200" b="1" kern="0" dirty="0">
                <a:ea typeface="맑은 고딕" pitchFamily="50" charset="-127"/>
              </a:rPr>
              <a:t>구성 </a:t>
            </a:r>
            <a:r>
              <a:rPr kumimoji="0" lang="ko-KR" altLang="en-US" sz="1200" b="1" kern="0" dirty="0" smtClean="0">
                <a:ea typeface="맑은 고딕" pitchFamily="50" charset="-127"/>
              </a:rPr>
              <a:t>파일 설정</a:t>
            </a:r>
            <a:r>
              <a:rPr kumimoji="0" lang="en-US" altLang="ko-KR" sz="1200" b="1" kern="0" dirty="0" smtClean="0">
                <a:ea typeface="맑은 고딕" pitchFamily="50" charset="-127"/>
              </a:rPr>
              <a:t/>
            </a:r>
            <a:br>
              <a:rPr kumimoji="0" lang="en-US" altLang="ko-KR" sz="1200" b="1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</a:t>
            </a:r>
            <a:r>
              <a:rPr kumimoji="0" lang="en-US" altLang="ko-KR" sz="1200" kern="0" dirty="0" err="1" smtClean="0">
                <a:ea typeface="맑은 고딕" pitchFamily="50" charset="-127"/>
              </a:rPr>
              <a:t>mod_jk.conf</a:t>
            </a:r>
            <a:r>
              <a:rPr kumimoji="0" lang="en-US" altLang="ko-KR" sz="1200" kern="0" dirty="0" smtClean="0">
                <a:ea typeface="맑은 고딕" pitchFamily="50" charset="-127"/>
              </a:rPr>
              <a:t> </a:t>
            </a:r>
            <a:r>
              <a:rPr kumimoji="0" lang="ko-KR" altLang="en-US" sz="1200" kern="0" dirty="0" smtClean="0">
                <a:ea typeface="맑은 고딕" pitchFamily="50" charset="-127"/>
              </a:rPr>
              <a:t>및 </a:t>
            </a:r>
            <a:r>
              <a:rPr kumimoji="0" lang="en-US" altLang="ko-KR" sz="1200" kern="0" dirty="0" err="1" smtClean="0">
                <a:ea typeface="맑은 고딕" pitchFamily="50" charset="-127"/>
              </a:rPr>
              <a:t>workers.properties</a:t>
            </a:r>
            <a:r>
              <a:rPr kumimoji="0" lang="en-US" altLang="ko-KR" sz="1200" kern="0" dirty="0" smtClean="0">
                <a:ea typeface="맑은 고딕" pitchFamily="50" charset="-127"/>
              </a:rPr>
              <a:t> </a:t>
            </a:r>
            <a:r>
              <a:rPr kumimoji="0" lang="ko-KR" altLang="en-US" sz="1200" kern="0" dirty="0" smtClean="0">
                <a:ea typeface="맑은 고딕" pitchFamily="50" charset="-127"/>
              </a:rPr>
              <a:t>환경 구성 파일에</a:t>
            </a:r>
            <a:r>
              <a:rPr kumimoji="0" lang="en-US" altLang="ko-KR" sz="1200" kern="0" dirty="0" smtClean="0">
                <a:ea typeface="맑은 고딕" pitchFamily="50" charset="-127"/>
              </a:rPr>
              <a:t> </a:t>
            </a:r>
            <a:r>
              <a:rPr kumimoji="0" lang="ko-KR" altLang="en-US" sz="1200" kern="0" dirty="0" smtClean="0">
                <a:ea typeface="맑은 고딕" pitchFamily="50" charset="-127"/>
              </a:rPr>
              <a:t>이중화 등록</a:t>
            </a: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</a:t>
            </a:r>
            <a:r>
              <a:rPr kumimoji="0" lang="ko-KR" altLang="en-US" sz="1200" kern="0" dirty="0" smtClean="0">
                <a:ea typeface="맑은 고딕" pitchFamily="50" charset="-127"/>
              </a:rPr>
              <a:t>접속 순서는 </a:t>
            </a:r>
            <a:r>
              <a:rPr kumimoji="0" lang="ko-KR" altLang="en-US" sz="1200" kern="0" dirty="0" err="1" smtClean="0">
                <a:ea typeface="맑은 고딕" pitchFamily="50" charset="-127"/>
              </a:rPr>
              <a:t>노드당</a:t>
            </a:r>
            <a:r>
              <a:rPr kumimoji="0" lang="ko-KR" altLang="en-US" sz="1200" kern="0" dirty="0" smtClean="0">
                <a:ea typeface="맑은 고딕" pitchFamily="50" charset="-127"/>
              </a:rPr>
              <a:t> </a:t>
            </a:r>
            <a:r>
              <a:rPr kumimoji="0" lang="en-US" altLang="ko-KR" sz="1200" kern="0" dirty="0" smtClean="0">
                <a:ea typeface="맑은 고딕" pitchFamily="50" charset="-127"/>
              </a:rPr>
              <a:t>1</a:t>
            </a:r>
            <a:r>
              <a:rPr kumimoji="0" lang="ko-KR" altLang="en-US" sz="1200" kern="0" dirty="0" smtClean="0">
                <a:ea typeface="맑은 고딕" pitchFamily="50" charset="-127"/>
              </a:rPr>
              <a:t>개 </a:t>
            </a:r>
            <a:r>
              <a:rPr kumimoji="0" lang="en-US" altLang="ko-KR" sz="1200" kern="0" dirty="0" smtClean="0">
                <a:ea typeface="맑은 고딕" pitchFamily="50" charset="-127"/>
              </a:rPr>
              <a:t>WAS </a:t>
            </a:r>
            <a:r>
              <a:rPr kumimoji="0" lang="ko-KR" altLang="en-US" sz="1200" kern="0" dirty="0" err="1" smtClean="0">
                <a:ea typeface="맑은 고딕" pitchFamily="50" charset="-127"/>
              </a:rPr>
              <a:t>인스턴스</a:t>
            </a:r>
            <a:r>
              <a:rPr kumimoji="0" lang="ko-KR" altLang="en-US" sz="1200" kern="0" dirty="0" smtClean="0">
                <a:ea typeface="맑은 고딕" pitchFamily="50" charset="-127"/>
              </a:rPr>
              <a:t> 먼저 접속하도록 설정하고 이중화 </a:t>
            </a:r>
            <a:r>
              <a:rPr kumimoji="0" lang="ko-KR" altLang="en-US" sz="1200" kern="0" dirty="0" err="1" smtClean="0">
                <a:ea typeface="맑은 고딕" pitchFamily="50" charset="-127"/>
              </a:rPr>
              <a:t>노드간</a:t>
            </a:r>
            <a:r>
              <a:rPr kumimoji="0" lang="ko-KR" altLang="en-US" sz="1200" kern="0" dirty="0" smtClean="0">
                <a:ea typeface="맑은 고딕" pitchFamily="50" charset="-127"/>
              </a:rPr>
              <a:t> 분산</a:t>
            </a: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</a:t>
            </a:r>
            <a:r>
              <a:rPr kumimoji="0" lang="ko-KR" altLang="en-US" sz="1200" kern="0" dirty="0" smtClean="0">
                <a:ea typeface="맑은 고딕" pitchFamily="50" charset="-127"/>
              </a:rPr>
              <a:t>주요 설정</a:t>
            </a:r>
            <a:r>
              <a:rPr kumimoji="0" lang="en-US" altLang="ko-KR" sz="1200" kern="0" dirty="0">
                <a:ea typeface="맑은 고딕" pitchFamily="50" charset="-127"/>
              </a:rPr>
              <a:t/>
            </a:r>
            <a:br>
              <a:rPr kumimoji="0" lang="en-US" altLang="ko-KR" sz="1200" kern="0" dirty="0">
                <a:ea typeface="맑은 고딕" pitchFamily="50" charset="-127"/>
              </a:rPr>
            </a:br>
            <a:r>
              <a:rPr kumimoji="0" lang="en-US" altLang="ko-KR" kern="0" dirty="0">
                <a:ea typeface="맑은 고딕" pitchFamily="50" charset="-127"/>
              </a:rPr>
              <a:t>  . </a:t>
            </a:r>
            <a:r>
              <a:rPr kumimoji="0" lang="en-US" altLang="ko-KR" kern="0" dirty="0" err="1" smtClean="0">
                <a:ea typeface="맑은 고딕" pitchFamily="50" charset="-127"/>
              </a:rPr>
              <a:t>socket_keepalive</a:t>
            </a:r>
            <a:r>
              <a:rPr kumimoji="0" lang="en-US" altLang="ko-KR" kern="0" dirty="0">
                <a:ea typeface="맑은 고딕" pitchFamily="50" charset="-127"/>
              </a:rPr>
              <a:t>=true</a:t>
            </a:r>
            <a:br>
              <a:rPr kumimoji="0" lang="en-US" altLang="ko-KR" kern="0" dirty="0">
                <a:ea typeface="맑은 고딕" pitchFamily="50" charset="-127"/>
              </a:rPr>
            </a:br>
            <a:r>
              <a:rPr kumimoji="0" lang="en-US" altLang="ko-KR" kern="0" dirty="0">
                <a:ea typeface="맑은 고딕" pitchFamily="50" charset="-127"/>
              </a:rPr>
              <a:t> </a:t>
            </a:r>
            <a:r>
              <a:rPr kumimoji="0" lang="en-US" altLang="ko-KR" kern="0" dirty="0" smtClean="0">
                <a:ea typeface="맑은 고딕" pitchFamily="50" charset="-127"/>
              </a:rPr>
              <a:t> . </a:t>
            </a:r>
            <a:r>
              <a:rPr kumimoji="0" lang="en-US" altLang="ko-KR" kern="0" dirty="0" err="1" smtClean="0">
                <a:ea typeface="맑은 고딕" pitchFamily="50" charset="-127"/>
              </a:rPr>
              <a:t>socket_timeout</a:t>
            </a:r>
            <a:r>
              <a:rPr kumimoji="0" lang="en-US" altLang="ko-KR" kern="0" dirty="0" smtClean="0">
                <a:ea typeface="맑은 고딕" pitchFamily="50" charset="-127"/>
              </a:rPr>
              <a:t>=60 sec</a:t>
            </a:r>
            <a:r>
              <a:rPr kumimoji="0" lang="en-US" altLang="ko-KR" kern="0" dirty="0">
                <a:ea typeface="맑은 고딕" pitchFamily="50" charset="-127"/>
              </a:rPr>
              <a:t/>
            </a:r>
            <a:br>
              <a:rPr kumimoji="0" lang="en-US" altLang="ko-KR" kern="0" dirty="0">
                <a:ea typeface="맑은 고딕" pitchFamily="50" charset="-127"/>
              </a:rPr>
            </a:br>
            <a:r>
              <a:rPr kumimoji="0" lang="en-US" altLang="ko-KR" kern="0" dirty="0" smtClean="0">
                <a:ea typeface="맑은 고딕" pitchFamily="50" charset="-127"/>
              </a:rPr>
              <a:t>  </a:t>
            </a:r>
            <a:r>
              <a:rPr kumimoji="0" lang="en-US" altLang="ko-KR" kern="0" dirty="0">
                <a:ea typeface="맑은 고딕" pitchFamily="50" charset="-127"/>
              </a:rPr>
              <a:t>. </a:t>
            </a:r>
            <a:r>
              <a:rPr kumimoji="0" lang="en-US" altLang="ko-KR" kern="0" dirty="0" err="1" smtClean="0">
                <a:ea typeface="맑은 고딕" pitchFamily="50" charset="-127"/>
              </a:rPr>
              <a:t>ping_timeout</a:t>
            </a:r>
            <a:r>
              <a:rPr kumimoji="0" lang="en-US" altLang="ko-KR" kern="0" dirty="0" smtClean="0">
                <a:ea typeface="맑은 고딕" pitchFamily="50" charset="-127"/>
              </a:rPr>
              <a:t>=5000 </a:t>
            </a:r>
            <a:r>
              <a:rPr kumimoji="0" lang="en-US" altLang="ko-KR" kern="0" dirty="0" err="1" smtClean="0">
                <a:ea typeface="맑은 고딕" pitchFamily="50" charset="-127"/>
              </a:rPr>
              <a:t>ms</a:t>
            </a:r>
            <a:r>
              <a:rPr kumimoji="0" lang="en-US" altLang="ko-KR" kern="0" dirty="0">
                <a:ea typeface="맑은 고딕" pitchFamily="50" charset="-127"/>
              </a:rPr>
              <a:t/>
            </a:r>
            <a:br>
              <a:rPr kumimoji="0" lang="en-US" altLang="ko-KR" kern="0" dirty="0">
                <a:ea typeface="맑은 고딕" pitchFamily="50" charset="-127"/>
              </a:rPr>
            </a:br>
            <a:r>
              <a:rPr kumimoji="0" lang="en-US" altLang="ko-KR" kern="0" dirty="0">
                <a:ea typeface="맑은 고딕" pitchFamily="50" charset="-127"/>
              </a:rPr>
              <a:t> </a:t>
            </a:r>
            <a:r>
              <a:rPr kumimoji="0" lang="en-US" altLang="ko-KR" kern="0" dirty="0" smtClean="0">
                <a:ea typeface="맑은 고딕" pitchFamily="50" charset="-127"/>
              </a:rPr>
              <a:t> . </a:t>
            </a:r>
            <a:r>
              <a:rPr kumimoji="0" lang="en-US" altLang="ko-KR" kern="0" dirty="0" err="1" smtClean="0">
                <a:ea typeface="맑은 고딕" pitchFamily="50" charset="-127"/>
              </a:rPr>
              <a:t>connection_pool_size</a:t>
            </a:r>
            <a:r>
              <a:rPr kumimoji="0" lang="en-US" altLang="ko-KR" kern="0" dirty="0" smtClean="0">
                <a:ea typeface="맑은 고딕" pitchFamily="50" charset="-127"/>
              </a:rPr>
              <a:t>=15</a:t>
            </a:r>
            <a:br>
              <a:rPr kumimoji="0" lang="en-US" altLang="ko-KR" kern="0" dirty="0" smtClean="0">
                <a:ea typeface="맑은 고딕" pitchFamily="50" charset="-127"/>
              </a:rPr>
            </a:br>
            <a:endParaRPr kumimoji="0" lang="en-US" altLang="ko-KR" kern="0" dirty="0" smtClean="0">
              <a:ea typeface="맑은 고딕" pitchFamily="50" charset="-127"/>
            </a:endParaRPr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509249" y="1609969"/>
            <a:ext cx="5129551" cy="4363794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WEB </a:t>
            </a:r>
            <a:r>
              <a:rPr kumimoji="0" lang="ko-KR" altLang="en-US" sz="1400" kern="0" dirty="0">
                <a:ea typeface="맑은 고딕" pitchFamily="50" charset="-127"/>
              </a:rPr>
              <a:t>↔ </a:t>
            </a:r>
            <a:r>
              <a:rPr kumimoji="0" lang="en-US" altLang="ko-KR" sz="1400" kern="0" dirty="0" smtClean="0">
                <a:ea typeface="맑은 고딕" pitchFamily="50" charset="-127"/>
              </a:rPr>
              <a:t>WAS </a:t>
            </a:r>
            <a:r>
              <a:rPr kumimoji="0" lang="ko-KR" altLang="en-US" sz="1400" kern="0" dirty="0" smtClean="0">
                <a:ea typeface="맑은 고딕" pitchFamily="50" charset="-127"/>
              </a:rPr>
              <a:t>구간 </a:t>
            </a:r>
            <a:r>
              <a:rPr kumimoji="0" lang="ko-KR" altLang="en-US" sz="1400" kern="0" smtClean="0">
                <a:ea typeface="맑은 고딕" pitchFamily="50" charset="-127"/>
              </a:rPr>
              <a:t>사이 </a:t>
            </a:r>
            <a:r>
              <a:rPr kumimoji="0" lang="en-US" altLang="ko-KR" sz="1400" kern="0" dirty="0" smtClean="0">
                <a:ea typeface="맑은 고딕" pitchFamily="50" charset="-127"/>
              </a:rPr>
              <a:t>WAS Plug-In </a:t>
            </a:r>
            <a:r>
              <a:rPr kumimoji="0" lang="ko-KR" altLang="en-US" sz="1400" kern="0" dirty="0" smtClean="0">
                <a:ea typeface="맑은 고딕" pitchFamily="50" charset="-127"/>
              </a:rPr>
              <a:t>방식으로 이중화 구성하며</a:t>
            </a:r>
            <a:r>
              <a:rPr kumimoji="0" lang="en-US" altLang="ko-KR" sz="1400" kern="0" dirty="0" smtClean="0">
                <a:ea typeface="맑은 고딕" pitchFamily="50" charset="-127"/>
              </a:rPr>
              <a:t>, </a:t>
            </a:r>
            <a:r>
              <a:rPr kumimoji="0" lang="ko-KR" altLang="en-US" sz="1400" kern="0" dirty="0" smtClean="0">
                <a:ea typeface="맑은 고딕" pitchFamily="50" charset="-127"/>
              </a:rPr>
              <a:t>부하 분산 테스트를 거쳐 적용 실시함</a:t>
            </a:r>
            <a:endParaRPr kumimoji="0" lang="en-GB" altLang="ko-KR" sz="1400" kern="0" dirty="0">
              <a:ea typeface="맑은 고딕" pitchFamily="50" charset="-127"/>
            </a:endParaRPr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1063595" y="2730945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 dirty="0" err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Web서버</a:t>
            </a:r>
            <a:endParaRPr kumimoji="0" lang="en-US" altLang="en-US" sz="10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1063595" y="3832671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WAS서버</a:t>
            </a:r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1063595" y="4934397"/>
            <a:ext cx="908050" cy="2778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DB서버</a:t>
            </a:r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1051880" y="2050417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b="1" dirty="0" smtClean="0">
                <a:solidFill>
                  <a:srgbClr val="080808"/>
                </a:solidFill>
                <a:ea typeface="맑은 고딕" pitchFamily="50" charset="-127"/>
              </a:rPr>
              <a:t>L4</a:t>
            </a:r>
            <a:endParaRPr kumimoji="0" lang="en-US" altLang="en-US" sz="10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9" name="Oval 8"/>
          <p:cNvSpPr>
            <a:spLocks noChangeArrowheads="1"/>
          </p:cNvSpPr>
          <p:nvPr/>
        </p:nvSpPr>
        <p:spPr bwMode="auto">
          <a:xfrm>
            <a:off x="2489959" y="3952056"/>
            <a:ext cx="2610644" cy="624388"/>
          </a:xfrm>
          <a:prstGeom prst="ellipse">
            <a:avLst/>
          </a:prstGeom>
          <a:solidFill>
            <a:srgbClr val="767DC4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900" b="1" dirty="0"/>
          </a:p>
          <a:p>
            <a:pPr algn="ctr" latinLnBrk="0">
              <a:spcBef>
                <a:spcPct val="50000"/>
              </a:spcBef>
            </a:pPr>
            <a:endParaRPr kumimoji="0" lang="en-US" altLang="ko-KR" sz="900" b="1" dirty="0"/>
          </a:p>
          <a:p>
            <a:pPr algn="ctr" latinLnBrk="0">
              <a:spcBef>
                <a:spcPct val="50000"/>
              </a:spcBef>
            </a:pPr>
            <a:r>
              <a:rPr kumimoji="0" lang="en-US" altLang="ko-KR" sz="900" b="1" dirty="0"/>
              <a:t>WAS Clustering</a:t>
            </a:r>
            <a:endParaRPr kumimoji="0" lang="ko-KR" altLang="en-US" sz="900" b="1" dirty="0"/>
          </a:p>
        </p:txBody>
      </p:sp>
      <p:sp>
        <p:nvSpPr>
          <p:cNvPr id="110" name="Oval 8"/>
          <p:cNvSpPr>
            <a:spLocks noChangeArrowheads="1"/>
          </p:cNvSpPr>
          <p:nvPr/>
        </p:nvSpPr>
        <p:spPr bwMode="auto">
          <a:xfrm>
            <a:off x="2489959" y="5044425"/>
            <a:ext cx="2610644" cy="477689"/>
          </a:xfrm>
          <a:prstGeom prst="ellipse">
            <a:avLst/>
          </a:prstGeom>
          <a:solidFill>
            <a:srgbClr val="767DC4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900" b="1" dirty="0" smtClean="0"/>
          </a:p>
          <a:p>
            <a:pPr algn="ctr" latinLnBrk="0">
              <a:spcBef>
                <a:spcPct val="50000"/>
              </a:spcBef>
            </a:pPr>
            <a:r>
              <a:rPr kumimoji="0" lang="en-US" altLang="ko-KR" sz="900" b="1" dirty="0" smtClean="0"/>
              <a:t>RAC</a:t>
            </a:r>
            <a:endParaRPr kumimoji="0" lang="ko-KR" altLang="en-US" sz="900" b="1" dirty="0"/>
          </a:p>
        </p:txBody>
      </p:sp>
      <p:cxnSp>
        <p:nvCxnSpPr>
          <p:cNvPr id="111" name="AutoShape 31"/>
          <p:cNvCxnSpPr>
            <a:cxnSpLocks noChangeShapeType="1"/>
            <a:stCxn id="121" idx="2"/>
            <a:endCxn id="122" idx="0"/>
          </p:cNvCxnSpPr>
          <p:nvPr/>
        </p:nvCxnSpPr>
        <p:spPr bwMode="auto">
          <a:xfrm flipH="1">
            <a:off x="3166520" y="3075864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2" name="AutoShape 31"/>
          <p:cNvCxnSpPr>
            <a:cxnSpLocks noChangeShapeType="1"/>
            <a:stCxn id="121" idx="2"/>
            <a:endCxn id="123" idx="0"/>
          </p:cNvCxnSpPr>
          <p:nvPr/>
        </p:nvCxnSpPr>
        <p:spPr bwMode="auto">
          <a:xfrm>
            <a:off x="4424042" y="3075864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3" name="AutoShape 31"/>
          <p:cNvCxnSpPr>
            <a:cxnSpLocks noChangeShapeType="1"/>
            <a:stCxn id="120" idx="2"/>
            <a:endCxn id="123" idx="0"/>
          </p:cNvCxnSpPr>
          <p:nvPr/>
        </p:nvCxnSpPr>
        <p:spPr bwMode="auto">
          <a:xfrm>
            <a:off x="3166520" y="3075864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4" name="AutoShape 31"/>
          <p:cNvCxnSpPr>
            <a:cxnSpLocks noChangeShapeType="1"/>
            <a:stCxn id="120" idx="2"/>
            <a:endCxn id="122" idx="0"/>
          </p:cNvCxnSpPr>
          <p:nvPr/>
        </p:nvCxnSpPr>
        <p:spPr bwMode="auto">
          <a:xfrm>
            <a:off x="3166520" y="3075864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5" name="AutoShape 31"/>
          <p:cNvCxnSpPr>
            <a:cxnSpLocks noChangeShapeType="1"/>
            <a:stCxn id="122" idx="2"/>
            <a:endCxn id="124" idx="0"/>
          </p:cNvCxnSpPr>
          <p:nvPr/>
        </p:nvCxnSpPr>
        <p:spPr bwMode="auto">
          <a:xfrm>
            <a:off x="3166520" y="4177590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6" name="AutoShape 31"/>
          <p:cNvCxnSpPr>
            <a:cxnSpLocks noChangeShapeType="1"/>
            <a:stCxn id="123" idx="2"/>
            <a:endCxn id="124" idx="0"/>
          </p:cNvCxnSpPr>
          <p:nvPr/>
        </p:nvCxnSpPr>
        <p:spPr bwMode="auto">
          <a:xfrm flipH="1">
            <a:off x="3166520" y="4177590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7" name="AutoShape 31"/>
          <p:cNvCxnSpPr>
            <a:cxnSpLocks noChangeShapeType="1"/>
            <a:stCxn id="123" idx="2"/>
            <a:endCxn id="125" idx="0"/>
          </p:cNvCxnSpPr>
          <p:nvPr/>
        </p:nvCxnSpPr>
        <p:spPr bwMode="auto">
          <a:xfrm>
            <a:off x="4424042" y="4177590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8" name="AutoShape 31"/>
          <p:cNvCxnSpPr>
            <a:cxnSpLocks noChangeShapeType="1"/>
            <a:stCxn id="122" idx="2"/>
            <a:endCxn id="125" idx="0"/>
          </p:cNvCxnSpPr>
          <p:nvPr/>
        </p:nvCxnSpPr>
        <p:spPr bwMode="auto">
          <a:xfrm>
            <a:off x="3166520" y="4177590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grpSp>
        <p:nvGrpSpPr>
          <p:cNvPr id="119" name="그룹 118"/>
          <p:cNvGrpSpPr/>
          <p:nvPr/>
        </p:nvGrpSpPr>
        <p:grpSpPr>
          <a:xfrm>
            <a:off x="2639463" y="2730945"/>
            <a:ext cx="2311636" cy="2548371"/>
            <a:chOff x="2642878" y="2577117"/>
            <a:chExt cx="2311636" cy="2548371"/>
          </a:xfrm>
        </p:grpSpPr>
        <p:pic>
          <p:nvPicPr>
            <p:cNvPr id="120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2577117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2577117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3678843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3678843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4780569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4780569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Rectangle 14"/>
            <p:cNvSpPr>
              <a:spLocks noChangeArrowheads="1"/>
            </p:cNvSpPr>
            <p:nvPr/>
          </p:nvSpPr>
          <p:spPr bwMode="auto">
            <a:xfrm>
              <a:off x="2809639" y="2671790"/>
              <a:ext cx="720592" cy="17621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Plug-In</a:t>
              </a:r>
            </a:p>
          </p:txBody>
        </p:sp>
        <p:sp>
          <p:nvSpPr>
            <p:cNvPr id="127" name="Rectangle 14"/>
            <p:cNvSpPr>
              <a:spLocks noChangeArrowheads="1"/>
            </p:cNvSpPr>
            <p:nvPr/>
          </p:nvSpPr>
          <p:spPr bwMode="auto">
            <a:xfrm>
              <a:off x="4067161" y="2671790"/>
              <a:ext cx="720592" cy="17621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8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Plug-In</a:t>
              </a: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3054051" y="3551535"/>
            <a:ext cx="1482460" cy="819149"/>
            <a:chOff x="6670057" y="3139187"/>
            <a:chExt cx="1482460" cy="819149"/>
          </a:xfrm>
        </p:grpSpPr>
        <p:sp>
          <p:nvSpPr>
            <p:cNvPr id="129" name="Rectangle 14"/>
            <p:cNvSpPr>
              <a:spLocks noChangeArrowheads="1"/>
            </p:cNvSpPr>
            <p:nvPr/>
          </p:nvSpPr>
          <p:spPr bwMode="auto">
            <a:xfrm>
              <a:off x="6678656" y="3139187"/>
              <a:ext cx="1461823" cy="63805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9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</a:t>
              </a:r>
              <a:endParaRPr kumimoji="0" lang="en-US" altLang="ko-KR" sz="900" dirty="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grpSp>
          <p:nvGrpSpPr>
            <p:cNvPr id="130" name="그룹 42"/>
            <p:cNvGrpSpPr>
              <a:grpSpLocks/>
            </p:cNvGrpSpPr>
            <p:nvPr/>
          </p:nvGrpSpPr>
          <p:grpSpPr bwMode="auto">
            <a:xfrm>
              <a:off x="6828277" y="3329687"/>
              <a:ext cx="1150541" cy="415925"/>
              <a:chOff x="3912781" y="2349795"/>
              <a:chExt cx="861238" cy="414670"/>
            </a:xfrm>
          </p:grpSpPr>
          <p:sp>
            <p:nvSpPr>
              <p:cNvPr id="132" name="Rectangle 14"/>
              <p:cNvSpPr>
                <a:spLocks noChangeArrowheads="1"/>
              </p:cNvSpPr>
              <p:nvPr/>
            </p:nvSpPr>
            <p:spPr bwMode="auto">
              <a:xfrm>
                <a:off x="3912781" y="2349795"/>
                <a:ext cx="861238" cy="414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kumimoji="0" lang="en-US" altLang="ko-KR" sz="900" dirty="0"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Instance</a:t>
                </a:r>
              </a:p>
            </p:txBody>
          </p:sp>
          <p:sp>
            <p:nvSpPr>
              <p:cNvPr id="133" name="Rectangle 14"/>
              <p:cNvSpPr>
                <a:spLocks noChangeArrowheads="1"/>
              </p:cNvSpPr>
              <p:nvPr/>
            </p:nvSpPr>
            <p:spPr bwMode="auto">
              <a:xfrm>
                <a:off x="3948827" y="2538137"/>
                <a:ext cx="793008" cy="1835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kumimoji="0" lang="en-US" altLang="ko-KR" sz="900" dirty="0"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Heap Memory</a:t>
                </a:r>
              </a:p>
            </p:txBody>
          </p:sp>
        </p:grpSp>
        <p:sp>
          <p:nvSpPr>
            <p:cNvPr id="131" name="Rectangle 14"/>
            <p:cNvSpPr>
              <a:spLocks noChangeArrowheads="1"/>
            </p:cNvSpPr>
            <p:nvPr/>
          </p:nvSpPr>
          <p:spPr bwMode="auto">
            <a:xfrm>
              <a:off x="6670057" y="3812286"/>
              <a:ext cx="1482460" cy="14605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900" dirty="0" err="1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Datasource</a:t>
              </a:r>
              <a:endParaRPr kumimoji="0" lang="en-US" altLang="ko-KR" sz="900" dirty="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34" name="그룹 133"/>
          <p:cNvGrpSpPr/>
          <p:nvPr/>
        </p:nvGrpSpPr>
        <p:grpSpPr>
          <a:xfrm>
            <a:off x="3444591" y="1905349"/>
            <a:ext cx="906485" cy="492825"/>
            <a:chOff x="3477683" y="1751521"/>
            <a:chExt cx="906485" cy="492825"/>
          </a:xfrm>
        </p:grpSpPr>
        <p:pic>
          <p:nvPicPr>
            <p:cNvPr id="135" name="Picture 165" descr="그림1 사본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324" y="1838347"/>
              <a:ext cx="672844" cy="40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165" descr="그림1 사본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83" y="1751521"/>
              <a:ext cx="672844" cy="40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7" name="AutoShape 31"/>
          <p:cNvCxnSpPr>
            <a:cxnSpLocks noChangeShapeType="1"/>
            <a:stCxn id="136" idx="2"/>
            <a:endCxn id="121" idx="0"/>
          </p:cNvCxnSpPr>
          <p:nvPr/>
        </p:nvCxnSpPr>
        <p:spPr bwMode="auto">
          <a:xfrm>
            <a:off x="3781013" y="2311348"/>
            <a:ext cx="643029" cy="41959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38" name="AutoShape 31"/>
          <p:cNvCxnSpPr>
            <a:cxnSpLocks noChangeShapeType="1"/>
            <a:stCxn id="136" idx="2"/>
            <a:endCxn id="120" idx="0"/>
          </p:cNvCxnSpPr>
          <p:nvPr/>
        </p:nvCxnSpPr>
        <p:spPr bwMode="auto">
          <a:xfrm flipH="1">
            <a:off x="3166520" y="2311348"/>
            <a:ext cx="614493" cy="41959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140" name="포인트가 5개인 별 139"/>
          <p:cNvSpPr/>
          <p:nvPr/>
        </p:nvSpPr>
        <p:spPr>
          <a:xfrm>
            <a:off x="2999949" y="2769528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포인트가 5개인 별 140"/>
          <p:cNvSpPr/>
          <p:nvPr/>
        </p:nvSpPr>
        <p:spPr>
          <a:xfrm>
            <a:off x="4229095" y="2791722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포인트가 5개인 별 42"/>
          <p:cNvSpPr/>
          <p:nvPr/>
        </p:nvSpPr>
        <p:spPr>
          <a:xfrm>
            <a:off x="3054051" y="3509306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포인트가 5개인 별 43"/>
          <p:cNvSpPr/>
          <p:nvPr/>
        </p:nvSpPr>
        <p:spPr>
          <a:xfrm>
            <a:off x="4283197" y="3531500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00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6.2.6 </a:t>
            </a:r>
            <a:r>
              <a:rPr kumimoji="0" lang="en-US" altLang="ko-KR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EAP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가용성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확보 방안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(2/3)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72" name="Rectangle 138"/>
          <p:cNvSpPr>
            <a:spLocks noChangeArrowheads="1"/>
          </p:cNvSpPr>
          <p:nvPr/>
        </p:nvSpPr>
        <p:spPr bwMode="auto">
          <a:xfrm>
            <a:off x="5791200" y="1622197"/>
            <a:ext cx="3579446" cy="434354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b="1" kern="0" dirty="0" smtClean="0">
                <a:ea typeface="맑은 고딕" pitchFamily="50" charset="-127"/>
              </a:rPr>
              <a:t>WAS Session Clustering</a:t>
            </a:r>
          </a:p>
          <a:p>
            <a:pPr lvl="0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defRPr/>
            </a:pP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   - </a:t>
            </a:r>
            <a:r>
              <a:rPr kumimoji="0" lang="en-US" altLang="ko-KR" sz="1100" kern="0" dirty="0" err="1" smtClean="0">
                <a:solidFill>
                  <a:prstClr val="black"/>
                </a:solidFill>
                <a:ea typeface="맑은 고딕" pitchFamily="50" charset="-127"/>
              </a:rPr>
              <a:t>JBoss</a:t>
            </a: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 Cluster</a:t>
            </a:r>
            <a:r>
              <a:rPr kumimoji="0" lang="ko-KR" altLang="en-US" sz="1100" kern="0" dirty="0">
                <a:solidFill>
                  <a:prstClr val="black"/>
                </a:solidFill>
                <a:ea typeface="맑은 고딕" pitchFamily="50" charset="-127"/>
              </a:rPr>
              <a:t>를 통한 </a:t>
            </a:r>
            <a:r>
              <a:rPr kumimoji="0" lang="en-US" altLang="ko-KR" sz="1100" kern="0" dirty="0">
                <a:solidFill>
                  <a:prstClr val="black"/>
                </a:solidFill>
                <a:ea typeface="맑은 고딕" pitchFamily="50" charset="-127"/>
              </a:rPr>
              <a:t>Session </a:t>
            </a:r>
            <a:r>
              <a:rPr kumimoji="0" lang="ko-KR" altLang="en-US" sz="1100" kern="0" dirty="0" err="1" smtClean="0">
                <a:solidFill>
                  <a:prstClr val="black"/>
                </a:solidFill>
                <a:ea typeface="맑은 고딕" pitchFamily="50" charset="-127"/>
              </a:rPr>
              <a:t>클러스터링</a:t>
            </a:r>
            <a:endParaRPr kumimoji="0" lang="en-US" altLang="ko-KR" sz="11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lvl="0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defRPr/>
            </a:pP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   - </a:t>
            </a:r>
            <a:r>
              <a:rPr kumimoji="0" lang="ko-KR" altLang="en-US" sz="1100" kern="0" dirty="0" smtClean="0">
                <a:solidFill>
                  <a:prstClr val="black"/>
                </a:solidFill>
                <a:ea typeface="맑은 고딕" pitchFamily="50" charset="-127"/>
              </a:rPr>
              <a:t>구성 방</a:t>
            </a:r>
            <a:r>
              <a:rPr kumimoji="0" lang="ko-KR" altLang="en-US" sz="1100" kern="0" dirty="0">
                <a:solidFill>
                  <a:prstClr val="black"/>
                </a:solidFill>
                <a:ea typeface="맑은 고딕" pitchFamily="50" charset="-127"/>
              </a:rPr>
              <a:t>식</a:t>
            </a: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 : Multicast, Unicast</a:t>
            </a:r>
          </a:p>
          <a:p>
            <a:pPr lvl="0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defRPr/>
            </a:pPr>
            <a:r>
              <a:rPr kumimoji="0" lang="en-US" altLang="ko-KR" sz="900" kern="0" dirty="0" smtClean="0">
                <a:solidFill>
                  <a:prstClr val="black"/>
                </a:solidFill>
                <a:ea typeface="맑은 고딕" pitchFamily="50" charset="-127"/>
              </a:rPr>
              <a:t>   ※ </a:t>
            </a:r>
            <a:r>
              <a:rPr kumimoji="0" lang="en-US" altLang="ko-KR" sz="900" kern="0" dirty="0" err="1" smtClean="0">
                <a:solidFill>
                  <a:prstClr val="black"/>
                </a:solidFill>
                <a:ea typeface="맑은 고딕" pitchFamily="50" charset="-127"/>
              </a:rPr>
              <a:t>JBoss</a:t>
            </a:r>
            <a:r>
              <a:rPr kumimoji="0" lang="en-US" altLang="ko-KR" sz="900" kern="0" dirty="0" smtClean="0">
                <a:solidFill>
                  <a:prstClr val="black"/>
                </a:solidFill>
                <a:ea typeface="맑은 고딕" pitchFamily="50" charset="-127"/>
              </a:rPr>
              <a:t> Cluster</a:t>
            </a:r>
            <a:r>
              <a:rPr kumimoji="0" lang="ko-KR" altLang="en-US" sz="900" kern="0" dirty="0" smtClean="0">
                <a:solidFill>
                  <a:prstClr val="black"/>
                </a:solidFill>
                <a:ea typeface="맑은 고딕" pitchFamily="50" charset="-127"/>
              </a:rPr>
              <a:t>를 </a:t>
            </a:r>
            <a:r>
              <a:rPr kumimoji="0" lang="en-US" altLang="ko-KR" sz="900" kern="0" dirty="0" smtClean="0">
                <a:solidFill>
                  <a:prstClr val="black"/>
                </a:solidFill>
                <a:ea typeface="맑은 고딕" pitchFamily="50" charset="-127"/>
              </a:rPr>
              <a:t>Multicast</a:t>
            </a:r>
            <a:r>
              <a:rPr kumimoji="0" lang="ko-KR" altLang="en-US" sz="900" kern="0" dirty="0" smtClean="0">
                <a:solidFill>
                  <a:prstClr val="black"/>
                </a:solidFill>
                <a:ea typeface="맑은 고딕" pitchFamily="50" charset="-127"/>
              </a:rPr>
              <a:t>를 기본으로 구성하며</a:t>
            </a:r>
            <a:r>
              <a:rPr kumimoji="0" lang="en-US" altLang="ko-KR" sz="900" kern="0" dirty="0" smtClean="0">
                <a:solidFill>
                  <a:prstClr val="black"/>
                </a:solidFill>
                <a:ea typeface="맑은 고딕" pitchFamily="50" charset="-127"/>
              </a:rPr>
              <a:t>, </a:t>
            </a:r>
            <a:r>
              <a:rPr kumimoji="0" lang="ko-KR" altLang="en-US" sz="900" kern="0" dirty="0" smtClean="0">
                <a:solidFill>
                  <a:prstClr val="black"/>
                </a:solidFill>
                <a:ea typeface="맑은 고딕" pitchFamily="50" charset="-127"/>
              </a:rPr>
              <a:t>업무 요건 발생시 </a:t>
            </a:r>
            <a:r>
              <a:rPr kumimoji="0" lang="en-US" altLang="ko-KR" sz="900" kern="0" dirty="0" smtClean="0">
                <a:solidFill>
                  <a:prstClr val="black"/>
                </a:solidFill>
                <a:ea typeface="맑은 고딕" pitchFamily="50" charset="-127"/>
              </a:rPr>
              <a:t>TCP</a:t>
            </a:r>
            <a:r>
              <a:rPr kumimoji="0" lang="ko-KR" altLang="en-US" sz="900" kern="0" dirty="0" smtClean="0">
                <a:solidFill>
                  <a:prstClr val="black"/>
                </a:solidFill>
                <a:ea typeface="맑은 고딕" pitchFamily="50" charset="-127"/>
              </a:rPr>
              <a:t>를 적용함</a:t>
            </a:r>
            <a:endParaRPr kumimoji="0" lang="en-US" altLang="ko-KR" sz="900" kern="0" dirty="0" smtClean="0">
              <a:solidFill>
                <a:prstClr val="black"/>
              </a:solidFill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100" b="1" kern="0" dirty="0" smtClean="0">
                <a:ea typeface="맑은 고딕" pitchFamily="50" charset="-127"/>
              </a:rPr>
              <a:t>WAS ↔ DB </a:t>
            </a:r>
            <a:r>
              <a:rPr kumimoji="0" lang="ko-KR" altLang="en-US" sz="1100" b="1" kern="0" dirty="0" smtClean="0">
                <a:ea typeface="맑은 고딕" pitchFamily="50" charset="-127"/>
              </a:rPr>
              <a:t>구간 </a:t>
            </a:r>
            <a:r>
              <a:rPr kumimoji="0" lang="en-US" altLang="ko-KR" sz="1100" b="1" kern="0" dirty="0" smtClean="0">
                <a:ea typeface="맑은 고딕" pitchFamily="50" charset="-127"/>
              </a:rPr>
              <a:t>Connection(</a:t>
            </a:r>
            <a:r>
              <a:rPr kumimoji="0" lang="en-US" altLang="ko-KR" sz="1100" b="1" kern="0" dirty="0" err="1" smtClean="0">
                <a:ea typeface="맑은 고딕" pitchFamily="50" charset="-127"/>
              </a:rPr>
              <a:t>Datasource</a:t>
            </a:r>
            <a:r>
              <a:rPr kumimoji="0" lang="en-US" altLang="ko-KR" sz="1100" b="1" kern="0" dirty="0" smtClean="0">
                <a:ea typeface="맑은 고딕" pitchFamily="50" charset="-127"/>
              </a:rPr>
              <a:t>)</a:t>
            </a:r>
            <a:br>
              <a:rPr kumimoji="0" lang="en-US" altLang="ko-KR" sz="1100" b="1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- </a:t>
            </a:r>
            <a:r>
              <a:rPr kumimoji="0" lang="ko-KR" altLang="en-US" sz="1100" kern="0" dirty="0" smtClean="0">
                <a:ea typeface="맑은 고딕" pitchFamily="50" charset="-127"/>
              </a:rPr>
              <a:t>운영 안정성 및 </a:t>
            </a:r>
            <a:r>
              <a:rPr kumimoji="0" lang="en-US" altLang="ko-KR" sz="1100" kern="0" dirty="0" smtClean="0">
                <a:ea typeface="맑은 고딕" pitchFamily="50" charset="-127"/>
              </a:rPr>
              <a:t>Failover</a:t>
            </a:r>
            <a:r>
              <a:rPr kumimoji="0" lang="ko-KR" altLang="en-US" sz="1100" kern="0" dirty="0" smtClean="0">
                <a:ea typeface="맑은 고딕" pitchFamily="50" charset="-127"/>
              </a:rPr>
              <a:t>를 고려한 </a:t>
            </a:r>
            <a:r>
              <a:rPr kumimoji="0" lang="ko-KR" altLang="en-US" sz="1100" kern="0" dirty="0" err="1" smtClean="0">
                <a:ea typeface="맑은 고딕" pitchFamily="50" charset="-127"/>
              </a:rPr>
              <a:t>최적안</a:t>
            </a:r>
            <a:r>
              <a:rPr kumimoji="0" lang="ko-KR" altLang="en-US" sz="1100" kern="0" dirty="0" smtClean="0">
                <a:ea typeface="맑은 고딕" pitchFamily="50" charset="-127"/>
              </a:rPr>
              <a:t> 구성</a:t>
            </a:r>
            <a:r>
              <a:rPr kumimoji="0" lang="en-US" altLang="ko-KR" sz="1100" kern="0" dirty="0" smtClean="0">
                <a:ea typeface="맑은 고딕" pitchFamily="50" charset="-127"/>
              </a:rPr>
              <a:t/>
            </a:r>
            <a:br>
              <a:rPr kumimoji="0" lang="en-US" altLang="ko-KR" sz="1100" kern="0" dirty="0" smtClean="0">
                <a:ea typeface="맑은 고딕" pitchFamily="50" charset="-127"/>
              </a:rPr>
            </a:br>
            <a:r>
              <a:rPr kumimoji="0" lang="en-US" altLang="ko-KR" sz="1100" kern="0" dirty="0">
                <a:ea typeface="맑은 고딕" pitchFamily="50" charset="-127"/>
              </a:rPr>
              <a:t/>
            </a:r>
            <a:br>
              <a:rPr kumimoji="0" lang="en-US" altLang="ko-KR" sz="1100" kern="0" dirty="0">
                <a:ea typeface="맑은 고딕" pitchFamily="50" charset="-127"/>
              </a:rPr>
            </a:br>
            <a:r>
              <a:rPr kumimoji="0" lang="en-US" altLang="ko-KR" sz="1100" b="1" kern="0" dirty="0" smtClean="0">
                <a:ea typeface="맑은 고딕" pitchFamily="50" charset="-127"/>
              </a:rPr>
              <a:t>- </a:t>
            </a:r>
            <a:r>
              <a:rPr kumimoji="0" lang="en-US" altLang="ko-KR" sz="1100" b="1" kern="0" dirty="0">
                <a:ea typeface="맑은 고딕" pitchFamily="50" charset="-127"/>
              </a:rPr>
              <a:t>WAS-DB</a:t>
            </a:r>
            <a:r>
              <a:rPr kumimoji="0" lang="ko-KR" altLang="en-US" sz="1100" b="1" kern="0" dirty="0">
                <a:ea typeface="맑은 고딕" pitchFamily="50" charset="-127"/>
              </a:rPr>
              <a:t>간 </a:t>
            </a:r>
            <a:r>
              <a:rPr kumimoji="0" lang="en-US" altLang="ko-KR" sz="1100" b="1" kern="0" dirty="0" smtClean="0">
                <a:ea typeface="맑은 고딕" pitchFamily="50" charset="-127"/>
              </a:rPr>
              <a:t>Load Balancing </a:t>
            </a:r>
            <a:r>
              <a:rPr kumimoji="0" lang="ko-KR" altLang="en-US" sz="1100" b="1" kern="0" dirty="0" smtClean="0">
                <a:ea typeface="맑은 고딕" pitchFamily="50" charset="-127"/>
              </a:rPr>
              <a:t>방식</a:t>
            </a:r>
            <a:r>
              <a:rPr kumimoji="0" lang="en-US" altLang="ko-KR" sz="1100" b="1" kern="0" dirty="0">
                <a:ea typeface="맑은 고딕" pitchFamily="50" charset="-127"/>
              </a:rPr>
              <a:t/>
            </a:r>
            <a:br>
              <a:rPr kumimoji="0" lang="en-US" altLang="ko-KR" sz="1100" b="1" kern="0" dirty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   : AP </a:t>
            </a:r>
            <a:r>
              <a:rPr kumimoji="0" lang="ko-KR" altLang="en-US" sz="1100" kern="0" dirty="0" smtClean="0">
                <a:ea typeface="맑은 고딕" pitchFamily="50" charset="-127"/>
              </a:rPr>
              <a:t>서버와 </a:t>
            </a:r>
            <a:r>
              <a:rPr kumimoji="0" lang="en-US" altLang="ko-KR" sz="1100" kern="0" dirty="0" smtClean="0">
                <a:ea typeface="맑은 고딕" pitchFamily="50" charset="-127"/>
              </a:rPr>
              <a:t>DB </a:t>
            </a:r>
            <a:r>
              <a:rPr kumimoji="0" lang="ko-KR" altLang="en-US" sz="1100" kern="0" dirty="0" smtClean="0">
                <a:ea typeface="맑은 고딕" pitchFamily="50" charset="-127"/>
              </a:rPr>
              <a:t>서버간 </a:t>
            </a:r>
            <a:r>
              <a:rPr kumimoji="0" lang="en-US" altLang="ko-KR" sz="1100" kern="0" dirty="0" smtClean="0">
                <a:ea typeface="맑은 고딕" pitchFamily="50" charset="-127"/>
              </a:rPr>
              <a:t>1:N </a:t>
            </a:r>
            <a:r>
              <a:rPr kumimoji="0" lang="ko-KR" altLang="en-US" sz="1100" kern="0" dirty="0" smtClean="0">
                <a:ea typeface="맑은 고딕" pitchFamily="50" charset="-127"/>
              </a:rPr>
              <a:t>연결 방식</a:t>
            </a:r>
            <a:r>
              <a:rPr kumimoji="0" lang="en-US" altLang="ko-KR" sz="1100" kern="0" dirty="0" smtClean="0">
                <a:ea typeface="맑은 고딕" pitchFamily="50" charset="-127"/>
              </a:rPr>
              <a:t/>
            </a:r>
            <a:br>
              <a:rPr kumimoji="0" lang="en-US" altLang="ko-KR" sz="1100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   : </a:t>
            </a:r>
            <a:r>
              <a:rPr kumimoji="0" lang="ko-KR" altLang="en-US" sz="1100" kern="0" dirty="0" smtClean="0">
                <a:ea typeface="맑은 고딕" pitchFamily="50" charset="-127"/>
              </a:rPr>
              <a:t>각 </a:t>
            </a:r>
            <a:r>
              <a:rPr kumimoji="0" lang="en-US" altLang="ko-KR" sz="1100" kern="0" dirty="0" smtClean="0">
                <a:ea typeface="맑은 고딕" pitchFamily="50" charset="-127"/>
              </a:rPr>
              <a:t>WAS</a:t>
            </a:r>
            <a:r>
              <a:rPr kumimoji="0" lang="ko-KR" altLang="en-US" sz="1100" kern="0" dirty="0" smtClean="0">
                <a:ea typeface="맑은 고딕" pitchFamily="50" charset="-127"/>
              </a:rPr>
              <a:t>서버에는 모든 업무 서비스가 동일 탑재</a:t>
            </a:r>
            <a:r>
              <a:rPr kumimoji="0" lang="en-US" altLang="ko-KR" sz="1100" kern="0" dirty="0">
                <a:ea typeface="맑은 고딕" pitchFamily="50" charset="-127"/>
              </a:rPr>
              <a:t/>
            </a:r>
            <a:br>
              <a:rPr kumimoji="0" lang="en-US" altLang="ko-KR" sz="1100" kern="0" dirty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   : </a:t>
            </a:r>
            <a:r>
              <a:rPr kumimoji="0" lang="ko-KR" altLang="en-US" sz="1100" kern="0" dirty="0" smtClean="0">
                <a:ea typeface="맑은 고딕" pitchFamily="50" charset="-127"/>
              </a:rPr>
              <a:t>특정 </a:t>
            </a:r>
            <a:r>
              <a:rPr kumimoji="0" lang="ko-KR" altLang="en-US" sz="1100" kern="0" dirty="0" err="1" smtClean="0">
                <a:ea typeface="맑은 고딕" pitchFamily="50" charset="-127"/>
              </a:rPr>
              <a:t>노드</a:t>
            </a:r>
            <a:r>
              <a:rPr kumimoji="0" lang="ko-KR" altLang="en-US" sz="1100" kern="0" dirty="0" smtClean="0">
                <a:ea typeface="맑은 고딕" pitchFamily="50" charset="-127"/>
              </a:rPr>
              <a:t> 발생시 자동 </a:t>
            </a:r>
            <a:r>
              <a:rPr kumimoji="0" lang="en-US" altLang="ko-KR" sz="1100" kern="0" dirty="0" smtClean="0">
                <a:ea typeface="맑은 고딕" pitchFamily="50" charset="-127"/>
              </a:rPr>
              <a:t>Fail-over</a:t>
            </a:r>
            <a:br>
              <a:rPr kumimoji="0" lang="en-US" altLang="ko-KR" sz="1100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   : DB</a:t>
            </a:r>
            <a:r>
              <a:rPr kumimoji="0" lang="ko-KR" altLang="en-US" sz="1100" kern="0" dirty="0" smtClean="0">
                <a:ea typeface="맑은 고딕" pitchFamily="50" charset="-127"/>
              </a:rPr>
              <a:t>연결 정보가 직관적으로 인식가능하며</a:t>
            </a:r>
            <a:r>
              <a:rPr kumimoji="0" lang="en-US" altLang="ko-KR" sz="1100" kern="0" dirty="0" smtClean="0">
                <a:ea typeface="맑은 고딕" pitchFamily="50" charset="-127"/>
              </a:rPr>
              <a:t>,  </a:t>
            </a:r>
            <a:br>
              <a:rPr kumimoji="0" lang="en-US" altLang="ko-KR" sz="1100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    </a:t>
            </a:r>
            <a:r>
              <a:rPr kumimoji="0" lang="ko-KR" altLang="en-US" sz="1100" kern="0" dirty="0" err="1" smtClean="0">
                <a:ea typeface="맑은 고딕" pitchFamily="50" charset="-127"/>
              </a:rPr>
              <a:t>관리시</a:t>
            </a:r>
            <a:r>
              <a:rPr kumimoji="0" lang="ko-KR" altLang="en-US" sz="1100" kern="0" dirty="0" smtClean="0">
                <a:ea typeface="맑은 고딕" pitchFamily="50" charset="-127"/>
              </a:rPr>
              <a:t> 유용하여 일반적으로 활용</a:t>
            </a:r>
            <a:r>
              <a:rPr kumimoji="0" lang="en-US" altLang="ko-KR" sz="1100" kern="0" dirty="0" smtClean="0">
                <a:ea typeface="맑은 고딕" pitchFamily="50" charset="-127"/>
              </a:rPr>
              <a:t/>
            </a:r>
            <a:br>
              <a:rPr kumimoji="0" lang="en-US" altLang="ko-KR" sz="1100" kern="0" dirty="0" smtClean="0">
                <a:ea typeface="맑은 고딕" pitchFamily="50" charset="-127"/>
              </a:rPr>
            </a:br>
            <a:endParaRPr kumimoji="0" lang="en-US" altLang="ko-KR" sz="11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1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2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200" kern="0" dirty="0" smtClean="0">
              <a:ea typeface="맑은 고딕" pitchFamily="50" charset="-127"/>
            </a:endParaRPr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509249" y="1609969"/>
            <a:ext cx="5129551" cy="4363794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WAS Session Clustering</a:t>
            </a:r>
            <a:r>
              <a:rPr kumimoji="0" lang="ko-KR" altLang="en-US" sz="1400" kern="0" dirty="0" smtClean="0">
                <a:ea typeface="맑은 고딕" pitchFamily="50" charset="-127"/>
              </a:rPr>
              <a:t>을 통한 </a:t>
            </a:r>
            <a:r>
              <a:rPr kumimoji="0" lang="en-US" altLang="ko-KR" sz="1400" kern="0" dirty="0" smtClean="0">
                <a:ea typeface="맑은 고딕" pitchFamily="50" charset="-127"/>
              </a:rPr>
              <a:t>Client </a:t>
            </a:r>
            <a:r>
              <a:rPr kumimoji="0" lang="ko-KR" altLang="en-US" sz="1400" kern="0" dirty="0" smtClean="0">
                <a:ea typeface="맑은 고딕" pitchFamily="50" charset="-127"/>
              </a:rPr>
              <a:t>인지 없이 서비스 </a:t>
            </a:r>
            <a:r>
              <a:rPr kumimoji="0" lang="en-US" altLang="ko-KR" sz="1400" kern="0" dirty="0" smtClean="0">
                <a:ea typeface="맑은 고딕" pitchFamily="50" charset="-127"/>
              </a:rPr>
              <a:t>Failover </a:t>
            </a:r>
            <a:r>
              <a:rPr kumimoji="0" lang="ko-KR" altLang="en-US" sz="1400" kern="0" dirty="0" smtClean="0">
                <a:ea typeface="맑은 고딕" pitchFamily="50" charset="-127"/>
              </a:rPr>
              <a:t>방식 사용</a:t>
            </a:r>
            <a:endParaRPr kumimoji="0" lang="en-US" altLang="ko-KR" sz="1400" kern="0" dirty="0" smtClean="0">
              <a:ea typeface="맑은 고딕" pitchFamily="50" charset="-127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WAS </a:t>
            </a:r>
            <a:r>
              <a:rPr kumimoji="0" lang="ko-KR" altLang="en-US" sz="1400" kern="0" dirty="0" smtClean="0">
                <a:ea typeface="맑은 고딕" pitchFamily="50" charset="-127"/>
              </a:rPr>
              <a:t>↔ </a:t>
            </a:r>
            <a:r>
              <a:rPr kumimoji="0" lang="en-US" altLang="ko-KR" sz="1400" kern="0" dirty="0" smtClean="0">
                <a:ea typeface="맑은 고딕" pitchFamily="50" charset="-127"/>
              </a:rPr>
              <a:t>DB </a:t>
            </a:r>
            <a:r>
              <a:rPr kumimoji="0" lang="ko-KR" altLang="en-US" sz="1400" kern="0" dirty="0" smtClean="0">
                <a:ea typeface="맑은 고딕" pitchFamily="50" charset="-127"/>
              </a:rPr>
              <a:t>구간 운영 안정성 및 </a:t>
            </a:r>
            <a:r>
              <a:rPr kumimoji="0" lang="en-US" altLang="ko-KR" sz="1400" kern="0" dirty="0" smtClean="0">
                <a:ea typeface="맑은 고딕" pitchFamily="50" charset="-127"/>
              </a:rPr>
              <a:t>Failover </a:t>
            </a:r>
            <a:r>
              <a:rPr kumimoji="0" lang="ko-KR" altLang="en-US" sz="1400" kern="0" dirty="0" smtClean="0">
                <a:ea typeface="맑은 고딕" pitchFamily="50" charset="-127"/>
              </a:rPr>
              <a:t>고려한 </a:t>
            </a:r>
            <a:r>
              <a:rPr kumimoji="0" lang="ko-KR" altLang="en-US" sz="1400" kern="0" dirty="0" err="1" smtClean="0">
                <a:ea typeface="맑은 고딕" pitchFamily="50" charset="-127"/>
              </a:rPr>
              <a:t>최적안</a:t>
            </a:r>
            <a:r>
              <a:rPr kumimoji="0" lang="ko-KR" altLang="en-US" sz="1400" kern="0" dirty="0" smtClean="0">
                <a:ea typeface="맑은 고딕" pitchFamily="50" charset="-127"/>
              </a:rPr>
              <a:t> 구성</a:t>
            </a:r>
            <a:endParaRPr kumimoji="0" lang="en-GB" altLang="ko-KR" sz="1400" kern="0" dirty="0">
              <a:ea typeface="맑은 고딕" pitchFamily="50" charset="-127"/>
            </a:endParaRPr>
          </a:p>
        </p:txBody>
      </p:sp>
      <p:sp>
        <p:nvSpPr>
          <p:cNvPr id="69" name="AutoShape 7"/>
          <p:cNvSpPr>
            <a:spLocks noChangeArrowheads="1"/>
          </p:cNvSpPr>
          <p:nvPr/>
        </p:nvSpPr>
        <p:spPr bwMode="auto">
          <a:xfrm>
            <a:off x="1063595" y="2730945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 dirty="0" err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Web서버</a:t>
            </a:r>
            <a:endParaRPr kumimoji="0" lang="en-US" altLang="en-US" sz="10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AutoShape 8"/>
          <p:cNvSpPr>
            <a:spLocks noChangeArrowheads="1"/>
          </p:cNvSpPr>
          <p:nvPr/>
        </p:nvSpPr>
        <p:spPr bwMode="auto">
          <a:xfrm>
            <a:off x="1063595" y="3832671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WAS서버</a:t>
            </a:r>
          </a:p>
        </p:txBody>
      </p:sp>
      <p:sp>
        <p:nvSpPr>
          <p:cNvPr id="71" name="AutoShape 9"/>
          <p:cNvSpPr>
            <a:spLocks noChangeArrowheads="1"/>
          </p:cNvSpPr>
          <p:nvPr/>
        </p:nvSpPr>
        <p:spPr bwMode="auto">
          <a:xfrm>
            <a:off x="1063595" y="4934397"/>
            <a:ext cx="908050" cy="2778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DB서버</a:t>
            </a:r>
          </a:p>
        </p:txBody>
      </p:sp>
      <p:sp>
        <p:nvSpPr>
          <p:cNvPr id="73" name="AutoShape 7"/>
          <p:cNvSpPr>
            <a:spLocks noChangeArrowheads="1"/>
          </p:cNvSpPr>
          <p:nvPr/>
        </p:nvSpPr>
        <p:spPr bwMode="auto">
          <a:xfrm>
            <a:off x="1051880" y="2050417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b="1" dirty="0" smtClean="0">
                <a:solidFill>
                  <a:srgbClr val="080808"/>
                </a:solidFill>
                <a:ea typeface="맑은 고딕" pitchFamily="50" charset="-127"/>
              </a:rPr>
              <a:t>L4</a:t>
            </a:r>
            <a:endParaRPr kumimoji="0" lang="en-US" altLang="en-US" sz="10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4" name="Oval 8"/>
          <p:cNvSpPr>
            <a:spLocks noChangeArrowheads="1"/>
          </p:cNvSpPr>
          <p:nvPr/>
        </p:nvSpPr>
        <p:spPr bwMode="auto">
          <a:xfrm>
            <a:off x="2489959" y="3952056"/>
            <a:ext cx="2610644" cy="624388"/>
          </a:xfrm>
          <a:prstGeom prst="ellipse">
            <a:avLst/>
          </a:prstGeom>
          <a:solidFill>
            <a:srgbClr val="767DC4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900" b="1" dirty="0"/>
          </a:p>
          <a:p>
            <a:pPr algn="ctr" latinLnBrk="0">
              <a:spcBef>
                <a:spcPct val="50000"/>
              </a:spcBef>
            </a:pPr>
            <a:endParaRPr kumimoji="0" lang="en-US" altLang="ko-KR" sz="900" b="1" dirty="0"/>
          </a:p>
          <a:p>
            <a:pPr algn="ctr" latinLnBrk="0">
              <a:spcBef>
                <a:spcPct val="50000"/>
              </a:spcBef>
            </a:pPr>
            <a:r>
              <a:rPr kumimoji="0" lang="en-US" altLang="ko-KR" sz="900" b="1" dirty="0"/>
              <a:t>WAS Clustering</a:t>
            </a:r>
            <a:endParaRPr kumimoji="0" lang="ko-KR" altLang="en-US" sz="900" b="1" dirty="0"/>
          </a:p>
        </p:txBody>
      </p:sp>
      <p:sp>
        <p:nvSpPr>
          <p:cNvPr id="75" name="Oval 8"/>
          <p:cNvSpPr>
            <a:spLocks noChangeArrowheads="1"/>
          </p:cNvSpPr>
          <p:nvPr/>
        </p:nvSpPr>
        <p:spPr bwMode="auto">
          <a:xfrm>
            <a:off x="2489959" y="5044425"/>
            <a:ext cx="2610644" cy="477689"/>
          </a:xfrm>
          <a:prstGeom prst="ellipse">
            <a:avLst/>
          </a:prstGeom>
          <a:solidFill>
            <a:srgbClr val="767DC4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900" b="1" dirty="0" smtClean="0"/>
          </a:p>
          <a:p>
            <a:pPr algn="ctr" latinLnBrk="0">
              <a:spcBef>
                <a:spcPct val="50000"/>
              </a:spcBef>
            </a:pPr>
            <a:r>
              <a:rPr kumimoji="0" lang="en-US" altLang="ko-KR" sz="900" b="1" dirty="0" smtClean="0"/>
              <a:t>RAC</a:t>
            </a:r>
            <a:endParaRPr kumimoji="0" lang="ko-KR" altLang="en-US" sz="900" b="1" dirty="0"/>
          </a:p>
        </p:txBody>
      </p:sp>
      <p:cxnSp>
        <p:nvCxnSpPr>
          <p:cNvPr id="76" name="AutoShape 31"/>
          <p:cNvCxnSpPr>
            <a:cxnSpLocks noChangeShapeType="1"/>
            <a:stCxn id="86" idx="2"/>
            <a:endCxn id="87" idx="0"/>
          </p:cNvCxnSpPr>
          <p:nvPr/>
        </p:nvCxnSpPr>
        <p:spPr bwMode="auto">
          <a:xfrm flipH="1">
            <a:off x="3166520" y="3075864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77" name="AutoShape 31"/>
          <p:cNvCxnSpPr>
            <a:cxnSpLocks noChangeShapeType="1"/>
            <a:stCxn id="86" idx="2"/>
            <a:endCxn id="88" idx="0"/>
          </p:cNvCxnSpPr>
          <p:nvPr/>
        </p:nvCxnSpPr>
        <p:spPr bwMode="auto">
          <a:xfrm>
            <a:off x="4424042" y="3075864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78" name="AutoShape 31"/>
          <p:cNvCxnSpPr>
            <a:cxnSpLocks noChangeShapeType="1"/>
            <a:stCxn id="85" idx="2"/>
            <a:endCxn id="88" idx="0"/>
          </p:cNvCxnSpPr>
          <p:nvPr/>
        </p:nvCxnSpPr>
        <p:spPr bwMode="auto">
          <a:xfrm>
            <a:off x="3166520" y="3075864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79" name="AutoShape 31"/>
          <p:cNvCxnSpPr>
            <a:cxnSpLocks noChangeShapeType="1"/>
            <a:stCxn id="85" idx="2"/>
            <a:endCxn id="87" idx="0"/>
          </p:cNvCxnSpPr>
          <p:nvPr/>
        </p:nvCxnSpPr>
        <p:spPr bwMode="auto">
          <a:xfrm>
            <a:off x="3166520" y="3075864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0" name="AutoShape 31"/>
          <p:cNvCxnSpPr>
            <a:cxnSpLocks noChangeShapeType="1"/>
            <a:stCxn id="87" idx="2"/>
            <a:endCxn id="89" idx="0"/>
          </p:cNvCxnSpPr>
          <p:nvPr/>
        </p:nvCxnSpPr>
        <p:spPr bwMode="auto">
          <a:xfrm>
            <a:off x="3166520" y="4177590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1" name="AutoShape 31"/>
          <p:cNvCxnSpPr>
            <a:cxnSpLocks noChangeShapeType="1"/>
            <a:stCxn id="88" idx="2"/>
            <a:endCxn id="89" idx="0"/>
          </p:cNvCxnSpPr>
          <p:nvPr/>
        </p:nvCxnSpPr>
        <p:spPr bwMode="auto">
          <a:xfrm flipH="1">
            <a:off x="3166520" y="4177590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2" name="AutoShape 31"/>
          <p:cNvCxnSpPr>
            <a:cxnSpLocks noChangeShapeType="1"/>
            <a:stCxn id="88" idx="2"/>
            <a:endCxn id="90" idx="0"/>
          </p:cNvCxnSpPr>
          <p:nvPr/>
        </p:nvCxnSpPr>
        <p:spPr bwMode="auto">
          <a:xfrm>
            <a:off x="4424042" y="4177590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83" name="AutoShape 31"/>
          <p:cNvCxnSpPr>
            <a:cxnSpLocks noChangeShapeType="1"/>
            <a:stCxn id="87" idx="2"/>
            <a:endCxn id="90" idx="0"/>
          </p:cNvCxnSpPr>
          <p:nvPr/>
        </p:nvCxnSpPr>
        <p:spPr bwMode="auto">
          <a:xfrm>
            <a:off x="3166520" y="4177590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grpSp>
        <p:nvGrpSpPr>
          <p:cNvPr id="84" name="그룹 83"/>
          <p:cNvGrpSpPr/>
          <p:nvPr/>
        </p:nvGrpSpPr>
        <p:grpSpPr>
          <a:xfrm>
            <a:off x="2639463" y="2730945"/>
            <a:ext cx="2311636" cy="2548371"/>
            <a:chOff x="2642878" y="2577117"/>
            <a:chExt cx="2311636" cy="2548371"/>
          </a:xfrm>
        </p:grpSpPr>
        <p:pic>
          <p:nvPicPr>
            <p:cNvPr id="85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2577117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2577117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3678843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3678843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4780569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4780569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Rectangle 14"/>
            <p:cNvSpPr>
              <a:spLocks noChangeArrowheads="1"/>
            </p:cNvSpPr>
            <p:nvPr/>
          </p:nvSpPr>
          <p:spPr bwMode="auto">
            <a:xfrm>
              <a:off x="2809639" y="2671790"/>
              <a:ext cx="720592" cy="17621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Plug-In</a:t>
              </a:r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4067161" y="2671790"/>
              <a:ext cx="720592" cy="17621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8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Plug-In</a:t>
              </a: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3054051" y="3551535"/>
            <a:ext cx="1482460" cy="819149"/>
            <a:chOff x="6670057" y="3139187"/>
            <a:chExt cx="1482460" cy="819149"/>
          </a:xfrm>
        </p:grpSpPr>
        <p:sp>
          <p:nvSpPr>
            <p:cNvPr id="94" name="Rectangle 14"/>
            <p:cNvSpPr>
              <a:spLocks noChangeArrowheads="1"/>
            </p:cNvSpPr>
            <p:nvPr/>
          </p:nvSpPr>
          <p:spPr bwMode="auto">
            <a:xfrm>
              <a:off x="6678656" y="3139187"/>
              <a:ext cx="1461823" cy="63805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9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</a:t>
              </a:r>
              <a:endParaRPr kumimoji="0" lang="en-US" altLang="ko-KR" sz="900" dirty="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grpSp>
          <p:nvGrpSpPr>
            <p:cNvPr id="95" name="그룹 42"/>
            <p:cNvGrpSpPr>
              <a:grpSpLocks/>
            </p:cNvGrpSpPr>
            <p:nvPr/>
          </p:nvGrpSpPr>
          <p:grpSpPr bwMode="auto">
            <a:xfrm>
              <a:off x="6828277" y="3329687"/>
              <a:ext cx="1150541" cy="415925"/>
              <a:chOff x="3912781" y="2349795"/>
              <a:chExt cx="861238" cy="414670"/>
            </a:xfrm>
          </p:grpSpPr>
          <p:sp>
            <p:nvSpPr>
              <p:cNvPr id="97" name="Rectangle 14"/>
              <p:cNvSpPr>
                <a:spLocks noChangeArrowheads="1"/>
              </p:cNvSpPr>
              <p:nvPr/>
            </p:nvSpPr>
            <p:spPr bwMode="auto">
              <a:xfrm>
                <a:off x="3912781" y="2349795"/>
                <a:ext cx="861238" cy="414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kumimoji="0" lang="en-US" altLang="ko-KR" sz="900" dirty="0"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Instance</a:t>
                </a:r>
              </a:p>
            </p:txBody>
          </p:sp>
          <p:sp>
            <p:nvSpPr>
              <p:cNvPr id="98" name="Rectangle 14"/>
              <p:cNvSpPr>
                <a:spLocks noChangeArrowheads="1"/>
              </p:cNvSpPr>
              <p:nvPr/>
            </p:nvSpPr>
            <p:spPr bwMode="auto">
              <a:xfrm>
                <a:off x="3948827" y="2538137"/>
                <a:ext cx="793008" cy="1835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kumimoji="0" lang="en-US" altLang="ko-KR" sz="900" dirty="0"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Heap Memory</a:t>
                </a:r>
              </a:p>
            </p:txBody>
          </p:sp>
        </p:grpSp>
        <p:sp>
          <p:nvSpPr>
            <p:cNvPr id="96" name="Rectangle 14"/>
            <p:cNvSpPr>
              <a:spLocks noChangeArrowheads="1"/>
            </p:cNvSpPr>
            <p:nvPr/>
          </p:nvSpPr>
          <p:spPr bwMode="auto">
            <a:xfrm>
              <a:off x="6670057" y="3812286"/>
              <a:ext cx="1482460" cy="14605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900" dirty="0" err="1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Datasource</a:t>
              </a:r>
              <a:endParaRPr kumimoji="0" lang="en-US" altLang="ko-KR" sz="900" dirty="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3444591" y="1905349"/>
            <a:ext cx="906485" cy="492825"/>
            <a:chOff x="3477683" y="1751521"/>
            <a:chExt cx="906485" cy="492825"/>
          </a:xfrm>
        </p:grpSpPr>
        <p:pic>
          <p:nvPicPr>
            <p:cNvPr id="100" name="Picture 165" descr="그림1 사본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324" y="1838347"/>
              <a:ext cx="672844" cy="40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Picture 165" descr="그림1 사본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83" y="1751521"/>
              <a:ext cx="672844" cy="40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2" name="AutoShape 31"/>
          <p:cNvCxnSpPr>
            <a:cxnSpLocks noChangeShapeType="1"/>
            <a:stCxn id="101" idx="2"/>
            <a:endCxn id="86" idx="0"/>
          </p:cNvCxnSpPr>
          <p:nvPr/>
        </p:nvCxnSpPr>
        <p:spPr bwMode="auto">
          <a:xfrm>
            <a:off x="3781013" y="2311348"/>
            <a:ext cx="643029" cy="41959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03" name="AutoShape 31"/>
          <p:cNvCxnSpPr>
            <a:cxnSpLocks noChangeShapeType="1"/>
            <a:stCxn id="101" idx="2"/>
            <a:endCxn id="85" idx="0"/>
          </p:cNvCxnSpPr>
          <p:nvPr/>
        </p:nvCxnSpPr>
        <p:spPr bwMode="auto">
          <a:xfrm flipH="1">
            <a:off x="3166520" y="2311348"/>
            <a:ext cx="614493" cy="41959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107" name="포인트가 5개인 별 106"/>
          <p:cNvSpPr/>
          <p:nvPr/>
        </p:nvSpPr>
        <p:spPr>
          <a:xfrm>
            <a:off x="2721851" y="3878022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포인트가 5개인 별 107"/>
          <p:cNvSpPr/>
          <p:nvPr/>
        </p:nvSpPr>
        <p:spPr>
          <a:xfrm>
            <a:off x="3173846" y="4304782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1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lvl="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6.2.6 </a:t>
            </a:r>
            <a:r>
              <a:rPr kumimoji="0" lang="en-US" altLang="ko-KR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EAP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가용성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확보 방안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(3/3)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098" y="995635"/>
            <a:ext cx="8712200" cy="10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ko-KR" altLang="en-US" sz="1400" b="1" kern="0" dirty="0">
              <a:solidFill>
                <a:srgbClr val="000066"/>
              </a:solidFill>
              <a:ea typeface="맑은 고딕" pitchFamily="50" charset="-127"/>
            </a:endParaRPr>
          </a:p>
        </p:txBody>
      </p:sp>
      <p:sp>
        <p:nvSpPr>
          <p:cNvPr id="111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400" kern="0" dirty="0">
                <a:ea typeface="맑은 고딕" pitchFamily="50" charset="-127"/>
              </a:rPr>
              <a:t>장애 대처 </a:t>
            </a:r>
            <a:r>
              <a:rPr kumimoji="0" lang="en-US" altLang="ko-KR" sz="1400" kern="0" dirty="0">
                <a:ea typeface="맑은 고딕" pitchFamily="50" charset="-127"/>
              </a:rPr>
              <a:t>Process </a:t>
            </a:r>
            <a:r>
              <a:rPr kumimoji="0" lang="ko-KR" altLang="en-US" sz="1400" kern="0" dirty="0" smtClean="0">
                <a:ea typeface="맑은 고딕" pitchFamily="50" charset="-127"/>
              </a:rPr>
              <a:t>정립 에 </a:t>
            </a:r>
            <a:r>
              <a:rPr kumimoji="0" lang="ko-KR" altLang="en-US" sz="1400" kern="0" dirty="0">
                <a:ea typeface="맑은 고딕" pitchFamily="50" charset="-127"/>
              </a:rPr>
              <a:t>의한 고 가용성 확보 </a:t>
            </a:r>
          </a:p>
        </p:txBody>
      </p:sp>
      <p:sp>
        <p:nvSpPr>
          <p:cNvPr id="53" name="Freeform 5"/>
          <p:cNvSpPr>
            <a:spLocks/>
          </p:cNvSpPr>
          <p:nvPr/>
        </p:nvSpPr>
        <p:spPr bwMode="blackWhite">
          <a:xfrm>
            <a:off x="2282825" y="1454150"/>
            <a:ext cx="3389313" cy="1744663"/>
          </a:xfrm>
          <a:custGeom>
            <a:avLst/>
            <a:gdLst>
              <a:gd name="T0" fmla="*/ 0 w 2206"/>
              <a:gd name="T1" fmla="*/ 864 h 1099"/>
              <a:gd name="T2" fmla="*/ 1339 w 2206"/>
              <a:gd name="T3" fmla="*/ 864 h 1099"/>
              <a:gd name="T4" fmla="*/ 1552 w 2206"/>
              <a:gd name="T5" fmla="*/ 1098 h 1099"/>
              <a:gd name="T6" fmla="*/ 1587 w 2206"/>
              <a:gd name="T7" fmla="*/ 1045 h 1099"/>
              <a:gd name="T8" fmla="*/ 1625 w 2206"/>
              <a:gd name="T9" fmla="*/ 996 h 1099"/>
              <a:gd name="T10" fmla="*/ 1666 w 2206"/>
              <a:gd name="T11" fmla="*/ 948 h 1099"/>
              <a:gd name="T12" fmla="*/ 1711 w 2206"/>
              <a:gd name="T13" fmla="*/ 906 h 1099"/>
              <a:gd name="T14" fmla="*/ 1754 w 2206"/>
              <a:gd name="T15" fmla="*/ 872 h 1099"/>
              <a:gd name="T16" fmla="*/ 1800 w 2206"/>
              <a:gd name="T17" fmla="*/ 845 h 1099"/>
              <a:gd name="T18" fmla="*/ 1850 w 2206"/>
              <a:gd name="T19" fmla="*/ 822 h 1099"/>
              <a:gd name="T20" fmla="*/ 1900 w 2206"/>
              <a:gd name="T21" fmla="*/ 803 h 1099"/>
              <a:gd name="T22" fmla="*/ 1953 w 2206"/>
              <a:gd name="T23" fmla="*/ 790 h 1099"/>
              <a:gd name="T24" fmla="*/ 1983 w 2206"/>
              <a:gd name="T25" fmla="*/ 1013 h 1099"/>
              <a:gd name="T26" fmla="*/ 2205 w 2206"/>
              <a:gd name="T27" fmla="*/ 471 h 1099"/>
              <a:gd name="T28" fmla="*/ 1872 w 2206"/>
              <a:gd name="T29" fmla="*/ 0 h 1099"/>
              <a:gd name="T30" fmla="*/ 1873 w 2206"/>
              <a:gd name="T31" fmla="*/ 196 h 1099"/>
              <a:gd name="T32" fmla="*/ 0 w 2206"/>
              <a:gd name="T33" fmla="*/ 196 h 1099"/>
              <a:gd name="T34" fmla="*/ 0 w 2206"/>
              <a:gd name="T35" fmla="*/ 864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06" h="1099">
                <a:moveTo>
                  <a:pt x="0" y="864"/>
                </a:moveTo>
                <a:lnTo>
                  <a:pt x="1339" y="864"/>
                </a:lnTo>
                <a:lnTo>
                  <a:pt x="1552" y="1098"/>
                </a:lnTo>
                <a:lnTo>
                  <a:pt x="1587" y="1045"/>
                </a:lnTo>
                <a:lnTo>
                  <a:pt x="1625" y="996"/>
                </a:lnTo>
                <a:lnTo>
                  <a:pt x="1666" y="948"/>
                </a:lnTo>
                <a:lnTo>
                  <a:pt x="1711" y="906"/>
                </a:lnTo>
                <a:lnTo>
                  <a:pt x="1754" y="872"/>
                </a:lnTo>
                <a:lnTo>
                  <a:pt x="1800" y="845"/>
                </a:lnTo>
                <a:lnTo>
                  <a:pt x="1850" y="822"/>
                </a:lnTo>
                <a:lnTo>
                  <a:pt x="1900" y="803"/>
                </a:lnTo>
                <a:lnTo>
                  <a:pt x="1953" y="790"/>
                </a:lnTo>
                <a:lnTo>
                  <a:pt x="1983" y="1013"/>
                </a:lnTo>
                <a:lnTo>
                  <a:pt x="2205" y="471"/>
                </a:lnTo>
                <a:lnTo>
                  <a:pt x="1872" y="0"/>
                </a:lnTo>
                <a:lnTo>
                  <a:pt x="1873" y="196"/>
                </a:lnTo>
                <a:lnTo>
                  <a:pt x="0" y="196"/>
                </a:lnTo>
                <a:lnTo>
                  <a:pt x="0" y="864"/>
                </a:lnTo>
              </a:path>
            </a:pathLst>
          </a:custGeom>
          <a:solidFill>
            <a:srgbClr val="00CC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4" name="Rectangle 6"/>
          <p:cNvSpPr>
            <a:spLocks noChangeArrowheads="1"/>
          </p:cNvSpPr>
          <p:nvPr/>
        </p:nvSpPr>
        <p:spPr bwMode="blackWhite">
          <a:xfrm>
            <a:off x="2349500" y="2097088"/>
            <a:ext cx="30559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defTabSz="787400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None/>
            </a:pPr>
            <a:r>
              <a:rPr lang="en-US" altLang="ko-KR" sz="1800">
                <a:latin typeface="Arial" pitchFamily="34" charset="0"/>
                <a:ea typeface="HY헤드라인M" pitchFamily="18" charset="-127"/>
              </a:rPr>
              <a:t>Monitoring</a:t>
            </a:r>
          </a:p>
        </p:txBody>
      </p:sp>
      <p:sp>
        <p:nvSpPr>
          <p:cNvPr id="55" name="Freeform 7"/>
          <p:cNvSpPr>
            <a:spLocks/>
          </p:cNvSpPr>
          <p:nvPr/>
        </p:nvSpPr>
        <p:spPr bwMode="blackWhite">
          <a:xfrm>
            <a:off x="5451475" y="1722438"/>
            <a:ext cx="2093913" cy="1890712"/>
          </a:xfrm>
          <a:custGeom>
            <a:avLst/>
            <a:gdLst>
              <a:gd name="T0" fmla="*/ 583 w 881"/>
              <a:gd name="T1" fmla="*/ 818 h 819"/>
              <a:gd name="T2" fmla="*/ 685 w 881"/>
              <a:gd name="T3" fmla="*/ 715 h 819"/>
              <a:gd name="T4" fmla="*/ 784 w 881"/>
              <a:gd name="T5" fmla="*/ 609 h 819"/>
              <a:gd name="T6" fmla="*/ 880 w 881"/>
              <a:gd name="T7" fmla="*/ 502 h 819"/>
              <a:gd name="T8" fmla="*/ 734 w 881"/>
              <a:gd name="T9" fmla="*/ 542 h 819"/>
              <a:gd name="T10" fmla="*/ 709 w 881"/>
              <a:gd name="T11" fmla="*/ 487 h 819"/>
              <a:gd name="T12" fmla="*/ 681 w 881"/>
              <a:gd name="T13" fmla="*/ 433 h 819"/>
              <a:gd name="T14" fmla="*/ 650 w 881"/>
              <a:gd name="T15" fmla="*/ 383 h 819"/>
              <a:gd name="T16" fmla="*/ 615 w 881"/>
              <a:gd name="T17" fmla="*/ 334 h 819"/>
              <a:gd name="T18" fmla="*/ 576 w 881"/>
              <a:gd name="T19" fmla="*/ 288 h 819"/>
              <a:gd name="T20" fmla="*/ 534 w 881"/>
              <a:gd name="T21" fmla="*/ 245 h 819"/>
              <a:gd name="T22" fmla="*/ 490 w 881"/>
              <a:gd name="T23" fmla="*/ 204 h 819"/>
              <a:gd name="T24" fmla="*/ 443 w 881"/>
              <a:gd name="T25" fmla="*/ 168 h 819"/>
              <a:gd name="T26" fmla="*/ 393 w 881"/>
              <a:gd name="T27" fmla="*/ 133 h 819"/>
              <a:gd name="T28" fmla="*/ 342 w 881"/>
              <a:gd name="T29" fmla="*/ 103 h 819"/>
              <a:gd name="T30" fmla="*/ 288 w 881"/>
              <a:gd name="T31" fmla="*/ 76 h 819"/>
              <a:gd name="T32" fmla="*/ 233 w 881"/>
              <a:gd name="T33" fmla="*/ 54 h 819"/>
              <a:gd name="T34" fmla="*/ 176 w 881"/>
              <a:gd name="T35" fmla="*/ 34 h 819"/>
              <a:gd name="T36" fmla="*/ 118 w 881"/>
              <a:gd name="T37" fmla="*/ 19 h 819"/>
              <a:gd name="T38" fmla="*/ 60 w 881"/>
              <a:gd name="T39" fmla="*/ 8 h 819"/>
              <a:gd name="T40" fmla="*/ 0 w 881"/>
              <a:gd name="T41" fmla="*/ 0 h 819"/>
              <a:gd name="T42" fmla="*/ 147 w 881"/>
              <a:gd name="T43" fmla="*/ 218 h 819"/>
              <a:gd name="T44" fmla="*/ 27 w 881"/>
              <a:gd name="T45" fmla="*/ 444 h 819"/>
              <a:gd name="T46" fmla="*/ 70 w 881"/>
              <a:gd name="T47" fmla="*/ 456 h 819"/>
              <a:gd name="T48" fmla="*/ 111 w 881"/>
              <a:gd name="T49" fmla="*/ 474 h 819"/>
              <a:gd name="T50" fmla="*/ 149 w 881"/>
              <a:gd name="T51" fmla="*/ 496 h 819"/>
              <a:gd name="T52" fmla="*/ 187 w 881"/>
              <a:gd name="T53" fmla="*/ 522 h 819"/>
              <a:gd name="T54" fmla="*/ 220 w 881"/>
              <a:gd name="T55" fmla="*/ 551 h 819"/>
              <a:gd name="T56" fmla="*/ 252 w 881"/>
              <a:gd name="T57" fmla="*/ 584 h 819"/>
              <a:gd name="T58" fmla="*/ 279 w 881"/>
              <a:gd name="T59" fmla="*/ 618 h 819"/>
              <a:gd name="T60" fmla="*/ 302 w 881"/>
              <a:gd name="T61" fmla="*/ 657 h 819"/>
              <a:gd name="T62" fmla="*/ 146 w 881"/>
              <a:gd name="T63" fmla="*/ 699 h 819"/>
              <a:gd name="T64" fmla="*/ 583 w 881"/>
              <a:gd name="T65" fmla="*/ 818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1" h="819">
                <a:moveTo>
                  <a:pt x="583" y="818"/>
                </a:moveTo>
                <a:lnTo>
                  <a:pt x="685" y="715"/>
                </a:lnTo>
                <a:lnTo>
                  <a:pt x="784" y="609"/>
                </a:lnTo>
                <a:lnTo>
                  <a:pt x="880" y="502"/>
                </a:lnTo>
                <a:lnTo>
                  <a:pt x="734" y="542"/>
                </a:lnTo>
                <a:lnTo>
                  <a:pt x="709" y="487"/>
                </a:lnTo>
                <a:lnTo>
                  <a:pt x="681" y="433"/>
                </a:lnTo>
                <a:lnTo>
                  <a:pt x="650" y="383"/>
                </a:lnTo>
                <a:lnTo>
                  <a:pt x="615" y="334"/>
                </a:lnTo>
                <a:lnTo>
                  <a:pt x="576" y="288"/>
                </a:lnTo>
                <a:lnTo>
                  <a:pt x="534" y="245"/>
                </a:lnTo>
                <a:lnTo>
                  <a:pt x="490" y="204"/>
                </a:lnTo>
                <a:lnTo>
                  <a:pt x="443" y="168"/>
                </a:lnTo>
                <a:lnTo>
                  <a:pt x="393" y="133"/>
                </a:lnTo>
                <a:lnTo>
                  <a:pt x="342" y="103"/>
                </a:lnTo>
                <a:lnTo>
                  <a:pt x="288" y="76"/>
                </a:lnTo>
                <a:lnTo>
                  <a:pt x="233" y="54"/>
                </a:lnTo>
                <a:lnTo>
                  <a:pt x="176" y="34"/>
                </a:lnTo>
                <a:lnTo>
                  <a:pt x="118" y="19"/>
                </a:lnTo>
                <a:lnTo>
                  <a:pt x="60" y="8"/>
                </a:lnTo>
                <a:lnTo>
                  <a:pt x="0" y="0"/>
                </a:lnTo>
                <a:lnTo>
                  <a:pt x="147" y="218"/>
                </a:lnTo>
                <a:lnTo>
                  <a:pt x="27" y="444"/>
                </a:lnTo>
                <a:lnTo>
                  <a:pt x="70" y="456"/>
                </a:lnTo>
                <a:lnTo>
                  <a:pt x="111" y="474"/>
                </a:lnTo>
                <a:lnTo>
                  <a:pt x="149" y="496"/>
                </a:lnTo>
                <a:lnTo>
                  <a:pt x="187" y="522"/>
                </a:lnTo>
                <a:lnTo>
                  <a:pt x="220" y="551"/>
                </a:lnTo>
                <a:lnTo>
                  <a:pt x="252" y="584"/>
                </a:lnTo>
                <a:lnTo>
                  <a:pt x="279" y="618"/>
                </a:lnTo>
                <a:lnTo>
                  <a:pt x="302" y="657"/>
                </a:lnTo>
                <a:lnTo>
                  <a:pt x="146" y="699"/>
                </a:lnTo>
                <a:lnTo>
                  <a:pt x="583" y="818"/>
                </a:lnTo>
              </a:path>
            </a:pathLst>
          </a:custGeom>
          <a:solidFill>
            <a:srgbClr val="FF3300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6" name="Freeform 8"/>
          <p:cNvSpPr>
            <a:spLocks/>
          </p:cNvSpPr>
          <p:nvPr/>
        </p:nvSpPr>
        <p:spPr bwMode="blackWhite">
          <a:xfrm>
            <a:off x="5757863" y="3243263"/>
            <a:ext cx="1584325" cy="2384425"/>
          </a:xfrm>
          <a:custGeom>
            <a:avLst/>
            <a:gdLst>
              <a:gd name="T0" fmla="*/ 217 w 666"/>
              <a:gd name="T1" fmla="*/ 121 h 1033"/>
              <a:gd name="T2" fmla="*/ 223 w 666"/>
              <a:gd name="T3" fmla="*/ 164 h 1033"/>
              <a:gd name="T4" fmla="*/ 224 w 666"/>
              <a:gd name="T5" fmla="*/ 209 h 1033"/>
              <a:gd name="T6" fmla="*/ 222 w 666"/>
              <a:gd name="T7" fmla="*/ 253 h 1033"/>
              <a:gd name="T8" fmla="*/ 214 w 666"/>
              <a:gd name="T9" fmla="*/ 296 h 1033"/>
              <a:gd name="T10" fmla="*/ 202 w 666"/>
              <a:gd name="T11" fmla="*/ 339 h 1033"/>
              <a:gd name="T12" fmla="*/ 187 w 666"/>
              <a:gd name="T13" fmla="*/ 380 h 1033"/>
              <a:gd name="T14" fmla="*/ 166 w 666"/>
              <a:gd name="T15" fmla="*/ 420 h 1033"/>
              <a:gd name="T16" fmla="*/ 142 w 666"/>
              <a:gd name="T17" fmla="*/ 457 h 1033"/>
              <a:gd name="T18" fmla="*/ 114 w 666"/>
              <a:gd name="T19" fmla="*/ 492 h 1033"/>
              <a:gd name="T20" fmla="*/ 84 w 666"/>
              <a:gd name="T21" fmla="*/ 524 h 1033"/>
              <a:gd name="T22" fmla="*/ 0 w 666"/>
              <a:gd name="T23" fmla="*/ 371 h 1033"/>
              <a:gd name="T24" fmla="*/ 0 w 666"/>
              <a:gd name="T25" fmla="*/ 819 h 1033"/>
              <a:gd name="T26" fmla="*/ 378 w 666"/>
              <a:gd name="T27" fmla="*/ 1032 h 1033"/>
              <a:gd name="T28" fmla="*/ 306 w 666"/>
              <a:gd name="T29" fmla="*/ 909 h 1033"/>
              <a:gd name="T30" fmla="*/ 354 w 666"/>
              <a:gd name="T31" fmla="*/ 871 h 1033"/>
              <a:gd name="T32" fmla="*/ 398 w 666"/>
              <a:gd name="T33" fmla="*/ 831 h 1033"/>
              <a:gd name="T34" fmla="*/ 440 w 666"/>
              <a:gd name="T35" fmla="*/ 787 h 1033"/>
              <a:gd name="T36" fmla="*/ 480 w 666"/>
              <a:gd name="T37" fmla="*/ 741 h 1033"/>
              <a:gd name="T38" fmla="*/ 515 w 666"/>
              <a:gd name="T39" fmla="*/ 692 h 1033"/>
              <a:gd name="T40" fmla="*/ 547 w 666"/>
              <a:gd name="T41" fmla="*/ 641 h 1033"/>
              <a:gd name="T42" fmla="*/ 575 w 666"/>
              <a:gd name="T43" fmla="*/ 588 h 1033"/>
              <a:gd name="T44" fmla="*/ 600 w 666"/>
              <a:gd name="T45" fmla="*/ 533 h 1033"/>
              <a:gd name="T46" fmla="*/ 621 w 666"/>
              <a:gd name="T47" fmla="*/ 476 h 1033"/>
              <a:gd name="T48" fmla="*/ 638 w 666"/>
              <a:gd name="T49" fmla="*/ 419 h 1033"/>
              <a:gd name="T50" fmla="*/ 651 w 666"/>
              <a:gd name="T51" fmla="*/ 359 h 1033"/>
              <a:gd name="T52" fmla="*/ 659 w 666"/>
              <a:gd name="T53" fmla="*/ 300 h 1033"/>
              <a:gd name="T54" fmla="*/ 664 w 666"/>
              <a:gd name="T55" fmla="*/ 239 h 1033"/>
              <a:gd name="T56" fmla="*/ 665 w 666"/>
              <a:gd name="T57" fmla="*/ 180 h 1033"/>
              <a:gd name="T58" fmla="*/ 662 w 666"/>
              <a:gd name="T59" fmla="*/ 119 h 1033"/>
              <a:gd name="T60" fmla="*/ 654 w 666"/>
              <a:gd name="T61" fmla="*/ 59 h 1033"/>
              <a:gd name="T62" fmla="*/ 642 w 666"/>
              <a:gd name="T63" fmla="*/ 0 h 1033"/>
              <a:gd name="T64" fmla="*/ 454 w 666"/>
              <a:gd name="T65" fmla="*/ 190 h 1033"/>
              <a:gd name="T66" fmla="*/ 217 w 666"/>
              <a:gd name="T67" fmla="*/ 121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66" h="1033">
                <a:moveTo>
                  <a:pt x="217" y="121"/>
                </a:moveTo>
                <a:lnTo>
                  <a:pt x="223" y="164"/>
                </a:lnTo>
                <a:lnTo>
                  <a:pt x="224" y="209"/>
                </a:lnTo>
                <a:lnTo>
                  <a:pt x="222" y="253"/>
                </a:lnTo>
                <a:lnTo>
                  <a:pt x="214" y="296"/>
                </a:lnTo>
                <a:lnTo>
                  <a:pt x="202" y="339"/>
                </a:lnTo>
                <a:lnTo>
                  <a:pt x="187" y="380"/>
                </a:lnTo>
                <a:lnTo>
                  <a:pt x="166" y="420"/>
                </a:lnTo>
                <a:lnTo>
                  <a:pt x="142" y="457"/>
                </a:lnTo>
                <a:lnTo>
                  <a:pt x="114" y="492"/>
                </a:lnTo>
                <a:lnTo>
                  <a:pt x="84" y="524"/>
                </a:lnTo>
                <a:lnTo>
                  <a:pt x="0" y="371"/>
                </a:lnTo>
                <a:lnTo>
                  <a:pt x="0" y="819"/>
                </a:lnTo>
                <a:lnTo>
                  <a:pt x="378" y="1032"/>
                </a:lnTo>
                <a:lnTo>
                  <a:pt x="306" y="909"/>
                </a:lnTo>
                <a:lnTo>
                  <a:pt x="354" y="871"/>
                </a:lnTo>
                <a:lnTo>
                  <a:pt x="398" y="831"/>
                </a:lnTo>
                <a:lnTo>
                  <a:pt x="440" y="787"/>
                </a:lnTo>
                <a:lnTo>
                  <a:pt x="480" y="741"/>
                </a:lnTo>
                <a:lnTo>
                  <a:pt x="515" y="692"/>
                </a:lnTo>
                <a:lnTo>
                  <a:pt x="547" y="641"/>
                </a:lnTo>
                <a:lnTo>
                  <a:pt x="575" y="588"/>
                </a:lnTo>
                <a:lnTo>
                  <a:pt x="600" y="533"/>
                </a:lnTo>
                <a:lnTo>
                  <a:pt x="621" y="476"/>
                </a:lnTo>
                <a:lnTo>
                  <a:pt x="638" y="419"/>
                </a:lnTo>
                <a:lnTo>
                  <a:pt x="651" y="359"/>
                </a:lnTo>
                <a:lnTo>
                  <a:pt x="659" y="300"/>
                </a:lnTo>
                <a:lnTo>
                  <a:pt x="664" y="239"/>
                </a:lnTo>
                <a:lnTo>
                  <a:pt x="665" y="180"/>
                </a:lnTo>
                <a:lnTo>
                  <a:pt x="662" y="119"/>
                </a:lnTo>
                <a:lnTo>
                  <a:pt x="654" y="59"/>
                </a:lnTo>
                <a:lnTo>
                  <a:pt x="642" y="0"/>
                </a:lnTo>
                <a:lnTo>
                  <a:pt x="454" y="190"/>
                </a:lnTo>
                <a:lnTo>
                  <a:pt x="217" y="121"/>
                </a:lnTo>
              </a:path>
            </a:pathLst>
          </a:custGeom>
          <a:solidFill>
            <a:srgbClr val="06BFE4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" name="Freeform 9"/>
          <p:cNvSpPr>
            <a:spLocks/>
          </p:cNvSpPr>
          <p:nvPr/>
        </p:nvSpPr>
        <p:spPr bwMode="blackWhite">
          <a:xfrm>
            <a:off x="3819525" y="4265613"/>
            <a:ext cx="2447925" cy="1470025"/>
          </a:xfrm>
          <a:custGeom>
            <a:avLst/>
            <a:gdLst>
              <a:gd name="T0" fmla="*/ 792 w 1030"/>
              <a:gd name="T1" fmla="*/ 161 h 637"/>
              <a:gd name="T2" fmla="*/ 753 w 1030"/>
              <a:gd name="T3" fmla="*/ 175 h 637"/>
              <a:gd name="T4" fmla="*/ 712 w 1030"/>
              <a:gd name="T5" fmla="*/ 187 h 637"/>
              <a:gd name="T6" fmla="*/ 670 w 1030"/>
              <a:gd name="T7" fmla="*/ 193 h 637"/>
              <a:gd name="T8" fmla="*/ 628 w 1030"/>
              <a:gd name="T9" fmla="*/ 196 h 637"/>
              <a:gd name="T10" fmla="*/ 586 w 1030"/>
              <a:gd name="T11" fmla="*/ 194 h 637"/>
              <a:gd name="T12" fmla="*/ 544 w 1030"/>
              <a:gd name="T13" fmla="*/ 188 h 637"/>
              <a:gd name="T14" fmla="*/ 502 w 1030"/>
              <a:gd name="T15" fmla="*/ 179 h 637"/>
              <a:gd name="T16" fmla="*/ 462 w 1030"/>
              <a:gd name="T17" fmla="*/ 166 h 637"/>
              <a:gd name="T18" fmla="*/ 424 w 1030"/>
              <a:gd name="T19" fmla="*/ 148 h 637"/>
              <a:gd name="T20" fmla="*/ 388 w 1030"/>
              <a:gd name="T21" fmla="*/ 127 h 637"/>
              <a:gd name="T22" fmla="*/ 493 w 1030"/>
              <a:gd name="T23" fmla="*/ 0 h 637"/>
              <a:gd name="T24" fmla="*/ 73 w 1030"/>
              <a:gd name="T25" fmla="*/ 152 h 637"/>
              <a:gd name="T26" fmla="*/ 31 w 1030"/>
              <a:gd name="T27" fmla="*/ 403 h 637"/>
              <a:gd name="T28" fmla="*/ 33 w 1030"/>
              <a:gd name="T29" fmla="*/ 405 h 637"/>
              <a:gd name="T30" fmla="*/ 0 w 1030"/>
              <a:gd name="T31" fmla="*/ 588 h 637"/>
              <a:gd name="T32" fmla="*/ 104 w 1030"/>
              <a:gd name="T33" fmla="*/ 463 h 637"/>
              <a:gd name="T34" fmla="*/ 155 w 1030"/>
              <a:gd name="T35" fmla="*/ 498 h 637"/>
              <a:gd name="T36" fmla="*/ 208 w 1030"/>
              <a:gd name="T37" fmla="*/ 530 h 637"/>
              <a:gd name="T38" fmla="*/ 262 w 1030"/>
              <a:gd name="T39" fmla="*/ 557 h 637"/>
              <a:gd name="T40" fmla="*/ 319 w 1030"/>
              <a:gd name="T41" fmla="*/ 580 h 637"/>
              <a:gd name="T42" fmla="*/ 377 w 1030"/>
              <a:gd name="T43" fmla="*/ 600 h 637"/>
              <a:gd name="T44" fmla="*/ 435 w 1030"/>
              <a:gd name="T45" fmla="*/ 615 h 637"/>
              <a:gd name="T46" fmla="*/ 496 w 1030"/>
              <a:gd name="T47" fmla="*/ 627 h 637"/>
              <a:gd name="T48" fmla="*/ 557 w 1030"/>
              <a:gd name="T49" fmla="*/ 634 h 637"/>
              <a:gd name="T50" fmla="*/ 618 w 1030"/>
              <a:gd name="T51" fmla="*/ 636 h 637"/>
              <a:gd name="T52" fmla="*/ 679 w 1030"/>
              <a:gd name="T53" fmla="*/ 634 h 637"/>
              <a:gd name="T54" fmla="*/ 740 w 1030"/>
              <a:gd name="T55" fmla="*/ 628 h 637"/>
              <a:gd name="T56" fmla="*/ 801 w 1030"/>
              <a:gd name="T57" fmla="*/ 617 h 637"/>
              <a:gd name="T58" fmla="*/ 859 w 1030"/>
              <a:gd name="T59" fmla="*/ 603 h 637"/>
              <a:gd name="T60" fmla="*/ 917 w 1030"/>
              <a:gd name="T61" fmla="*/ 585 h 637"/>
              <a:gd name="T62" fmla="*/ 974 w 1030"/>
              <a:gd name="T63" fmla="*/ 561 h 637"/>
              <a:gd name="T64" fmla="*/ 1029 w 1030"/>
              <a:gd name="T65" fmla="*/ 534 h 637"/>
              <a:gd name="T66" fmla="*/ 795 w 1030"/>
              <a:gd name="T67" fmla="*/ 398 h 637"/>
              <a:gd name="T68" fmla="*/ 792 w 1030"/>
              <a:gd name="T69" fmla="*/ 161 h 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30" h="637">
                <a:moveTo>
                  <a:pt x="792" y="161"/>
                </a:moveTo>
                <a:lnTo>
                  <a:pt x="753" y="175"/>
                </a:lnTo>
                <a:lnTo>
                  <a:pt x="712" y="187"/>
                </a:lnTo>
                <a:lnTo>
                  <a:pt x="670" y="193"/>
                </a:lnTo>
                <a:lnTo>
                  <a:pt x="628" y="196"/>
                </a:lnTo>
                <a:lnTo>
                  <a:pt x="586" y="194"/>
                </a:lnTo>
                <a:lnTo>
                  <a:pt x="544" y="188"/>
                </a:lnTo>
                <a:lnTo>
                  <a:pt x="502" y="179"/>
                </a:lnTo>
                <a:lnTo>
                  <a:pt x="462" y="166"/>
                </a:lnTo>
                <a:lnTo>
                  <a:pt x="424" y="148"/>
                </a:lnTo>
                <a:lnTo>
                  <a:pt x="388" y="127"/>
                </a:lnTo>
                <a:lnTo>
                  <a:pt x="493" y="0"/>
                </a:lnTo>
                <a:lnTo>
                  <a:pt x="73" y="152"/>
                </a:lnTo>
                <a:lnTo>
                  <a:pt x="31" y="403"/>
                </a:lnTo>
                <a:lnTo>
                  <a:pt x="33" y="405"/>
                </a:lnTo>
                <a:lnTo>
                  <a:pt x="0" y="588"/>
                </a:lnTo>
                <a:lnTo>
                  <a:pt x="104" y="463"/>
                </a:lnTo>
                <a:lnTo>
                  <a:pt x="155" y="498"/>
                </a:lnTo>
                <a:lnTo>
                  <a:pt x="208" y="530"/>
                </a:lnTo>
                <a:lnTo>
                  <a:pt x="262" y="557"/>
                </a:lnTo>
                <a:lnTo>
                  <a:pt x="319" y="580"/>
                </a:lnTo>
                <a:lnTo>
                  <a:pt x="377" y="600"/>
                </a:lnTo>
                <a:lnTo>
                  <a:pt x="435" y="615"/>
                </a:lnTo>
                <a:lnTo>
                  <a:pt x="496" y="627"/>
                </a:lnTo>
                <a:lnTo>
                  <a:pt x="557" y="634"/>
                </a:lnTo>
                <a:lnTo>
                  <a:pt x="618" y="636"/>
                </a:lnTo>
                <a:lnTo>
                  <a:pt x="679" y="634"/>
                </a:lnTo>
                <a:lnTo>
                  <a:pt x="740" y="628"/>
                </a:lnTo>
                <a:lnTo>
                  <a:pt x="801" y="617"/>
                </a:lnTo>
                <a:lnTo>
                  <a:pt x="859" y="603"/>
                </a:lnTo>
                <a:lnTo>
                  <a:pt x="917" y="585"/>
                </a:lnTo>
                <a:lnTo>
                  <a:pt x="974" y="561"/>
                </a:lnTo>
                <a:lnTo>
                  <a:pt x="1029" y="534"/>
                </a:lnTo>
                <a:lnTo>
                  <a:pt x="795" y="398"/>
                </a:lnTo>
                <a:lnTo>
                  <a:pt x="792" y="161"/>
                </a:lnTo>
              </a:path>
            </a:pathLst>
          </a:custGeom>
          <a:solidFill>
            <a:srgbClr val="66FF66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8" name="Freeform 10"/>
          <p:cNvSpPr>
            <a:spLocks/>
          </p:cNvSpPr>
          <p:nvPr/>
        </p:nvSpPr>
        <p:spPr bwMode="blackWhite">
          <a:xfrm rot="263176">
            <a:off x="3001963" y="2865438"/>
            <a:ext cx="1657350" cy="2241550"/>
          </a:xfrm>
          <a:custGeom>
            <a:avLst/>
            <a:gdLst>
              <a:gd name="T0" fmla="*/ 648 w 697"/>
              <a:gd name="T1" fmla="*/ 639 h 971"/>
              <a:gd name="T2" fmla="*/ 621 w 697"/>
              <a:gd name="T3" fmla="*/ 603 h 971"/>
              <a:gd name="T4" fmla="*/ 599 w 697"/>
              <a:gd name="T5" fmla="*/ 563 h 971"/>
              <a:gd name="T6" fmla="*/ 580 w 697"/>
              <a:gd name="T7" fmla="*/ 522 h 971"/>
              <a:gd name="T8" fmla="*/ 566 w 697"/>
              <a:gd name="T9" fmla="*/ 480 h 971"/>
              <a:gd name="T10" fmla="*/ 556 w 697"/>
              <a:gd name="T11" fmla="*/ 436 h 971"/>
              <a:gd name="T12" fmla="*/ 551 w 697"/>
              <a:gd name="T13" fmla="*/ 392 h 971"/>
              <a:gd name="T14" fmla="*/ 550 w 697"/>
              <a:gd name="T15" fmla="*/ 347 h 971"/>
              <a:gd name="T16" fmla="*/ 554 w 697"/>
              <a:gd name="T17" fmla="*/ 302 h 971"/>
              <a:gd name="T18" fmla="*/ 696 w 697"/>
              <a:gd name="T19" fmla="*/ 368 h 971"/>
              <a:gd name="T20" fmla="*/ 445 w 697"/>
              <a:gd name="T21" fmla="*/ 0 h 971"/>
              <a:gd name="T22" fmla="*/ 0 w 697"/>
              <a:gd name="T23" fmla="*/ 44 h 971"/>
              <a:gd name="T24" fmla="*/ 148 w 697"/>
              <a:gd name="T25" fmla="*/ 113 h 971"/>
              <a:gd name="T26" fmla="*/ 133 w 697"/>
              <a:gd name="T27" fmla="*/ 173 h 971"/>
              <a:gd name="T28" fmla="*/ 121 w 697"/>
              <a:gd name="T29" fmla="*/ 233 h 971"/>
              <a:gd name="T30" fmla="*/ 116 w 697"/>
              <a:gd name="T31" fmla="*/ 295 h 971"/>
              <a:gd name="T32" fmla="*/ 112 w 697"/>
              <a:gd name="T33" fmla="*/ 357 h 971"/>
              <a:gd name="T34" fmla="*/ 114 w 697"/>
              <a:gd name="T35" fmla="*/ 418 h 971"/>
              <a:gd name="T36" fmla="*/ 120 w 697"/>
              <a:gd name="T37" fmla="*/ 479 h 971"/>
              <a:gd name="T38" fmla="*/ 131 w 697"/>
              <a:gd name="T39" fmla="*/ 540 h 971"/>
              <a:gd name="T40" fmla="*/ 145 w 697"/>
              <a:gd name="T41" fmla="*/ 599 h 971"/>
              <a:gd name="T42" fmla="*/ 163 w 697"/>
              <a:gd name="T43" fmla="*/ 659 h 971"/>
              <a:gd name="T44" fmla="*/ 187 w 697"/>
              <a:gd name="T45" fmla="*/ 716 h 971"/>
              <a:gd name="T46" fmla="*/ 214 w 697"/>
              <a:gd name="T47" fmla="*/ 771 h 971"/>
              <a:gd name="T48" fmla="*/ 244 w 697"/>
              <a:gd name="T49" fmla="*/ 825 h 971"/>
              <a:gd name="T50" fmla="*/ 278 w 697"/>
              <a:gd name="T51" fmla="*/ 876 h 971"/>
              <a:gd name="T52" fmla="*/ 316 w 697"/>
              <a:gd name="T53" fmla="*/ 925 h 971"/>
              <a:gd name="T54" fmla="*/ 357 w 697"/>
              <a:gd name="T55" fmla="*/ 970 h 971"/>
              <a:gd name="T56" fmla="*/ 399 w 697"/>
              <a:gd name="T57" fmla="*/ 730 h 971"/>
              <a:gd name="T58" fmla="*/ 648 w 697"/>
              <a:gd name="T59" fmla="*/ 639 h 9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97" h="971">
                <a:moveTo>
                  <a:pt x="648" y="639"/>
                </a:moveTo>
                <a:lnTo>
                  <a:pt x="621" y="603"/>
                </a:lnTo>
                <a:lnTo>
                  <a:pt x="599" y="563"/>
                </a:lnTo>
                <a:lnTo>
                  <a:pt x="580" y="522"/>
                </a:lnTo>
                <a:lnTo>
                  <a:pt x="566" y="480"/>
                </a:lnTo>
                <a:lnTo>
                  <a:pt x="556" y="436"/>
                </a:lnTo>
                <a:lnTo>
                  <a:pt x="551" y="392"/>
                </a:lnTo>
                <a:lnTo>
                  <a:pt x="550" y="347"/>
                </a:lnTo>
                <a:lnTo>
                  <a:pt x="554" y="302"/>
                </a:lnTo>
                <a:lnTo>
                  <a:pt x="696" y="368"/>
                </a:lnTo>
                <a:lnTo>
                  <a:pt x="445" y="0"/>
                </a:lnTo>
                <a:lnTo>
                  <a:pt x="0" y="44"/>
                </a:lnTo>
                <a:lnTo>
                  <a:pt x="148" y="113"/>
                </a:lnTo>
                <a:lnTo>
                  <a:pt x="133" y="173"/>
                </a:lnTo>
                <a:lnTo>
                  <a:pt x="121" y="233"/>
                </a:lnTo>
                <a:lnTo>
                  <a:pt x="116" y="295"/>
                </a:lnTo>
                <a:lnTo>
                  <a:pt x="112" y="357"/>
                </a:lnTo>
                <a:lnTo>
                  <a:pt x="114" y="418"/>
                </a:lnTo>
                <a:lnTo>
                  <a:pt x="120" y="479"/>
                </a:lnTo>
                <a:lnTo>
                  <a:pt x="131" y="540"/>
                </a:lnTo>
                <a:lnTo>
                  <a:pt x="145" y="599"/>
                </a:lnTo>
                <a:lnTo>
                  <a:pt x="163" y="659"/>
                </a:lnTo>
                <a:lnTo>
                  <a:pt x="187" y="716"/>
                </a:lnTo>
                <a:lnTo>
                  <a:pt x="214" y="771"/>
                </a:lnTo>
                <a:lnTo>
                  <a:pt x="244" y="825"/>
                </a:lnTo>
                <a:lnTo>
                  <a:pt x="278" y="876"/>
                </a:lnTo>
                <a:lnTo>
                  <a:pt x="316" y="925"/>
                </a:lnTo>
                <a:lnTo>
                  <a:pt x="357" y="970"/>
                </a:lnTo>
                <a:lnTo>
                  <a:pt x="399" y="730"/>
                </a:lnTo>
                <a:lnTo>
                  <a:pt x="648" y="639"/>
                </a:lnTo>
              </a:path>
            </a:pathLst>
          </a:custGeom>
          <a:solidFill>
            <a:srgbClr val="6699FF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" name="Rectangle 11"/>
          <p:cNvSpPr>
            <a:spLocks noChangeArrowheads="1"/>
          </p:cNvSpPr>
          <p:nvPr/>
        </p:nvSpPr>
        <p:spPr bwMode="blackWhite">
          <a:xfrm>
            <a:off x="3368675" y="3541713"/>
            <a:ext cx="8604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defTabSz="787400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None/>
            </a:pPr>
            <a:r>
              <a:rPr lang="en-US" altLang="ko-KR" sz="1800">
                <a:latin typeface="Arial" pitchFamily="34" charset="0"/>
                <a:ea typeface="HY헤드라인M" pitchFamily="18" charset="-127"/>
              </a:rPr>
              <a:t>Restart</a:t>
            </a:r>
          </a:p>
        </p:txBody>
      </p:sp>
      <p:sp>
        <p:nvSpPr>
          <p:cNvPr id="60" name="Rectangle 12"/>
          <p:cNvSpPr>
            <a:spLocks noChangeArrowheads="1"/>
          </p:cNvSpPr>
          <p:nvPr/>
        </p:nvSpPr>
        <p:spPr bwMode="blackWhite">
          <a:xfrm>
            <a:off x="5903913" y="2471738"/>
            <a:ext cx="9937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defTabSz="787400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None/>
            </a:pPr>
            <a:r>
              <a:rPr lang="ko-KR" altLang="en-US" sz="1800">
                <a:latin typeface="Arial" pitchFamily="34" charset="0"/>
                <a:ea typeface="HY헤드라인M" pitchFamily="18" charset="-127"/>
              </a:rPr>
              <a:t>장애 감지</a:t>
            </a:r>
          </a:p>
        </p:txBody>
      </p:sp>
      <p:sp>
        <p:nvSpPr>
          <p:cNvPr id="61" name="Rectangle 13"/>
          <p:cNvSpPr>
            <a:spLocks noChangeArrowheads="1"/>
          </p:cNvSpPr>
          <p:nvPr/>
        </p:nvSpPr>
        <p:spPr bwMode="blackWhite">
          <a:xfrm>
            <a:off x="6256338" y="4105275"/>
            <a:ext cx="86042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defTabSz="787400">
              <a:lnSpc>
                <a:spcPct val="9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None/>
            </a:pPr>
            <a:r>
              <a:rPr lang="en-US" altLang="ko-KR" sz="1800">
                <a:latin typeface="Arial" pitchFamily="34" charset="0"/>
                <a:ea typeface="HY헤드라인M" pitchFamily="18" charset="-127"/>
              </a:rPr>
              <a:t>Thread</a:t>
            </a:r>
          </a:p>
          <a:p>
            <a:pPr defTabSz="787400">
              <a:lnSpc>
                <a:spcPct val="9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None/>
            </a:pPr>
            <a:r>
              <a:rPr lang="en-US" altLang="ko-KR" sz="1800">
                <a:latin typeface="Arial" pitchFamily="34" charset="0"/>
                <a:ea typeface="HY헤드라인M" pitchFamily="18" charset="-127"/>
              </a:rPr>
              <a:t>Dump</a:t>
            </a:r>
          </a:p>
        </p:txBody>
      </p:sp>
      <p:sp>
        <p:nvSpPr>
          <p:cNvPr id="62" name="Rectangle 14"/>
          <p:cNvSpPr>
            <a:spLocks noChangeArrowheads="1"/>
          </p:cNvSpPr>
          <p:nvPr/>
        </p:nvSpPr>
        <p:spPr bwMode="blackWhite">
          <a:xfrm>
            <a:off x="4506913" y="4960938"/>
            <a:ext cx="10937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defTabSz="787400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None/>
            </a:pPr>
            <a:r>
              <a:rPr lang="en-US" altLang="ko-KR" sz="1800">
                <a:latin typeface="Arial" pitchFamily="34" charset="0"/>
                <a:ea typeface="HY헤드라인M" pitchFamily="18" charset="-127"/>
              </a:rPr>
              <a:t>Log </a:t>
            </a:r>
            <a:r>
              <a:rPr lang="ko-KR" altLang="en-US" sz="1800">
                <a:latin typeface="Arial" pitchFamily="34" charset="0"/>
                <a:ea typeface="HY헤드라인M" pitchFamily="18" charset="-127"/>
              </a:rPr>
              <a:t>취합</a:t>
            </a:r>
          </a:p>
        </p:txBody>
      </p:sp>
      <p:grpSp>
        <p:nvGrpSpPr>
          <p:cNvPr id="63" name="Group 15"/>
          <p:cNvGrpSpPr>
            <a:grpSpLocks/>
          </p:cNvGrpSpPr>
          <p:nvPr/>
        </p:nvGrpSpPr>
        <p:grpSpPr bwMode="auto">
          <a:xfrm>
            <a:off x="631825" y="2441575"/>
            <a:ext cx="2160588" cy="719138"/>
            <a:chOff x="398" y="1706"/>
            <a:chExt cx="1361" cy="453"/>
          </a:xfrm>
        </p:grpSpPr>
        <p:sp>
          <p:nvSpPr>
            <p:cNvPr id="64" name="Line 16"/>
            <p:cNvSpPr>
              <a:spLocks noChangeShapeType="1"/>
            </p:cNvSpPr>
            <p:nvPr/>
          </p:nvSpPr>
          <p:spPr bwMode="auto">
            <a:xfrm flipH="1">
              <a:off x="1351" y="1706"/>
              <a:ext cx="408" cy="4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5" name="Line 17"/>
            <p:cNvSpPr>
              <a:spLocks noChangeShapeType="1"/>
            </p:cNvSpPr>
            <p:nvPr/>
          </p:nvSpPr>
          <p:spPr bwMode="auto">
            <a:xfrm>
              <a:off x="398" y="2154"/>
              <a:ext cx="953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</p:grp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488950" y="2586038"/>
            <a:ext cx="18002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0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APM </a:t>
            </a:r>
            <a:r>
              <a:rPr kumimoji="0" lang="ko-KR" altLang="en-US" sz="10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이용하여 </a:t>
            </a:r>
            <a:r>
              <a:rPr kumimoji="0" lang="en-US" altLang="ko-KR" sz="10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Middleware </a:t>
            </a:r>
            <a:r>
              <a:rPr kumimoji="0" lang="ko-KR" altLang="en-US" sz="10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상태 감시</a:t>
            </a:r>
            <a:endParaRPr kumimoji="0" lang="ko-KR" altLang="en-US" sz="1000" b="1">
              <a:solidFill>
                <a:srgbClr val="F2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67" name="Group 19"/>
          <p:cNvGrpSpPr>
            <a:grpSpLocks/>
          </p:cNvGrpSpPr>
          <p:nvPr/>
        </p:nvGrpSpPr>
        <p:grpSpPr bwMode="auto">
          <a:xfrm flipH="1" flipV="1">
            <a:off x="6537325" y="1651000"/>
            <a:ext cx="2663825" cy="719138"/>
            <a:chOff x="398" y="1706"/>
            <a:chExt cx="1361" cy="453"/>
          </a:xfrm>
        </p:grpSpPr>
        <p:sp>
          <p:nvSpPr>
            <p:cNvPr id="68" name="Line 20"/>
            <p:cNvSpPr>
              <a:spLocks noChangeShapeType="1"/>
            </p:cNvSpPr>
            <p:nvPr/>
          </p:nvSpPr>
          <p:spPr bwMode="auto">
            <a:xfrm flipH="1">
              <a:off x="1351" y="1706"/>
              <a:ext cx="408" cy="4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>
              <a:off x="398" y="2154"/>
              <a:ext cx="953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</p:grpSp>
      <p:sp>
        <p:nvSpPr>
          <p:cNvPr id="70" name="Text Box 22"/>
          <p:cNvSpPr txBox="1">
            <a:spLocks noChangeArrowheads="1"/>
          </p:cNvSpPr>
          <p:nvPr/>
        </p:nvSpPr>
        <p:spPr bwMode="auto">
          <a:xfrm>
            <a:off x="7185025" y="1722438"/>
            <a:ext cx="201612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IT-Smart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의한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Alert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의해서 장애 감지</a:t>
            </a:r>
          </a:p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Log Monitoring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의한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Exception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감지</a:t>
            </a:r>
            <a:endParaRPr kumimoji="0" lang="ko-KR" altLang="en-US" sz="1000" b="1" dirty="0">
              <a:solidFill>
                <a:srgbClr val="F2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1" name="Group 23"/>
          <p:cNvGrpSpPr>
            <a:grpSpLocks/>
          </p:cNvGrpSpPr>
          <p:nvPr/>
        </p:nvGrpSpPr>
        <p:grpSpPr bwMode="auto">
          <a:xfrm flipH="1">
            <a:off x="6681788" y="4891088"/>
            <a:ext cx="2519362" cy="719137"/>
            <a:chOff x="398" y="1706"/>
            <a:chExt cx="1361" cy="453"/>
          </a:xfrm>
        </p:grpSpPr>
        <p:sp>
          <p:nvSpPr>
            <p:cNvPr id="72" name="Line 24"/>
            <p:cNvSpPr>
              <a:spLocks noChangeShapeType="1"/>
            </p:cNvSpPr>
            <p:nvPr/>
          </p:nvSpPr>
          <p:spPr bwMode="auto">
            <a:xfrm flipH="1">
              <a:off x="1351" y="1706"/>
              <a:ext cx="408" cy="4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73" name="Line 25"/>
            <p:cNvSpPr>
              <a:spLocks noChangeShapeType="1"/>
            </p:cNvSpPr>
            <p:nvPr/>
          </p:nvSpPr>
          <p:spPr bwMode="auto">
            <a:xfrm>
              <a:off x="398" y="2154"/>
              <a:ext cx="953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</p:grp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7185025" y="4962525"/>
            <a:ext cx="20161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Shell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을 이용하여 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Thread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Dump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추출</a:t>
            </a:r>
            <a:endParaRPr kumimoji="0" lang="ko-KR" altLang="en-US" sz="1000" b="1" dirty="0">
              <a:solidFill>
                <a:srgbClr val="F2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5" name="Group 27"/>
          <p:cNvGrpSpPr>
            <a:grpSpLocks/>
          </p:cNvGrpSpPr>
          <p:nvPr/>
        </p:nvGrpSpPr>
        <p:grpSpPr bwMode="auto">
          <a:xfrm>
            <a:off x="1639888" y="5033963"/>
            <a:ext cx="2520950" cy="719137"/>
            <a:chOff x="398" y="1706"/>
            <a:chExt cx="1361" cy="453"/>
          </a:xfrm>
        </p:grpSpPr>
        <p:sp>
          <p:nvSpPr>
            <p:cNvPr id="76" name="Line 28"/>
            <p:cNvSpPr>
              <a:spLocks noChangeShapeType="1"/>
            </p:cNvSpPr>
            <p:nvPr/>
          </p:nvSpPr>
          <p:spPr bwMode="auto">
            <a:xfrm flipH="1">
              <a:off x="1351" y="1706"/>
              <a:ext cx="408" cy="45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77" name="Line 29"/>
            <p:cNvSpPr>
              <a:spLocks noChangeShapeType="1"/>
            </p:cNvSpPr>
            <p:nvPr/>
          </p:nvSpPr>
          <p:spPr bwMode="auto">
            <a:xfrm>
              <a:off x="398" y="2154"/>
              <a:ext cx="953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</p:grp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1423988" y="5178425"/>
            <a:ext cx="20161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000" b="1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Nohup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Log 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및 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Application </a:t>
            </a:r>
            <a:r>
              <a:rPr kumimoji="0" lang="en-US" altLang="ko-KR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Log</a:t>
            </a:r>
            <a:r>
              <a:rPr kumimoji="0" lang="ko-KR" altLang="en-US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</a:t>
            </a:r>
            <a:r>
              <a:rPr kumimoji="0" lang="ko-KR" altLang="en-US" sz="1000" b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취합</a:t>
            </a:r>
            <a:endParaRPr kumimoji="0" lang="ko-KR" altLang="en-US" sz="1000" b="1" dirty="0">
              <a:solidFill>
                <a:srgbClr val="F2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156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6.2.7 </a:t>
            </a:r>
            <a:r>
              <a:rPr kumimoji="0" 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EAP </a:t>
            </a:r>
            <a:r>
              <a:rPr kumimoji="0" lang="ko-KR" alt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확장성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확보 방안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098" y="995635"/>
            <a:ext cx="8712200" cy="10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ko-KR" altLang="en-US" sz="1400" b="1" kern="0" dirty="0">
              <a:solidFill>
                <a:srgbClr val="000066"/>
              </a:solidFill>
              <a:ea typeface="맑은 고딕" pitchFamily="50" charset="-127"/>
            </a:endParaRPr>
          </a:p>
        </p:txBody>
      </p:sp>
      <p:sp>
        <p:nvSpPr>
          <p:cNvPr id="111" name="Rectangle 3"/>
          <p:cNvSpPr txBox="1">
            <a:spLocks noChangeArrowheads="1"/>
          </p:cNvSpPr>
          <p:nvPr/>
        </p:nvSpPr>
        <p:spPr bwMode="auto">
          <a:xfrm>
            <a:off x="452098" y="98000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Instance </a:t>
            </a:r>
            <a:r>
              <a:rPr kumimoji="0" lang="ko-KR" altLang="en-US" sz="1400" kern="0" dirty="0">
                <a:ea typeface="맑은 고딕" pitchFamily="50" charset="-127"/>
              </a:rPr>
              <a:t>추가에 의한 수평 및 수직적 확장 확보 </a:t>
            </a:r>
            <a:r>
              <a:rPr kumimoji="0" lang="ko-KR" altLang="en-US" sz="1400" kern="0" dirty="0" smtClean="0">
                <a:ea typeface="맑은 고딕" pitchFamily="50" charset="-127"/>
              </a:rPr>
              <a:t>방안</a:t>
            </a:r>
            <a:endParaRPr kumimoji="0" lang="ko-KR" altLang="en-US" sz="1400" kern="0" dirty="0">
              <a:ea typeface="맑은 고딕" pitchFamily="50" charset="-127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560388" y="1401038"/>
            <a:ext cx="8856662" cy="450000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79" y="1983298"/>
            <a:ext cx="15113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AutoShape 9"/>
          <p:cNvSpPr>
            <a:spLocks noChangeArrowheads="1"/>
          </p:cNvSpPr>
          <p:nvPr/>
        </p:nvSpPr>
        <p:spPr bwMode="auto">
          <a:xfrm flipH="1">
            <a:off x="3827286" y="3207260"/>
            <a:ext cx="2111761" cy="688459"/>
          </a:xfrm>
          <a:prstGeom prst="wedgeRectCallout">
            <a:avLst>
              <a:gd name="adj1" fmla="val 8315"/>
              <a:gd name="adj2" fmla="val -125208"/>
            </a:avLst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80000">
              <a:spcBef>
                <a:spcPts val="0"/>
              </a:spcBef>
            </a:pPr>
            <a:r>
              <a:rPr lang="en-US" altLang="ko-KR" sz="1200" dirty="0" smtClean="0">
                <a:latin typeface="맑은 고딕" pitchFamily="50" charset="-127"/>
              </a:rPr>
              <a:t>env.sh </a:t>
            </a:r>
            <a:r>
              <a:rPr lang="ko-KR" altLang="en-US" sz="1200" dirty="0" smtClean="0">
                <a:latin typeface="맑은 고딕" pitchFamily="50" charset="-127"/>
              </a:rPr>
              <a:t>내용 수정 </a:t>
            </a:r>
            <a:r>
              <a:rPr lang="ko-KR" altLang="en-US" sz="1200" dirty="0" smtClean="0"/>
              <a:t>후 </a:t>
            </a:r>
            <a:r>
              <a:rPr lang="en-US" altLang="ko-KR" sz="1200" dirty="0" smtClean="0"/>
              <a:t>start</a:t>
            </a:r>
            <a:endParaRPr lang="en-US" altLang="ko-KR" sz="1200" dirty="0">
              <a:latin typeface="맑은 고딕" pitchFamily="50" charset="-127"/>
            </a:endParaRPr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5615457" y="1753626"/>
            <a:ext cx="576263" cy="12969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/>
          </a:p>
        </p:txBody>
      </p:sp>
      <p:sp>
        <p:nvSpPr>
          <p:cNvPr id="41" name="Rectangle 12"/>
          <p:cNvSpPr>
            <a:spLocks noChangeArrowheads="1"/>
          </p:cNvSpPr>
          <p:nvPr/>
        </p:nvSpPr>
        <p:spPr bwMode="auto">
          <a:xfrm>
            <a:off x="6201674" y="1786964"/>
            <a:ext cx="2952750" cy="1584325"/>
          </a:xfrm>
          <a:prstGeom prst="rect">
            <a:avLst/>
          </a:prstGeom>
          <a:solidFill>
            <a:schemeClr val="bg2">
              <a:alpha val="70000"/>
            </a:schemeClr>
          </a:solidFill>
          <a:ln w="25400" algn="ctr">
            <a:solidFill>
              <a:srgbClr val="800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ko-KR" altLang="ko-KR" sz="1600" b="1">
              <a:solidFill>
                <a:srgbClr val="3333CC"/>
              </a:solidFill>
              <a:latin typeface="맑은 고딕" pitchFamily="50" charset="-127"/>
            </a:endParaRP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6346136" y="1991751"/>
            <a:ext cx="1223962" cy="433388"/>
          </a:xfrm>
          <a:prstGeom prst="rect">
            <a:avLst/>
          </a:prstGeom>
          <a:solidFill>
            <a:schemeClr val="bg2"/>
          </a:solidFill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ko-KR" sz="1200" dirty="0" smtClean="0"/>
              <a:t>P-HOM1-O-F11 </a:t>
            </a:r>
          </a:p>
          <a:p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</a:rPr>
              <a:t>Instance</a:t>
            </a:r>
            <a:endParaRPr lang="en-US" altLang="ko-KR" sz="12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6346136" y="2712476"/>
            <a:ext cx="1223962" cy="433388"/>
          </a:xfrm>
          <a:prstGeom prst="rect">
            <a:avLst/>
          </a:prstGeom>
          <a:solidFill>
            <a:schemeClr val="bg2"/>
          </a:solidFill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ko-KR" sz="1200" dirty="0" smtClean="0"/>
              <a:t>P-HOM1-O-F13 </a:t>
            </a:r>
            <a:endParaRPr lang="en-US" altLang="ko-KR" sz="1200" dirty="0"/>
          </a:p>
          <a:p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</a:rPr>
              <a:t>Instance</a:t>
            </a:r>
            <a:endParaRPr lang="en-US" altLang="ko-KR" sz="12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7857436" y="1991751"/>
            <a:ext cx="1223962" cy="433388"/>
          </a:xfrm>
          <a:prstGeom prst="rect">
            <a:avLst/>
          </a:prstGeom>
          <a:solidFill>
            <a:schemeClr val="bg2"/>
          </a:solidFill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ko-KR" sz="1200" dirty="0" smtClean="0"/>
              <a:t>P-HOM1-O-F12 </a:t>
            </a:r>
            <a:endParaRPr lang="en-US" altLang="ko-KR" sz="1200" dirty="0"/>
          </a:p>
          <a:p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</a:rPr>
              <a:t>Instance</a:t>
            </a:r>
            <a:endParaRPr lang="en-US" altLang="ko-KR" sz="12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7857436" y="2688664"/>
            <a:ext cx="1223962" cy="4333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altLang="ko-KR" sz="1200" dirty="0"/>
              <a:t>P-HOM1-O-F14 </a:t>
            </a:r>
          </a:p>
          <a:p>
            <a:r>
              <a:rPr lang="en-US" altLang="ko-KR" sz="1200" dirty="0" smtClean="0">
                <a:latin typeface="맑은 고딕" pitchFamily="50" charset="-127"/>
              </a:rPr>
              <a:t>Instance</a:t>
            </a:r>
            <a:endParaRPr lang="en-US" altLang="ko-KR" sz="1200" dirty="0">
              <a:latin typeface="맑은 고딕" pitchFamily="50" charset="-127"/>
            </a:endParaRP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8553450" y="4791585"/>
            <a:ext cx="763588" cy="9556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8643938" y="5290404"/>
            <a:ext cx="576262" cy="217488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ko-KR" sz="1000">
                <a:latin typeface="맑은 고딕" pitchFamily="50" charset="-127"/>
              </a:rPr>
              <a:t>Instance</a:t>
            </a: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8643938" y="5003067"/>
            <a:ext cx="576262" cy="217487"/>
          </a:xfrm>
          <a:prstGeom prst="rect">
            <a:avLst/>
          </a:prstGeom>
          <a:noFill/>
          <a:ln w="19050" cap="rnd" algn="ctr">
            <a:solidFill>
              <a:srgbClr val="80008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ko-KR" sz="1000">
                <a:latin typeface="맑은 고딕" pitchFamily="50" charset="-127"/>
              </a:rPr>
              <a:t>Cluster</a:t>
            </a:r>
          </a:p>
        </p:txBody>
      </p:sp>
      <p:sp>
        <p:nvSpPr>
          <p:cNvPr id="50" name="Text Box 21"/>
          <p:cNvSpPr txBox="1">
            <a:spLocks noChangeArrowheads="1"/>
          </p:cNvSpPr>
          <p:nvPr/>
        </p:nvSpPr>
        <p:spPr bwMode="auto">
          <a:xfrm>
            <a:off x="6242536" y="2409037"/>
            <a:ext cx="2856370" cy="3415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/>
          <a:p>
            <a:r>
              <a:rPr lang="en-US" altLang="ko-KR" sz="1300" b="1" dirty="0" smtClean="0">
                <a:solidFill>
                  <a:srgbClr val="FF9900"/>
                </a:solidFill>
              </a:rPr>
              <a:t>P-HOM1-O-F14 Instance </a:t>
            </a:r>
            <a:r>
              <a:rPr lang="ko-KR" altLang="en-US" sz="1300" b="1" dirty="0" smtClean="0">
                <a:solidFill>
                  <a:srgbClr val="FF9900"/>
                </a:solidFill>
              </a:rPr>
              <a:t>정적 추가 </a:t>
            </a:r>
            <a:endParaRPr lang="ko-KR" altLang="en-US" sz="1300" b="1" dirty="0">
              <a:solidFill>
                <a:srgbClr val="FF9900"/>
              </a:solidFill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560388" y="4574098"/>
            <a:ext cx="7993062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Machine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의 사양이 확장 되었을 경우나 여유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Resource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가 있는 경우에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Business Needs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에 의해서 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정적으로 </a:t>
            </a:r>
            <a:r>
              <a:rPr kumimoji="0" lang="en-US" altLang="ko-KR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Instance 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추가하여 </a:t>
            </a:r>
            <a:r>
              <a:rPr kumimoji="0" lang="ko-KR" altLang="en-US" sz="1000" b="1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확장성을</a:t>
            </a:r>
            <a:r>
              <a:rPr kumimoji="0" lang="ko-KR" altLang="en-US" sz="1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확보</a:t>
            </a:r>
            <a:endParaRPr kumimoji="0" lang="en-US" altLang="ko-KR" sz="1000" b="1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000" b="1" dirty="0" smtClean="0">
                <a:solidFill>
                  <a:srgbClr val="F20000"/>
                </a:solidFill>
                <a:latin typeface="맑은 고딕" pitchFamily="50" charset="-127"/>
                <a:ea typeface="맑은 고딕" pitchFamily="50" charset="-127"/>
              </a:rPr>
              <a:t>WAS </a:t>
            </a:r>
            <a:r>
              <a:rPr kumimoji="0" lang="ko-KR" altLang="en-US" sz="1000" b="1" dirty="0">
                <a:solidFill>
                  <a:srgbClr val="F20000"/>
                </a:solidFill>
                <a:latin typeface="맑은 고딕" pitchFamily="50" charset="-127"/>
                <a:ea typeface="맑은 고딕" pitchFamily="50" charset="-127"/>
              </a:rPr>
              <a:t>앞 단의 </a:t>
            </a:r>
            <a:r>
              <a:rPr kumimoji="0" lang="en-US" altLang="ko-KR" sz="1000" b="1" dirty="0">
                <a:solidFill>
                  <a:srgbClr val="F20000"/>
                </a:solidFill>
                <a:latin typeface="맑은 고딕" pitchFamily="50" charset="-127"/>
                <a:ea typeface="맑은 고딕" pitchFamily="50" charset="-127"/>
              </a:rPr>
              <a:t>Load Balancing </a:t>
            </a:r>
            <a:r>
              <a:rPr kumimoji="0" lang="ko-KR" altLang="en-US" sz="1000" b="1" dirty="0">
                <a:solidFill>
                  <a:srgbClr val="F20000"/>
                </a:solidFill>
                <a:latin typeface="맑은 고딕" pitchFamily="50" charset="-127"/>
                <a:ea typeface="맑은 고딕" pitchFamily="50" charset="-127"/>
              </a:rPr>
              <a:t>의 방법에 따라 확장된 </a:t>
            </a:r>
            <a:r>
              <a:rPr kumimoji="0" lang="en-US" altLang="ko-KR" sz="1000" b="1" dirty="0">
                <a:solidFill>
                  <a:srgbClr val="F20000"/>
                </a:solidFill>
                <a:latin typeface="맑은 고딕" pitchFamily="50" charset="-127"/>
                <a:ea typeface="맑은 고딕" pitchFamily="50" charset="-127"/>
              </a:rPr>
              <a:t>Instance </a:t>
            </a:r>
            <a:r>
              <a:rPr kumimoji="0" lang="ko-KR" altLang="en-US" sz="1000" b="1" dirty="0">
                <a:solidFill>
                  <a:srgbClr val="F20000"/>
                </a:solidFill>
                <a:latin typeface="맑은 고딕" pitchFamily="50" charset="-127"/>
                <a:ea typeface="맑은 고딕" pitchFamily="50" charset="-127"/>
              </a:rPr>
              <a:t>로의 </a:t>
            </a:r>
            <a:r>
              <a:rPr kumimoji="0" lang="en-US" altLang="ko-KR" sz="1000" b="1" dirty="0">
                <a:solidFill>
                  <a:srgbClr val="F20000"/>
                </a:solidFill>
                <a:latin typeface="맑은 고딕" pitchFamily="50" charset="-127"/>
                <a:ea typeface="맑은 고딕" pitchFamily="50" charset="-127"/>
              </a:rPr>
              <a:t>Load Balancing </a:t>
            </a:r>
            <a:r>
              <a:rPr kumimoji="0" lang="ko-KR" altLang="en-US" sz="1000" b="1" dirty="0">
                <a:solidFill>
                  <a:srgbClr val="F20000"/>
                </a:solidFill>
                <a:latin typeface="맑은 고딕" pitchFamily="50" charset="-127"/>
                <a:ea typeface="맑은 고딕" pitchFamily="50" charset="-127"/>
              </a:rPr>
              <a:t>변경 필요</a:t>
            </a:r>
          </a:p>
        </p:txBody>
      </p:sp>
      <p:grpSp>
        <p:nvGrpSpPr>
          <p:cNvPr id="52" name="Group 23"/>
          <p:cNvGrpSpPr>
            <a:grpSpLocks/>
          </p:cNvGrpSpPr>
          <p:nvPr/>
        </p:nvGrpSpPr>
        <p:grpSpPr bwMode="auto">
          <a:xfrm>
            <a:off x="704850" y="3997835"/>
            <a:ext cx="7777163" cy="576263"/>
            <a:chOff x="444" y="3112"/>
            <a:chExt cx="4899" cy="363"/>
          </a:xfrm>
        </p:grpSpPr>
        <p:sp>
          <p:nvSpPr>
            <p:cNvPr id="79" name="Line 24"/>
            <p:cNvSpPr>
              <a:spLocks noChangeShapeType="1"/>
            </p:cNvSpPr>
            <p:nvPr/>
          </p:nvSpPr>
          <p:spPr bwMode="auto">
            <a:xfrm flipH="1">
              <a:off x="444" y="3112"/>
              <a:ext cx="1180" cy="363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80" name="Line 25"/>
            <p:cNvSpPr>
              <a:spLocks noChangeShapeType="1"/>
            </p:cNvSpPr>
            <p:nvPr/>
          </p:nvSpPr>
          <p:spPr bwMode="auto">
            <a:xfrm>
              <a:off x="444" y="3475"/>
              <a:ext cx="4899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</p:grp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37" y="1975712"/>
            <a:ext cx="1511300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AutoShape 9"/>
          <p:cNvSpPr>
            <a:spLocks noChangeArrowheads="1"/>
          </p:cNvSpPr>
          <p:nvPr/>
        </p:nvSpPr>
        <p:spPr bwMode="auto">
          <a:xfrm flipH="1">
            <a:off x="1151346" y="3199674"/>
            <a:ext cx="2219286" cy="688459"/>
          </a:xfrm>
          <a:prstGeom prst="wedgeRectCallout">
            <a:avLst>
              <a:gd name="adj1" fmla="val 8315"/>
              <a:gd name="adj2" fmla="val -125208"/>
            </a:avLst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180000">
              <a:spcBef>
                <a:spcPts val="0"/>
              </a:spcBef>
            </a:pPr>
            <a:r>
              <a:rPr lang="en-US" altLang="ko-KR" sz="1200" dirty="0" smtClean="0">
                <a:latin typeface="맑은 고딕" pitchFamily="50" charset="-127"/>
              </a:rPr>
              <a:t>Target Machine </a:t>
            </a:r>
            <a:r>
              <a:rPr lang="ko-KR" altLang="en-US" sz="1200" dirty="0" smtClean="0">
                <a:latin typeface="맑은 고딕" pitchFamily="50" charset="-127"/>
              </a:rPr>
              <a:t>에서 </a:t>
            </a:r>
            <a:r>
              <a:rPr lang="en-US" altLang="ko-KR" sz="1200" dirty="0" smtClean="0">
                <a:latin typeface="맑은 고딕" pitchFamily="50" charset="-127"/>
              </a:rPr>
              <a:t/>
            </a:r>
            <a:br>
              <a:rPr lang="en-US" altLang="ko-KR" sz="1200" dirty="0" smtClean="0">
                <a:latin typeface="맑은 고딕" pitchFamily="50" charset="-127"/>
              </a:rPr>
            </a:br>
            <a:r>
              <a:rPr lang="en-US" altLang="ko-KR" sz="1200" dirty="0" smtClean="0"/>
              <a:t>P-HOM1-O-F12 </a:t>
            </a:r>
            <a:r>
              <a:rPr lang="en-US" altLang="ko-KR" sz="1200" dirty="0" smtClean="0">
                <a:latin typeface="맑은 고딕" pitchFamily="50" charset="-127"/>
              </a:rPr>
              <a:t>Instance </a:t>
            </a:r>
            <a:r>
              <a:rPr lang="ko-KR" altLang="en-US" sz="1200" dirty="0" smtClean="0">
                <a:latin typeface="맑은 고딕" pitchFamily="50" charset="-127"/>
              </a:rPr>
              <a:t>를 </a:t>
            </a:r>
            <a:r>
              <a:rPr lang="en-US" altLang="ko-KR" sz="1200" dirty="0" smtClean="0">
                <a:latin typeface="맑은 고딕" pitchFamily="50" charset="-127"/>
              </a:rPr>
              <a:t/>
            </a:r>
            <a:br>
              <a:rPr lang="en-US" altLang="ko-KR" sz="1200" dirty="0" smtClean="0">
                <a:latin typeface="맑은 고딕" pitchFamily="50" charset="-127"/>
              </a:rPr>
            </a:br>
            <a:r>
              <a:rPr lang="en-US" altLang="ko-KR" sz="1200" dirty="0" smtClean="0"/>
              <a:t>P-HOM1-O-F14 </a:t>
            </a:r>
            <a:r>
              <a:rPr lang="en-US" altLang="ko-KR" sz="1200" dirty="0" smtClean="0">
                <a:latin typeface="맑은 고딕" pitchFamily="50" charset="-127"/>
              </a:rPr>
              <a:t>copy</a:t>
            </a:r>
            <a:endParaRPr lang="en-US" altLang="ko-KR" sz="1200" dirty="0">
              <a:latin typeface="맑은 고딕" pitchFamily="50" charset="-127"/>
            </a:endParaRPr>
          </a:p>
        </p:txBody>
      </p:sp>
      <p:sp>
        <p:nvSpPr>
          <p:cNvPr id="31" name="AutoShape 10"/>
          <p:cNvSpPr>
            <a:spLocks noChangeArrowheads="1"/>
          </p:cNvSpPr>
          <p:nvPr/>
        </p:nvSpPr>
        <p:spPr bwMode="auto">
          <a:xfrm>
            <a:off x="3269027" y="1737802"/>
            <a:ext cx="576263" cy="12969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6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6.2.8 </a:t>
            </a:r>
            <a:r>
              <a:rPr kumimoji="0" 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EWS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모듈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098" y="995635"/>
            <a:ext cx="8712200" cy="10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ko-KR" altLang="en-US" sz="1400" b="1" kern="0" dirty="0">
              <a:solidFill>
                <a:srgbClr val="000066"/>
              </a:solidFill>
              <a:ea typeface="맑은 고딕" pitchFamily="50" charset="-127"/>
            </a:endParaRPr>
          </a:p>
        </p:txBody>
      </p:sp>
      <p:sp>
        <p:nvSpPr>
          <p:cNvPr id="111" name="Rectangle 3"/>
          <p:cNvSpPr txBox="1">
            <a:spLocks noChangeArrowheads="1"/>
          </p:cNvSpPr>
          <p:nvPr/>
        </p:nvSpPr>
        <p:spPr bwMode="auto">
          <a:xfrm>
            <a:off x="452098" y="98000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kumimoji="0" lang="en-US" altLang="ko-KR" sz="1400" kern="0" dirty="0" err="1" smtClean="0">
                <a:ea typeface="맑은 고딕" pitchFamily="50" charset="-127"/>
              </a:rPr>
              <a:t>JBoss</a:t>
            </a:r>
            <a:r>
              <a:rPr kumimoji="0" lang="en-US" altLang="ko-KR" sz="1400" kern="0" dirty="0" smtClean="0">
                <a:ea typeface="맑은 고딕" pitchFamily="50" charset="-127"/>
              </a:rPr>
              <a:t> </a:t>
            </a:r>
            <a:r>
              <a:rPr kumimoji="0" lang="en-US" altLang="ko-KR" sz="1400" kern="0" dirty="0">
                <a:ea typeface="맑은 고딕" pitchFamily="50" charset="-127"/>
              </a:rPr>
              <a:t>EWS (</a:t>
            </a:r>
            <a:r>
              <a:rPr kumimoji="0" lang="en-US" altLang="ko-KR" sz="1400" kern="0" dirty="0" err="1">
                <a:ea typeface="맑은 고딕" pitchFamily="50" charset="-127"/>
              </a:rPr>
              <a:t>JBoss</a:t>
            </a:r>
            <a:r>
              <a:rPr kumimoji="0" lang="en-US" altLang="ko-KR" sz="1400" kern="0" dirty="0">
                <a:ea typeface="맑은 고딕" pitchFamily="50" charset="-127"/>
              </a:rPr>
              <a:t> Enterprise Web Server)</a:t>
            </a:r>
            <a:r>
              <a:rPr lang="ko-KR" altLang="en-US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는 </a:t>
            </a: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Apache </a:t>
            </a:r>
            <a:r>
              <a:rPr lang="en-US" altLang="ko-KR" sz="1400" dirty="0" err="1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Httpd</a:t>
            </a: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Core Engine</a:t>
            </a:r>
            <a:r>
              <a:rPr lang="ko-KR" altLang="en-US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을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포함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  <a:p>
            <a:pPr marL="285750" indent="-285750">
              <a:lnSpc>
                <a:spcPct val="120000"/>
              </a:lnSpc>
              <a:buFontTx/>
              <a:buChar char="-"/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Apache </a:t>
            </a:r>
            <a:r>
              <a:rPr kumimoji="0" lang="ko-KR" altLang="en-US" sz="1400" kern="0" dirty="0" smtClean="0">
                <a:ea typeface="맑은 고딕" pitchFamily="50" charset="-127"/>
              </a:rPr>
              <a:t>에서 검증된 다양한 모듈 상호 호환 가능</a:t>
            </a:r>
            <a:r>
              <a:rPr kumimoji="0" lang="en-US" altLang="ko-KR" sz="1400" kern="0" dirty="0" smtClean="0">
                <a:ea typeface="맑은 고딕" pitchFamily="50" charset="-127"/>
              </a:rPr>
              <a:t>.</a:t>
            </a:r>
            <a:endParaRPr kumimoji="0" lang="en-US" altLang="ko-KR" sz="1400" kern="0" dirty="0">
              <a:ea typeface="맑은 고딕" pitchFamily="50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26741"/>
              </p:ext>
            </p:extLst>
          </p:nvPr>
        </p:nvGraphicFramePr>
        <p:xfrm>
          <a:off x="400049" y="1708619"/>
          <a:ext cx="8993289" cy="2978711"/>
        </p:xfrm>
        <a:graphic>
          <a:graphicData uri="http://schemas.openxmlformats.org/drawingml/2006/table">
            <a:tbl>
              <a:tblPr/>
              <a:tblGrid>
                <a:gridCol w="1365251"/>
                <a:gridCol w="1447800"/>
                <a:gridCol w="4448089"/>
                <a:gridCol w="1732149"/>
              </a:tblGrid>
              <a:tr h="25239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분류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모듈명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용도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25672">
                <a:tc rowSpan="3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다양한 </a:t>
                      </a: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Proxy </a:t>
                      </a:r>
                      <a:r>
                        <a:rPr lang="ko-KR" altLang="en-US" sz="1000" kern="120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+mn-ea"/>
                          <a:cs typeface="+mn-cs"/>
                        </a:rPr>
                        <a:t>모듈</a:t>
                      </a:r>
                      <a:endParaRPr lang="en-US" altLang="ko-KR" sz="1000" kern="12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mod_jk</a:t>
                      </a:r>
                      <a:endParaRPr lang="en-US" altLang="ko-KR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EWS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와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EAP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를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AJP (Apache </a:t>
                      </a:r>
                      <a:r>
                        <a:rPr lang="en-US" altLang="ko-K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Jserv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Protocol)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를 이용하여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proxy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할 수 있는 모듈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703">
                <a:tc vMerge="1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endParaRPr lang="en-US" altLang="ko-KR" sz="1000" kern="12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mod_proxy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EWS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와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EAP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를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HTTP Protocol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를 이용하여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proxy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할 수 있는 모듈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 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437">
                <a:tc vMerge="1">
                  <a:txBody>
                    <a:bodyPr/>
                    <a:lstStyle/>
                    <a:p>
                      <a:pPr marL="0" indent="0" algn="ctr" defTabSz="914400" rtl="0" eaLnBrk="1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endParaRPr lang="en-US" altLang="ko-KR" sz="1000" kern="12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mod_cluster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EWS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와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EAP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를 내부에서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AJP (Apache </a:t>
                      </a:r>
                      <a:r>
                        <a:rPr lang="en-US" altLang="ko-K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Jserv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Protocol)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를 이용하여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proxy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할 수 있는 모듈이며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,</a:t>
                      </a:r>
                      <a:r>
                        <a:rPr lang="ko-KR" alt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동적으로 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Proxy </a:t>
                      </a:r>
                      <a:r>
                        <a:rPr lang="ko-KR" alt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서버를 추가할 수 있는 모듈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  <a:endParaRPr lang="en-US" altLang="ko-KR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4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다양한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HTTP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서버 모듈</a:t>
                      </a:r>
                      <a:endParaRPr lang="en-US" altLang="ko-KR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  <a:p>
                      <a:pPr marL="0" indent="0" algn="ctr" defTabSz="914400" rtl="0" eaLnBrk="1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endParaRPr lang="en-US" altLang="ko-KR" sz="1000" kern="1200" dirty="0" smtClean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mod_ssl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openssl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등과 연계하여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https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보안 소켓 계층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(SSL, TLS)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구현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endParaRPr lang="en-US" altLang="ko-KR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3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r>
                        <a:rPr lang="en-US" altLang="ko-KR" sz="10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virtualhost</a:t>
                      </a:r>
                      <a:endParaRPr lang="en-US" altLang="ko-KR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1" hangingPunct="1">
                        <a:lnSpc>
                          <a:spcPct val="140000"/>
                        </a:lnSpc>
                        <a:buFont typeface="Arial" pitchFamily="34" charset="0"/>
                        <a:buNone/>
                      </a:pP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적은 자원을 이용하여 다수의 </a:t>
                      </a:r>
                      <a:r>
                        <a:rPr lang="en-US" altLang="ko-KR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domain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을 </a:t>
                      </a:r>
                      <a:r>
                        <a:rPr lang="ko-KR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연결할 수 있게 해주는 설정</a:t>
                      </a:r>
                      <a:endParaRPr lang="en-US" altLang="ko-KR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endParaRPr lang="en-US" altLang="ko-KR" sz="10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6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138"/>
          <p:cNvSpPr>
            <a:spLocks noChangeArrowheads="1"/>
          </p:cNvSpPr>
          <p:nvPr/>
        </p:nvSpPr>
        <p:spPr bwMode="auto">
          <a:xfrm>
            <a:off x="5791200" y="1622197"/>
            <a:ext cx="3579446" cy="434354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b="1" kern="0" dirty="0" smtClean="0">
                <a:ea typeface="맑은 고딕" pitchFamily="50" charset="-127"/>
              </a:rPr>
              <a:t>L4 </a:t>
            </a:r>
            <a:r>
              <a:rPr kumimoji="0" lang="en-US" altLang="ko-KR" sz="1200" b="1" kern="0" dirty="0">
                <a:ea typeface="맑은 고딕" pitchFamily="50" charset="-127"/>
              </a:rPr>
              <a:t>↔ </a:t>
            </a:r>
            <a:r>
              <a:rPr kumimoji="0" lang="en-US" altLang="ko-KR" sz="1200" b="1" kern="0" dirty="0" smtClean="0">
                <a:ea typeface="맑은 고딕" pitchFamily="50" charset="-127"/>
              </a:rPr>
              <a:t>WEB</a:t>
            </a:r>
            <a:r>
              <a:rPr kumimoji="0" lang="ko-KR" altLang="en-US" sz="1200" b="1" kern="0" dirty="0" smtClean="0">
                <a:ea typeface="맑은 고딕" pitchFamily="50" charset="-127"/>
              </a:rPr>
              <a:t>구간 </a:t>
            </a:r>
            <a:r>
              <a:rPr kumimoji="0" lang="en-US" altLang="ko-KR" sz="1200" b="1" kern="0" dirty="0" smtClean="0">
                <a:ea typeface="맑은 고딕" pitchFamily="50" charset="-127"/>
              </a:rPr>
              <a:t>Load Balancing </a:t>
            </a:r>
            <a:r>
              <a:rPr kumimoji="0" lang="ko-KR" altLang="en-US" sz="1200" b="1" kern="0" dirty="0" smtClean="0">
                <a:ea typeface="맑은 고딕" pitchFamily="50" charset="-127"/>
              </a:rPr>
              <a:t>방식</a:t>
            </a:r>
            <a:r>
              <a:rPr kumimoji="0" lang="en-US" altLang="ko-KR" sz="1200" b="1" kern="0" dirty="0" smtClean="0">
                <a:ea typeface="맑은 고딕" pitchFamily="50" charset="-127"/>
              </a:rPr>
              <a:t/>
            </a:r>
            <a:br>
              <a:rPr kumimoji="0" lang="en-US" altLang="ko-KR" sz="1200" b="1" kern="0" dirty="0" smtClean="0">
                <a:ea typeface="맑은 고딕" pitchFamily="50" charset="-127"/>
              </a:rPr>
            </a:br>
            <a:r>
              <a:rPr kumimoji="0" lang="en-US" altLang="ko-KR" sz="1200" b="1" kern="0" dirty="0" smtClean="0">
                <a:ea typeface="맑은 고딕" pitchFamily="50" charset="-127"/>
              </a:rPr>
              <a:t>Hash(</a:t>
            </a:r>
            <a:r>
              <a:rPr kumimoji="0" lang="ko-KR" altLang="en-US" sz="1200" b="1" kern="0" dirty="0" smtClean="0">
                <a:ea typeface="맑은 고딕" pitchFamily="50" charset="-127"/>
              </a:rPr>
              <a:t>★</a:t>
            </a:r>
            <a:r>
              <a:rPr kumimoji="0" lang="en-US" altLang="ko-KR" sz="1200" b="1" kern="0" dirty="0" smtClean="0">
                <a:ea typeface="맑은 고딕" pitchFamily="50" charset="-127"/>
              </a:rPr>
              <a:t>)</a:t>
            </a:r>
            <a:br>
              <a:rPr kumimoji="0" lang="en-US" altLang="ko-KR" sz="1200" b="1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Client-Server </a:t>
            </a:r>
            <a:r>
              <a:rPr kumimoji="0" lang="ko-KR" altLang="en-US" sz="1200" kern="0" dirty="0" smtClean="0">
                <a:ea typeface="맑은 고딕" pitchFamily="50" charset="-127"/>
              </a:rPr>
              <a:t>간 한번 성립된 </a:t>
            </a:r>
            <a:r>
              <a:rPr kumimoji="0" lang="en-US" altLang="ko-KR" sz="1200" kern="0" dirty="0" smtClean="0">
                <a:ea typeface="맑은 고딕" pitchFamily="50" charset="-127"/>
              </a:rPr>
              <a:t>session </a:t>
            </a:r>
            <a:r>
              <a:rPr kumimoji="0" lang="ko-KR" altLang="en-US" sz="1200" kern="0" dirty="0" smtClean="0">
                <a:ea typeface="맑은 고딕" pitchFamily="50" charset="-127"/>
              </a:rPr>
              <a:t>유지</a:t>
            </a: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</a:t>
            </a:r>
            <a:r>
              <a:rPr kumimoji="0" lang="ko-KR" altLang="en-US" sz="1200" kern="0" dirty="0" smtClean="0">
                <a:ea typeface="맑은 고딕" pitchFamily="50" charset="-127"/>
              </a:rPr>
              <a:t>특정 </a:t>
            </a:r>
            <a:r>
              <a:rPr kumimoji="0" lang="en-US" altLang="ko-KR" sz="1200" kern="0" dirty="0" smtClean="0">
                <a:ea typeface="맑은 고딕" pitchFamily="50" charset="-127"/>
              </a:rPr>
              <a:t>Client</a:t>
            </a:r>
            <a:r>
              <a:rPr kumimoji="0" lang="ko-KR" altLang="en-US" sz="1200" kern="0" dirty="0" smtClean="0">
                <a:ea typeface="맑은 고딕" pitchFamily="50" charset="-127"/>
              </a:rPr>
              <a:t>는 특정 </a:t>
            </a:r>
            <a:r>
              <a:rPr kumimoji="0" lang="en-US" altLang="ko-KR" sz="1200" kern="0" dirty="0" smtClean="0">
                <a:ea typeface="맑은 고딕" pitchFamily="50" charset="-127"/>
              </a:rPr>
              <a:t>Server </a:t>
            </a:r>
            <a:r>
              <a:rPr kumimoji="0" lang="ko-KR" altLang="en-US" sz="1200" kern="0" dirty="0" smtClean="0">
                <a:ea typeface="맑은 고딕" pitchFamily="50" charset="-127"/>
              </a:rPr>
              <a:t>로만 접속</a:t>
            </a: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200" b="1" kern="0" dirty="0" smtClean="0">
                <a:ea typeface="맑은 고딕" pitchFamily="50" charset="-127"/>
              </a:rPr>
              <a:t>least connection</a:t>
            </a:r>
            <a:br>
              <a:rPr kumimoji="0" lang="en-US" altLang="ko-KR" sz="1200" b="1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Web</a:t>
            </a:r>
            <a:r>
              <a:rPr kumimoji="0" lang="ko-KR" altLang="en-US" sz="1200" kern="0" dirty="0" smtClean="0">
                <a:ea typeface="맑은 고딕" pitchFamily="50" charset="-127"/>
              </a:rPr>
              <a:t>서버의 </a:t>
            </a:r>
            <a:r>
              <a:rPr kumimoji="0" lang="en-US" altLang="ko-KR" sz="1200" kern="0" dirty="0" smtClean="0">
                <a:ea typeface="맑은 고딕" pitchFamily="50" charset="-127"/>
              </a:rPr>
              <a:t>open </a:t>
            </a:r>
            <a:r>
              <a:rPr kumimoji="0" lang="ko-KR" altLang="en-US" sz="1200" kern="0" dirty="0" smtClean="0">
                <a:ea typeface="맑은 고딕" pitchFamily="50" charset="-127"/>
              </a:rPr>
              <a:t>세션 수를 고려한 다음 가장 적은 수의 </a:t>
            </a:r>
            <a:r>
              <a:rPr kumimoji="0" lang="en-US" altLang="ko-KR" sz="1200" kern="0" dirty="0" smtClean="0">
                <a:ea typeface="맑은 고딕" pitchFamily="50" charset="-127"/>
              </a:rPr>
              <a:t>session</a:t>
            </a:r>
            <a:r>
              <a:rPr kumimoji="0" lang="ko-KR" altLang="en-US" sz="1200" kern="0" dirty="0" smtClean="0">
                <a:ea typeface="맑은 고딕" pitchFamily="50" charset="-127"/>
              </a:rPr>
              <a:t>을 가진 서버로 </a:t>
            </a:r>
            <a:r>
              <a:rPr kumimoji="0" lang="en-US" altLang="ko-KR" sz="1200" kern="0" dirty="0" smtClean="0">
                <a:ea typeface="맑은 고딕" pitchFamily="50" charset="-127"/>
              </a:rPr>
              <a:t>session </a:t>
            </a:r>
            <a:r>
              <a:rPr kumimoji="0" lang="ko-KR" altLang="en-US" sz="1200" kern="0" dirty="0" smtClean="0">
                <a:ea typeface="맑은 고딕" pitchFamily="50" charset="-127"/>
              </a:rPr>
              <a:t>연결</a:t>
            </a: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200" b="1" kern="0" dirty="0" smtClean="0">
                <a:ea typeface="맑은 고딕" pitchFamily="50" charset="-127"/>
              </a:rPr>
              <a:t>round-robin</a:t>
            </a:r>
            <a:br>
              <a:rPr kumimoji="0" lang="en-US" altLang="ko-KR" sz="1200" b="1" kern="0" dirty="0" smtClean="0">
                <a:ea typeface="맑은 고딕" pitchFamily="50" charset="-127"/>
              </a:rPr>
            </a:br>
            <a:r>
              <a:rPr kumimoji="0" lang="en-US" altLang="ko-KR" sz="1200" kern="0" dirty="0" smtClean="0">
                <a:ea typeface="맑은 고딕" pitchFamily="50" charset="-127"/>
              </a:rPr>
              <a:t>- Session </a:t>
            </a:r>
            <a:r>
              <a:rPr kumimoji="0" lang="ko-KR" altLang="en-US" sz="1200" kern="0" dirty="0" smtClean="0">
                <a:ea typeface="맑은 고딕" pitchFamily="50" charset="-127"/>
              </a:rPr>
              <a:t>을 순차적으로 맺어주는 방식</a:t>
            </a:r>
            <a:endParaRPr kumimoji="0" lang="en-US" altLang="ko-KR" sz="12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200" b="1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200" kern="0" dirty="0" smtClean="0">
              <a:ea typeface="맑은 고딕" pitchFamily="50" charset="-127"/>
            </a:endParaRPr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509249" y="1609969"/>
            <a:ext cx="5129551" cy="4363794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L4 </a:t>
            </a:r>
            <a:r>
              <a:rPr kumimoji="0" lang="ko-KR" altLang="en-US" sz="1400" kern="0" dirty="0" smtClean="0">
                <a:ea typeface="맑은 고딕" pitchFamily="50" charset="-127"/>
              </a:rPr>
              <a:t>↔ </a:t>
            </a:r>
            <a:r>
              <a:rPr kumimoji="0" lang="en-US" altLang="ko-KR" sz="1400" kern="0" dirty="0" smtClean="0">
                <a:ea typeface="맑은 고딕" pitchFamily="50" charset="-127"/>
              </a:rPr>
              <a:t>WEB </a:t>
            </a:r>
            <a:r>
              <a:rPr kumimoji="0" lang="ko-KR" altLang="en-US" sz="1400" kern="0" dirty="0" smtClean="0">
                <a:ea typeface="맑은 고딕" pitchFamily="50" charset="-127"/>
              </a:rPr>
              <a:t>구간 사이 </a:t>
            </a:r>
            <a:r>
              <a:rPr kumimoji="0" lang="en-US" altLang="ko-KR" sz="1400" kern="0" dirty="0" smtClean="0">
                <a:ea typeface="맑은 고딕" pitchFamily="50" charset="-127"/>
              </a:rPr>
              <a:t>L4 Load Balancing </a:t>
            </a:r>
            <a:r>
              <a:rPr kumimoji="0" lang="ko-KR" altLang="en-US" sz="1400" kern="0" dirty="0" smtClean="0">
                <a:ea typeface="맑은 고딕" pitchFamily="50" charset="-127"/>
              </a:rPr>
              <a:t>방식을 이용하며 세션유지를 위해 가능한 </a:t>
            </a:r>
            <a:r>
              <a:rPr kumimoji="0" lang="en-US" altLang="ko-KR" sz="1400" kern="0" dirty="0" smtClean="0">
                <a:ea typeface="맑은 고딕" pitchFamily="50" charset="-127"/>
              </a:rPr>
              <a:t>Hash </a:t>
            </a:r>
            <a:r>
              <a:rPr kumimoji="0" lang="ko-KR" altLang="en-US" sz="1400" kern="0" dirty="0" smtClean="0">
                <a:ea typeface="맑은 고딕" pitchFamily="50" charset="-127"/>
              </a:rPr>
              <a:t>방식을 사용</a:t>
            </a:r>
            <a:endParaRPr kumimoji="0" lang="en-US" altLang="ko-KR" sz="1400" kern="0" dirty="0" smtClean="0">
              <a:ea typeface="맑은 고딕" pitchFamily="50" charset="-127"/>
            </a:endParaRPr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1063595" y="2730945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 dirty="0" err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Web서버</a:t>
            </a:r>
            <a:endParaRPr kumimoji="0" lang="en-US" altLang="en-US" sz="10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1063595" y="3832671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WAS서버</a:t>
            </a:r>
          </a:p>
        </p:txBody>
      </p:sp>
      <p:sp>
        <p:nvSpPr>
          <p:cNvPr id="107" name="AutoShape 9"/>
          <p:cNvSpPr>
            <a:spLocks noChangeArrowheads="1"/>
          </p:cNvSpPr>
          <p:nvPr/>
        </p:nvSpPr>
        <p:spPr bwMode="auto">
          <a:xfrm>
            <a:off x="1063595" y="4934397"/>
            <a:ext cx="908050" cy="2778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DB서버</a:t>
            </a:r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1051880" y="2050417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b="1" dirty="0" smtClean="0">
                <a:solidFill>
                  <a:srgbClr val="080808"/>
                </a:solidFill>
                <a:ea typeface="맑은 고딕" pitchFamily="50" charset="-127"/>
              </a:rPr>
              <a:t>L4</a:t>
            </a:r>
            <a:endParaRPr kumimoji="0" lang="en-US" altLang="en-US" sz="10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9" name="Oval 8"/>
          <p:cNvSpPr>
            <a:spLocks noChangeArrowheads="1"/>
          </p:cNvSpPr>
          <p:nvPr/>
        </p:nvSpPr>
        <p:spPr bwMode="auto">
          <a:xfrm>
            <a:off x="2489959" y="3952056"/>
            <a:ext cx="2610644" cy="624388"/>
          </a:xfrm>
          <a:prstGeom prst="ellipse">
            <a:avLst/>
          </a:prstGeom>
          <a:solidFill>
            <a:srgbClr val="767DC4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900" b="1" dirty="0"/>
          </a:p>
          <a:p>
            <a:pPr algn="ctr" latinLnBrk="0">
              <a:spcBef>
                <a:spcPct val="50000"/>
              </a:spcBef>
            </a:pPr>
            <a:endParaRPr kumimoji="0" lang="en-US" altLang="ko-KR" sz="900" b="1" dirty="0"/>
          </a:p>
          <a:p>
            <a:pPr algn="ctr" latinLnBrk="0">
              <a:spcBef>
                <a:spcPct val="50000"/>
              </a:spcBef>
            </a:pPr>
            <a:r>
              <a:rPr kumimoji="0" lang="en-US" altLang="ko-KR" sz="900" b="1" dirty="0"/>
              <a:t>WAS Clustering</a:t>
            </a:r>
            <a:endParaRPr kumimoji="0" lang="ko-KR" altLang="en-US" sz="900" b="1" dirty="0"/>
          </a:p>
        </p:txBody>
      </p:sp>
      <p:sp>
        <p:nvSpPr>
          <p:cNvPr id="110" name="Oval 8"/>
          <p:cNvSpPr>
            <a:spLocks noChangeArrowheads="1"/>
          </p:cNvSpPr>
          <p:nvPr/>
        </p:nvSpPr>
        <p:spPr bwMode="auto">
          <a:xfrm>
            <a:off x="2489959" y="5044425"/>
            <a:ext cx="2610644" cy="477689"/>
          </a:xfrm>
          <a:prstGeom prst="ellipse">
            <a:avLst/>
          </a:prstGeom>
          <a:solidFill>
            <a:srgbClr val="767DC4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900" b="1" dirty="0" smtClean="0"/>
          </a:p>
          <a:p>
            <a:pPr algn="ctr" latinLnBrk="0">
              <a:spcBef>
                <a:spcPct val="50000"/>
              </a:spcBef>
            </a:pPr>
            <a:r>
              <a:rPr kumimoji="0" lang="en-US" altLang="ko-KR" sz="900" b="1" dirty="0" smtClean="0"/>
              <a:t>RAC</a:t>
            </a:r>
            <a:endParaRPr kumimoji="0" lang="ko-KR" altLang="en-US" sz="900" b="1" dirty="0"/>
          </a:p>
        </p:txBody>
      </p:sp>
      <p:cxnSp>
        <p:nvCxnSpPr>
          <p:cNvPr id="111" name="AutoShape 31"/>
          <p:cNvCxnSpPr>
            <a:cxnSpLocks noChangeShapeType="1"/>
            <a:stCxn id="121" idx="2"/>
            <a:endCxn id="122" idx="0"/>
          </p:cNvCxnSpPr>
          <p:nvPr/>
        </p:nvCxnSpPr>
        <p:spPr bwMode="auto">
          <a:xfrm flipH="1">
            <a:off x="3166520" y="3075864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2" name="AutoShape 31"/>
          <p:cNvCxnSpPr>
            <a:cxnSpLocks noChangeShapeType="1"/>
            <a:stCxn id="121" idx="2"/>
            <a:endCxn id="123" idx="0"/>
          </p:cNvCxnSpPr>
          <p:nvPr/>
        </p:nvCxnSpPr>
        <p:spPr bwMode="auto">
          <a:xfrm>
            <a:off x="4424042" y="3075864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3" name="AutoShape 31"/>
          <p:cNvCxnSpPr>
            <a:cxnSpLocks noChangeShapeType="1"/>
            <a:stCxn id="120" idx="2"/>
            <a:endCxn id="123" idx="0"/>
          </p:cNvCxnSpPr>
          <p:nvPr/>
        </p:nvCxnSpPr>
        <p:spPr bwMode="auto">
          <a:xfrm>
            <a:off x="3166520" y="3075864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4" name="AutoShape 31"/>
          <p:cNvCxnSpPr>
            <a:cxnSpLocks noChangeShapeType="1"/>
            <a:stCxn id="120" idx="2"/>
            <a:endCxn id="122" idx="0"/>
          </p:cNvCxnSpPr>
          <p:nvPr/>
        </p:nvCxnSpPr>
        <p:spPr bwMode="auto">
          <a:xfrm>
            <a:off x="3166520" y="3075864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5" name="AutoShape 31"/>
          <p:cNvCxnSpPr>
            <a:cxnSpLocks noChangeShapeType="1"/>
            <a:stCxn id="122" idx="2"/>
            <a:endCxn id="124" idx="0"/>
          </p:cNvCxnSpPr>
          <p:nvPr/>
        </p:nvCxnSpPr>
        <p:spPr bwMode="auto">
          <a:xfrm>
            <a:off x="3166520" y="4177590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6" name="AutoShape 31"/>
          <p:cNvCxnSpPr>
            <a:cxnSpLocks noChangeShapeType="1"/>
            <a:stCxn id="123" idx="2"/>
            <a:endCxn id="124" idx="0"/>
          </p:cNvCxnSpPr>
          <p:nvPr/>
        </p:nvCxnSpPr>
        <p:spPr bwMode="auto">
          <a:xfrm flipH="1">
            <a:off x="3166520" y="4177590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7" name="AutoShape 31"/>
          <p:cNvCxnSpPr>
            <a:cxnSpLocks noChangeShapeType="1"/>
            <a:stCxn id="123" idx="2"/>
            <a:endCxn id="125" idx="0"/>
          </p:cNvCxnSpPr>
          <p:nvPr/>
        </p:nvCxnSpPr>
        <p:spPr bwMode="auto">
          <a:xfrm>
            <a:off x="4424042" y="4177590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8" name="AutoShape 31"/>
          <p:cNvCxnSpPr>
            <a:cxnSpLocks noChangeShapeType="1"/>
            <a:stCxn id="122" idx="2"/>
            <a:endCxn id="125" idx="0"/>
          </p:cNvCxnSpPr>
          <p:nvPr/>
        </p:nvCxnSpPr>
        <p:spPr bwMode="auto">
          <a:xfrm>
            <a:off x="3166520" y="4177590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grpSp>
        <p:nvGrpSpPr>
          <p:cNvPr id="119" name="그룹 118"/>
          <p:cNvGrpSpPr/>
          <p:nvPr/>
        </p:nvGrpSpPr>
        <p:grpSpPr>
          <a:xfrm>
            <a:off x="2639463" y="2730945"/>
            <a:ext cx="2311636" cy="2548371"/>
            <a:chOff x="2642878" y="2577117"/>
            <a:chExt cx="2311636" cy="2548371"/>
          </a:xfrm>
        </p:grpSpPr>
        <p:pic>
          <p:nvPicPr>
            <p:cNvPr id="120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2577117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2577117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3678843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3678843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4780569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4780569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" name="Rectangle 14"/>
            <p:cNvSpPr>
              <a:spLocks noChangeArrowheads="1"/>
            </p:cNvSpPr>
            <p:nvPr/>
          </p:nvSpPr>
          <p:spPr bwMode="auto">
            <a:xfrm>
              <a:off x="2809639" y="2671790"/>
              <a:ext cx="720592" cy="17621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Plug-In</a:t>
              </a:r>
            </a:p>
          </p:txBody>
        </p:sp>
        <p:sp>
          <p:nvSpPr>
            <p:cNvPr id="127" name="Rectangle 14"/>
            <p:cNvSpPr>
              <a:spLocks noChangeArrowheads="1"/>
            </p:cNvSpPr>
            <p:nvPr/>
          </p:nvSpPr>
          <p:spPr bwMode="auto">
            <a:xfrm>
              <a:off x="4067161" y="2671790"/>
              <a:ext cx="720592" cy="17621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8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Plug-In</a:t>
              </a:r>
            </a:p>
          </p:txBody>
        </p:sp>
      </p:grpSp>
      <p:grpSp>
        <p:nvGrpSpPr>
          <p:cNvPr id="128" name="그룹 127"/>
          <p:cNvGrpSpPr/>
          <p:nvPr/>
        </p:nvGrpSpPr>
        <p:grpSpPr>
          <a:xfrm>
            <a:off x="3054051" y="3551535"/>
            <a:ext cx="1482460" cy="819149"/>
            <a:chOff x="6670057" y="3139187"/>
            <a:chExt cx="1482460" cy="819149"/>
          </a:xfrm>
        </p:grpSpPr>
        <p:sp>
          <p:nvSpPr>
            <p:cNvPr id="129" name="Rectangle 14"/>
            <p:cNvSpPr>
              <a:spLocks noChangeArrowheads="1"/>
            </p:cNvSpPr>
            <p:nvPr/>
          </p:nvSpPr>
          <p:spPr bwMode="auto">
            <a:xfrm>
              <a:off x="6678656" y="3139187"/>
              <a:ext cx="1461823" cy="63805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9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Domain</a:t>
              </a:r>
            </a:p>
          </p:txBody>
        </p:sp>
        <p:grpSp>
          <p:nvGrpSpPr>
            <p:cNvPr id="130" name="그룹 42"/>
            <p:cNvGrpSpPr>
              <a:grpSpLocks/>
            </p:cNvGrpSpPr>
            <p:nvPr/>
          </p:nvGrpSpPr>
          <p:grpSpPr bwMode="auto">
            <a:xfrm>
              <a:off x="6828277" y="3329687"/>
              <a:ext cx="1150541" cy="415925"/>
              <a:chOff x="3912781" y="2349795"/>
              <a:chExt cx="861238" cy="414670"/>
            </a:xfrm>
          </p:grpSpPr>
          <p:sp>
            <p:nvSpPr>
              <p:cNvPr id="132" name="Rectangle 14"/>
              <p:cNvSpPr>
                <a:spLocks noChangeArrowheads="1"/>
              </p:cNvSpPr>
              <p:nvPr/>
            </p:nvSpPr>
            <p:spPr bwMode="auto">
              <a:xfrm>
                <a:off x="3912781" y="2349795"/>
                <a:ext cx="861238" cy="414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kumimoji="0" lang="en-US" altLang="ko-KR" sz="900" dirty="0"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Instance</a:t>
                </a:r>
              </a:p>
            </p:txBody>
          </p:sp>
          <p:sp>
            <p:nvSpPr>
              <p:cNvPr id="133" name="Rectangle 14"/>
              <p:cNvSpPr>
                <a:spLocks noChangeArrowheads="1"/>
              </p:cNvSpPr>
              <p:nvPr/>
            </p:nvSpPr>
            <p:spPr bwMode="auto">
              <a:xfrm>
                <a:off x="3948827" y="2538137"/>
                <a:ext cx="793008" cy="1835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kumimoji="0" lang="en-US" altLang="ko-KR" sz="900" dirty="0"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Heap Memory</a:t>
                </a:r>
              </a:p>
            </p:txBody>
          </p:sp>
        </p:grpSp>
        <p:sp>
          <p:nvSpPr>
            <p:cNvPr id="131" name="Rectangle 14"/>
            <p:cNvSpPr>
              <a:spLocks noChangeArrowheads="1"/>
            </p:cNvSpPr>
            <p:nvPr/>
          </p:nvSpPr>
          <p:spPr bwMode="auto">
            <a:xfrm>
              <a:off x="6670057" y="3812286"/>
              <a:ext cx="1482460" cy="14605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900" dirty="0" err="1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Datasource</a:t>
              </a:r>
              <a:endParaRPr kumimoji="0" lang="en-US" altLang="ko-KR" sz="900" dirty="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34" name="그룹 133"/>
          <p:cNvGrpSpPr/>
          <p:nvPr/>
        </p:nvGrpSpPr>
        <p:grpSpPr>
          <a:xfrm>
            <a:off x="3444591" y="1905349"/>
            <a:ext cx="906485" cy="492825"/>
            <a:chOff x="3477683" y="1751521"/>
            <a:chExt cx="906485" cy="492825"/>
          </a:xfrm>
        </p:grpSpPr>
        <p:pic>
          <p:nvPicPr>
            <p:cNvPr id="135" name="Picture 165" descr="그림1 사본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324" y="1838347"/>
              <a:ext cx="672844" cy="40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Picture 165" descr="그림1 사본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83" y="1751521"/>
              <a:ext cx="672844" cy="40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7" name="AutoShape 31"/>
          <p:cNvCxnSpPr>
            <a:cxnSpLocks noChangeShapeType="1"/>
            <a:stCxn id="136" idx="2"/>
            <a:endCxn id="121" idx="0"/>
          </p:cNvCxnSpPr>
          <p:nvPr/>
        </p:nvCxnSpPr>
        <p:spPr bwMode="auto">
          <a:xfrm>
            <a:off x="3781013" y="2311348"/>
            <a:ext cx="643029" cy="41959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38" name="AutoShape 31"/>
          <p:cNvCxnSpPr>
            <a:cxnSpLocks noChangeShapeType="1"/>
            <a:stCxn id="136" idx="2"/>
            <a:endCxn id="120" idx="0"/>
          </p:cNvCxnSpPr>
          <p:nvPr/>
        </p:nvCxnSpPr>
        <p:spPr bwMode="auto">
          <a:xfrm flipH="1">
            <a:off x="3166520" y="2311348"/>
            <a:ext cx="614493" cy="41959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sp>
        <p:nvSpPr>
          <p:cNvPr id="139" name="포인트가 5개인 별 138"/>
          <p:cNvSpPr/>
          <p:nvPr/>
        </p:nvSpPr>
        <p:spPr>
          <a:xfrm>
            <a:off x="3705629" y="2122476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포인트가 5개인 별 139"/>
          <p:cNvSpPr/>
          <p:nvPr/>
        </p:nvSpPr>
        <p:spPr>
          <a:xfrm>
            <a:off x="2999949" y="2769528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포인트가 5개인 별 140"/>
          <p:cNvSpPr/>
          <p:nvPr/>
        </p:nvSpPr>
        <p:spPr>
          <a:xfrm>
            <a:off x="4229095" y="2791722"/>
            <a:ext cx="264599" cy="25801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6.2.9 </a:t>
            </a:r>
            <a:r>
              <a:rPr kumimoji="0" 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EWS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가용성 확보 방안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34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138"/>
          <p:cNvSpPr>
            <a:spLocks noChangeArrowheads="1"/>
          </p:cNvSpPr>
          <p:nvPr/>
        </p:nvSpPr>
        <p:spPr bwMode="auto">
          <a:xfrm>
            <a:off x="509248" y="1332757"/>
            <a:ext cx="8868621" cy="4658468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6.3.1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구성도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ko-KR" altLang="en-US" sz="1400" kern="0" dirty="0" smtClean="0">
                <a:ea typeface="맑은 고딕" pitchFamily="50" charset="-127"/>
                <a:cs typeface="Tahoma"/>
              </a:rPr>
              <a:t>삼성카드 안정성과 가용성을 위해 이중화 구성을 지향하고 다수의 </a:t>
            </a:r>
            <a:r>
              <a:rPr lang="en-US" altLang="ko-KR" sz="1400" kern="0" dirty="0" smtClean="0">
                <a:ea typeface="맑은 고딕" pitchFamily="50" charset="-127"/>
                <a:cs typeface="Tahoma"/>
              </a:rPr>
              <a:t>AP</a:t>
            </a:r>
            <a:r>
              <a:rPr lang="ko-KR" altLang="en-US" sz="1400" kern="0" dirty="0" smtClean="0">
                <a:ea typeface="맑은 고딕" pitchFamily="50" charset="-127"/>
                <a:cs typeface="Tahoma"/>
              </a:rPr>
              <a:t>서버로 대량 트랜잭션을 처리 구성</a:t>
            </a:r>
            <a:endParaRPr kumimoji="0" lang="en-GB" altLang="ko-KR" sz="1400" kern="0" dirty="0"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67896" y="1914175"/>
            <a:ext cx="7679162" cy="3549508"/>
            <a:chOff x="918468" y="1634083"/>
            <a:chExt cx="7679162" cy="3549508"/>
          </a:xfrm>
        </p:grpSpPr>
        <p:grpSp>
          <p:nvGrpSpPr>
            <p:cNvPr id="6" name="그룹 5"/>
            <p:cNvGrpSpPr/>
            <p:nvPr/>
          </p:nvGrpSpPr>
          <p:grpSpPr>
            <a:xfrm>
              <a:off x="918468" y="1634083"/>
              <a:ext cx="7679162" cy="3224425"/>
              <a:chOff x="558428" y="1484784"/>
              <a:chExt cx="8005763" cy="3605213"/>
            </a:xfrm>
          </p:grpSpPr>
          <p:sp>
            <p:nvSpPr>
              <p:cNvPr id="7" name="Rectangle 72"/>
              <p:cNvSpPr>
                <a:spLocks noChangeArrowheads="1"/>
              </p:cNvSpPr>
              <p:nvPr/>
            </p:nvSpPr>
            <p:spPr bwMode="auto">
              <a:xfrm>
                <a:off x="7262441" y="1773709"/>
                <a:ext cx="1301750" cy="3316288"/>
              </a:xfrm>
              <a:prstGeom prst="rect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12700">
                <a:solidFill>
                  <a:srgbClr val="B2B2B2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5103441" y="1768947"/>
                <a:ext cx="2020887" cy="3316287"/>
              </a:xfrm>
              <a:prstGeom prst="rect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12700">
                <a:solidFill>
                  <a:srgbClr val="B2B2B2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3852491" y="1768947"/>
                <a:ext cx="1100137" cy="3316287"/>
              </a:xfrm>
              <a:prstGeom prst="rect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100000">
                    <a:srgbClr val="DDDDDD"/>
                  </a:gs>
                </a:gsLst>
                <a:lin ang="5400000" scaled="1"/>
              </a:gradFill>
              <a:ln w="12700">
                <a:solidFill>
                  <a:srgbClr val="B2B2B2"/>
                </a:solidFill>
                <a:prstDash val="dash"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1223591" y="4067647"/>
                <a:ext cx="2339975" cy="406400"/>
              </a:xfrm>
              <a:prstGeom prst="rect">
                <a:avLst/>
              </a:prstGeom>
              <a:noFill/>
              <a:ln w="9525">
                <a:solidFill>
                  <a:srgbClr val="B2B2B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graphicFrame>
            <p:nvGraphicFramePr>
              <p:cNvPr id="11" name="Object 5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29706067"/>
                  </p:ext>
                </p:extLst>
              </p:nvPr>
            </p:nvGraphicFramePr>
            <p:xfrm>
              <a:off x="3204791" y="3026247"/>
              <a:ext cx="320675" cy="158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" name="클립" r:id="rId3" imgW="320400" imgH="166680" progId="">
                      <p:embed/>
                    </p:oleObj>
                  </mc:Choice>
                  <mc:Fallback>
                    <p:oleObj name="클립" r:id="rId3" imgW="320400" imgH="1666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4791" y="3026247"/>
                            <a:ext cx="320675" cy="158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866403" y="2378547"/>
                <a:ext cx="427038" cy="330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 flipH="1">
                <a:off x="1072778" y="2734147"/>
                <a:ext cx="220663" cy="2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072778" y="2746847"/>
                <a:ext cx="563563" cy="241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 flipV="1">
                <a:off x="852116" y="3026247"/>
                <a:ext cx="427037" cy="2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6" name="Line 10"/>
              <p:cNvSpPr>
                <a:spLocks noChangeShapeType="1"/>
              </p:cNvSpPr>
              <p:nvPr/>
            </p:nvSpPr>
            <p:spPr bwMode="auto">
              <a:xfrm flipH="1">
                <a:off x="1099766" y="3026247"/>
                <a:ext cx="1651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 flipV="1">
                <a:off x="1087066" y="3089747"/>
                <a:ext cx="709612" cy="63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8" name="Line 12"/>
              <p:cNvSpPr>
                <a:spLocks noChangeShapeType="1"/>
              </p:cNvSpPr>
              <p:nvPr/>
            </p:nvSpPr>
            <p:spPr bwMode="auto">
              <a:xfrm flipV="1">
                <a:off x="921966" y="3458047"/>
                <a:ext cx="315912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1210891" y="3458047"/>
                <a:ext cx="26987" cy="203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flipV="1">
                <a:off x="1128341" y="3242147"/>
                <a:ext cx="619125" cy="419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V="1">
                <a:off x="2806328" y="2975447"/>
                <a:ext cx="2476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H="1">
                <a:off x="2957141" y="2975447"/>
                <a:ext cx="96837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3" name="Line 17"/>
              <p:cNvSpPr>
                <a:spLocks noChangeShapeType="1"/>
              </p:cNvSpPr>
              <p:nvPr/>
            </p:nvSpPr>
            <p:spPr bwMode="auto">
              <a:xfrm flipV="1">
                <a:off x="2944441" y="3102447"/>
                <a:ext cx="301625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4" name="Line 18"/>
              <p:cNvSpPr>
                <a:spLocks noChangeShapeType="1"/>
              </p:cNvSpPr>
              <p:nvPr/>
            </p:nvSpPr>
            <p:spPr bwMode="auto">
              <a:xfrm flipV="1">
                <a:off x="3508003" y="2505547"/>
                <a:ext cx="646113" cy="571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3481016" y="3127847"/>
                <a:ext cx="687387" cy="622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4026559" y="1484784"/>
                <a:ext cx="727298" cy="309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latinLnBrk="1">
                  <a:lnSpc>
                    <a:spcPct val="100000"/>
                  </a:lnSpc>
                </a:pPr>
                <a:r>
                  <a:rPr lang="ko-KR" altLang="en-US" sz="1200" b="0" dirty="0" smtClean="0">
                    <a:latin typeface="산돌고딕 M" pitchFamily="18" charset="-127"/>
                    <a:ea typeface="산돌고딕 M" pitchFamily="18" charset="-127"/>
                  </a:rPr>
                  <a:t>웹 서버</a:t>
                </a:r>
                <a:endParaRPr lang="ko-KR" altLang="en-US" sz="1200" b="0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5035178" y="1484784"/>
                <a:ext cx="2387600" cy="3097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latinLnBrk="1">
                  <a:lnSpc>
                    <a:spcPct val="100000"/>
                  </a:lnSpc>
                </a:pPr>
                <a:r>
                  <a:rPr lang="en-US" altLang="ko-KR" sz="1200" dirty="0" smtClean="0">
                    <a:latin typeface="산돌고딕 M" pitchFamily="18" charset="-127"/>
                    <a:ea typeface="산돌고딕 M" pitchFamily="18" charset="-127"/>
                  </a:rPr>
                  <a:t>WAS </a:t>
                </a:r>
                <a:r>
                  <a:rPr lang="ko-KR" altLang="en-US" sz="1200" dirty="0" smtClean="0">
                    <a:latin typeface="산돌고딕 M" pitchFamily="18" charset="-127"/>
                    <a:ea typeface="산돌고딕 M" pitchFamily="18" charset="-127"/>
                  </a:rPr>
                  <a:t>서버</a:t>
                </a:r>
                <a:endParaRPr lang="ko-KR" altLang="en-US" sz="1200" b="0" dirty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8" name="Line 22"/>
              <p:cNvSpPr>
                <a:spLocks noChangeShapeType="1"/>
              </p:cNvSpPr>
              <p:nvPr/>
            </p:nvSpPr>
            <p:spPr bwMode="auto">
              <a:xfrm flipV="1">
                <a:off x="1347416" y="4270847"/>
                <a:ext cx="550862" cy="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29" name="Text Box 23"/>
              <p:cNvSpPr txBox="1">
                <a:spLocks noChangeArrowheads="1"/>
              </p:cNvSpPr>
              <p:nvPr/>
            </p:nvSpPr>
            <p:spPr bwMode="auto">
              <a:xfrm>
                <a:off x="1931616" y="4137497"/>
                <a:ext cx="1027845" cy="477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latinLnBrk="1">
                  <a:lnSpc>
                    <a:spcPct val="100000"/>
                  </a:lnSpc>
                </a:pPr>
                <a:r>
                  <a:rPr lang="ko-KR" altLang="en-US" sz="1000" b="0">
                    <a:latin typeface="산돌고딕 M" pitchFamily="18" charset="-127"/>
                    <a:ea typeface="산돌고딕 M" pitchFamily="18" charset="-127"/>
                  </a:rPr>
                  <a:t>부하분산 흐름도</a:t>
                </a:r>
              </a:p>
              <a:p>
                <a:pPr algn="l" latinLnBrk="1">
                  <a:lnSpc>
                    <a:spcPct val="100000"/>
                  </a:lnSpc>
                </a:pPr>
                <a:endParaRPr lang="en-US" altLang="ko-KR" sz="1000" b="0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 flipV="1">
                <a:off x="3576266" y="2797647"/>
                <a:ext cx="358775" cy="30480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3563566" y="3102447"/>
                <a:ext cx="330200" cy="29210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3" name="Line 26"/>
              <p:cNvSpPr>
                <a:spLocks noChangeShapeType="1"/>
              </p:cNvSpPr>
              <p:nvPr/>
            </p:nvSpPr>
            <p:spPr bwMode="auto">
              <a:xfrm flipV="1">
                <a:off x="4814516" y="2518247"/>
                <a:ext cx="371475" cy="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4" name="Line 27"/>
              <p:cNvSpPr>
                <a:spLocks noChangeShapeType="1"/>
              </p:cNvSpPr>
              <p:nvPr/>
            </p:nvSpPr>
            <p:spPr bwMode="auto">
              <a:xfrm>
                <a:off x="4801816" y="2518247"/>
                <a:ext cx="330200" cy="29210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 flipV="1">
                <a:off x="4801816" y="3458047"/>
                <a:ext cx="274637" cy="27940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6" name="Text Box 29"/>
              <p:cNvSpPr txBox="1">
                <a:spLocks noChangeArrowheads="1"/>
              </p:cNvSpPr>
              <p:nvPr/>
            </p:nvSpPr>
            <p:spPr bwMode="auto">
              <a:xfrm>
                <a:off x="2947616" y="3142134"/>
                <a:ext cx="79216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atinLnBrk="1">
                  <a:lnSpc>
                    <a:spcPct val="100000"/>
                  </a:lnSpc>
                </a:pPr>
                <a:r>
                  <a:rPr lang="en-US" altLang="ko-KR" sz="1200" b="0">
                    <a:latin typeface="산돌고딕 M" pitchFamily="18" charset="-127"/>
                    <a:ea typeface="산돌고딕 M" pitchFamily="18" charset="-127"/>
                  </a:rPr>
                  <a:t>Load</a:t>
                </a:r>
                <a:br>
                  <a:rPr lang="en-US" altLang="ko-KR" sz="1200" b="0">
                    <a:latin typeface="산돌고딕 M" pitchFamily="18" charset="-127"/>
                    <a:ea typeface="산돌고딕 M" pitchFamily="18" charset="-127"/>
                  </a:rPr>
                </a:br>
                <a:r>
                  <a:rPr lang="en-US" altLang="ko-KR" sz="1200" b="0">
                    <a:latin typeface="산돌고딕 M" pitchFamily="18" charset="-127"/>
                    <a:ea typeface="산돌고딕 M" pitchFamily="18" charset="-127"/>
                  </a:rPr>
                  <a:t>Balancer</a:t>
                </a:r>
              </a:p>
            </p:txBody>
          </p:sp>
          <p:sp>
            <p:nvSpPr>
              <p:cNvPr id="38" name="Line 30"/>
              <p:cNvSpPr>
                <a:spLocks noChangeShapeType="1"/>
              </p:cNvSpPr>
              <p:nvPr/>
            </p:nvSpPr>
            <p:spPr bwMode="auto">
              <a:xfrm>
                <a:off x="4690691" y="2454747"/>
                <a:ext cx="854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39" name="Line 31"/>
              <p:cNvSpPr>
                <a:spLocks noChangeShapeType="1"/>
              </p:cNvSpPr>
              <p:nvPr/>
            </p:nvSpPr>
            <p:spPr bwMode="auto">
              <a:xfrm>
                <a:off x="4690691" y="2467447"/>
                <a:ext cx="866775" cy="1257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0" name="Line 32"/>
              <p:cNvSpPr>
                <a:spLocks noChangeShapeType="1"/>
              </p:cNvSpPr>
              <p:nvPr/>
            </p:nvSpPr>
            <p:spPr bwMode="auto">
              <a:xfrm flipV="1">
                <a:off x="4677991" y="2556347"/>
                <a:ext cx="893762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1" name="Line 33"/>
              <p:cNvSpPr>
                <a:spLocks noChangeShapeType="1"/>
              </p:cNvSpPr>
              <p:nvPr/>
            </p:nvSpPr>
            <p:spPr bwMode="auto">
              <a:xfrm>
                <a:off x="4677991" y="3788247"/>
                <a:ext cx="8524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2" name="Line 34"/>
              <p:cNvSpPr>
                <a:spLocks noChangeShapeType="1"/>
              </p:cNvSpPr>
              <p:nvPr/>
            </p:nvSpPr>
            <p:spPr bwMode="auto">
              <a:xfrm>
                <a:off x="4787528" y="3737447"/>
                <a:ext cx="468313" cy="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pic>
            <p:nvPicPr>
              <p:cNvPr id="43" name="Picture 39" descr="computer005_lef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8428" y="2099147"/>
                <a:ext cx="825500" cy="582612"/>
              </a:xfrm>
              <a:prstGeom prst="rect">
                <a:avLst/>
              </a:prstGeom>
              <a:noFill/>
            </p:spPr>
          </p:pic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31578" y="2708747"/>
                <a:ext cx="1155700" cy="722312"/>
              </a:xfrm>
              <a:custGeom>
                <a:avLst/>
                <a:gdLst/>
                <a:ahLst/>
                <a:cxnLst>
                  <a:cxn ang="0">
                    <a:pos x="138" y="496"/>
                  </a:cxn>
                  <a:cxn ang="0">
                    <a:pos x="167" y="548"/>
                  </a:cxn>
                  <a:cxn ang="0">
                    <a:pos x="203" y="588"/>
                  </a:cxn>
                  <a:cxn ang="0">
                    <a:pos x="244" y="615"/>
                  </a:cxn>
                  <a:cxn ang="0">
                    <a:pos x="287" y="629"/>
                  </a:cxn>
                  <a:cxn ang="0">
                    <a:pos x="330" y="627"/>
                  </a:cxn>
                  <a:cxn ang="0">
                    <a:pos x="374" y="611"/>
                  </a:cxn>
                  <a:cxn ang="0">
                    <a:pos x="414" y="581"/>
                  </a:cxn>
                  <a:cxn ang="0">
                    <a:pos x="449" y="581"/>
                  </a:cxn>
                  <a:cxn ang="0">
                    <a:pos x="490" y="611"/>
                  </a:cxn>
                  <a:cxn ang="0">
                    <a:pos x="532" y="627"/>
                  </a:cxn>
                  <a:cxn ang="0">
                    <a:pos x="577" y="629"/>
                  </a:cxn>
                  <a:cxn ang="0">
                    <a:pos x="619" y="615"/>
                  </a:cxn>
                  <a:cxn ang="0">
                    <a:pos x="660" y="588"/>
                  </a:cxn>
                  <a:cxn ang="0">
                    <a:pos x="696" y="548"/>
                  </a:cxn>
                  <a:cxn ang="0">
                    <a:pos x="725" y="496"/>
                  </a:cxn>
                  <a:cxn ang="0">
                    <a:pos x="751" y="471"/>
                  </a:cxn>
                  <a:cxn ang="0">
                    <a:pos x="782" y="469"/>
                  </a:cxn>
                  <a:cxn ang="0">
                    <a:pos x="811" y="453"/>
                  </a:cxn>
                  <a:cxn ang="0">
                    <a:pos x="836" y="423"/>
                  </a:cxn>
                  <a:cxn ang="0">
                    <a:pos x="853" y="384"/>
                  </a:cxn>
                  <a:cxn ang="0">
                    <a:pos x="862" y="339"/>
                  </a:cxn>
                  <a:cxn ang="0">
                    <a:pos x="862" y="290"/>
                  </a:cxn>
                  <a:cxn ang="0">
                    <a:pos x="853" y="245"/>
                  </a:cxn>
                  <a:cxn ang="0">
                    <a:pos x="836" y="206"/>
                  </a:cxn>
                  <a:cxn ang="0">
                    <a:pos x="811" y="177"/>
                  </a:cxn>
                  <a:cxn ang="0">
                    <a:pos x="782" y="160"/>
                  </a:cxn>
                  <a:cxn ang="0">
                    <a:pos x="751" y="157"/>
                  </a:cxn>
                  <a:cxn ang="0">
                    <a:pos x="725" y="133"/>
                  </a:cxn>
                  <a:cxn ang="0">
                    <a:pos x="696" y="82"/>
                  </a:cxn>
                  <a:cxn ang="0">
                    <a:pos x="660" y="41"/>
                  </a:cxn>
                  <a:cxn ang="0">
                    <a:pos x="619" y="13"/>
                  </a:cxn>
                  <a:cxn ang="0">
                    <a:pos x="577" y="0"/>
                  </a:cxn>
                  <a:cxn ang="0">
                    <a:pos x="532" y="2"/>
                  </a:cxn>
                  <a:cxn ang="0">
                    <a:pos x="490" y="18"/>
                  </a:cxn>
                  <a:cxn ang="0">
                    <a:pos x="449" y="49"/>
                  </a:cxn>
                  <a:cxn ang="0">
                    <a:pos x="414" y="49"/>
                  </a:cxn>
                  <a:cxn ang="0">
                    <a:pos x="374" y="18"/>
                  </a:cxn>
                  <a:cxn ang="0">
                    <a:pos x="330" y="2"/>
                  </a:cxn>
                  <a:cxn ang="0">
                    <a:pos x="287" y="0"/>
                  </a:cxn>
                  <a:cxn ang="0">
                    <a:pos x="244" y="13"/>
                  </a:cxn>
                  <a:cxn ang="0">
                    <a:pos x="203" y="41"/>
                  </a:cxn>
                  <a:cxn ang="0">
                    <a:pos x="167" y="82"/>
                  </a:cxn>
                  <a:cxn ang="0">
                    <a:pos x="138" y="133"/>
                  </a:cxn>
                  <a:cxn ang="0">
                    <a:pos x="111" y="157"/>
                  </a:cxn>
                  <a:cxn ang="0">
                    <a:pos x="81" y="160"/>
                  </a:cxn>
                  <a:cxn ang="0">
                    <a:pos x="52" y="177"/>
                  </a:cxn>
                  <a:cxn ang="0">
                    <a:pos x="28" y="206"/>
                  </a:cxn>
                  <a:cxn ang="0">
                    <a:pos x="9" y="245"/>
                  </a:cxn>
                  <a:cxn ang="0">
                    <a:pos x="0" y="290"/>
                  </a:cxn>
                  <a:cxn ang="0">
                    <a:pos x="0" y="339"/>
                  </a:cxn>
                  <a:cxn ang="0">
                    <a:pos x="9" y="384"/>
                  </a:cxn>
                  <a:cxn ang="0">
                    <a:pos x="28" y="423"/>
                  </a:cxn>
                  <a:cxn ang="0">
                    <a:pos x="52" y="453"/>
                  </a:cxn>
                  <a:cxn ang="0">
                    <a:pos x="81" y="469"/>
                  </a:cxn>
                  <a:cxn ang="0">
                    <a:pos x="111" y="471"/>
                  </a:cxn>
                </a:cxnLst>
                <a:rect l="0" t="0" r="r" b="b"/>
                <a:pathLst>
                  <a:path w="865" h="632">
                    <a:moveTo>
                      <a:pt x="127" y="467"/>
                    </a:moveTo>
                    <a:lnTo>
                      <a:pt x="138" y="496"/>
                    </a:lnTo>
                    <a:lnTo>
                      <a:pt x="152" y="524"/>
                    </a:lnTo>
                    <a:lnTo>
                      <a:pt x="167" y="548"/>
                    </a:lnTo>
                    <a:lnTo>
                      <a:pt x="185" y="570"/>
                    </a:lnTo>
                    <a:lnTo>
                      <a:pt x="203" y="588"/>
                    </a:lnTo>
                    <a:lnTo>
                      <a:pt x="223" y="603"/>
                    </a:lnTo>
                    <a:lnTo>
                      <a:pt x="244" y="615"/>
                    </a:lnTo>
                    <a:lnTo>
                      <a:pt x="264" y="624"/>
                    </a:lnTo>
                    <a:lnTo>
                      <a:pt x="287" y="629"/>
                    </a:lnTo>
                    <a:lnTo>
                      <a:pt x="309" y="631"/>
                    </a:lnTo>
                    <a:lnTo>
                      <a:pt x="330" y="627"/>
                    </a:lnTo>
                    <a:lnTo>
                      <a:pt x="353" y="621"/>
                    </a:lnTo>
                    <a:lnTo>
                      <a:pt x="374" y="611"/>
                    </a:lnTo>
                    <a:lnTo>
                      <a:pt x="395" y="598"/>
                    </a:lnTo>
                    <a:lnTo>
                      <a:pt x="414" y="581"/>
                    </a:lnTo>
                    <a:lnTo>
                      <a:pt x="431" y="560"/>
                    </a:lnTo>
                    <a:lnTo>
                      <a:pt x="449" y="581"/>
                    </a:lnTo>
                    <a:lnTo>
                      <a:pt x="469" y="598"/>
                    </a:lnTo>
                    <a:lnTo>
                      <a:pt x="490" y="611"/>
                    </a:lnTo>
                    <a:lnTo>
                      <a:pt x="510" y="621"/>
                    </a:lnTo>
                    <a:lnTo>
                      <a:pt x="532" y="627"/>
                    </a:lnTo>
                    <a:lnTo>
                      <a:pt x="554" y="631"/>
                    </a:lnTo>
                    <a:lnTo>
                      <a:pt x="577" y="629"/>
                    </a:lnTo>
                    <a:lnTo>
                      <a:pt x="598" y="624"/>
                    </a:lnTo>
                    <a:lnTo>
                      <a:pt x="619" y="615"/>
                    </a:lnTo>
                    <a:lnTo>
                      <a:pt x="640" y="603"/>
                    </a:lnTo>
                    <a:lnTo>
                      <a:pt x="660" y="588"/>
                    </a:lnTo>
                    <a:lnTo>
                      <a:pt x="678" y="570"/>
                    </a:lnTo>
                    <a:lnTo>
                      <a:pt x="696" y="548"/>
                    </a:lnTo>
                    <a:lnTo>
                      <a:pt x="711" y="524"/>
                    </a:lnTo>
                    <a:lnTo>
                      <a:pt x="725" y="496"/>
                    </a:lnTo>
                    <a:lnTo>
                      <a:pt x="737" y="467"/>
                    </a:lnTo>
                    <a:lnTo>
                      <a:pt x="751" y="471"/>
                    </a:lnTo>
                    <a:lnTo>
                      <a:pt x="767" y="473"/>
                    </a:lnTo>
                    <a:lnTo>
                      <a:pt x="782" y="469"/>
                    </a:lnTo>
                    <a:lnTo>
                      <a:pt x="798" y="463"/>
                    </a:lnTo>
                    <a:lnTo>
                      <a:pt x="811" y="453"/>
                    </a:lnTo>
                    <a:lnTo>
                      <a:pt x="824" y="440"/>
                    </a:lnTo>
                    <a:lnTo>
                      <a:pt x="836" y="423"/>
                    </a:lnTo>
                    <a:lnTo>
                      <a:pt x="845" y="405"/>
                    </a:lnTo>
                    <a:lnTo>
                      <a:pt x="853" y="384"/>
                    </a:lnTo>
                    <a:lnTo>
                      <a:pt x="859" y="362"/>
                    </a:lnTo>
                    <a:lnTo>
                      <a:pt x="862" y="339"/>
                    </a:lnTo>
                    <a:lnTo>
                      <a:pt x="864" y="315"/>
                    </a:lnTo>
                    <a:lnTo>
                      <a:pt x="862" y="290"/>
                    </a:lnTo>
                    <a:lnTo>
                      <a:pt x="859" y="268"/>
                    </a:lnTo>
                    <a:lnTo>
                      <a:pt x="853" y="245"/>
                    </a:lnTo>
                    <a:lnTo>
                      <a:pt x="845" y="224"/>
                    </a:lnTo>
                    <a:lnTo>
                      <a:pt x="836" y="206"/>
                    </a:lnTo>
                    <a:lnTo>
                      <a:pt x="824" y="190"/>
                    </a:lnTo>
                    <a:lnTo>
                      <a:pt x="811" y="177"/>
                    </a:lnTo>
                    <a:lnTo>
                      <a:pt x="798" y="167"/>
                    </a:lnTo>
                    <a:lnTo>
                      <a:pt x="782" y="160"/>
                    </a:lnTo>
                    <a:lnTo>
                      <a:pt x="767" y="157"/>
                    </a:lnTo>
                    <a:lnTo>
                      <a:pt x="751" y="157"/>
                    </a:lnTo>
                    <a:lnTo>
                      <a:pt x="737" y="162"/>
                    </a:lnTo>
                    <a:lnTo>
                      <a:pt x="725" y="133"/>
                    </a:lnTo>
                    <a:lnTo>
                      <a:pt x="711" y="106"/>
                    </a:lnTo>
                    <a:lnTo>
                      <a:pt x="696" y="82"/>
                    </a:lnTo>
                    <a:lnTo>
                      <a:pt x="678" y="60"/>
                    </a:lnTo>
                    <a:lnTo>
                      <a:pt x="660" y="41"/>
                    </a:lnTo>
                    <a:lnTo>
                      <a:pt x="640" y="26"/>
                    </a:lnTo>
                    <a:lnTo>
                      <a:pt x="619" y="13"/>
                    </a:lnTo>
                    <a:lnTo>
                      <a:pt x="598" y="5"/>
                    </a:lnTo>
                    <a:lnTo>
                      <a:pt x="577" y="0"/>
                    </a:lnTo>
                    <a:lnTo>
                      <a:pt x="554" y="0"/>
                    </a:lnTo>
                    <a:lnTo>
                      <a:pt x="532" y="2"/>
                    </a:lnTo>
                    <a:lnTo>
                      <a:pt x="510" y="7"/>
                    </a:lnTo>
                    <a:lnTo>
                      <a:pt x="490" y="18"/>
                    </a:lnTo>
                    <a:lnTo>
                      <a:pt x="469" y="32"/>
                    </a:lnTo>
                    <a:lnTo>
                      <a:pt x="449" y="49"/>
                    </a:lnTo>
                    <a:lnTo>
                      <a:pt x="431" y="69"/>
                    </a:lnTo>
                    <a:lnTo>
                      <a:pt x="414" y="49"/>
                    </a:lnTo>
                    <a:lnTo>
                      <a:pt x="395" y="32"/>
                    </a:lnTo>
                    <a:lnTo>
                      <a:pt x="374" y="18"/>
                    </a:lnTo>
                    <a:lnTo>
                      <a:pt x="353" y="7"/>
                    </a:lnTo>
                    <a:lnTo>
                      <a:pt x="330" y="2"/>
                    </a:lnTo>
                    <a:lnTo>
                      <a:pt x="309" y="0"/>
                    </a:lnTo>
                    <a:lnTo>
                      <a:pt x="287" y="0"/>
                    </a:lnTo>
                    <a:lnTo>
                      <a:pt x="264" y="5"/>
                    </a:lnTo>
                    <a:lnTo>
                      <a:pt x="244" y="13"/>
                    </a:lnTo>
                    <a:lnTo>
                      <a:pt x="223" y="26"/>
                    </a:lnTo>
                    <a:lnTo>
                      <a:pt x="203" y="41"/>
                    </a:lnTo>
                    <a:lnTo>
                      <a:pt x="185" y="60"/>
                    </a:lnTo>
                    <a:lnTo>
                      <a:pt x="167" y="82"/>
                    </a:lnTo>
                    <a:lnTo>
                      <a:pt x="152" y="106"/>
                    </a:lnTo>
                    <a:lnTo>
                      <a:pt x="138" y="133"/>
                    </a:lnTo>
                    <a:lnTo>
                      <a:pt x="127" y="162"/>
                    </a:lnTo>
                    <a:lnTo>
                      <a:pt x="111" y="157"/>
                    </a:lnTo>
                    <a:lnTo>
                      <a:pt x="96" y="157"/>
                    </a:lnTo>
                    <a:lnTo>
                      <a:pt x="81" y="160"/>
                    </a:lnTo>
                    <a:lnTo>
                      <a:pt x="66" y="167"/>
                    </a:lnTo>
                    <a:lnTo>
                      <a:pt x="52" y="177"/>
                    </a:lnTo>
                    <a:lnTo>
                      <a:pt x="39" y="190"/>
                    </a:lnTo>
                    <a:lnTo>
                      <a:pt x="28" y="206"/>
                    </a:lnTo>
                    <a:lnTo>
                      <a:pt x="18" y="224"/>
                    </a:lnTo>
                    <a:lnTo>
                      <a:pt x="9" y="245"/>
                    </a:lnTo>
                    <a:lnTo>
                      <a:pt x="4" y="268"/>
                    </a:lnTo>
                    <a:lnTo>
                      <a:pt x="0" y="290"/>
                    </a:lnTo>
                    <a:lnTo>
                      <a:pt x="0" y="315"/>
                    </a:lnTo>
                    <a:lnTo>
                      <a:pt x="0" y="339"/>
                    </a:lnTo>
                    <a:lnTo>
                      <a:pt x="4" y="362"/>
                    </a:lnTo>
                    <a:lnTo>
                      <a:pt x="9" y="384"/>
                    </a:lnTo>
                    <a:lnTo>
                      <a:pt x="18" y="405"/>
                    </a:lnTo>
                    <a:lnTo>
                      <a:pt x="28" y="423"/>
                    </a:lnTo>
                    <a:lnTo>
                      <a:pt x="39" y="440"/>
                    </a:lnTo>
                    <a:lnTo>
                      <a:pt x="52" y="453"/>
                    </a:lnTo>
                    <a:lnTo>
                      <a:pt x="66" y="463"/>
                    </a:lnTo>
                    <a:lnTo>
                      <a:pt x="81" y="469"/>
                    </a:lnTo>
                    <a:lnTo>
                      <a:pt x="96" y="473"/>
                    </a:lnTo>
                    <a:lnTo>
                      <a:pt x="111" y="471"/>
                    </a:lnTo>
                    <a:lnTo>
                      <a:pt x="127" y="467"/>
                    </a:lnTo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tint val="24314"/>
                      <a:invGamma/>
                    </a:schemeClr>
                  </a:gs>
                  <a:gs pos="100000">
                    <a:schemeClr val="bg2"/>
                  </a:gs>
                </a:gsLst>
                <a:lin ang="2700000" scaled="1"/>
              </a:gradFill>
              <a:ln w="1270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45" name="Rectangle 42"/>
              <p:cNvSpPr>
                <a:spLocks noChangeArrowheads="1"/>
              </p:cNvSpPr>
              <p:nvPr/>
            </p:nvSpPr>
            <p:spPr bwMode="auto">
              <a:xfrm>
                <a:off x="1726828" y="2926234"/>
                <a:ext cx="977832" cy="2468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l" eaLnBrk="0" hangingPunct="0">
                  <a:lnSpc>
                    <a:spcPct val="100000"/>
                  </a:lnSpc>
                </a:pPr>
                <a:r>
                  <a:rPr kumimoji="0" lang="ko-KR" altLang="en-US" sz="1000">
                    <a:solidFill>
                      <a:srgbClr val="000000"/>
                    </a:solidFill>
                    <a:latin typeface="산돌고딕 M" pitchFamily="18" charset="-127"/>
                    <a:ea typeface="산돌고딕 M" pitchFamily="18" charset="-127"/>
                  </a:rPr>
                  <a:t>내부 망</a:t>
                </a:r>
                <a:r>
                  <a:rPr kumimoji="0" lang="en-US" altLang="ko-KR" sz="1000">
                    <a:solidFill>
                      <a:srgbClr val="000000"/>
                    </a:solidFill>
                    <a:latin typeface="산돌고딕 M" pitchFamily="18" charset="-127"/>
                    <a:ea typeface="산돌고딕 M" pitchFamily="18" charset="-127"/>
                  </a:rPr>
                  <a:t>/</a:t>
                </a:r>
                <a:r>
                  <a:rPr kumimoji="0" lang="ko-KR" altLang="en-US" sz="1000">
                    <a:solidFill>
                      <a:srgbClr val="000000"/>
                    </a:solidFill>
                    <a:latin typeface="산돌고딕 M" pitchFamily="18" charset="-127"/>
                    <a:ea typeface="산돌고딕 M" pitchFamily="18" charset="-127"/>
                  </a:rPr>
                  <a:t>외부 망</a:t>
                </a:r>
              </a:p>
            </p:txBody>
          </p:sp>
          <p:pic>
            <p:nvPicPr>
              <p:cNvPr id="46" name="Picture 43" descr="computer005_lef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8428" y="2784947"/>
                <a:ext cx="825500" cy="582612"/>
              </a:xfrm>
              <a:prstGeom prst="rect">
                <a:avLst/>
              </a:prstGeom>
              <a:noFill/>
            </p:spPr>
          </p:pic>
          <p:pic>
            <p:nvPicPr>
              <p:cNvPr id="47" name="Picture 44" descr="computer005_left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8428" y="3394547"/>
                <a:ext cx="825500" cy="582612"/>
              </a:xfrm>
              <a:prstGeom prst="rect">
                <a:avLst/>
              </a:prstGeom>
              <a:noFill/>
            </p:spPr>
          </p:pic>
          <p:pic>
            <p:nvPicPr>
              <p:cNvPr id="48" name="Picture 50" descr="two superdome servers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43002"/>
              <a:stretch>
                <a:fillRect/>
              </a:stretch>
            </p:blipFill>
            <p:spPr bwMode="auto">
              <a:xfrm>
                <a:off x="5540003" y="3500909"/>
                <a:ext cx="1152525" cy="1485900"/>
              </a:xfrm>
              <a:prstGeom prst="rect">
                <a:avLst/>
              </a:prstGeom>
              <a:noFill/>
            </p:spPr>
          </p:pic>
          <p:pic>
            <p:nvPicPr>
              <p:cNvPr id="49" name="Picture 51" descr="tc servers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1255" t="4022" r="27940" b="16667"/>
              <a:stretch>
                <a:fillRect/>
              </a:stretch>
            </p:blipFill>
            <p:spPr bwMode="auto">
              <a:xfrm>
                <a:off x="4171578" y="3429472"/>
                <a:ext cx="552450" cy="711200"/>
              </a:xfrm>
              <a:prstGeom prst="rect">
                <a:avLst/>
              </a:prstGeom>
              <a:noFill/>
            </p:spPr>
          </p:pic>
          <p:pic>
            <p:nvPicPr>
              <p:cNvPr id="50" name="Picture 52" descr="tc servers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1255" t="4022" r="27940" b="16667"/>
              <a:stretch>
                <a:fillRect/>
              </a:stretch>
            </p:blipFill>
            <p:spPr bwMode="auto">
              <a:xfrm>
                <a:off x="4171578" y="2205509"/>
                <a:ext cx="552450" cy="711200"/>
              </a:xfrm>
              <a:prstGeom prst="rect">
                <a:avLst/>
              </a:prstGeom>
              <a:noFill/>
            </p:spPr>
          </p:pic>
          <p:pic>
            <p:nvPicPr>
              <p:cNvPr id="51" name="Picture 55" descr="two superdome servers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r="43002"/>
              <a:stretch>
                <a:fillRect/>
              </a:stretch>
            </p:blipFill>
            <p:spPr bwMode="auto">
              <a:xfrm>
                <a:off x="5540003" y="1845147"/>
                <a:ext cx="1152525" cy="1485900"/>
              </a:xfrm>
              <a:prstGeom prst="rect">
                <a:avLst/>
              </a:prstGeom>
              <a:noFill/>
            </p:spPr>
          </p:pic>
          <p:sp>
            <p:nvSpPr>
              <p:cNvPr id="52" name="Line 60"/>
              <p:cNvSpPr>
                <a:spLocks noChangeShapeType="1"/>
              </p:cNvSpPr>
              <p:nvPr/>
            </p:nvSpPr>
            <p:spPr bwMode="auto">
              <a:xfrm flipV="1">
                <a:off x="6827466" y="2527772"/>
                <a:ext cx="371475" cy="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3" name="Line 61"/>
              <p:cNvSpPr>
                <a:spLocks noChangeShapeType="1"/>
              </p:cNvSpPr>
              <p:nvPr/>
            </p:nvSpPr>
            <p:spPr bwMode="auto">
              <a:xfrm>
                <a:off x="6814766" y="2527772"/>
                <a:ext cx="330200" cy="29210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4" name="Line 62"/>
              <p:cNvSpPr>
                <a:spLocks noChangeShapeType="1"/>
              </p:cNvSpPr>
              <p:nvPr/>
            </p:nvSpPr>
            <p:spPr bwMode="auto">
              <a:xfrm flipV="1">
                <a:off x="6814766" y="3467572"/>
                <a:ext cx="274637" cy="27940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5" name="Line 63"/>
              <p:cNvSpPr>
                <a:spLocks noChangeShapeType="1"/>
              </p:cNvSpPr>
              <p:nvPr/>
            </p:nvSpPr>
            <p:spPr bwMode="auto">
              <a:xfrm>
                <a:off x="6703641" y="2464272"/>
                <a:ext cx="8540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6" name="Line 64"/>
              <p:cNvSpPr>
                <a:spLocks noChangeShapeType="1"/>
              </p:cNvSpPr>
              <p:nvPr/>
            </p:nvSpPr>
            <p:spPr bwMode="auto">
              <a:xfrm>
                <a:off x="6703641" y="2476972"/>
                <a:ext cx="866775" cy="1257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7" name="Line 65"/>
              <p:cNvSpPr>
                <a:spLocks noChangeShapeType="1"/>
              </p:cNvSpPr>
              <p:nvPr/>
            </p:nvSpPr>
            <p:spPr bwMode="auto">
              <a:xfrm flipV="1">
                <a:off x="6690941" y="2565872"/>
                <a:ext cx="893762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8" name="Line 66"/>
              <p:cNvSpPr>
                <a:spLocks noChangeShapeType="1"/>
              </p:cNvSpPr>
              <p:nvPr/>
            </p:nvSpPr>
            <p:spPr bwMode="auto">
              <a:xfrm>
                <a:off x="6690941" y="3797772"/>
                <a:ext cx="8524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sp>
            <p:nvSpPr>
              <p:cNvPr id="59" name="Line 67"/>
              <p:cNvSpPr>
                <a:spLocks noChangeShapeType="1"/>
              </p:cNvSpPr>
              <p:nvPr/>
            </p:nvSpPr>
            <p:spPr bwMode="auto">
              <a:xfrm>
                <a:off x="6800478" y="3746972"/>
                <a:ext cx="468313" cy="0"/>
              </a:xfrm>
              <a:prstGeom prst="line">
                <a:avLst/>
              </a:prstGeom>
              <a:noFill/>
              <a:ln w="25400">
                <a:solidFill>
                  <a:srgbClr val="A5002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  <p:pic>
            <p:nvPicPr>
              <p:cNvPr id="60" name="Picture 6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625978" y="2205509"/>
                <a:ext cx="793750" cy="638175"/>
              </a:xfrm>
              <a:prstGeom prst="rect">
                <a:avLst/>
              </a:prstGeom>
              <a:noFill/>
            </p:spPr>
          </p:pic>
          <p:sp>
            <p:nvSpPr>
              <p:cNvPr id="61" name="Rectangle 69"/>
              <p:cNvSpPr>
                <a:spLocks noChangeArrowheads="1"/>
              </p:cNvSpPr>
              <p:nvPr/>
            </p:nvSpPr>
            <p:spPr bwMode="auto">
              <a:xfrm>
                <a:off x="7837856" y="2494434"/>
                <a:ext cx="338234" cy="1538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ctr">
                  <a:lnSpc>
                    <a:spcPct val="100000"/>
                  </a:lnSpc>
                </a:pPr>
                <a:r>
                  <a:rPr lang="en-US" altLang="ko-KR" sz="1000" b="0">
                    <a:latin typeface="산돌고딕 M" pitchFamily="18" charset="-127"/>
                    <a:ea typeface="산돌고딕 M" pitchFamily="18" charset="-127"/>
                  </a:rPr>
                  <a:t>DBMS</a:t>
                </a:r>
              </a:p>
            </p:txBody>
          </p:sp>
          <p:pic>
            <p:nvPicPr>
              <p:cNvPr id="62" name="Picture 70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624391" y="3500909"/>
                <a:ext cx="793750" cy="638175"/>
              </a:xfrm>
              <a:prstGeom prst="rect">
                <a:avLst/>
              </a:prstGeom>
              <a:noFill/>
            </p:spPr>
          </p:pic>
          <p:sp>
            <p:nvSpPr>
              <p:cNvPr id="63" name="Rectangle 71"/>
              <p:cNvSpPr>
                <a:spLocks noChangeArrowheads="1"/>
              </p:cNvSpPr>
              <p:nvPr/>
            </p:nvSpPr>
            <p:spPr bwMode="auto">
              <a:xfrm>
                <a:off x="7836268" y="3789834"/>
                <a:ext cx="338234" cy="1538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 fontAlgn="ctr">
                  <a:lnSpc>
                    <a:spcPct val="100000"/>
                  </a:lnSpc>
                </a:pPr>
                <a:r>
                  <a:rPr lang="en-US" altLang="ko-KR" sz="1000" b="0">
                    <a:latin typeface="산돌고딕 M" pitchFamily="18" charset="-127"/>
                    <a:ea typeface="산돌고딕 M" pitchFamily="18" charset="-127"/>
                  </a:rPr>
                  <a:t>DBMS</a:t>
                </a:r>
              </a:p>
            </p:txBody>
          </p:sp>
          <p:sp>
            <p:nvSpPr>
              <p:cNvPr id="64" name="Text Box 73"/>
              <p:cNvSpPr txBox="1">
                <a:spLocks noChangeArrowheads="1"/>
              </p:cNvSpPr>
              <p:nvPr/>
            </p:nvSpPr>
            <p:spPr bwMode="auto">
              <a:xfrm>
                <a:off x="7168778" y="1484784"/>
                <a:ext cx="1395413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latinLnBrk="1">
                  <a:lnSpc>
                    <a:spcPct val="100000"/>
                  </a:lnSpc>
                </a:pPr>
                <a:r>
                  <a:rPr lang="en-US" altLang="ko-KR" sz="1200" b="0">
                    <a:latin typeface="산돌고딕 M" pitchFamily="18" charset="-127"/>
                    <a:ea typeface="산돌고딕 M" pitchFamily="18" charset="-127"/>
                  </a:rPr>
                  <a:t>DB </a:t>
                </a:r>
                <a:r>
                  <a:rPr lang="ko-KR" altLang="en-US" sz="1200" b="0">
                    <a:latin typeface="산돌고딕 M" pitchFamily="18" charset="-127"/>
                    <a:ea typeface="산돌고딕 M" pitchFamily="18" charset="-127"/>
                  </a:rPr>
                  <a:t>서버</a:t>
                </a:r>
              </a:p>
            </p:txBody>
          </p:sp>
          <p:sp>
            <p:nvSpPr>
              <p:cNvPr id="66" name="Oval 75"/>
              <p:cNvSpPr>
                <a:spLocks noChangeArrowheads="1"/>
              </p:cNvSpPr>
              <p:nvPr/>
            </p:nvSpPr>
            <p:spPr bwMode="auto">
              <a:xfrm>
                <a:off x="7483103" y="3286597"/>
                <a:ext cx="90" cy="259675"/>
              </a:xfrm>
              <a:prstGeom prst="ellipse">
                <a:avLst/>
              </a:prstGeom>
              <a:solidFill>
                <a:schemeClr val="bg1">
                  <a:alpha val="39999"/>
                </a:schemeClr>
              </a:solidFill>
              <a:ln w="9525" algn="ctr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ko-KR" altLang="en-US">
                  <a:latin typeface="산돌고딕 M" pitchFamily="18" charset="-127"/>
                  <a:ea typeface="산돌고딕 M" pitchFamily="18" charset="-127"/>
                </a:endParaRPr>
              </a:p>
            </p:txBody>
          </p:sp>
        </p:grpSp>
        <p:sp>
          <p:nvSpPr>
            <p:cNvPr id="70" name="Text Box 20"/>
            <p:cNvSpPr txBox="1">
              <a:spLocks noChangeArrowheads="1"/>
            </p:cNvSpPr>
            <p:nvPr/>
          </p:nvSpPr>
          <p:spPr bwMode="auto">
            <a:xfrm>
              <a:off x="4090424" y="4906592"/>
              <a:ext cx="10070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200" b="1" dirty="0" err="1" smtClean="0">
                  <a:latin typeface="산돌고딕 M" pitchFamily="18" charset="-127"/>
                  <a:ea typeface="산돌고딕 M" pitchFamily="18" charset="-127"/>
                </a:rPr>
                <a:t>JBoss</a:t>
              </a:r>
              <a:r>
                <a:rPr lang="en-US" altLang="ko-KR" sz="1200" b="1" dirty="0" smtClean="0">
                  <a:latin typeface="산돌고딕 M" pitchFamily="18" charset="-127"/>
                  <a:ea typeface="산돌고딕 M" pitchFamily="18" charset="-127"/>
                </a:rPr>
                <a:t> EWS</a:t>
              </a:r>
              <a:endParaRPr lang="ko-KR" altLang="en-US" sz="12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  <p:sp>
          <p:nvSpPr>
            <p:cNvPr id="71" name="Text Box 21"/>
            <p:cNvSpPr txBox="1">
              <a:spLocks noChangeArrowheads="1"/>
            </p:cNvSpPr>
            <p:nvPr/>
          </p:nvSpPr>
          <p:spPr bwMode="auto">
            <a:xfrm>
              <a:off x="5212586" y="4906592"/>
              <a:ext cx="22901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latinLnBrk="1">
                <a:lnSpc>
                  <a:spcPct val="100000"/>
                </a:lnSpc>
              </a:pPr>
              <a:r>
                <a:rPr lang="en-US" altLang="ko-KR" sz="1200" b="1" dirty="0" err="1" smtClean="0">
                  <a:latin typeface="산돌고딕 M" pitchFamily="18" charset="-127"/>
                  <a:ea typeface="산돌고딕 M" pitchFamily="18" charset="-127"/>
                </a:rPr>
                <a:t>JBoss</a:t>
              </a:r>
              <a:r>
                <a:rPr lang="en-US" altLang="ko-KR" sz="1200" b="1" dirty="0" smtClean="0">
                  <a:latin typeface="산돌고딕 M" pitchFamily="18" charset="-127"/>
                  <a:ea typeface="산돌고딕 M" pitchFamily="18" charset="-127"/>
                </a:rPr>
                <a:t> EAP</a:t>
              </a:r>
              <a:endParaRPr lang="ko-KR" altLang="en-US" sz="1200" b="1" dirty="0">
                <a:latin typeface="산돌고딕 M" pitchFamily="18" charset="-127"/>
                <a:ea typeface="산돌고딕 M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17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명명규칙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(1/8)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>
                <a:ea typeface="맑은 고딕" pitchFamily="50" charset="-127"/>
              </a:rPr>
              <a:t>WAS Domain</a:t>
            </a:r>
            <a:endParaRPr lang="ko-KR" altLang="en-US" sz="1400" dirty="0">
              <a:ea typeface="맑은 고딕" pitchFamily="50" charset="-127"/>
            </a:endParaRPr>
          </a:p>
        </p:txBody>
      </p:sp>
      <p:graphicFrame>
        <p:nvGraphicFramePr>
          <p:cNvPr id="10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239830"/>
              </p:ext>
            </p:extLst>
          </p:nvPr>
        </p:nvGraphicFramePr>
        <p:xfrm>
          <a:off x="727522" y="1436015"/>
          <a:ext cx="8400345" cy="4285584"/>
        </p:xfrm>
        <a:graphic>
          <a:graphicData uri="http://schemas.openxmlformats.org/drawingml/2006/table">
            <a:tbl>
              <a:tblPr/>
              <a:tblGrid>
                <a:gridCol w="910566"/>
                <a:gridCol w="945092"/>
                <a:gridCol w="6544687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 항목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65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구조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▶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Domain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은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자리 대문자로 작성한다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[1]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시스템구분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[2-4] : WAS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도메인코드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메인 업무는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TA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코드 사용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,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업무는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L3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코드 사용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솔루션은 자체 정의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[5] : WAS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도메인순번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[6] : WAS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도메인성격</a:t>
                      </a: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240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명명 규칙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시스템구분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(P),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개발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(T),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검증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(V),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재해복구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(D)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5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도메인코드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1)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Application L3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코드 활용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채널 기준 정보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2) Main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분류는 시스템 코드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(TA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코드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활용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쇼핑몰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(SHP),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(HPG),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통합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(ITC), 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포켓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(MPK),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청구서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(OLB), E-HUB(EHU), MSP(MSP), WCMS(WCM),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셀디카드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(SCI),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백업서버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(BKM)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3)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솔루션용 도메인은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자리 자체 코드로 할당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프레임워크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: FWM,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어드민포탈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: APT,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웹설문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: WRS,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앱위변조방지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: AAP , …)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도메인성격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온라인서비스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(O),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관리 업무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솔루션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(A)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예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P-H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OM</a:t>
                      </a: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1-O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 통합홈페이지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</a:t>
                      </a: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T-LVG1-O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개발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리빙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16101"/>
              </p:ext>
            </p:extLst>
          </p:nvPr>
        </p:nvGraphicFramePr>
        <p:xfrm>
          <a:off x="1853359" y="2002666"/>
          <a:ext cx="2235544" cy="313244"/>
        </p:xfrm>
        <a:graphic>
          <a:graphicData uri="http://schemas.openxmlformats.org/drawingml/2006/table">
            <a:tbl>
              <a:tblPr/>
              <a:tblGrid>
                <a:gridCol w="279443"/>
                <a:gridCol w="279443"/>
                <a:gridCol w="279443"/>
                <a:gridCol w="279443"/>
                <a:gridCol w="279443"/>
                <a:gridCol w="279443"/>
                <a:gridCol w="279443"/>
                <a:gridCol w="279443"/>
              </a:tblGrid>
              <a:tr h="31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6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명명규칙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(2/8)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>
                <a:ea typeface="맑은 고딕" pitchFamily="50" charset="-127"/>
              </a:rPr>
              <a:t>WAS Instance</a:t>
            </a:r>
            <a:endParaRPr lang="ko-KR" altLang="en-US" sz="1400" dirty="0">
              <a:ea typeface="맑은 고딕" pitchFamily="50" charset="-127"/>
            </a:endParaRP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968660"/>
              </p:ext>
            </p:extLst>
          </p:nvPr>
        </p:nvGraphicFramePr>
        <p:xfrm>
          <a:off x="727522" y="1436014"/>
          <a:ext cx="8400346" cy="3994609"/>
        </p:xfrm>
        <a:graphic>
          <a:graphicData uri="http://schemas.openxmlformats.org/drawingml/2006/table">
            <a:tbl>
              <a:tblPr/>
              <a:tblGrid>
                <a:gridCol w="910566"/>
                <a:gridCol w="1143212"/>
                <a:gridCol w="6346568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 항목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63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구조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▶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Instance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는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자리 대문자로 작성한다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[1-6]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도메인명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[7]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용도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 WAS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인스턴스의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업무 용도에 따른 구분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( F / S 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[8]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구성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노드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해당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인스턴스가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기동되는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노드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 번호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[9]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순번</a:t>
                      </a: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96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명명규칙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용도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F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: Front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업무 용도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S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운영지원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Support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사이트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Acube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연동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구성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노드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서버 번호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(1~4), 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포켓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(1,2), MSP(1, 2),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쇼핑몰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(1~4),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이메일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(1, 2)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순번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Sequence (1~9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순차적으로 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예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P-H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OM</a:t>
                      </a: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1-O-F34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서버 통합홈페이지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대고객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Front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업무용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#4</a:t>
                      </a:r>
                      <a:endParaRPr kumimoji="1" lang="pt-BR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P-SHP1-O-S21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서버 쇼핑몰 운영지원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(Support)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관리자 업무용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P-CAC1-O-F21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 </a:t>
                      </a: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노드의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출산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육아 온라인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Front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(Sub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Application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코드로 도메인 구성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P-FWM2-A-S22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 </a:t>
                      </a: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노드의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쇼핑몰 프레임워크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Admin 2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번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(FWM2 -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쇼핑몰 프레임워크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도메인코드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145"/>
          <p:cNvGraphicFramePr>
            <a:graphicFrameLocks noGrp="1"/>
          </p:cNvGraphicFramePr>
          <p:nvPr>
            <p:extLst/>
          </p:nvPr>
        </p:nvGraphicFramePr>
        <p:xfrm>
          <a:off x="1853359" y="2002666"/>
          <a:ext cx="3084744" cy="313244"/>
        </p:xfrm>
        <a:graphic>
          <a:graphicData uri="http://schemas.openxmlformats.org/drawingml/2006/table">
            <a:tbl>
              <a:tblPr/>
              <a:tblGrid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</a:tblGrid>
              <a:tr h="31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9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명명규칙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(3/8)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>
                <a:ea typeface="맑은 고딕" pitchFamily="50" charset="-127"/>
              </a:rPr>
              <a:t>WAS Port</a:t>
            </a:r>
            <a:endParaRPr lang="ko-KR" altLang="en-US" sz="1400" dirty="0">
              <a:ea typeface="맑은 고딕" pitchFamily="50" charset="-127"/>
            </a:endParaRP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46220"/>
              </p:ext>
            </p:extLst>
          </p:nvPr>
        </p:nvGraphicFramePr>
        <p:xfrm>
          <a:off x="727522" y="1436012"/>
          <a:ext cx="8400345" cy="4479768"/>
        </p:xfrm>
        <a:graphic>
          <a:graphicData uri="http://schemas.openxmlformats.org/drawingml/2006/table">
            <a:tbl>
              <a:tblPr/>
              <a:tblGrid>
                <a:gridCol w="929828"/>
                <a:gridCol w="1238250"/>
                <a:gridCol w="6232267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 항목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67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구조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▶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WAS Port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는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자리로 할당한다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[1] : WAS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서비스 포트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(=1)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[2]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포트 구분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[3] : URL(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별 포트 구분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[4] :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업무시스템 포트 구분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[5]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포트 순번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명명 규칙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포트 구분</a:t>
                      </a:r>
                    </a:p>
                  </a:txBody>
                  <a:tcPr marL="36000" marR="36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(1), 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포켓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(2), MSP (3),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쇼핑몰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(4),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청구서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(5)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51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URL(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포트 구분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URL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 체계에 따른 구분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라이프스타일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(2),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라이프스테이지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(3),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멤버십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(4),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                                    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제휴사임직원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(5),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자동차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(6),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인증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결제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(7),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법인사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(8)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※ 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포켓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MSP,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이메일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시스템은 대표 업무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별도 시스템으로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URL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 체계 없음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업무시스템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포트 구분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체계별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구분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부터 순차적으로 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대표 업무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(1),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도메인은 순차적으로 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(2~9)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포트 순번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Weblogic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Admin Console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(0),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온라인 업무용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Managed Instance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부터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순자적으로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운영지원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(Support)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용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Instance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9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부터 역순으로 할당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예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10101(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 공통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Managed #1), 10109(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 운영지원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Managed #1), 11260(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리빙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 콘솔용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44103"/>
              </p:ext>
            </p:extLst>
          </p:nvPr>
        </p:nvGraphicFramePr>
        <p:xfrm>
          <a:off x="1853359" y="2002666"/>
          <a:ext cx="1285310" cy="313244"/>
        </p:xfrm>
        <a:graphic>
          <a:graphicData uri="http://schemas.openxmlformats.org/drawingml/2006/table">
            <a:tbl>
              <a:tblPr/>
              <a:tblGrid>
                <a:gridCol w="257062"/>
                <a:gridCol w="257062"/>
                <a:gridCol w="257062"/>
                <a:gridCol w="257062"/>
                <a:gridCol w="257062"/>
              </a:tblGrid>
              <a:tr h="31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7"/>
          <p:cNvSpPr>
            <a:spLocks/>
          </p:cNvSpPr>
          <p:nvPr/>
        </p:nvSpPr>
        <p:spPr bwMode="auto">
          <a:xfrm rot="19213310">
            <a:off x="1479178" y="2880604"/>
            <a:ext cx="5356459" cy="1116354"/>
          </a:xfrm>
          <a:prstGeom prst="roundRect">
            <a:avLst>
              <a:gd name="adj" fmla="val 19736"/>
            </a:avLst>
          </a:prstGeom>
          <a:gradFill rotWithShape="0">
            <a:gsLst>
              <a:gs pos="0">
                <a:srgbClr val="EE0202"/>
              </a:gs>
              <a:gs pos="100000">
                <a:srgbClr val="A2272B"/>
              </a:gs>
            </a:gsLst>
            <a:lin ang="540000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B2B2B2">
                <a:lumMod val="50000"/>
                <a:alpha val="40000"/>
              </a:srgbClr>
            </a:glow>
            <a:outerShdw blurRad="127000" dist="76199" dir="2700000" algn="ctr" rotWithShape="0">
              <a:srgbClr val="B2B2B2">
                <a:alpha val="75000"/>
              </a:srgbClr>
            </a:outerShdw>
          </a:effectLst>
        </p:spPr>
        <p:txBody>
          <a:bodyPr lIns="0" tIns="0" rIns="52434" bIns="0" anchor="ctr"/>
          <a:lstStyle/>
          <a:p>
            <a:pPr marL="36834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실</a:t>
            </a:r>
            <a:r>
              <a:rPr kumimoji="0" lang="ko-KR" altLang="en-US" sz="1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제 </a:t>
            </a:r>
            <a:r>
              <a:rPr kumimoji="0" lang="ko-KR" alt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포트 확인 후 변경 필요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2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138"/>
          <p:cNvSpPr>
            <a:spLocks noChangeArrowheads="1"/>
          </p:cNvSpPr>
          <p:nvPr/>
        </p:nvSpPr>
        <p:spPr bwMode="auto">
          <a:xfrm>
            <a:off x="509249" y="1609969"/>
            <a:ext cx="5129551" cy="4363794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6.1 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구성원칙</a:t>
            </a:r>
            <a:endParaRPr kumimoji="0" lang="en-US" altLang="ko-KR" sz="1400" b="1" dirty="0" smtClean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6.1.2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원칙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72" name="Rectangle 138"/>
          <p:cNvSpPr>
            <a:spLocks noChangeArrowheads="1"/>
          </p:cNvSpPr>
          <p:nvPr/>
        </p:nvSpPr>
        <p:spPr bwMode="auto">
          <a:xfrm>
            <a:off x="5791200" y="1622197"/>
            <a:ext cx="3579446" cy="434354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b="1" kern="0" dirty="0" smtClean="0">
                <a:ea typeface="맑은 고딕" pitchFamily="50" charset="-127"/>
              </a:rPr>
              <a:t>L4 </a:t>
            </a:r>
            <a:r>
              <a:rPr kumimoji="0" lang="en-US" altLang="ko-KR" sz="1200" b="1" kern="0" dirty="0">
                <a:ea typeface="맑은 고딕" pitchFamily="50" charset="-127"/>
              </a:rPr>
              <a:t>↔ </a:t>
            </a:r>
            <a:r>
              <a:rPr kumimoji="0" lang="en-US" altLang="ko-KR" sz="1200" b="1" kern="0" dirty="0" smtClean="0">
                <a:ea typeface="맑은 고딕" pitchFamily="50" charset="-127"/>
              </a:rPr>
              <a:t>WEB ↔ WAS </a:t>
            </a:r>
            <a:r>
              <a:rPr kumimoji="0" lang="ko-KR" altLang="en-US" sz="1200" b="1" kern="0" dirty="0" smtClean="0">
                <a:ea typeface="맑은 고딕" pitchFamily="50" charset="-127"/>
              </a:rPr>
              <a:t>구간 </a:t>
            </a:r>
            <a:r>
              <a:rPr kumimoji="0" lang="en-US" altLang="ko-KR" sz="1200" b="1" kern="0" dirty="0" smtClean="0">
                <a:ea typeface="맑은 고딕" pitchFamily="50" charset="-127"/>
              </a:rPr>
              <a:t>Load Balancing</a:t>
            </a:r>
            <a:br>
              <a:rPr kumimoji="0" lang="en-US" altLang="ko-KR" sz="1200" b="1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- L4</a:t>
            </a:r>
            <a:r>
              <a:rPr kumimoji="0" lang="en-US" altLang="ko-KR" sz="1100" kern="0" dirty="0">
                <a:ea typeface="맑은 고딕" pitchFamily="50" charset="-127"/>
              </a:rPr>
              <a:t>↔</a:t>
            </a:r>
            <a:r>
              <a:rPr kumimoji="0" lang="en-US" altLang="ko-KR" sz="1100" kern="0" dirty="0" smtClean="0">
                <a:ea typeface="맑은 고딕" pitchFamily="50" charset="-127"/>
              </a:rPr>
              <a:t>WEB </a:t>
            </a:r>
            <a:r>
              <a:rPr kumimoji="0" lang="ko-KR" altLang="en-US" sz="1100" kern="0" dirty="0">
                <a:ea typeface="맑은 고딕" pitchFamily="50" charset="-127"/>
              </a:rPr>
              <a:t>구간 </a:t>
            </a:r>
            <a:r>
              <a:rPr kumimoji="0" lang="en-US" altLang="ko-KR" sz="1100" kern="0" dirty="0" smtClean="0">
                <a:ea typeface="맑은 고딕" pitchFamily="50" charset="-127"/>
              </a:rPr>
              <a:t>L4 </a:t>
            </a:r>
            <a:r>
              <a:rPr kumimoji="0" lang="ko-KR" altLang="en-US" sz="1100" kern="0" dirty="0" smtClean="0">
                <a:ea typeface="맑은 고딕" pitchFamily="50" charset="-127"/>
              </a:rPr>
              <a:t>방식 이중화 활용</a:t>
            </a:r>
            <a:r>
              <a:rPr kumimoji="0" lang="en-US" altLang="ko-KR" sz="1100" kern="0" dirty="0" smtClean="0">
                <a:ea typeface="맑은 고딕" pitchFamily="50" charset="-127"/>
              </a:rPr>
              <a:t/>
            </a:r>
            <a:br>
              <a:rPr kumimoji="0" lang="en-US" altLang="ko-KR" sz="1100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- WEB↔WAS </a:t>
            </a:r>
            <a:r>
              <a:rPr kumimoji="0" lang="ko-KR" altLang="en-US" sz="1100" kern="0" dirty="0" smtClean="0">
                <a:ea typeface="맑은 고딕" pitchFamily="50" charset="-127"/>
              </a:rPr>
              <a:t>구간 </a:t>
            </a:r>
            <a:r>
              <a:rPr kumimoji="0" lang="en-US" altLang="ko-KR" sz="1100" kern="0" dirty="0" smtClean="0">
                <a:ea typeface="맑은 고딕" pitchFamily="50" charset="-127"/>
              </a:rPr>
              <a:t>Was Plug-In</a:t>
            </a:r>
            <a:r>
              <a:rPr kumimoji="0" lang="ko-KR" altLang="en-US" sz="1100" kern="0" dirty="0">
                <a:ea typeface="맑은 고딕" pitchFamily="50" charset="-127"/>
              </a:rPr>
              <a:t> </a:t>
            </a:r>
            <a:r>
              <a:rPr kumimoji="0" lang="ko-KR" altLang="en-US" sz="1100" kern="0" dirty="0" smtClean="0">
                <a:ea typeface="맑은 고딕" pitchFamily="50" charset="-127"/>
              </a:rPr>
              <a:t>방식 이중화 활용</a:t>
            </a:r>
            <a:endParaRPr kumimoji="0" lang="ko-KR" altLang="en-US" sz="1100" kern="0" dirty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b="1" kern="0" dirty="0" smtClean="0">
                <a:ea typeface="맑은 고딕" pitchFamily="50" charset="-127"/>
              </a:rPr>
              <a:t>WAS Instance </a:t>
            </a:r>
            <a:r>
              <a:rPr kumimoji="0" lang="ko-KR" altLang="en-US" sz="1200" b="1" kern="0" dirty="0" smtClean="0">
                <a:ea typeface="맑은 고딕" pitchFamily="50" charset="-127"/>
              </a:rPr>
              <a:t>구조 이중화</a:t>
            </a:r>
            <a:r>
              <a:rPr kumimoji="0" lang="en-US" altLang="ko-KR" sz="1200" kern="0" dirty="0">
                <a:ea typeface="맑은 고딕" pitchFamily="50" charset="-127"/>
              </a:rPr>
              <a:t/>
            </a:r>
            <a:br>
              <a:rPr kumimoji="0" lang="en-US" altLang="ko-KR" sz="1200" kern="0" dirty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- H/W </a:t>
            </a:r>
            <a:r>
              <a:rPr kumimoji="0" lang="ko-KR" altLang="en-US" sz="1100" kern="0" dirty="0" smtClean="0">
                <a:ea typeface="맑은 고딕" pitchFamily="50" charset="-127"/>
              </a:rPr>
              <a:t>및 </a:t>
            </a:r>
            <a:r>
              <a:rPr kumimoji="0" lang="en-US" altLang="ko-KR" sz="1100" kern="0" dirty="0" smtClean="0">
                <a:ea typeface="맑은 고딕" pitchFamily="50" charset="-127"/>
              </a:rPr>
              <a:t>OS </a:t>
            </a:r>
            <a:r>
              <a:rPr kumimoji="0" lang="ko-KR" altLang="en-US" sz="1100" kern="0" dirty="0" smtClean="0">
                <a:ea typeface="맑은 고딕" pitchFamily="50" charset="-127"/>
              </a:rPr>
              <a:t>장애 발생시 대비한 </a:t>
            </a:r>
            <a:r>
              <a:rPr kumimoji="0" lang="en-US" altLang="ko-KR" sz="1100" kern="0" dirty="0" smtClean="0">
                <a:ea typeface="맑은 고딕" pitchFamily="50" charset="-127"/>
              </a:rPr>
              <a:t>Instance </a:t>
            </a:r>
            <a:r>
              <a:rPr kumimoji="0" lang="ko-KR" altLang="en-US" sz="1100" kern="0" dirty="0" smtClean="0">
                <a:ea typeface="맑은 고딕" pitchFamily="50" charset="-127"/>
              </a:rPr>
              <a:t>이중화 </a:t>
            </a:r>
            <a:r>
              <a:rPr kumimoji="0" lang="en-US" altLang="ko-KR" sz="1100" kern="0" dirty="0" smtClean="0">
                <a:ea typeface="맑은 고딕" pitchFamily="50" charset="-127"/>
              </a:rPr>
              <a:t/>
            </a:r>
            <a:br>
              <a:rPr kumimoji="0" lang="en-US" altLang="ko-KR" sz="1100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- </a:t>
            </a:r>
            <a:r>
              <a:rPr kumimoji="0" lang="ko-KR" altLang="en-US" sz="1100" kern="0" dirty="0" smtClean="0">
                <a:ea typeface="맑은 고딕" pitchFamily="50" charset="-127"/>
              </a:rPr>
              <a:t>자원 사용량 예측으로 적정규모의 </a:t>
            </a:r>
            <a:r>
              <a:rPr kumimoji="0" lang="en-US" altLang="ko-KR" sz="1100" kern="0" dirty="0" smtClean="0">
                <a:ea typeface="맑은 고딕" pitchFamily="50" charset="-127"/>
              </a:rPr>
              <a:t>Instance </a:t>
            </a:r>
            <a:r>
              <a:rPr kumimoji="0" lang="ko-KR" altLang="en-US" sz="1100" kern="0" dirty="0" smtClean="0">
                <a:ea typeface="맑은 고딕" pitchFamily="50" charset="-127"/>
              </a:rPr>
              <a:t>구성</a:t>
            </a:r>
            <a:endParaRPr kumimoji="0" lang="en-US" altLang="ko-KR" sz="11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b="1" kern="0" dirty="0" smtClean="0">
                <a:ea typeface="맑은 고딕" pitchFamily="50" charset="-127"/>
              </a:rPr>
              <a:t>WAS Session Clustering</a:t>
            </a:r>
            <a:br>
              <a:rPr kumimoji="0" lang="en-US" altLang="ko-KR" sz="1200" b="1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- Session </a:t>
            </a:r>
            <a:r>
              <a:rPr kumimoji="0" lang="ko-KR" altLang="en-US" sz="1100" kern="0" dirty="0" smtClean="0">
                <a:solidFill>
                  <a:prstClr val="black"/>
                </a:solidFill>
                <a:ea typeface="맑은 고딕" pitchFamily="50" charset="-127"/>
              </a:rPr>
              <a:t>복제를 통한 실시간 정보교환 및 </a:t>
            </a: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Failover</a:t>
            </a:r>
            <a:b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</a:b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- Application Session </a:t>
            </a:r>
            <a:r>
              <a:rPr kumimoji="0" lang="ko-KR" altLang="en-US" sz="1100" kern="0" dirty="0" smtClean="0">
                <a:solidFill>
                  <a:prstClr val="black"/>
                </a:solidFill>
                <a:ea typeface="맑은 고딕" pitchFamily="50" charset="-127"/>
              </a:rPr>
              <a:t>공유 요건 검토 후 세부방안 결정 </a:t>
            </a: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(WAS Cluster Vs. </a:t>
            </a:r>
            <a:r>
              <a:rPr kumimoji="0" lang="en-US" altLang="ko-KR" sz="1100" kern="0" dirty="0" err="1" smtClean="0">
                <a:solidFill>
                  <a:prstClr val="black"/>
                </a:solidFill>
                <a:ea typeface="맑은 고딕" pitchFamily="50" charset="-127"/>
              </a:rPr>
              <a:t>DataGrid</a:t>
            </a:r>
            <a:r>
              <a:rPr kumimoji="0" lang="en-US" altLang="ko-KR" sz="1100" kern="0" dirty="0">
                <a:solidFill>
                  <a:prstClr val="black"/>
                </a:solidFill>
                <a:ea typeface="맑은 고딕" pitchFamily="50" charset="-127"/>
              </a:rPr>
              <a:t> </a:t>
            </a:r>
            <a:r>
              <a:rPr kumimoji="0" lang="en-US" altLang="ko-KR" sz="1100" kern="0" dirty="0" smtClean="0">
                <a:solidFill>
                  <a:prstClr val="black"/>
                </a:solidFill>
                <a:ea typeface="맑은 고딕" pitchFamily="50" charset="-127"/>
              </a:rPr>
              <a:t>)</a:t>
            </a: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b="1" kern="0" dirty="0" smtClean="0">
                <a:ea typeface="맑은 고딕" pitchFamily="50" charset="-127"/>
              </a:rPr>
              <a:t>Heap Memory</a:t>
            </a:r>
            <a:r>
              <a:rPr kumimoji="0" lang="ko-KR" altLang="en-US" sz="1200" b="1" kern="0" dirty="0" smtClean="0">
                <a:ea typeface="맑은 고딕" pitchFamily="50" charset="-127"/>
              </a:rPr>
              <a:t> 최적화</a:t>
            </a:r>
            <a:r>
              <a:rPr kumimoji="0" lang="en-US" altLang="ko-KR" sz="1200" kern="0" dirty="0" smtClean="0">
                <a:ea typeface="맑은 고딕" pitchFamily="50" charset="-127"/>
              </a:rPr>
              <a:t/>
            </a:r>
            <a:br>
              <a:rPr kumimoji="0" lang="en-US" altLang="ko-KR" sz="1200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- Application </a:t>
            </a:r>
            <a:r>
              <a:rPr kumimoji="0" lang="ko-KR" altLang="en-US" sz="1100" kern="0" dirty="0" smtClean="0">
                <a:ea typeface="맑은 고딕" pitchFamily="50" charset="-127"/>
              </a:rPr>
              <a:t>및 </a:t>
            </a:r>
            <a:r>
              <a:rPr kumimoji="0" lang="en-US" altLang="ko-KR" sz="1100" kern="0" dirty="0" smtClean="0">
                <a:ea typeface="맑은 고딕" pitchFamily="50" charset="-127"/>
              </a:rPr>
              <a:t>Data Loading size </a:t>
            </a:r>
            <a:r>
              <a:rPr kumimoji="0" lang="ko-KR" altLang="en-US" sz="1100" kern="0" dirty="0" smtClean="0">
                <a:ea typeface="맑은 고딕" pitchFamily="50" charset="-127"/>
              </a:rPr>
              <a:t>고려</a:t>
            </a:r>
            <a:r>
              <a:rPr kumimoji="0" lang="en-US" altLang="ko-KR" sz="1100" kern="0" dirty="0" smtClean="0">
                <a:ea typeface="맑은 고딕" pitchFamily="50" charset="-127"/>
              </a:rPr>
              <a:t/>
            </a:r>
            <a:br>
              <a:rPr kumimoji="0" lang="en-US" altLang="ko-KR" sz="1100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- Full GC </a:t>
            </a:r>
            <a:r>
              <a:rPr kumimoji="0" lang="ko-KR" altLang="en-US" sz="1100" kern="0" dirty="0" smtClean="0">
                <a:ea typeface="맑은 고딕" pitchFamily="50" charset="-127"/>
              </a:rPr>
              <a:t>발생 최소화</a:t>
            </a:r>
            <a:endParaRPr kumimoji="0" lang="en-US" altLang="ko-KR" sz="11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100" b="1" kern="0" dirty="0" smtClean="0">
                <a:ea typeface="맑은 고딕" pitchFamily="50" charset="-127"/>
              </a:rPr>
              <a:t>WAS </a:t>
            </a:r>
            <a:r>
              <a:rPr kumimoji="0" lang="en-US" altLang="ko-KR" sz="1100" b="1" kern="0" dirty="0" smtClean="0">
                <a:ea typeface="맑은 고딕" pitchFamily="50" charset="-127"/>
              </a:rPr>
              <a:t>↔ DB </a:t>
            </a:r>
            <a:r>
              <a:rPr kumimoji="0" lang="ko-KR" altLang="en-US" sz="1100" b="1" kern="0" dirty="0" smtClean="0">
                <a:ea typeface="맑은 고딕" pitchFamily="50" charset="-127"/>
              </a:rPr>
              <a:t>구간 </a:t>
            </a:r>
            <a:r>
              <a:rPr kumimoji="0" lang="en-US" altLang="ko-KR" sz="1100" b="1" kern="0" dirty="0" smtClean="0">
                <a:ea typeface="맑은 고딕" pitchFamily="50" charset="-127"/>
              </a:rPr>
              <a:t>Connection</a:t>
            </a:r>
            <a:br>
              <a:rPr kumimoji="0" lang="en-US" altLang="ko-KR" sz="1100" b="1" kern="0" dirty="0" smtClean="0">
                <a:ea typeface="맑은 고딕" pitchFamily="50" charset="-127"/>
              </a:rPr>
            </a:br>
            <a:r>
              <a:rPr kumimoji="0" lang="en-US" altLang="ko-KR" sz="1100" kern="0" dirty="0" smtClean="0">
                <a:ea typeface="맑은 고딕" pitchFamily="50" charset="-127"/>
              </a:rPr>
              <a:t>- </a:t>
            </a:r>
            <a:r>
              <a:rPr kumimoji="0" lang="ko-KR" altLang="en-US" sz="1100" kern="0" dirty="0" smtClean="0">
                <a:ea typeface="맑은 고딕" pitchFamily="50" charset="-127"/>
              </a:rPr>
              <a:t>운영 안정성 및 </a:t>
            </a:r>
            <a:r>
              <a:rPr kumimoji="0" lang="en-US" altLang="ko-KR" sz="1100" kern="0" dirty="0" smtClean="0">
                <a:ea typeface="맑은 고딕" pitchFamily="50" charset="-127"/>
              </a:rPr>
              <a:t>Failover</a:t>
            </a:r>
            <a:r>
              <a:rPr kumimoji="0" lang="ko-KR" altLang="en-US" sz="1100" kern="0" dirty="0" smtClean="0">
                <a:ea typeface="맑은 고딕" pitchFamily="50" charset="-127"/>
              </a:rPr>
              <a:t>를 고려한 </a:t>
            </a:r>
            <a:r>
              <a:rPr kumimoji="0" lang="ko-KR" altLang="en-US" sz="1100" kern="0" dirty="0" err="1" smtClean="0">
                <a:ea typeface="맑은 고딕" pitchFamily="50" charset="-127"/>
              </a:rPr>
              <a:t>최적안</a:t>
            </a:r>
            <a:r>
              <a:rPr kumimoji="0" lang="ko-KR" altLang="en-US" sz="1100" kern="0" dirty="0" smtClean="0">
                <a:ea typeface="맑은 고딕" pitchFamily="50" charset="-127"/>
              </a:rPr>
              <a:t> 구성</a:t>
            </a:r>
            <a:endParaRPr kumimoji="0" lang="en-US" altLang="ko-KR" sz="11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2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200" kern="0" dirty="0" smtClean="0">
              <a:ea typeface="맑은 고딕" pitchFamily="50" charset="-127"/>
            </a:endParaRPr>
          </a:p>
        </p:txBody>
      </p:sp>
      <p:sp>
        <p:nvSpPr>
          <p:cNvPr id="87" name="AutoShape 7"/>
          <p:cNvSpPr>
            <a:spLocks noChangeArrowheads="1"/>
          </p:cNvSpPr>
          <p:nvPr/>
        </p:nvSpPr>
        <p:spPr bwMode="auto">
          <a:xfrm>
            <a:off x="1063595" y="2730945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 dirty="0" err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Web서버</a:t>
            </a:r>
            <a:endParaRPr kumimoji="0" lang="en-US" altLang="en-US" sz="10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8" name="AutoShape 8"/>
          <p:cNvSpPr>
            <a:spLocks noChangeArrowheads="1"/>
          </p:cNvSpPr>
          <p:nvPr/>
        </p:nvSpPr>
        <p:spPr bwMode="auto">
          <a:xfrm>
            <a:off x="1063595" y="3832671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WAS서버</a:t>
            </a:r>
          </a:p>
        </p:txBody>
      </p:sp>
      <p:sp>
        <p:nvSpPr>
          <p:cNvPr id="89" name="AutoShape 9"/>
          <p:cNvSpPr>
            <a:spLocks noChangeArrowheads="1"/>
          </p:cNvSpPr>
          <p:nvPr/>
        </p:nvSpPr>
        <p:spPr bwMode="auto">
          <a:xfrm>
            <a:off x="1063595" y="4934397"/>
            <a:ext cx="908050" cy="2778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sz="1000" b="1">
                <a:solidFill>
                  <a:srgbClr val="080808"/>
                </a:solidFill>
                <a:latin typeface="맑은 고딕" pitchFamily="50" charset="-127"/>
                <a:ea typeface="맑은 고딕" pitchFamily="50" charset="-127"/>
              </a:rPr>
              <a:t>DB서버</a:t>
            </a:r>
          </a:p>
        </p:txBody>
      </p:sp>
      <p:sp>
        <p:nvSpPr>
          <p:cNvPr id="100" name="AutoShape 7"/>
          <p:cNvSpPr>
            <a:spLocks noChangeArrowheads="1"/>
          </p:cNvSpPr>
          <p:nvPr/>
        </p:nvSpPr>
        <p:spPr bwMode="auto">
          <a:xfrm>
            <a:off x="1051880" y="2050417"/>
            <a:ext cx="908050" cy="279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en-US" b="1" dirty="0" smtClean="0">
                <a:solidFill>
                  <a:srgbClr val="080808"/>
                </a:solidFill>
                <a:ea typeface="맑은 고딕" pitchFamily="50" charset="-127"/>
              </a:rPr>
              <a:t>L4</a:t>
            </a:r>
            <a:endParaRPr kumimoji="0" lang="en-US" altLang="en-US" sz="1000" b="1" dirty="0">
              <a:solidFill>
                <a:srgbClr val="080808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4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ko-KR" altLang="en-US" sz="1400" kern="0" dirty="0" smtClean="0">
                <a:ea typeface="맑은 고딕" pitchFamily="50" charset="-127"/>
                <a:cs typeface="Tahoma"/>
              </a:rPr>
              <a:t>업무별 온라인 특성 및 처리량을 예측 </a:t>
            </a:r>
            <a:r>
              <a:rPr lang="en-US" altLang="ko-KR" sz="1400" kern="0" dirty="0" smtClean="0">
                <a:ea typeface="맑은 고딕" pitchFamily="50" charset="-127"/>
                <a:cs typeface="Tahoma"/>
              </a:rPr>
              <a:t>WAS Domain </a:t>
            </a:r>
            <a:r>
              <a:rPr lang="ko-KR" altLang="en-US" sz="1400" kern="0" dirty="0" smtClean="0">
                <a:ea typeface="맑은 고딕" pitchFamily="50" charset="-127"/>
                <a:cs typeface="Tahoma"/>
              </a:rPr>
              <a:t>및 </a:t>
            </a:r>
            <a:r>
              <a:rPr lang="en-US" altLang="ko-KR" sz="1400" kern="0" dirty="0" smtClean="0">
                <a:ea typeface="맑은 고딕" pitchFamily="50" charset="-127"/>
                <a:cs typeface="Tahoma"/>
              </a:rPr>
              <a:t>Instance </a:t>
            </a:r>
            <a:r>
              <a:rPr lang="ko-KR" altLang="en-US" sz="1400" kern="0" dirty="0" smtClean="0">
                <a:ea typeface="맑은 고딕" pitchFamily="50" charset="-127"/>
                <a:cs typeface="Tahoma"/>
              </a:rPr>
              <a:t>최적화 구성방안을 설계하고</a:t>
            </a:r>
            <a:r>
              <a:rPr lang="en-US" altLang="ko-KR" sz="1400" kern="0" dirty="0" smtClean="0">
                <a:ea typeface="맑은 고딕" pitchFamily="50" charset="-127"/>
                <a:cs typeface="Tahoma"/>
              </a:rPr>
              <a:t>, 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400" kern="0" dirty="0" smtClean="0">
                <a:ea typeface="맑은 고딕" pitchFamily="50" charset="-127"/>
                <a:cs typeface="Tahoma"/>
              </a:rPr>
              <a:t>가용성</a:t>
            </a:r>
            <a:r>
              <a:rPr lang="en-US" altLang="ko-KR" sz="1400" kern="0" dirty="0" smtClean="0">
                <a:ea typeface="맑은 고딕" pitchFamily="50" charset="-127"/>
                <a:cs typeface="Tahoma"/>
              </a:rPr>
              <a:t>/</a:t>
            </a:r>
            <a:r>
              <a:rPr lang="ko-KR" altLang="en-US" sz="1400" kern="0" dirty="0" smtClean="0">
                <a:ea typeface="맑은 고딕" pitchFamily="50" charset="-127"/>
                <a:cs typeface="Tahoma"/>
              </a:rPr>
              <a:t>안정성 측면을 고려하여</a:t>
            </a:r>
            <a:r>
              <a:rPr lang="en-US" altLang="ko-KR" sz="1400" kern="0" dirty="0" smtClean="0">
                <a:ea typeface="맑은 고딕" pitchFamily="50" charset="-127"/>
                <a:cs typeface="Tahoma"/>
              </a:rPr>
              <a:t>, WEB, WAS, DB </a:t>
            </a:r>
            <a:r>
              <a:rPr lang="ko-KR" altLang="en-US" sz="1400" kern="0" dirty="0" smtClean="0">
                <a:ea typeface="맑은 고딕" pitchFamily="50" charset="-127"/>
                <a:cs typeface="Tahoma"/>
              </a:rPr>
              <a:t>서버의 연결 방안을 정의함</a:t>
            </a:r>
            <a:endParaRPr kumimoji="0" lang="en-GB" altLang="ko-KR" sz="1400" kern="0" dirty="0">
              <a:ea typeface="맑은 고딕" pitchFamily="50" charset="-127"/>
            </a:endParaRPr>
          </a:p>
        </p:txBody>
      </p:sp>
      <p:sp>
        <p:nvSpPr>
          <p:cNvPr id="63" name="Oval 8"/>
          <p:cNvSpPr>
            <a:spLocks noChangeArrowheads="1"/>
          </p:cNvSpPr>
          <p:nvPr/>
        </p:nvSpPr>
        <p:spPr bwMode="auto">
          <a:xfrm>
            <a:off x="2489959" y="3952056"/>
            <a:ext cx="2610644" cy="624388"/>
          </a:xfrm>
          <a:prstGeom prst="ellipse">
            <a:avLst/>
          </a:prstGeom>
          <a:solidFill>
            <a:srgbClr val="767DC4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900" b="1" dirty="0"/>
          </a:p>
          <a:p>
            <a:pPr algn="ctr" latinLnBrk="0">
              <a:spcBef>
                <a:spcPct val="50000"/>
              </a:spcBef>
            </a:pPr>
            <a:endParaRPr kumimoji="0" lang="en-US" altLang="ko-KR" sz="900" b="1" dirty="0"/>
          </a:p>
          <a:p>
            <a:pPr algn="ctr" latinLnBrk="0">
              <a:spcBef>
                <a:spcPct val="50000"/>
              </a:spcBef>
            </a:pPr>
            <a:r>
              <a:rPr kumimoji="0" lang="en-US" altLang="ko-KR" sz="900" b="1" dirty="0"/>
              <a:t>WAS Clustering</a:t>
            </a:r>
            <a:endParaRPr kumimoji="0" lang="ko-KR" altLang="en-US" sz="900" b="1" dirty="0"/>
          </a:p>
        </p:txBody>
      </p:sp>
      <p:sp>
        <p:nvSpPr>
          <p:cNvPr id="64" name="Oval 8"/>
          <p:cNvSpPr>
            <a:spLocks noChangeArrowheads="1"/>
          </p:cNvSpPr>
          <p:nvPr/>
        </p:nvSpPr>
        <p:spPr bwMode="auto">
          <a:xfrm>
            <a:off x="2489959" y="5044425"/>
            <a:ext cx="2610644" cy="477689"/>
          </a:xfrm>
          <a:prstGeom prst="ellipse">
            <a:avLst/>
          </a:prstGeom>
          <a:solidFill>
            <a:srgbClr val="767DC4">
              <a:alpha val="1803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50000"/>
              </a:spcBef>
            </a:pPr>
            <a:endParaRPr kumimoji="0" lang="en-US" altLang="ko-KR" sz="900" b="1" dirty="0" smtClean="0"/>
          </a:p>
          <a:p>
            <a:pPr algn="ctr" latinLnBrk="0">
              <a:spcBef>
                <a:spcPct val="50000"/>
              </a:spcBef>
            </a:pPr>
            <a:r>
              <a:rPr kumimoji="0" lang="en-US" altLang="ko-KR" sz="900" b="1" dirty="0" smtClean="0"/>
              <a:t>RAC</a:t>
            </a:r>
            <a:endParaRPr kumimoji="0" lang="ko-KR" altLang="en-US" sz="900" b="1" dirty="0"/>
          </a:p>
        </p:txBody>
      </p:sp>
      <p:cxnSp>
        <p:nvCxnSpPr>
          <p:cNvPr id="66" name="AutoShape 31"/>
          <p:cNvCxnSpPr>
            <a:cxnSpLocks noChangeShapeType="1"/>
            <a:stCxn id="67" idx="2"/>
            <a:endCxn id="68" idx="0"/>
          </p:cNvCxnSpPr>
          <p:nvPr/>
        </p:nvCxnSpPr>
        <p:spPr bwMode="auto">
          <a:xfrm flipH="1">
            <a:off x="3166520" y="3075864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05" name="AutoShape 31"/>
          <p:cNvCxnSpPr>
            <a:cxnSpLocks noChangeShapeType="1"/>
            <a:stCxn id="67" idx="2"/>
            <a:endCxn id="69" idx="0"/>
          </p:cNvCxnSpPr>
          <p:nvPr/>
        </p:nvCxnSpPr>
        <p:spPr bwMode="auto">
          <a:xfrm>
            <a:off x="4424042" y="3075864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06" name="AutoShape 31"/>
          <p:cNvCxnSpPr>
            <a:cxnSpLocks noChangeShapeType="1"/>
            <a:stCxn id="65" idx="2"/>
            <a:endCxn id="69" idx="0"/>
          </p:cNvCxnSpPr>
          <p:nvPr/>
        </p:nvCxnSpPr>
        <p:spPr bwMode="auto">
          <a:xfrm>
            <a:off x="3166520" y="3075864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07" name="AutoShape 31"/>
          <p:cNvCxnSpPr>
            <a:cxnSpLocks noChangeShapeType="1"/>
            <a:stCxn id="65" idx="2"/>
            <a:endCxn id="68" idx="0"/>
          </p:cNvCxnSpPr>
          <p:nvPr/>
        </p:nvCxnSpPr>
        <p:spPr bwMode="auto">
          <a:xfrm>
            <a:off x="3166520" y="3075864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08" name="AutoShape 31"/>
          <p:cNvCxnSpPr>
            <a:cxnSpLocks noChangeShapeType="1"/>
            <a:stCxn id="68" idx="2"/>
            <a:endCxn id="70" idx="0"/>
          </p:cNvCxnSpPr>
          <p:nvPr/>
        </p:nvCxnSpPr>
        <p:spPr bwMode="auto">
          <a:xfrm>
            <a:off x="3166520" y="4177590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09" name="AutoShape 31"/>
          <p:cNvCxnSpPr>
            <a:cxnSpLocks noChangeShapeType="1"/>
            <a:stCxn id="69" idx="2"/>
            <a:endCxn id="70" idx="0"/>
          </p:cNvCxnSpPr>
          <p:nvPr/>
        </p:nvCxnSpPr>
        <p:spPr bwMode="auto">
          <a:xfrm flipH="1">
            <a:off x="3166520" y="4177590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0" name="AutoShape 31"/>
          <p:cNvCxnSpPr>
            <a:cxnSpLocks noChangeShapeType="1"/>
            <a:stCxn id="69" idx="2"/>
            <a:endCxn id="71" idx="0"/>
          </p:cNvCxnSpPr>
          <p:nvPr/>
        </p:nvCxnSpPr>
        <p:spPr bwMode="auto">
          <a:xfrm>
            <a:off x="4424042" y="4177590"/>
            <a:ext cx="0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11" name="AutoShape 31"/>
          <p:cNvCxnSpPr>
            <a:cxnSpLocks noChangeShapeType="1"/>
            <a:stCxn id="68" idx="2"/>
            <a:endCxn id="71" idx="0"/>
          </p:cNvCxnSpPr>
          <p:nvPr/>
        </p:nvCxnSpPr>
        <p:spPr bwMode="auto">
          <a:xfrm>
            <a:off x="3166520" y="4177590"/>
            <a:ext cx="1257522" cy="75680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grpSp>
        <p:nvGrpSpPr>
          <p:cNvPr id="2" name="그룹 1"/>
          <p:cNvGrpSpPr/>
          <p:nvPr/>
        </p:nvGrpSpPr>
        <p:grpSpPr>
          <a:xfrm>
            <a:off x="2639463" y="2730945"/>
            <a:ext cx="2311636" cy="2548371"/>
            <a:chOff x="2642878" y="2577117"/>
            <a:chExt cx="2311636" cy="2548371"/>
          </a:xfrm>
        </p:grpSpPr>
        <p:pic>
          <p:nvPicPr>
            <p:cNvPr id="65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2577117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2577117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3678843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3678843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2642878" y="4780569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2" descr="C:\Users\Owner\Desktop\透明(low size)\F2013_1_21_1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5" t="30000" r="10333" b="29333"/>
            <a:stretch>
              <a:fillRect/>
            </a:stretch>
          </p:blipFill>
          <p:spPr bwMode="auto">
            <a:xfrm>
              <a:off x="3900400" y="4780569"/>
              <a:ext cx="1054114" cy="344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Rectangle 14"/>
            <p:cNvSpPr>
              <a:spLocks noChangeArrowheads="1"/>
            </p:cNvSpPr>
            <p:nvPr/>
          </p:nvSpPr>
          <p:spPr bwMode="auto">
            <a:xfrm>
              <a:off x="2809639" y="2671790"/>
              <a:ext cx="720592" cy="17621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800" dirty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Plug-In</a:t>
              </a:r>
            </a:p>
          </p:txBody>
        </p:sp>
        <p:sp>
          <p:nvSpPr>
            <p:cNvPr id="113" name="Rectangle 14"/>
            <p:cNvSpPr>
              <a:spLocks noChangeArrowheads="1"/>
            </p:cNvSpPr>
            <p:nvPr/>
          </p:nvSpPr>
          <p:spPr bwMode="auto">
            <a:xfrm>
              <a:off x="4067161" y="2671790"/>
              <a:ext cx="720592" cy="17621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80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Plug-In</a:t>
              </a:r>
            </a:p>
          </p:txBody>
        </p:sp>
      </p:grpSp>
      <p:grpSp>
        <p:nvGrpSpPr>
          <p:cNvPr id="114" name="그룹 113"/>
          <p:cNvGrpSpPr/>
          <p:nvPr/>
        </p:nvGrpSpPr>
        <p:grpSpPr>
          <a:xfrm>
            <a:off x="3054051" y="3551535"/>
            <a:ext cx="1482460" cy="819149"/>
            <a:chOff x="6670057" y="3139187"/>
            <a:chExt cx="1482460" cy="819149"/>
          </a:xfrm>
        </p:grpSpPr>
        <p:sp>
          <p:nvSpPr>
            <p:cNvPr id="115" name="Rectangle 14"/>
            <p:cNvSpPr>
              <a:spLocks noChangeArrowheads="1"/>
            </p:cNvSpPr>
            <p:nvPr/>
          </p:nvSpPr>
          <p:spPr bwMode="auto">
            <a:xfrm>
              <a:off x="6678656" y="3139187"/>
              <a:ext cx="1461823" cy="63805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900" dirty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WAS </a:t>
              </a:r>
              <a:r>
                <a:rPr kumimoji="0" lang="en-US" altLang="ko-KR" sz="900" dirty="0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Server</a:t>
              </a:r>
              <a:endParaRPr kumimoji="0" lang="en-US" altLang="ko-KR" sz="900" dirty="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  <p:grpSp>
          <p:nvGrpSpPr>
            <p:cNvPr id="116" name="그룹 42"/>
            <p:cNvGrpSpPr>
              <a:grpSpLocks/>
            </p:cNvGrpSpPr>
            <p:nvPr/>
          </p:nvGrpSpPr>
          <p:grpSpPr bwMode="auto">
            <a:xfrm>
              <a:off x="6828277" y="3329687"/>
              <a:ext cx="1150541" cy="415925"/>
              <a:chOff x="3912781" y="2349795"/>
              <a:chExt cx="861238" cy="414670"/>
            </a:xfrm>
          </p:grpSpPr>
          <p:sp>
            <p:nvSpPr>
              <p:cNvPr id="118" name="Rectangle 14"/>
              <p:cNvSpPr>
                <a:spLocks noChangeArrowheads="1"/>
              </p:cNvSpPr>
              <p:nvPr/>
            </p:nvSpPr>
            <p:spPr bwMode="auto">
              <a:xfrm>
                <a:off x="3912781" y="2349795"/>
                <a:ext cx="861238" cy="414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kumimoji="0" lang="en-US" altLang="ko-KR" sz="900" dirty="0"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Instance</a:t>
                </a:r>
              </a:p>
            </p:txBody>
          </p:sp>
          <p:sp>
            <p:nvSpPr>
              <p:cNvPr id="119" name="Rectangle 14"/>
              <p:cNvSpPr>
                <a:spLocks noChangeArrowheads="1"/>
              </p:cNvSpPr>
              <p:nvPr/>
            </p:nvSpPr>
            <p:spPr bwMode="auto">
              <a:xfrm>
                <a:off x="3948827" y="2538137"/>
                <a:ext cx="793008" cy="18359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latinLnBrk="0">
                  <a:spcBef>
                    <a:spcPct val="50000"/>
                  </a:spcBef>
                  <a:defRPr/>
                </a:pPr>
                <a:r>
                  <a:rPr kumimoji="0" lang="en-US" altLang="ko-KR" sz="900" dirty="0">
                    <a:latin typeface="맑은 고딕" pitchFamily="50" charset="-127"/>
                    <a:ea typeface="맑은 고딕" pitchFamily="50" charset="-127"/>
                    <a:cs typeface="Arial" pitchFamily="34" charset="0"/>
                  </a:rPr>
                  <a:t>Heap Memory</a:t>
                </a:r>
              </a:p>
            </p:txBody>
          </p:sp>
        </p:grpSp>
        <p:sp>
          <p:nvSpPr>
            <p:cNvPr id="117" name="Rectangle 14"/>
            <p:cNvSpPr>
              <a:spLocks noChangeArrowheads="1"/>
            </p:cNvSpPr>
            <p:nvPr/>
          </p:nvSpPr>
          <p:spPr bwMode="auto">
            <a:xfrm>
              <a:off x="6670057" y="3812286"/>
              <a:ext cx="1482460" cy="14605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latinLnBrk="0">
                <a:spcBef>
                  <a:spcPct val="50000"/>
                </a:spcBef>
              </a:pPr>
              <a:r>
                <a:rPr kumimoji="0" lang="en-US" altLang="ko-KR" sz="900" dirty="0" err="1" smtClean="0">
                  <a:latin typeface="맑은 고딕" pitchFamily="50" charset="-127"/>
                  <a:ea typeface="맑은 고딕" pitchFamily="50" charset="-127"/>
                  <a:cs typeface="Arial" pitchFamily="34" charset="0"/>
                </a:rPr>
                <a:t>Datasource</a:t>
              </a:r>
              <a:endParaRPr kumimoji="0" lang="en-US" altLang="ko-KR" sz="900" dirty="0">
                <a:latin typeface="맑은 고딕" pitchFamily="50" charset="-127"/>
                <a:ea typeface="맑은 고딕" pitchFamily="50" charset="-127"/>
                <a:cs typeface="Arial" pitchFamily="34" charset="0"/>
              </a:endParaRPr>
            </a:p>
          </p:txBody>
        </p:sp>
      </p:grpSp>
      <p:grpSp>
        <p:nvGrpSpPr>
          <p:cNvPr id="120" name="그룹 119"/>
          <p:cNvGrpSpPr/>
          <p:nvPr/>
        </p:nvGrpSpPr>
        <p:grpSpPr>
          <a:xfrm>
            <a:off x="3444591" y="1905349"/>
            <a:ext cx="906485" cy="492825"/>
            <a:chOff x="3477683" y="1751521"/>
            <a:chExt cx="906485" cy="492825"/>
          </a:xfrm>
        </p:grpSpPr>
        <p:pic>
          <p:nvPicPr>
            <p:cNvPr id="121" name="Picture 165" descr="그림1 사본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1324" y="1838347"/>
              <a:ext cx="672844" cy="40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Picture 165" descr="그림1 사본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83" y="1751521"/>
              <a:ext cx="672844" cy="405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3" name="AutoShape 31"/>
          <p:cNvCxnSpPr>
            <a:cxnSpLocks noChangeShapeType="1"/>
            <a:stCxn id="122" idx="2"/>
            <a:endCxn id="67" idx="0"/>
          </p:cNvCxnSpPr>
          <p:nvPr/>
        </p:nvCxnSpPr>
        <p:spPr bwMode="auto">
          <a:xfrm>
            <a:off x="3781013" y="2311348"/>
            <a:ext cx="643029" cy="41959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  <p:cxnSp>
        <p:nvCxnSpPr>
          <p:cNvPr id="124" name="AutoShape 31"/>
          <p:cNvCxnSpPr>
            <a:cxnSpLocks noChangeShapeType="1"/>
            <a:stCxn id="122" idx="2"/>
            <a:endCxn id="65" idx="0"/>
          </p:cNvCxnSpPr>
          <p:nvPr/>
        </p:nvCxnSpPr>
        <p:spPr bwMode="auto">
          <a:xfrm flipH="1">
            <a:off x="3166520" y="2311348"/>
            <a:ext cx="614493" cy="419597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3895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명명규칙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(4/8)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>
                <a:ea typeface="맑은 고딕" pitchFamily="50" charset="-127"/>
              </a:rPr>
              <a:t>WAS </a:t>
            </a:r>
            <a:r>
              <a:rPr lang="en-US" altLang="ko-KR" sz="1400" dirty="0" err="1">
                <a:ea typeface="맑은 고딕" pitchFamily="50" charset="-127"/>
              </a:rPr>
              <a:t>Jndi</a:t>
            </a:r>
            <a:r>
              <a:rPr lang="en-US" altLang="ko-KR" sz="1400" dirty="0">
                <a:ea typeface="맑은 고딕" pitchFamily="50" charset="-127"/>
              </a:rPr>
              <a:t> Name</a:t>
            </a:r>
            <a:r>
              <a:rPr lang="ko-KR" altLang="en-US" sz="1400" dirty="0">
                <a:ea typeface="맑은 고딕" pitchFamily="50" charset="-127"/>
              </a:rPr>
              <a:t>와</a:t>
            </a:r>
            <a:r>
              <a:rPr lang="en-US" altLang="ko-KR" sz="1400" dirty="0">
                <a:ea typeface="맑은 고딕" pitchFamily="50" charset="-127"/>
              </a:rPr>
              <a:t> </a:t>
            </a:r>
            <a:r>
              <a:rPr lang="en-US" altLang="ko-KR" sz="1400" dirty="0" err="1">
                <a:ea typeface="맑은 고딕" pitchFamily="50" charset="-127"/>
              </a:rPr>
              <a:t>DataSource</a:t>
            </a:r>
            <a:r>
              <a:rPr lang="en-US" altLang="ko-KR" sz="1400" dirty="0">
                <a:ea typeface="맑은 고딕" pitchFamily="50" charset="-127"/>
              </a:rPr>
              <a:t> Name</a:t>
            </a:r>
            <a:r>
              <a:rPr lang="ko-KR" altLang="en-US" sz="1400" dirty="0">
                <a:ea typeface="맑은 고딕" pitchFamily="50" charset="-127"/>
              </a:rPr>
              <a:t>는</a:t>
            </a:r>
            <a:r>
              <a:rPr lang="en-US" altLang="ko-KR" sz="1400" dirty="0">
                <a:ea typeface="맑은 고딕" pitchFamily="50" charset="-127"/>
              </a:rPr>
              <a:t> </a:t>
            </a:r>
            <a:r>
              <a:rPr lang="ko-KR" altLang="en-US" sz="1400" dirty="0">
                <a:ea typeface="맑은 고딕" pitchFamily="50" charset="-127"/>
              </a:rPr>
              <a:t>동일한 명명규칙 적용</a:t>
            </a:r>
            <a:endParaRPr lang="en-US" altLang="ko-KR" sz="1400" dirty="0">
              <a:ea typeface="맑은 고딕" pitchFamily="50" charset="-127"/>
            </a:endParaRP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98052"/>
              </p:ext>
            </p:extLst>
          </p:nvPr>
        </p:nvGraphicFramePr>
        <p:xfrm>
          <a:off x="727522" y="1436015"/>
          <a:ext cx="8400345" cy="2447446"/>
        </p:xfrm>
        <a:graphic>
          <a:graphicData uri="http://schemas.openxmlformats.org/drawingml/2006/table">
            <a:tbl>
              <a:tblPr/>
              <a:tblGrid>
                <a:gridCol w="910566"/>
                <a:gridCol w="7489779"/>
              </a:tblGrid>
              <a:tr h="2870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 항목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392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구조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▶</a:t>
                      </a:r>
                      <a:r>
                        <a:rPr kumimoji="1" lang="en-US" altLang="ko-KR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en-US" altLang="ko-KR" sz="10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DataSource</a:t>
                      </a:r>
                      <a:r>
                        <a:rPr kumimoji="1" lang="en-US" altLang="ko-KR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1" lang="ko-KR" altLang="en-US" sz="1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인 경우</a:t>
                      </a:r>
                      <a:endParaRPr kumimoji="1" lang="en-US" altLang="ko-KR" sz="1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[1-4] : DB Name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[5-9] : DB SID or [5-9] DB Main</a:t>
                      </a:r>
                      <a:r>
                        <a:rPr kumimoji="1" lang="ko-KR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SCHEMA</a:t>
                      </a:r>
                      <a:r>
                        <a:rPr kumimoji="1" lang="ko-KR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명</a:t>
                      </a:r>
                      <a:endParaRPr kumimoji="1" lang="en-US" altLang="ko-KR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itchFamily="50" charset="-12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 [10-12] : Non-</a:t>
                      </a:r>
                      <a:r>
                        <a:rPr kumimoji="1" lang="en-US" altLang="ko-KR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Xa</a:t>
                      </a:r>
                      <a:r>
                        <a:rPr kumimoji="1" lang="ko-KR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모드</a:t>
                      </a:r>
                      <a:r>
                        <a:rPr kumimoji="1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(NXA), </a:t>
                      </a:r>
                      <a:r>
                        <a:rPr kumimoji="1" lang="en-US" altLang="ko-KR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Xa</a:t>
                      </a:r>
                      <a:r>
                        <a:rPr kumimoji="1" lang="ko-KR" alt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모드</a:t>
                      </a:r>
                      <a:r>
                        <a:rPr kumimoji="1" lang="en-US" altLang="ko-KR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+mn-ea"/>
                          <a:cs typeface="+mn-cs"/>
                        </a:rPr>
                        <a:t>(XA)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1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예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DS-THPG-THPG1-NXA : THPG DB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의 </a:t>
                      </a: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SID THPG1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노드로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향하는 </a:t>
                      </a: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Data Source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159708"/>
              </p:ext>
            </p:extLst>
          </p:nvPr>
        </p:nvGraphicFramePr>
        <p:xfrm>
          <a:off x="1754493" y="2019338"/>
          <a:ext cx="4744003" cy="313244"/>
        </p:xfrm>
        <a:graphic>
          <a:graphicData uri="http://schemas.openxmlformats.org/drawingml/2006/table">
            <a:tbl>
              <a:tblPr/>
              <a:tblGrid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  <a:gridCol w="279059"/>
              </a:tblGrid>
              <a:tr h="31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36000" marR="3600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7"/>
          <p:cNvSpPr>
            <a:spLocks/>
          </p:cNvSpPr>
          <p:nvPr/>
        </p:nvSpPr>
        <p:spPr bwMode="auto">
          <a:xfrm rot="19213310">
            <a:off x="2274771" y="2970590"/>
            <a:ext cx="5356459" cy="1116354"/>
          </a:xfrm>
          <a:prstGeom prst="roundRect">
            <a:avLst>
              <a:gd name="adj" fmla="val 19736"/>
            </a:avLst>
          </a:prstGeom>
          <a:gradFill rotWithShape="0">
            <a:gsLst>
              <a:gs pos="0">
                <a:srgbClr val="EE0202"/>
              </a:gs>
              <a:gs pos="100000">
                <a:srgbClr val="A2272B"/>
              </a:gs>
            </a:gsLst>
            <a:lin ang="540000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B2B2B2">
                <a:lumMod val="50000"/>
                <a:alpha val="40000"/>
              </a:srgbClr>
            </a:glow>
            <a:outerShdw blurRad="127000" dist="76199" dir="2700000" algn="ctr" rotWithShape="0">
              <a:srgbClr val="B2B2B2">
                <a:alpha val="75000"/>
              </a:srgbClr>
            </a:outerShdw>
          </a:effectLst>
        </p:spPr>
        <p:txBody>
          <a:bodyPr lIns="0" tIns="0" rIns="52434" bIns="0" anchor="ctr"/>
          <a:lstStyle/>
          <a:p>
            <a:pPr marL="36834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실</a:t>
            </a:r>
            <a:r>
              <a:rPr kumimoji="0" lang="ko-KR" alt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제 내용 확인 후 변경 필요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30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명명규칙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(5/8)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>
                <a:ea typeface="맑은 고딕" pitchFamily="50" charset="-127"/>
              </a:rPr>
              <a:t>WEB Domain</a:t>
            </a:r>
            <a:endParaRPr lang="ko-KR" altLang="en-US" sz="1400" dirty="0">
              <a:ea typeface="맑은 고딕" pitchFamily="50" charset="-127"/>
            </a:endParaRP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95573"/>
              </p:ext>
            </p:extLst>
          </p:nvPr>
        </p:nvGraphicFramePr>
        <p:xfrm>
          <a:off x="727522" y="1436015"/>
          <a:ext cx="8400345" cy="4074396"/>
        </p:xfrm>
        <a:graphic>
          <a:graphicData uri="http://schemas.openxmlformats.org/drawingml/2006/table">
            <a:tbl>
              <a:tblPr/>
              <a:tblGrid>
                <a:gridCol w="910566"/>
                <a:gridCol w="945092"/>
                <a:gridCol w="6544687"/>
              </a:tblGrid>
              <a:tr h="301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 항목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31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구조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▶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Domain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은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자리 대문자로 작성한다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[1]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시스템구분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[2-4] : 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도메인코드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메인 업무는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TA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코드 사용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,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업무는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L3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코드 사용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솔루션은 자체 정의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[5] : 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도메인순번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[6] : 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도메인성격</a:t>
                      </a: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8752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명명 규칙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시스템구분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(P),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개발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(T),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검증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(V),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재해복구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(D)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89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도메인코드 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1)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Application L3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코드 활용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채널 기준 정보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9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도메인성격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온라인서비스서비스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(O)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관리 업무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솔루션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(A)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웹서비스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(W)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예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P-BIM1-O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모바일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경영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Dashboard ( BIM 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145"/>
          <p:cNvGraphicFramePr>
            <a:graphicFrameLocks noGrp="1"/>
          </p:cNvGraphicFramePr>
          <p:nvPr>
            <p:extLst/>
          </p:nvPr>
        </p:nvGraphicFramePr>
        <p:xfrm>
          <a:off x="1853359" y="2002666"/>
          <a:ext cx="2235544" cy="313244"/>
        </p:xfrm>
        <a:graphic>
          <a:graphicData uri="http://schemas.openxmlformats.org/drawingml/2006/table">
            <a:tbl>
              <a:tblPr/>
              <a:tblGrid>
                <a:gridCol w="279443"/>
                <a:gridCol w="279443"/>
                <a:gridCol w="279443"/>
                <a:gridCol w="279443"/>
                <a:gridCol w="279443"/>
                <a:gridCol w="279443"/>
                <a:gridCol w="279443"/>
                <a:gridCol w="279443"/>
              </a:tblGrid>
              <a:tr h="31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8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명명규칙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(6/8)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>
                <a:ea typeface="맑은 고딕" pitchFamily="50" charset="-127"/>
              </a:rPr>
              <a:t>WEB Instance</a:t>
            </a:r>
            <a:endParaRPr lang="ko-KR" altLang="en-US" sz="1400" dirty="0">
              <a:ea typeface="맑은 고딕" pitchFamily="50" charset="-127"/>
            </a:endParaRP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04563"/>
              </p:ext>
            </p:extLst>
          </p:nvPr>
        </p:nvGraphicFramePr>
        <p:xfrm>
          <a:off x="727522" y="1436015"/>
          <a:ext cx="8400346" cy="3849546"/>
        </p:xfrm>
        <a:graphic>
          <a:graphicData uri="http://schemas.openxmlformats.org/drawingml/2006/table">
            <a:tbl>
              <a:tblPr/>
              <a:tblGrid>
                <a:gridCol w="910566"/>
                <a:gridCol w="1257512"/>
                <a:gridCol w="6232268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 항목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889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구조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▶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Instance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는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자리 대문자로 작성한다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[1-6]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도메인명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[7]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용도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[8]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구성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노드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[9]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순번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(=Sub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업무시스템포트구분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721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명명규칙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용도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F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: Front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용도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외부 운영지원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Support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사이트 용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en-US" altLang="ko-KR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Acube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연동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),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내부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Manager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내부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Admin)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용도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2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구성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노드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36000" marR="36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서버 번호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선택적 복지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(1,2),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인터넷공통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(1,2),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인트라넷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(1, 2)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0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순번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Sequence (1~9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순차적으로 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Sub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업무시스템포트구분과 동일함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대표 업무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(1),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도메인은 순차적으로 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(2~9)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9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예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P-BIM1-A-S11 :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운영 </a:t>
                      </a: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노드의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모바일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경영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Dashboard (BIM1)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의 외부 운영지원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인스턴스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253893"/>
              </p:ext>
            </p:extLst>
          </p:nvPr>
        </p:nvGraphicFramePr>
        <p:xfrm>
          <a:off x="1853359" y="2002666"/>
          <a:ext cx="3084744" cy="313244"/>
        </p:xfrm>
        <a:graphic>
          <a:graphicData uri="http://schemas.openxmlformats.org/drawingml/2006/table">
            <a:tbl>
              <a:tblPr/>
              <a:tblGrid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  <a:gridCol w="257062"/>
              </a:tblGrid>
              <a:tr h="31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8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명명규칙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(7/8)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>
                <a:ea typeface="맑은 고딕" pitchFamily="50" charset="-127"/>
              </a:rPr>
              <a:t>WEB Port</a:t>
            </a:r>
            <a:endParaRPr lang="ko-KR" altLang="en-US" sz="1400" dirty="0">
              <a:ea typeface="맑은 고딕" pitchFamily="50" charset="-127"/>
            </a:endParaRP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180762"/>
              </p:ext>
            </p:extLst>
          </p:nvPr>
        </p:nvGraphicFramePr>
        <p:xfrm>
          <a:off x="727522" y="1436015"/>
          <a:ext cx="8400345" cy="4035276"/>
        </p:xfrm>
        <a:graphic>
          <a:graphicData uri="http://schemas.openxmlformats.org/drawingml/2006/table">
            <a:tbl>
              <a:tblPr/>
              <a:tblGrid>
                <a:gridCol w="786953"/>
                <a:gridCol w="1190625"/>
                <a:gridCol w="6422767"/>
              </a:tblGrid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세부 항목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085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구조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▶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WEB Port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는 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자리로 할당한다</a:t>
                      </a: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.</a:t>
                      </a: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[1] : 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서비스 포트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[2] :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포트 구분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[3] : URL(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별 포트 구분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[4] :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업무시스템 포트 구분</a:t>
                      </a: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88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명명 규칙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서비스 포트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이미지도메인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(6) OHS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자체 사용할 대역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(7),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외부 웹 사용할 대역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(8),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내부 웹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운영지원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)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사용할 대역 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  <a:sym typeface="Wingdings" panose="05000000000000000000" pitchFamily="2" charset="2"/>
                        </a:rPr>
                        <a:t>(9)</a:t>
                      </a:r>
                      <a:endParaRPr lang="ko-KR" altLang="en-US" sz="10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  <a:sym typeface="Wingdings" panose="05000000000000000000" pitchFamily="2" charset="2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포트 구분</a:t>
                      </a:r>
                    </a:p>
                  </a:txBody>
                  <a:tcPr marL="36000" marR="36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(1), 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포켓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(2), MSP (3),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쇼핑몰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(4),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이메일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(5)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5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URL(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별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포트 구분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URL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 체계에 따른 구분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  <a:sym typeface="Wingdings" panose="05000000000000000000" pitchFamily="2" charset="2"/>
                        </a:rPr>
                        <a:t>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라이프스타일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(2),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라이프스테이지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(3),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멤버십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(4),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                                        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제휴사임직원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(5),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자동차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(6),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인증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/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결제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(7),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법인사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(8)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※ M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포켓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, MSP,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이메일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시스템은 대표 업무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0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별도 시스템으로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URL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 체계 없음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84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업무시스템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포트 구분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도메인 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체계별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구분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부터 순차적으로 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-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 대표 업무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(1), Sub 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업무 도메인은 순차적으로 할당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(2~9)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적용 예</a:t>
                      </a: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9101(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홈페이지 내부 운영지원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Port), 8101(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통합홈페이지 온라인 서비스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Port), 8126(</a:t>
                      </a:r>
                      <a:r>
                        <a:rPr kumimoji="1" lang="ko-KR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리빙</a:t>
                      </a: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온라인 서비스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Port)</a:t>
                      </a:r>
                      <a:endParaRPr kumimoji="1" lang="en-US" altLang="ko-K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Group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298475"/>
              </p:ext>
            </p:extLst>
          </p:nvPr>
        </p:nvGraphicFramePr>
        <p:xfrm>
          <a:off x="1853359" y="2002666"/>
          <a:ext cx="1028248" cy="313244"/>
        </p:xfrm>
        <a:graphic>
          <a:graphicData uri="http://schemas.openxmlformats.org/drawingml/2006/table">
            <a:tbl>
              <a:tblPr/>
              <a:tblGrid>
                <a:gridCol w="257062"/>
                <a:gridCol w="257062"/>
                <a:gridCol w="257062"/>
                <a:gridCol w="257062"/>
              </a:tblGrid>
              <a:tr h="313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AutoShape 7"/>
          <p:cNvSpPr>
            <a:spLocks/>
          </p:cNvSpPr>
          <p:nvPr/>
        </p:nvSpPr>
        <p:spPr bwMode="auto">
          <a:xfrm rot="19213310">
            <a:off x="1479178" y="2880604"/>
            <a:ext cx="5356459" cy="1116354"/>
          </a:xfrm>
          <a:prstGeom prst="roundRect">
            <a:avLst>
              <a:gd name="adj" fmla="val 19736"/>
            </a:avLst>
          </a:prstGeom>
          <a:gradFill rotWithShape="0">
            <a:gsLst>
              <a:gs pos="0">
                <a:srgbClr val="EE0202"/>
              </a:gs>
              <a:gs pos="100000">
                <a:srgbClr val="A2272B"/>
              </a:gs>
            </a:gsLst>
            <a:lin ang="540000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B2B2B2">
                <a:lumMod val="50000"/>
                <a:alpha val="40000"/>
              </a:srgbClr>
            </a:glow>
            <a:outerShdw blurRad="127000" dist="76199" dir="2700000" algn="ctr" rotWithShape="0">
              <a:srgbClr val="B2B2B2">
                <a:alpha val="75000"/>
              </a:srgbClr>
            </a:outerShdw>
          </a:effectLst>
        </p:spPr>
        <p:txBody>
          <a:bodyPr lIns="0" tIns="0" rIns="52434" bIns="0" anchor="ctr"/>
          <a:lstStyle/>
          <a:p>
            <a:pPr marL="36834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실</a:t>
            </a:r>
            <a:r>
              <a:rPr kumimoji="0" lang="ko-KR" altLang="en-US" sz="1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제 </a:t>
            </a:r>
            <a:r>
              <a:rPr kumimoji="0" lang="ko-KR" alt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포트 확인 후 변경 필요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명명규칙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(8/8)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01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 smtClean="0">
                <a:ea typeface="맑은 고딕" pitchFamily="50" charset="-127"/>
              </a:rPr>
              <a:t>3</a:t>
            </a:r>
            <a:r>
              <a:rPr lang="en-US" altLang="ko-KR" sz="1400" baseline="30000" dirty="0" smtClean="0">
                <a:ea typeface="맑은 고딕" pitchFamily="50" charset="-127"/>
              </a:rPr>
              <a:t>rd</a:t>
            </a:r>
            <a:r>
              <a:rPr lang="en-US" altLang="ko-KR" sz="1400" dirty="0" smtClean="0">
                <a:ea typeface="맑은 고딕" pitchFamily="50" charset="-127"/>
              </a:rPr>
              <a:t> </a:t>
            </a:r>
            <a:r>
              <a:rPr lang="ko-KR" altLang="en-US" sz="1400" dirty="0" smtClean="0">
                <a:ea typeface="맑은 고딕" pitchFamily="50" charset="-127"/>
              </a:rPr>
              <a:t>솔루션을 위한 </a:t>
            </a:r>
            <a:r>
              <a:rPr lang="en-US" altLang="ko-KR" sz="1400" dirty="0" smtClean="0">
                <a:ea typeface="맑은 고딕" pitchFamily="50" charset="-127"/>
              </a:rPr>
              <a:t>Port </a:t>
            </a:r>
            <a:r>
              <a:rPr lang="ko-KR" altLang="en-US" sz="1400" dirty="0" smtClean="0">
                <a:ea typeface="맑은 고딕" pitchFamily="50" charset="-127"/>
              </a:rPr>
              <a:t>대역 정의</a:t>
            </a:r>
            <a:endParaRPr lang="en-US" altLang="ko-KR" sz="1400" dirty="0" smtClean="0">
              <a:ea typeface="맑은 고딕" pitchFamily="50" charset="-127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- Port </a:t>
            </a:r>
            <a:r>
              <a:rPr lang="ko-KR" altLang="en-US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할당 </a:t>
            </a: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Ground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Rule</a:t>
            </a:r>
          </a:p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 </a:t>
            </a:r>
            <a:r>
              <a:rPr kumimoji="0" lang="en-US" altLang="ko-KR" sz="1400" kern="0" dirty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WEB, WAS Port </a:t>
            </a:r>
            <a:r>
              <a:rPr kumimoji="0" lang="ko-KR" altLang="en-US" sz="1400" kern="0" dirty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는 </a:t>
            </a:r>
            <a:r>
              <a:rPr kumimoji="0" lang="ko-KR" altLang="en-US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디지털채널 </a:t>
            </a:r>
            <a:r>
              <a:rPr kumimoji="0" lang="ko-KR" altLang="en-US" sz="1400" kern="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미들웨어</a:t>
            </a:r>
            <a:r>
              <a:rPr kumimoji="0" lang="ko-KR" altLang="en-US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 구성 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Port</a:t>
            </a:r>
            <a:r>
              <a:rPr kumimoji="0" lang="ko-KR" altLang="en-US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로 할당</a:t>
            </a:r>
            <a:endParaRPr kumimoji="0" lang="en-US" altLang="ko-KR" sz="1400" kern="0" dirty="0" smtClean="0">
              <a:solidFill>
                <a:prstClr val="black"/>
              </a:solidFill>
              <a:latin typeface="맑은 고딕"/>
              <a:ea typeface="맑은 고딕" pitchFamily="50" charset="-127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  3</a:t>
            </a:r>
            <a:r>
              <a:rPr kumimoji="0" lang="en-US" altLang="ko-KR" sz="1400" kern="0" baseline="3000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rd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 </a:t>
            </a:r>
            <a:r>
              <a:rPr kumimoji="0" lang="ko-KR" altLang="en-US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솔루션은 기본적으로 차세대 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Port</a:t>
            </a:r>
            <a:r>
              <a:rPr kumimoji="0" lang="ko-KR" altLang="en-US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와 동일하게 구성하며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, </a:t>
            </a:r>
            <a:r>
              <a:rPr kumimoji="0" lang="ko-KR" altLang="en-US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별도</a:t>
            </a:r>
            <a:r>
              <a:rPr kumimoji="0" lang="ko-KR" altLang="en-US" sz="1400" kern="0" dirty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의 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Port </a:t>
            </a:r>
            <a:r>
              <a:rPr kumimoji="0" lang="ko-KR" altLang="en-US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를 할당해야 하는 경우 아래의 규칙으로 솔루션 </a:t>
            </a:r>
            <a:r>
              <a:rPr kumimoji="0" lang="en-US" altLang="ko-KR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Port </a:t>
            </a:r>
            <a:r>
              <a:rPr kumimoji="0" lang="ko-KR" altLang="en-US" sz="1400" kern="0" dirty="0" smtClean="0">
                <a:solidFill>
                  <a:prstClr val="black"/>
                </a:solidFill>
                <a:latin typeface="맑은 고딕"/>
                <a:ea typeface="맑은 고딕" pitchFamily="50" charset="-127"/>
                <a:sym typeface="Wingdings" panose="05000000000000000000" pitchFamily="2" charset="2"/>
              </a:rPr>
              <a:t>할당</a:t>
            </a:r>
            <a:endParaRPr lang="ko-KR" altLang="en-US" sz="1400" dirty="0">
              <a:ea typeface="맑은 고딕" pitchFamily="50" charset="-127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629934"/>
              </p:ext>
            </p:extLst>
          </p:nvPr>
        </p:nvGraphicFramePr>
        <p:xfrm>
          <a:off x="727522" y="2415728"/>
          <a:ext cx="8400345" cy="3303504"/>
        </p:xfrm>
        <a:graphic>
          <a:graphicData uri="http://schemas.openxmlformats.org/drawingml/2006/table">
            <a:tbl>
              <a:tblPr/>
              <a:tblGrid>
                <a:gridCol w="1438735"/>
                <a:gridCol w="3154914"/>
                <a:gridCol w="949000"/>
                <a:gridCol w="2857696"/>
              </a:tblGrid>
              <a:tr h="87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Port 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endParaRPr kumimoji="1" lang="ko-KR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Port </a:t>
                      </a: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 용도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사용 여부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비고</a:t>
                      </a:r>
                      <a:endParaRPr kumimoji="1" lang="en-US" altLang="ko-K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0 ~ 1024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시스템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(OS)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에서 사용하는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Port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1025 ~ 1499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1500 ~ 1999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디지털채널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DBMS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리스너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Port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용도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 중</a:t>
                      </a: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2000 ~ 4999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5000 ~ 9999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디지털채널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WEB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서비스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Port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용도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 중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10000 ~ 17999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디지털채널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WAS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서비스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Port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용도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사용 중</a:t>
                      </a: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18000 ~ 19999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디지털채널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3rd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솔루션 용도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20000 ~ 29999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3rd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솔루션 용도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(Daemon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등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30000 ~ 39999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배치 관련 용도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(Control-M)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40000 ~ 49999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인터페이스 </a:t>
                      </a: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(EAI-MFT) </a:t>
                      </a:r>
                      <a:r>
                        <a:rPr kumimoji="1" lang="ko-KR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등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50000 ~ 65535</a:t>
                      </a: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0" marB="46692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기타</a:t>
                      </a: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+mn-ea"/>
                      </a:endParaRPr>
                    </a:p>
                  </a:txBody>
                  <a:tcPr marL="90000" marR="90000" marT="0" marB="46692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AutoShape 7"/>
          <p:cNvSpPr>
            <a:spLocks/>
          </p:cNvSpPr>
          <p:nvPr/>
        </p:nvSpPr>
        <p:spPr bwMode="auto">
          <a:xfrm rot="19213310">
            <a:off x="1479178" y="2880604"/>
            <a:ext cx="5356459" cy="1116354"/>
          </a:xfrm>
          <a:prstGeom prst="roundRect">
            <a:avLst>
              <a:gd name="adj" fmla="val 19736"/>
            </a:avLst>
          </a:prstGeom>
          <a:gradFill rotWithShape="0">
            <a:gsLst>
              <a:gs pos="0">
                <a:srgbClr val="EE0202"/>
              </a:gs>
              <a:gs pos="100000">
                <a:srgbClr val="A2272B"/>
              </a:gs>
            </a:gsLst>
            <a:lin ang="540000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B2B2B2">
                <a:lumMod val="50000"/>
                <a:alpha val="40000"/>
              </a:srgbClr>
            </a:glow>
            <a:outerShdw blurRad="127000" dist="76199" dir="2700000" algn="ctr" rotWithShape="0">
              <a:srgbClr val="B2B2B2">
                <a:alpha val="75000"/>
              </a:srgbClr>
            </a:outerShdw>
          </a:effectLst>
        </p:spPr>
        <p:txBody>
          <a:bodyPr lIns="0" tIns="0" rIns="52434" bIns="0" anchor="ctr"/>
          <a:lstStyle/>
          <a:p>
            <a:pPr marL="36834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실</a:t>
            </a:r>
            <a:r>
              <a:rPr kumimoji="0" lang="ko-KR" altLang="en-US" sz="1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제 </a:t>
            </a:r>
            <a:r>
              <a:rPr kumimoji="0" lang="ko-KR" alt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포트 확인 후 변경 필요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2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6858000" y="1695766"/>
            <a:ext cx="2506663" cy="4026854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1800" kern="0">
              <a:solidFill>
                <a:srgbClr val="000000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6.3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6.3.2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도메인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/</a:t>
            </a:r>
            <a:r>
              <a:rPr kumimoji="0" lang="ko-KR" alt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인스턴스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1142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lang="ko-KR" altLang="en-US" sz="1400" kern="0" dirty="0" smtClean="0">
                <a:ea typeface="맑은 고딕" pitchFamily="50" charset="-127"/>
                <a:cs typeface="Tahoma"/>
              </a:rPr>
              <a:t>삼성카드 디지털채널 </a:t>
            </a:r>
            <a:r>
              <a:rPr lang="en-US" altLang="ko-KR" sz="1400" kern="0" dirty="0" smtClean="0">
                <a:ea typeface="맑은 고딕" pitchFamily="50" charset="-127"/>
                <a:cs typeface="Tahoma"/>
              </a:rPr>
              <a:t>WAS </a:t>
            </a:r>
            <a:r>
              <a:rPr lang="ko-KR" altLang="en-US" sz="1400" kern="0" dirty="0" smtClean="0">
                <a:ea typeface="맑은 고딕" pitchFamily="50" charset="-127"/>
                <a:cs typeface="Tahoma"/>
              </a:rPr>
              <a:t>시스템은 업무 사용량을 고려하여 최적의 도메인 구성</a:t>
            </a:r>
            <a:endParaRPr kumimoji="0" lang="en-GB" altLang="ko-KR" sz="1400" kern="0" dirty="0"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48475" y="1287536"/>
            <a:ext cx="2516188" cy="34524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algn="ctr"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kern="0" dirty="0" smtClean="0">
                <a:solidFill>
                  <a:prstClr val="white"/>
                </a:solidFill>
                <a:ea typeface="맑은 고딕" pitchFamily="50" charset="-127"/>
                <a:cs typeface="Arial" pitchFamily="34" charset="0"/>
              </a:rPr>
              <a:t>구성 상세</a:t>
            </a:r>
            <a:endParaRPr kumimoji="0" lang="ko-KR" altLang="en-US" sz="1400" b="1" kern="0" dirty="0">
              <a:solidFill>
                <a:prstClr val="white"/>
              </a:solidFill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3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직사각형 154"/>
          <p:cNvSpPr/>
          <p:nvPr/>
        </p:nvSpPr>
        <p:spPr>
          <a:xfrm>
            <a:off x="372279" y="1679575"/>
            <a:ext cx="6660000" cy="4320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1800" kern="0">
              <a:solidFill>
                <a:srgbClr val="000000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6.4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시스템별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구성도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6.4.1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선택적 복지 </a:t>
            </a:r>
            <a:r>
              <a:rPr kumimoji="0" lang="ko-KR" alt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0674" y="1023792"/>
            <a:ext cx="9307513" cy="5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/>
          <a:lstStyle/>
          <a:p>
            <a:pPr>
              <a:lnSpc>
                <a:spcPct val="120000"/>
              </a:lnSpc>
              <a:defRPr/>
            </a:pPr>
            <a:endParaRPr kumimoji="0" lang="en-GB" altLang="ko-KR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7121524" y="2093001"/>
            <a:ext cx="2506663" cy="3880761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1800" kern="0">
              <a:solidFill>
                <a:srgbClr val="000000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7112000" y="1679575"/>
            <a:ext cx="2516188" cy="34524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algn="ctr"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kern="0" dirty="0" smtClean="0">
                <a:solidFill>
                  <a:prstClr val="white"/>
                </a:solidFill>
                <a:ea typeface="맑은 고딕" pitchFamily="50" charset="-127"/>
                <a:cs typeface="Arial" pitchFamily="34" charset="0"/>
              </a:rPr>
              <a:t>구성 특징</a:t>
            </a:r>
            <a:endParaRPr kumimoji="0" lang="ko-KR" altLang="en-US" sz="1400" b="1" kern="0" dirty="0">
              <a:solidFill>
                <a:prstClr val="white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7161549" y="2117628"/>
            <a:ext cx="24110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dirty="0" err="1">
                <a:ea typeface="맑은 고딕" pitchFamily="50" charset="-127"/>
              </a:rPr>
              <a:t>Anyframe</a:t>
            </a:r>
            <a:r>
              <a:rPr lang="en-US" altLang="ko-KR" dirty="0">
                <a:ea typeface="맑은 고딕" pitchFamily="50" charset="-127"/>
              </a:rPr>
              <a:t> </a:t>
            </a:r>
            <a:r>
              <a:rPr lang="ko-KR" altLang="en-US" dirty="0" err="1">
                <a:ea typeface="맑은 고딕" pitchFamily="50" charset="-127"/>
              </a:rPr>
              <a:t>프레임웍</a:t>
            </a:r>
            <a:r>
              <a:rPr lang="ko-KR" altLang="en-US" dirty="0">
                <a:ea typeface="맑은 고딕" pitchFamily="50" charset="-127"/>
              </a:rPr>
              <a:t> 기반 </a:t>
            </a:r>
            <a:r>
              <a:rPr lang="en-US" altLang="ko-KR" dirty="0">
                <a:ea typeface="맑은 고딕" pitchFamily="50" charset="-127"/>
              </a:rPr>
              <a:t>Java </a:t>
            </a:r>
            <a:r>
              <a:rPr lang="ko-KR" altLang="en-US" dirty="0" smtClean="0">
                <a:ea typeface="맑은 고딕" pitchFamily="50" charset="-127"/>
              </a:rPr>
              <a:t>플랫폼</a:t>
            </a:r>
            <a:endParaRPr lang="en-US" altLang="ko-KR" dirty="0" smtClean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endParaRPr lang="en-US" altLang="ko-KR" dirty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dirty="0">
                <a:ea typeface="맑은 고딕" pitchFamily="50" charset="-127"/>
              </a:rPr>
              <a:t>DB</a:t>
            </a:r>
            <a:r>
              <a:rPr lang="ko-KR" altLang="en-US" dirty="0">
                <a:ea typeface="맑은 고딕" pitchFamily="50" charset="-127"/>
              </a:rPr>
              <a:t>와 연동을 위한 </a:t>
            </a:r>
            <a:r>
              <a:rPr lang="en-US" altLang="ko-KR" dirty="0">
                <a:ea typeface="맑은 고딕" pitchFamily="50" charset="-127"/>
              </a:rPr>
              <a:t>JDBC driver </a:t>
            </a:r>
            <a:r>
              <a:rPr lang="ko-KR" altLang="en-US" dirty="0">
                <a:ea typeface="맑은 고딕" pitchFamily="50" charset="-127"/>
              </a:rPr>
              <a:t>사용</a:t>
            </a:r>
            <a:endParaRPr lang="en-US" altLang="ko-KR" dirty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 (Oracle DBMS</a:t>
            </a:r>
            <a:r>
              <a:rPr lang="ko-KR" altLang="en-US" dirty="0">
                <a:ea typeface="맑은 고딕" pitchFamily="50" charset="-127"/>
              </a:rPr>
              <a:t>의 최신 </a:t>
            </a:r>
            <a:r>
              <a:rPr lang="en-US" altLang="ko-KR" dirty="0">
                <a:ea typeface="맑은 고딕" pitchFamily="50" charset="-127"/>
              </a:rPr>
              <a:t>JDBC</a:t>
            </a:r>
            <a:r>
              <a:rPr lang="ko-KR" altLang="en-US" dirty="0">
                <a:ea typeface="맑은 고딕" pitchFamily="50" charset="-127"/>
              </a:rPr>
              <a:t>를 사용</a:t>
            </a:r>
            <a:r>
              <a:rPr lang="en-US" altLang="ko-KR" dirty="0" smtClean="0">
                <a:ea typeface="맑은 고딕" pitchFamily="50" charset="-127"/>
              </a:rPr>
              <a:t>)</a:t>
            </a:r>
          </a:p>
          <a:p>
            <a:pPr>
              <a:lnSpc>
                <a:spcPct val="130000"/>
              </a:lnSpc>
            </a:pPr>
            <a:endParaRPr lang="en-US" altLang="ko-KR" dirty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dirty="0" err="1" smtClean="0">
                <a:ea typeface="맑은 고딕" pitchFamily="50" charset="-127"/>
              </a:rPr>
              <a:t>선택적복지</a:t>
            </a:r>
            <a:r>
              <a:rPr lang="ko-KR" altLang="en-US" dirty="0" smtClean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WEB/WAS</a:t>
            </a:r>
            <a:r>
              <a:rPr lang="ko-KR" altLang="en-US" dirty="0" smtClean="0">
                <a:ea typeface="맑은 고딕" pitchFamily="50" charset="-127"/>
              </a:rPr>
              <a:t> 도메인 구성</a:t>
            </a:r>
            <a:endParaRPr lang="en-US" altLang="ko-KR" dirty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- </a:t>
            </a:r>
            <a:r>
              <a:rPr lang="en-US" altLang="ko-KR" dirty="0" smtClean="0">
                <a:ea typeface="맑은 고딕" pitchFamily="50" charset="-127"/>
              </a:rPr>
              <a:t>WEB </a:t>
            </a:r>
            <a:r>
              <a:rPr lang="en-US" altLang="ko-KR" dirty="0">
                <a:ea typeface="맑은 고딕" pitchFamily="50" charset="-127"/>
              </a:rPr>
              <a:t>: </a:t>
            </a:r>
            <a:r>
              <a:rPr lang="en-US" altLang="ko-KR" b="1" dirty="0">
                <a:solidFill>
                  <a:srgbClr val="0000FF"/>
                </a:solidFill>
                <a:ea typeface="맑은 고딕" pitchFamily="50" charset="-127"/>
              </a:rPr>
              <a:t>F</a:t>
            </a:r>
            <a:r>
              <a:rPr lang="en-US" altLang="ko-KR" dirty="0">
                <a:ea typeface="맑은 고딕" pitchFamily="50" charset="-127"/>
              </a:rPr>
              <a:t>ront </a:t>
            </a:r>
            <a:r>
              <a:rPr lang="ko-KR" altLang="en-US" dirty="0">
                <a:ea typeface="맑은 고딕" pitchFamily="50" charset="-127"/>
              </a:rPr>
              <a:t>업무</a:t>
            </a:r>
            <a:r>
              <a:rPr lang="en-US" altLang="ko-KR" dirty="0">
                <a:ea typeface="맑은 고딕" pitchFamily="50" charset="-127"/>
              </a:rPr>
              <a:t>, </a:t>
            </a:r>
            <a:r>
              <a:rPr lang="en-US" altLang="ko-KR" b="1" dirty="0">
                <a:solidFill>
                  <a:srgbClr val="0000FF"/>
                </a:solidFill>
                <a:ea typeface="맑은 고딕" pitchFamily="50" charset="-127"/>
              </a:rPr>
              <a:t>S</a:t>
            </a:r>
            <a:r>
              <a:rPr lang="en-US" altLang="ko-KR" dirty="0">
                <a:ea typeface="맑은 고딕" pitchFamily="50" charset="-127"/>
              </a:rPr>
              <a:t>upport </a:t>
            </a:r>
            <a:r>
              <a:rPr lang="ko-KR" altLang="en-US" dirty="0">
                <a:ea typeface="맑은 고딕" pitchFamily="50" charset="-127"/>
              </a:rPr>
              <a:t>업무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   </a:t>
            </a:r>
            <a:r>
              <a:rPr lang="ko-KR" altLang="en-US" dirty="0" smtClean="0">
                <a:ea typeface="맑은 고딕" pitchFamily="50" charset="-127"/>
              </a:rPr>
              <a:t>내부</a:t>
            </a:r>
            <a:r>
              <a:rPr lang="en-US" altLang="ko-KR" dirty="0" smtClean="0"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M</a:t>
            </a:r>
            <a:r>
              <a:rPr lang="en-US" altLang="ko-KR" dirty="0" smtClean="0">
                <a:ea typeface="맑은 고딕" pitchFamily="50" charset="-127"/>
              </a:rPr>
              <a:t>anager </a:t>
            </a:r>
            <a:r>
              <a:rPr lang="ko-KR" altLang="en-US" dirty="0">
                <a:ea typeface="맑은 고딕" pitchFamily="50" charset="-127"/>
              </a:rPr>
              <a:t>업무 </a:t>
            </a:r>
            <a:r>
              <a:rPr lang="ko-KR" altLang="en-US" dirty="0" err="1">
                <a:ea typeface="맑은 고딕" pitchFamily="50" charset="-127"/>
              </a:rPr>
              <a:t>인스턴스</a:t>
            </a:r>
            <a:r>
              <a:rPr lang="ko-KR" altLang="en-US" dirty="0">
                <a:ea typeface="맑은 고딕" pitchFamily="50" charset="-127"/>
              </a:rPr>
              <a:t> </a:t>
            </a:r>
            <a:r>
              <a:rPr lang="ko-KR" altLang="en-US" dirty="0" smtClean="0">
                <a:ea typeface="맑은 고딕" pitchFamily="50" charset="-127"/>
              </a:rPr>
              <a:t>구성</a:t>
            </a:r>
            <a:endParaRPr lang="en-US" altLang="ko-KR" dirty="0" smtClean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 smtClean="0">
                <a:ea typeface="맑은 고딕" pitchFamily="50" charset="-127"/>
              </a:rPr>
              <a:t> - WAS :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F</a:t>
            </a:r>
            <a:r>
              <a:rPr lang="en-US" altLang="ko-KR" dirty="0" smtClean="0">
                <a:ea typeface="맑은 고딕" pitchFamily="50" charset="-127"/>
              </a:rPr>
              <a:t>ront </a:t>
            </a:r>
            <a:r>
              <a:rPr lang="ko-KR" altLang="en-US" dirty="0" smtClean="0">
                <a:ea typeface="맑은 고딕" pitchFamily="50" charset="-127"/>
              </a:rPr>
              <a:t>업</a:t>
            </a:r>
            <a:r>
              <a:rPr lang="ko-KR" altLang="en-US" dirty="0">
                <a:ea typeface="맑은 고딕" pitchFamily="50" charset="-127"/>
              </a:rPr>
              <a:t>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S</a:t>
            </a:r>
            <a:r>
              <a:rPr lang="en-US" altLang="ko-KR" dirty="0" smtClean="0">
                <a:ea typeface="맑은 고딕" pitchFamily="50" charset="-127"/>
              </a:rPr>
              <a:t>upport </a:t>
            </a:r>
            <a:r>
              <a:rPr lang="ko-KR" altLang="en-US" dirty="0" smtClean="0">
                <a:ea typeface="맑은 고딕" pitchFamily="50" charset="-127"/>
              </a:rPr>
              <a:t>업무</a:t>
            </a:r>
            <a:endParaRPr lang="en-US" altLang="ko-KR" dirty="0" smtClean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endParaRPr lang="en-US" altLang="ko-KR" dirty="0" smtClean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dirty="0" smtClean="0">
                <a:ea typeface="맑은 고딕" pitchFamily="50" charset="-127"/>
              </a:rPr>
              <a:t>내부 관리자는 </a:t>
            </a:r>
            <a:r>
              <a:rPr lang="ko-KR" altLang="en-US" dirty="0" err="1" smtClean="0">
                <a:ea typeface="맑은 고딕" pitchFamily="50" charset="-127"/>
              </a:rPr>
              <a:t>내부웹을</a:t>
            </a:r>
            <a:r>
              <a:rPr lang="ko-KR" altLang="en-US" dirty="0" smtClean="0">
                <a:ea typeface="맑은 고딕" pitchFamily="50" charset="-127"/>
              </a:rPr>
              <a:t> 통해 홈페이지 </a:t>
            </a:r>
            <a:r>
              <a:rPr lang="en-US" altLang="ko-KR" dirty="0" smtClean="0">
                <a:ea typeface="맑은 고딕" pitchFamily="50" charset="-127"/>
              </a:rPr>
              <a:t>Support </a:t>
            </a:r>
            <a:r>
              <a:rPr lang="ko-KR" altLang="en-US" dirty="0" smtClean="0">
                <a:ea typeface="맑은 고딕" pitchFamily="50" charset="-127"/>
              </a:rPr>
              <a:t>사이트에 접속</a:t>
            </a:r>
            <a:endParaRPr lang="en-US" altLang="ko-KR" dirty="0" smtClean="0">
              <a:ea typeface="맑은 고딕" pitchFamily="50" charset="-127"/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320675" y="1013297"/>
            <a:ext cx="930644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선택적 복지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AP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에는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5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개의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업무 시스템용 도메인 구성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279" y="5794695"/>
            <a:ext cx="4690708" cy="27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ko-KR" altLang="ko-KR" sz="900" dirty="0">
                <a:solidFill>
                  <a:prstClr val="black"/>
                </a:solidFill>
                <a:ea typeface="맑은 고딕" pitchFamily="50" charset="-127"/>
              </a:rPr>
              <a:t>※</a:t>
            </a:r>
            <a:r>
              <a:rPr lang="en-US" altLang="ko-KR" sz="900" dirty="0">
                <a:solidFill>
                  <a:prstClr val="black"/>
                </a:solidFill>
                <a:ea typeface="맑은 고딕" pitchFamily="50" charset="-127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ea typeface="맑은 고딕" pitchFamily="50" charset="-127"/>
              </a:rPr>
              <a:t>도메인 구성은 삼성카드 도메인 정의 여부에 따라 변경 </a:t>
            </a:r>
            <a:r>
              <a:rPr lang="ko-KR" altLang="en-US" sz="900" dirty="0" smtClean="0">
                <a:solidFill>
                  <a:prstClr val="black"/>
                </a:solidFill>
                <a:ea typeface="맑은 고딕" pitchFamily="50" charset="-127"/>
              </a:rPr>
              <a:t>예정 </a:t>
            </a:r>
            <a:r>
              <a:rPr lang="en-US" altLang="ko-KR" sz="900" dirty="0" smtClean="0">
                <a:solidFill>
                  <a:prstClr val="black"/>
                </a:solidFill>
                <a:ea typeface="맑은 고딕" pitchFamily="50" charset="-127"/>
              </a:rPr>
              <a:t>( </a:t>
            </a:r>
            <a:r>
              <a:rPr lang="ko-KR" altLang="en-US" sz="900" dirty="0" smtClean="0">
                <a:solidFill>
                  <a:prstClr val="black"/>
                </a:solidFill>
                <a:ea typeface="맑은 고딕" pitchFamily="50" charset="-127"/>
              </a:rPr>
              <a:t>기존 </a:t>
            </a:r>
            <a:r>
              <a:rPr lang="en-US" altLang="ko-KR" sz="900" dirty="0" smtClean="0">
                <a:solidFill>
                  <a:prstClr val="black"/>
                </a:solidFill>
                <a:ea typeface="맑은 고딕" pitchFamily="50" charset="-127"/>
              </a:rPr>
              <a:t>AS-IS </a:t>
            </a:r>
            <a:r>
              <a:rPr lang="ko-KR" altLang="en-US" sz="900" dirty="0" smtClean="0">
                <a:solidFill>
                  <a:prstClr val="black"/>
                </a:solidFill>
                <a:ea typeface="맑은 고딕" pitchFamily="50" charset="-127"/>
              </a:rPr>
              <a:t>설정 기본 </a:t>
            </a:r>
            <a:r>
              <a:rPr lang="en-US" altLang="ko-KR" sz="900" dirty="0" smtClean="0">
                <a:solidFill>
                  <a:prstClr val="black"/>
                </a:solidFill>
                <a:ea typeface="맑은 고딕" pitchFamily="50" charset="-127"/>
              </a:rPr>
              <a:t>)</a:t>
            </a:r>
            <a:endParaRPr lang="en-US" altLang="ko-KR" sz="900" dirty="0">
              <a:solidFill>
                <a:prstClr val="black"/>
              </a:solidFill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21" y="1852199"/>
            <a:ext cx="6391534" cy="3847246"/>
          </a:xfrm>
          <a:prstGeom prst="rect">
            <a:avLst/>
          </a:prstGeom>
        </p:spPr>
      </p:pic>
      <p:sp>
        <p:nvSpPr>
          <p:cNvPr id="262" name="AutoShape 7"/>
          <p:cNvSpPr>
            <a:spLocks/>
          </p:cNvSpPr>
          <p:nvPr/>
        </p:nvSpPr>
        <p:spPr bwMode="auto">
          <a:xfrm rot="19213310">
            <a:off x="1579596" y="3175031"/>
            <a:ext cx="4083237" cy="722319"/>
          </a:xfrm>
          <a:prstGeom prst="roundRect">
            <a:avLst>
              <a:gd name="adj" fmla="val 19736"/>
            </a:avLst>
          </a:prstGeom>
          <a:gradFill rotWithShape="0">
            <a:gsLst>
              <a:gs pos="0">
                <a:srgbClr val="EE0202"/>
              </a:gs>
              <a:gs pos="100000">
                <a:srgbClr val="A2272B"/>
              </a:gs>
            </a:gsLst>
            <a:lin ang="540000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B2B2B2">
                <a:lumMod val="50000"/>
                <a:alpha val="40000"/>
              </a:srgbClr>
            </a:glow>
            <a:outerShdw blurRad="127000" dist="76199" dir="2700000" algn="ctr" rotWithShape="0">
              <a:srgbClr val="B2B2B2">
                <a:alpha val="75000"/>
              </a:srgbClr>
            </a:outerShdw>
          </a:effectLst>
        </p:spPr>
        <p:txBody>
          <a:bodyPr lIns="0" tIns="0" rIns="52434" bIns="0" anchor="ctr"/>
          <a:lstStyle/>
          <a:p>
            <a:pPr marL="36834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그림 교체 필요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직사각형 154"/>
          <p:cNvSpPr/>
          <p:nvPr/>
        </p:nvSpPr>
        <p:spPr>
          <a:xfrm>
            <a:off x="372279" y="1679575"/>
            <a:ext cx="6660000" cy="4320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1800" kern="0" dirty="0">
              <a:solidFill>
                <a:srgbClr val="000000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6.4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시스템별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구성도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6.4.2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인터</a:t>
            </a:r>
            <a:r>
              <a:rPr kumimoji="0" lang="ko-KR" altLang="en-US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넷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공통 </a:t>
            </a:r>
            <a:r>
              <a:rPr kumimoji="0" lang="ko-KR" alt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0674" y="1023792"/>
            <a:ext cx="9307513" cy="5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/>
          <a:lstStyle/>
          <a:p>
            <a:pPr>
              <a:lnSpc>
                <a:spcPct val="120000"/>
              </a:lnSpc>
              <a:defRPr/>
            </a:pPr>
            <a:endParaRPr kumimoji="0" lang="en-GB" altLang="ko-KR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7121524" y="2093001"/>
            <a:ext cx="2506663" cy="3880761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1800" kern="0">
              <a:solidFill>
                <a:srgbClr val="000000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7112000" y="1679575"/>
            <a:ext cx="2516188" cy="34524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algn="ctr"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kern="0" dirty="0" smtClean="0">
                <a:solidFill>
                  <a:prstClr val="white"/>
                </a:solidFill>
                <a:ea typeface="맑은 고딕" pitchFamily="50" charset="-127"/>
                <a:cs typeface="Arial" pitchFamily="34" charset="0"/>
              </a:rPr>
              <a:t>구성 특징</a:t>
            </a:r>
            <a:endParaRPr kumimoji="0" lang="ko-KR" altLang="en-US" sz="1400" b="1" kern="0" dirty="0">
              <a:solidFill>
                <a:prstClr val="white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320675" y="1013297"/>
            <a:ext cx="930644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인터넷 공통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AP</a:t>
            </a:r>
            <a:r>
              <a:rPr lang="ko-KR" altLang="en-US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에는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9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개의 업무 </a:t>
            </a:r>
            <a:r>
              <a:rPr lang="ko-KR" altLang="en-US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시스템용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도메인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구성</a:t>
            </a:r>
            <a:endParaRPr lang="en-US" altLang="ko-KR" sz="1400" dirty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17" y="1776070"/>
            <a:ext cx="6534216" cy="3938999"/>
          </a:xfrm>
          <a:prstGeom prst="rect">
            <a:avLst/>
          </a:prstGeom>
        </p:spPr>
      </p:pic>
      <p:sp>
        <p:nvSpPr>
          <p:cNvPr id="242" name="TextBox 241"/>
          <p:cNvSpPr txBox="1"/>
          <p:nvPr/>
        </p:nvSpPr>
        <p:spPr>
          <a:xfrm>
            <a:off x="372279" y="5794695"/>
            <a:ext cx="5742278" cy="2525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ko-KR" altLang="ko-KR" sz="900" dirty="0">
                <a:solidFill>
                  <a:prstClr val="black"/>
                </a:solidFill>
                <a:ea typeface="맑은 고딕" pitchFamily="50" charset="-127"/>
              </a:rPr>
              <a:t>※</a:t>
            </a:r>
            <a:r>
              <a:rPr lang="en-US" altLang="ko-KR" sz="900" dirty="0">
                <a:solidFill>
                  <a:prstClr val="black"/>
                </a:solidFill>
                <a:ea typeface="맑은 고딕" pitchFamily="50" charset="-127"/>
              </a:rPr>
              <a:t> </a:t>
            </a:r>
            <a:r>
              <a:rPr lang="ko-KR" altLang="en-US" sz="900" dirty="0">
                <a:solidFill>
                  <a:prstClr val="black"/>
                </a:solidFill>
                <a:ea typeface="맑은 고딕" pitchFamily="50" charset="-127"/>
              </a:rPr>
              <a:t>도메인 구성은 삼성카드 도메인 정의 여부에 따라 변경 예정 </a:t>
            </a:r>
            <a:r>
              <a:rPr lang="en-US" altLang="ko-KR" sz="900" dirty="0">
                <a:solidFill>
                  <a:prstClr val="black"/>
                </a:solidFill>
                <a:ea typeface="맑은 고딕" pitchFamily="50" charset="-127"/>
              </a:rPr>
              <a:t>(</a:t>
            </a:r>
            <a:r>
              <a:rPr lang="ko-KR" altLang="en-US" sz="900" dirty="0">
                <a:solidFill>
                  <a:prstClr val="black"/>
                </a:solidFill>
                <a:ea typeface="맑은 고딕" pitchFamily="50" charset="-127"/>
              </a:rPr>
              <a:t>라이프스테이지</a:t>
            </a:r>
            <a:r>
              <a:rPr lang="en-US" altLang="ko-KR" sz="900" dirty="0">
                <a:solidFill>
                  <a:prstClr val="black"/>
                </a:solidFill>
                <a:ea typeface="맑은 고딕" pitchFamily="50" charset="-127"/>
              </a:rPr>
              <a:t>, </a:t>
            </a:r>
            <a:r>
              <a:rPr lang="ko-KR" altLang="en-US" sz="900" dirty="0">
                <a:solidFill>
                  <a:prstClr val="black"/>
                </a:solidFill>
                <a:ea typeface="맑은 고딕" pitchFamily="50" charset="-127"/>
              </a:rPr>
              <a:t>라이프스타일 도메인 구성</a:t>
            </a:r>
            <a:r>
              <a:rPr lang="en-US" altLang="ko-KR" sz="900" dirty="0">
                <a:solidFill>
                  <a:prstClr val="black"/>
                </a:solidFill>
                <a:ea typeface="맑은 고딕" pitchFamily="50" charset="-127"/>
              </a:rPr>
              <a:t>)</a:t>
            </a: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9213310">
            <a:off x="1579596" y="3175031"/>
            <a:ext cx="4083237" cy="722319"/>
          </a:xfrm>
          <a:prstGeom prst="roundRect">
            <a:avLst>
              <a:gd name="adj" fmla="val 19736"/>
            </a:avLst>
          </a:prstGeom>
          <a:gradFill rotWithShape="0">
            <a:gsLst>
              <a:gs pos="0">
                <a:srgbClr val="EE0202"/>
              </a:gs>
              <a:gs pos="100000">
                <a:srgbClr val="A2272B"/>
              </a:gs>
            </a:gsLst>
            <a:lin ang="540000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B2B2B2">
                <a:lumMod val="50000"/>
                <a:alpha val="40000"/>
              </a:srgbClr>
            </a:glow>
            <a:outerShdw blurRad="127000" dist="76199" dir="2700000" algn="ctr" rotWithShape="0">
              <a:srgbClr val="B2B2B2">
                <a:alpha val="75000"/>
              </a:srgbClr>
            </a:outerShdw>
          </a:effectLst>
        </p:spPr>
        <p:txBody>
          <a:bodyPr lIns="0" tIns="0" rIns="52434" bIns="0" anchor="ctr"/>
          <a:lstStyle/>
          <a:p>
            <a:pPr marL="36834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그림 교체 필요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1549" y="2117628"/>
            <a:ext cx="24110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dirty="0" err="1">
                <a:ea typeface="맑은 고딕" pitchFamily="50" charset="-127"/>
              </a:rPr>
              <a:t>Anyframe</a:t>
            </a:r>
            <a:r>
              <a:rPr lang="en-US" altLang="ko-KR" dirty="0">
                <a:ea typeface="맑은 고딕" pitchFamily="50" charset="-127"/>
              </a:rPr>
              <a:t> </a:t>
            </a:r>
            <a:r>
              <a:rPr lang="ko-KR" altLang="en-US" dirty="0" err="1">
                <a:ea typeface="맑은 고딕" pitchFamily="50" charset="-127"/>
              </a:rPr>
              <a:t>프레임웍</a:t>
            </a:r>
            <a:r>
              <a:rPr lang="ko-KR" altLang="en-US" dirty="0">
                <a:ea typeface="맑은 고딕" pitchFamily="50" charset="-127"/>
              </a:rPr>
              <a:t> 기반 </a:t>
            </a:r>
            <a:r>
              <a:rPr lang="en-US" altLang="ko-KR" dirty="0">
                <a:ea typeface="맑은 고딕" pitchFamily="50" charset="-127"/>
              </a:rPr>
              <a:t>Java </a:t>
            </a:r>
            <a:r>
              <a:rPr lang="ko-KR" altLang="en-US" dirty="0" smtClean="0">
                <a:ea typeface="맑은 고딕" pitchFamily="50" charset="-127"/>
              </a:rPr>
              <a:t>플랫폼</a:t>
            </a:r>
            <a:endParaRPr lang="en-US" altLang="ko-KR" dirty="0" smtClean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endParaRPr lang="en-US" altLang="ko-KR" dirty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dirty="0">
                <a:ea typeface="맑은 고딕" pitchFamily="50" charset="-127"/>
              </a:rPr>
              <a:t>DB</a:t>
            </a:r>
            <a:r>
              <a:rPr lang="ko-KR" altLang="en-US" dirty="0">
                <a:ea typeface="맑은 고딕" pitchFamily="50" charset="-127"/>
              </a:rPr>
              <a:t>와 연동을 위한 </a:t>
            </a:r>
            <a:r>
              <a:rPr lang="en-US" altLang="ko-KR" dirty="0">
                <a:ea typeface="맑은 고딕" pitchFamily="50" charset="-127"/>
              </a:rPr>
              <a:t>JDBC driver </a:t>
            </a:r>
            <a:r>
              <a:rPr lang="ko-KR" altLang="en-US" dirty="0">
                <a:ea typeface="맑은 고딕" pitchFamily="50" charset="-127"/>
              </a:rPr>
              <a:t>사용</a:t>
            </a:r>
            <a:endParaRPr lang="en-US" altLang="ko-KR" dirty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 (Oracle DBMS</a:t>
            </a:r>
            <a:r>
              <a:rPr lang="ko-KR" altLang="en-US" dirty="0">
                <a:ea typeface="맑은 고딕" pitchFamily="50" charset="-127"/>
              </a:rPr>
              <a:t>의 최신 </a:t>
            </a:r>
            <a:r>
              <a:rPr lang="en-US" altLang="ko-KR" dirty="0">
                <a:ea typeface="맑은 고딕" pitchFamily="50" charset="-127"/>
              </a:rPr>
              <a:t>JDBC</a:t>
            </a:r>
            <a:r>
              <a:rPr lang="ko-KR" altLang="en-US" dirty="0">
                <a:ea typeface="맑은 고딕" pitchFamily="50" charset="-127"/>
              </a:rPr>
              <a:t>를 사용</a:t>
            </a:r>
            <a:r>
              <a:rPr lang="en-US" altLang="ko-KR" dirty="0" smtClean="0">
                <a:ea typeface="맑은 고딕" pitchFamily="50" charset="-127"/>
              </a:rPr>
              <a:t>)</a:t>
            </a:r>
          </a:p>
          <a:p>
            <a:pPr>
              <a:lnSpc>
                <a:spcPct val="130000"/>
              </a:lnSpc>
            </a:pPr>
            <a:endParaRPr lang="en-US" altLang="ko-KR" dirty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dirty="0" err="1" smtClean="0">
                <a:ea typeface="맑은 고딕" pitchFamily="50" charset="-127"/>
              </a:rPr>
              <a:t>선택적복지</a:t>
            </a:r>
            <a:r>
              <a:rPr lang="ko-KR" altLang="en-US" dirty="0" smtClean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WEB/WAS</a:t>
            </a:r>
            <a:r>
              <a:rPr lang="ko-KR" altLang="en-US" dirty="0" smtClean="0">
                <a:ea typeface="맑은 고딕" pitchFamily="50" charset="-127"/>
              </a:rPr>
              <a:t> 도메인 구성</a:t>
            </a:r>
            <a:endParaRPr lang="en-US" altLang="ko-KR" dirty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- </a:t>
            </a:r>
            <a:r>
              <a:rPr lang="en-US" altLang="ko-KR" dirty="0" smtClean="0">
                <a:ea typeface="맑은 고딕" pitchFamily="50" charset="-127"/>
              </a:rPr>
              <a:t>WEB </a:t>
            </a:r>
            <a:r>
              <a:rPr lang="en-US" altLang="ko-KR" dirty="0">
                <a:ea typeface="맑은 고딕" pitchFamily="50" charset="-127"/>
              </a:rPr>
              <a:t>: </a:t>
            </a:r>
            <a:r>
              <a:rPr lang="en-US" altLang="ko-KR" b="1" dirty="0">
                <a:solidFill>
                  <a:srgbClr val="0000FF"/>
                </a:solidFill>
                <a:ea typeface="맑은 고딕" pitchFamily="50" charset="-127"/>
              </a:rPr>
              <a:t>F</a:t>
            </a:r>
            <a:r>
              <a:rPr lang="en-US" altLang="ko-KR" dirty="0">
                <a:ea typeface="맑은 고딕" pitchFamily="50" charset="-127"/>
              </a:rPr>
              <a:t>ront </a:t>
            </a:r>
            <a:r>
              <a:rPr lang="ko-KR" altLang="en-US" dirty="0">
                <a:ea typeface="맑은 고딕" pitchFamily="50" charset="-127"/>
              </a:rPr>
              <a:t>업무</a:t>
            </a:r>
            <a:r>
              <a:rPr lang="en-US" altLang="ko-KR" dirty="0">
                <a:ea typeface="맑은 고딕" pitchFamily="50" charset="-127"/>
              </a:rPr>
              <a:t>, </a:t>
            </a:r>
            <a:r>
              <a:rPr lang="en-US" altLang="ko-KR" b="1" dirty="0">
                <a:solidFill>
                  <a:srgbClr val="0000FF"/>
                </a:solidFill>
                <a:ea typeface="맑은 고딕" pitchFamily="50" charset="-127"/>
              </a:rPr>
              <a:t>S</a:t>
            </a:r>
            <a:r>
              <a:rPr lang="en-US" altLang="ko-KR" dirty="0">
                <a:ea typeface="맑은 고딕" pitchFamily="50" charset="-127"/>
              </a:rPr>
              <a:t>upport </a:t>
            </a:r>
            <a:r>
              <a:rPr lang="ko-KR" altLang="en-US" dirty="0">
                <a:ea typeface="맑은 고딕" pitchFamily="50" charset="-127"/>
              </a:rPr>
              <a:t>업무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   </a:t>
            </a:r>
            <a:r>
              <a:rPr lang="ko-KR" altLang="en-US" dirty="0" smtClean="0">
                <a:ea typeface="맑은 고딕" pitchFamily="50" charset="-127"/>
              </a:rPr>
              <a:t>내부</a:t>
            </a:r>
            <a:r>
              <a:rPr lang="en-US" altLang="ko-KR" dirty="0" smtClean="0"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M</a:t>
            </a:r>
            <a:r>
              <a:rPr lang="en-US" altLang="ko-KR" dirty="0" smtClean="0">
                <a:ea typeface="맑은 고딕" pitchFamily="50" charset="-127"/>
              </a:rPr>
              <a:t>anager </a:t>
            </a:r>
            <a:r>
              <a:rPr lang="ko-KR" altLang="en-US" dirty="0">
                <a:ea typeface="맑은 고딕" pitchFamily="50" charset="-127"/>
              </a:rPr>
              <a:t>업무 </a:t>
            </a:r>
            <a:r>
              <a:rPr lang="ko-KR" altLang="en-US" dirty="0" err="1">
                <a:ea typeface="맑은 고딕" pitchFamily="50" charset="-127"/>
              </a:rPr>
              <a:t>인스턴스</a:t>
            </a:r>
            <a:r>
              <a:rPr lang="ko-KR" altLang="en-US" dirty="0">
                <a:ea typeface="맑은 고딕" pitchFamily="50" charset="-127"/>
              </a:rPr>
              <a:t> </a:t>
            </a:r>
            <a:r>
              <a:rPr lang="ko-KR" altLang="en-US" dirty="0" smtClean="0">
                <a:ea typeface="맑은 고딕" pitchFamily="50" charset="-127"/>
              </a:rPr>
              <a:t>구성</a:t>
            </a:r>
            <a:endParaRPr lang="en-US" altLang="ko-KR" dirty="0" smtClean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 smtClean="0">
                <a:ea typeface="맑은 고딕" pitchFamily="50" charset="-127"/>
              </a:rPr>
              <a:t> - WAS :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F</a:t>
            </a:r>
            <a:r>
              <a:rPr lang="en-US" altLang="ko-KR" dirty="0" smtClean="0">
                <a:ea typeface="맑은 고딕" pitchFamily="50" charset="-127"/>
              </a:rPr>
              <a:t>ront </a:t>
            </a:r>
            <a:r>
              <a:rPr lang="ko-KR" altLang="en-US" dirty="0" smtClean="0">
                <a:ea typeface="맑은 고딕" pitchFamily="50" charset="-127"/>
              </a:rPr>
              <a:t>업</a:t>
            </a:r>
            <a:r>
              <a:rPr lang="ko-KR" altLang="en-US" dirty="0">
                <a:ea typeface="맑은 고딕" pitchFamily="50" charset="-127"/>
              </a:rPr>
              <a:t>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S</a:t>
            </a:r>
            <a:r>
              <a:rPr lang="en-US" altLang="ko-KR" dirty="0" smtClean="0">
                <a:ea typeface="맑은 고딕" pitchFamily="50" charset="-127"/>
              </a:rPr>
              <a:t>upport </a:t>
            </a:r>
            <a:r>
              <a:rPr lang="ko-KR" altLang="en-US" dirty="0" smtClean="0">
                <a:ea typeface="맑은 고딕" pitchFamily="50" charset="-127"/>
              </a:rPr>
              <a:t>업무</a:t>
            </a:r>
            <a:endParaRPr lang="en-US" altLang="ko-KR" dirty="0" smtClean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endParaRPr lang="en-US" altLang="ko-KR" dirty="0" smtClean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dirty="0" smtClean="0">
                <a:ea typeface="맑은 고딕" pitchFamily="50" charset="-127"/>
              </a:rPr>
              <a:t>내부 관리자는 </a:t>
            </a:r>
            <a:r>
              <a:rPr lang="ko-KR" altLang="en-US" dirty="0" err="1" smtClean="0">
                <a:ea typeface="맑은 고딕" pitchFamily="50" charset="-127"/>
              </a:rPr>
              <a:t>내부웹을</a:t>
            </a:r>
            <a:r>
              <a:rPr lang="ko-KR" altLang="en-US" dirty="0" smtClean="0">
                <a:ea typeface="맑은 고딕" pitchFamily="50" charset="-127"/>
              </a:rPr>
              <a:t> 통해 홈페이지 </a:t>
            </a:r>
            <a:r>
              <a:rPr lang="en-US" altLang="ko-KR" dirty="0" smtClean="0">
                <a:ea typeface="맑은 고딕" pitchFamily="50" charset="-127"/>
              </a:rPr>
              <a:t>Support </a:t>
            </a:r>
            <a:r>
              <a:rPr lang="ko-KR" altLang="en-US" dirty="0" smtClean="0">
                <a:ea typeface="맑은 고딕" pitchFamily="50" charset="-127"/>
              </a:rPr>
              <a:t>사이트에 접속</a:t>
            </a:r>
            <a:endParaRPr lang="en-US" altLang="ko-KR" dirty="0" smtClean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57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직사각형 154"/>
          <p:cNvSpPr/>
          <p:nvPr/>
        </p:nvSpPr>
        <p:spPr>
          <a:xfrm>
            <a:off x="372279" y="1679575"/>
            <a:ext cx="6660000" cy="4320000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1800" kern="0">
              <a:solidFill>
                <a:srgbClr val="000000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6.4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시스템별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구성도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6.4.3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인트라넷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ko-KR" alt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0674" y="1023792"/>
            <a:ext cx="9307513" cy="5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/>
          <a:lstStyle/>
          <a:p>
            <a:pPr>
              <a:lnSpc>
                <a:spcPct val="120000"/>
              </a:lnSpc>
              <a:defRPr/>
            </a:pPr>
            <a:endParaRPr kumimoji="0" lang="en-GB" altLang="ko-KR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152" name="직사각형 151"/>
          <p:cNvSpPr/>
          <p:nvPr/>
        </p:nvSpPr>
        <p:spPr>
          <a:xfrm>
            <a:off x="7121524" y="2093001"/>
            <a:ext cx="2506663" cy="3880761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endParaRPr kumimoji="0" lang="ko-KR" altLang="en-US" sz="1800" kern="0">
              <a:solidFill>
                <a:srgbClr val="000000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3" name="직사각형 152"/>
          <p:cNvSpPr/>
          <p:nvPr/>
        </p:nvSpPr>
        <p:spPr>
          <a:xfrm>
            <a:off x="7112000" y="1679575"/>
            <a:ext cx="2516188" cy="34524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6486" tIns="43243" rIns="86486" bIns="43243" anchor="b"/>
          <a:lstStyle/>
          <a:p>
            <a:pPr algn="ctr" defTabSz="914400" eaLnBrk="0" fontAlgn="auto" latinLnBrk="0" hangingPunct="0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1400" b="1" kern="0" dirty="0" smtClean="0">
                <a:solidFill>
                  <a:prstClr val="white"/>
                </a:solidFill>
                <a:ea typeface="맑은 고딕" pitchFamily="50" charset="-127"/>
                <a:cs typeface="Arial" pitchFamily="34" charset="0"/>
              </a:rPr>
              <a:t>구성 특징</a:t>
            </a:r>
            <a:endParaRPr kumimoji="0" lang="ko-KR" altLang="en-US" sz="1400" b="1" kern="0" dirty="0">
              <a:solidFill>
                <a:prstClr val="white"/>
              </a:solidFill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6" name="Rectangle 3"/>
          <p:cNvSpPr txBox="1">
            <a:spLocks noChangeArrowheads="1"/>
          </p:cNvSpPr>
          <p:nvPr/>
        </p:nvSpPr>
        <p:spPr bwMode="auto">
          <a:xfrm>
            <a:off x="320675" y="1013297"/>
            <a:ext cx="930644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인트라넷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AP</a:t>
            </a:r>
            <a:r>
              <a:rPr lang="ko-KR" altLang="en-US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에는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2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개의 업무 </a:t>
            </a:r>
            <a:r>
              <a:rPr lang="ko-KR" altLang="en-US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시스템용 도메인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구성</a:t>
            </a:r>
            <a:endParaRPr lang="en-US" altLang="ko-KR" sz="1400" dirty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64" y="1826532"/>
            <a:ext cx="6128231" cy="4026087"/>
          </a:xfrm>
          <a:prstGeom prst="rect">
            <a:avLst/>
          </a:prstGeom>
        </p:spPr>
      </p:pic>
      <p:sp>
        <p:nvSpPr>
          <p:cNvPr id="10" name="AutoShape 7"/>
          <p:cNvSpPr>
            <a:spLocks/>
          </p:cNvSpPr>
          <p:nvPr/>
        </p:nvSpPr>
        <p:spPr bwMode="auto">
          <a:xfrm rot="19213310">
            <a:off x="1579596" y="3175031"/>
            <a:ext cx="4083237" cy="722319"/>
          </a:xfrm>
          <a:prstGeom prst="roundRect">
            <a:avLst>
              <a:gd name="adj" fmla="val 19736"/>
            </a:avLst>
          </a:prstGeom>
          <a:gradFill rotWithShape="0">
            <a:gsLst>
              <a:gs pos="0">
                <a:srgbClr val="EE0202"/>
              </a:gs>
              <a:gs pos="100000">
                <a:srgbClr val="A2272B"/>
              </a:gs>
            </a:gsLst>
            <a:lin ang="540000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B2B2B2">
                <a:lumMod val="50000"/>
                <a:alpha val="40000"/>
              </a:srgbClr>
            </a:glow>
            <a:outerShdw blurRad="127000" dist="76199" dir="2700000" algn="ctr" rotWithShape="0">
              <a:srgbClr val="B2B2B2">
                <a:alpha val="75000"/>
              </a:srgbClr>
            </a:outerShdw>
          </a:effectLst>
        </p:spPr>
        <p:txBody>
          <a:bodyPr lIns="0" tIns="0" rIns="52434" bIns="0" anchor="ctr"/>
          <a:lstStyle/>
          <a:p>
            <a:pPr marL="36834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그림 교체 필요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1549" y="2117628"/>
            <a:ext cx="24110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dirty="0" err="1">
                <a:ea typeface="맑은 고딕" pitchFamily="50" charset="-127"/>
              </a:rPr>
              <a:t>Anyframe</a:t>
            </a:r>
            <a:r>
              <a:rPr lang="en-US" altLang="ko-KR" dirty="0">
                <a:ea typeface="맑은 고딕" pitchFamily="50" charset="-127"/>
              </a:rPr>
              <a:t> </a:t>
            </a:r>
            <a:r>
              <a:rPr lang="ko-KR" altLang="en-US" dirty="0" err="1">
                <a:ea typeface="맑은 고딕" pitchFamily="50" charset="-127"/>
              </a:rPr>
              <a:t>프레임웍</a:t>
            </a:r>
            <a:r>
              <a:rPr lang="ko-KR" altLang="en-US" dirty="0">
                <a:ea typeface="맑은 고딕" pitchFamily="50" charset="-127"/>
              </a:rPr>
              <a:t> 기반 </a:t>
            </a:r>
            <a:r>
              <a:rPr lang="en-US" altLang="ko-KR" dirty="0">
                <a:ea typeface="맑은 고딕" pitchFamily="50" charset="-127"/>
              </a:rPr>
              <a:t>Java </a:t>
            </a:r>
            <a:r>
              <a:rPr lang="ko-KR" altLang="en-US" dirty="0" smtClean="0">
                <a:ea typeface="맑은 고딕" pitchFamily="50" charset="-127"/>
              </a:rPr>
              <a:t>플랫폼</a:t>
            </a:r>
            <a:endParaRPr lang="en-US" altLang="ko-KR" dirty="0" smtClean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endParaRPr lang="en-US" altLang="ko-KR" dirty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en-US" altLang="ko-KR" dirty="0">
                <a:ea typeface="맑은 고딕" pitchFamily="50" charset="-127"/>
              </a:rPr>
              <a:t>DB</a:t>
            </a:r>
            <a:r>
              <a:rPr lang="ko-KR" altLang="en-US" dirty="0">
                <a:ea typeface="맑은 고딕" pitchFamily="50" charset="-127"/>
              </a:rPr>
              <a:t>와 연동을 위한 </a:t>
            </a:r>
            <a:r>
              <a:rPr lang="en-US" altLang="ko-KR" dirty="0">
                <a:ea typeface="맑은 고딕" pitchFamily="50" charset="-127"/>
              </a:rPr>
              <a:t>JDBC driver </a:t>
            </a:r>
            <a:r>
              <a:rPr lang="ko-KR" altLang="en-US" dirty="0">
                <a:ea typeface="맑은 고딕" pitchFamily="50" charset="-127"/>
              </a:rPr>
              <a:t>사용</a:t>
            </a:r>
            <a:endParaRPr lang="en-US" altLang="ko-KR" dirty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 (Oracle DBMS</a:t>
            </a:r>
            <a:r>
              <a:rPr lang="ko-KR" altLang="en-US" dirty="0">
                <a:ea typeface="맑은 고딕" pitchFamily="50" charset="-127"/>
              </a:rPr>
              <a:t>의 최신 </a:t>
            </a:r>
            <a:r>
              <a:rPr lang="en-US" altLang="ko-KR" dirty="0">
                <a:ea typeface="맑은 고딕" pitchFamily="50" charset="-127"/>
              </a:rPr>
              <a:t>JDBC</a:t>
            </a:r>
            <a:r>
              <a:rPr lang="ko-KR" altLang="en-US" dirty="0">
                <a:ea typeface="맑은 고딕" pitchFamily="50" charset="-127"/>
              </a:rPr>
              <a:t>를 사용</a:t>
            </a:r>
            <a:r>
              <a:rPr lang="en-US" altLang="ko-KR" dirty="0" smtClean="0">
                <a:ea typeface="맑은 고딕" pitchFamily="50" charset="-127"/>
              </a:rPr>
              <a:t>)</a:t>
            </a:r>
          </a:p>
          <a:p>
            <a:pPr>
              <a:lnSpc>
                <a:spcPct val="130000"/>
              </a:lnSpc>
            </a:pPr>
            <a:endParaRPr lang="en-US" altLang="ko-KR" dirty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dirty="0" err="1" smtClean="0">
                <a:ea typeface="맑은 고딕" pitchFamily="50" charset="-127"/>
              </a:rPr>
              <a:t>선택적복지</a:t>
            </a:r>
            <a:r>
              <a:rPr lang="ko-KR" altLang="en-US" dirty="0" smtClean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WEB/WAS</a:t>
            </a:r>
            <a:r>
              <a:rPr lang="ko-KR" altLang="en-US" dirty="0" smtClean="0">
                <a:ea typeface="맑은 고딕" pitchFamily="50" charset="-127"/>
              </a:rPr>
              <a:t> 도메인 구성</a:t>
            </a:r>
            <a:endParaRPr lang="en-US" altLang="ko-KR" dirty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- </a:t>
            </a:r>
            <a:r>
              <a:rPr lang="en-US" altLang="ko-KR" dirty="0" smtClean="0">
                <a:ea typeface="맑은 고딕" pitchFamily="50" charset="-127"/>
              </a:rPr>
              <a:t>WEB </a:t>
            </a:r>
            <a:r>
              <a:rPr lang="en-US" altLang="ko-KR" dirty="0">
                <a:ea typeface="맑은 고딕" pitchFamily="50" charset="-127"/>
              </a:rPr>
              <a:t>: </a:t>
            </a:r>
            <a:r>
              <a:rPr lang="en-US" altLang="ko-KR" b="1" dirty="0">
                <a:solidFill>
                  <a:srgbClr val="0000FF"/>
                </a:solidFill>
                <a:ea typeface="맑은 고딕" pitchFamily="50" charset="-127"/>
              </a:rPr>
              <a:t>F</a:t>
            </a:r>
            <a:r>
              <a:rPr lang="en-US" altLang="ko-KR" dirty="0">
                <a:ea typeface="맑은 고딕" pitchFamily="50" charset="-127"/>
              </a:rPr>
              <a:t>ront </a:t>
            </a:r>
            <a:r>
              <a:rPr lang="ko-KR" altLang="en-US" dirty="0">
                <a:ea typeface="맑은 고딕" pitchFamily="50" charset="-127"/>
              </a:rPr>
              <a:t>업무</a:t>
            </a:r>
            <a:r>
              <a:rPr lang="en-US" altLang="ko-KR" dirty="0">
                <a:ea typeface="맑은 고딕" pitchFamily="50" charset="-127"/>
              </a:rPr>
              <a:t>, </a:t>
            </a:r>
            <a:r>
              <a:rPr lang="en-US" altLang="ko-KR" b="1" dirty="0">
                <a:solidFill>
                  <a:srgbClr val="0000FF"/>
                </a:solidFill>
                <a:ea typeface="맑은 고딕" pitchFamily="50" charset="-127"/>
              </a:rPr>
              <a:t>S</a:t>
            </a:r>
            <a:r>
              <a:rPr lang="en-US" altLang="ko-KR" dirty="0">
                <a:ea typeface="맑은 고딕" pitchFamily="50" charset="-127"/>
              </a:rPr>
              <a:t>upport </a:t>
            </a:r>
            <a:r>
              <a:rPr lang="ko-KR" altLang="en-US" dirty="0">
                <a:ea typeface="맑은 고딕" pitchFamily="50" charset="-127"/>
              </a:rPr>
              <a:t>업무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ea typeface="맑은 고딕" pitchFamily="50" charset="-127"/>
              </a:rPr>
              <a:t> </a:t>
            </a:r>
            <a:r>
              <a:rPr lang="en-US" altLang="ko-KR" dirty="0" smtClean="0">
                <a:ea typeface="맑은 고딕" pitchFamily="50" charset="-127"/>
              </a:rPr>
              <a:t>   </a:t>
            </a:r>
            <a:r>
              <a:rPr lang="ko-KR" altLang="en-US" dirty="0" smtClean="0">
                <a:ea typeface="맑은 고딕" pitchFamily="50" charset="-127"/>
              </a:rPr>
              <a:t>내부</a:t>
            </a:r>
            <a:r>
              <a:rPr lang="en-US" altLang="ko-KR" dirty="0" smtClean="0"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M</a:t>
            </a:r>
            <a:r>
              <a:rPr lang="en-US" altLang="ko-KR" dirty="0" smtClean="0">
                <a:ea typeface="맑은 고딕" pitchFamily="50" charset="-127"/>
              </a:rPr>
              <a:t>anager </a:t>
            </a:r>
            <a:r>
              <a:rPr lang="ko-KR" altLang="en-US" dirty="0">
                <a:ea typeface="맑은 고딕" pitchFamily="50" charset="-127"/>
              </a:rPr>
              <a:t>업무 </a:t>
            </a:r>
            <a:r>
              <a:rPr lang="ko-KR" altLang="en-US" dirty="0" err="1">
                <a:ea typeface="맑은 고딕" pitchFamily="50" charset="-127"/>
              </a:rPr>
              <a:t>인스턴스</a:t>
            </a:r>
            <a:r>
              <a:rPr lang="ko-KR" altLang="en-US" dirty="0">
                <a:ea typeface="맑은 고딕" pitchFamily="50" charset="-127"/>
              </a:rPr>
              <a:t> </a:t>
            </a:r>
            <a:r>
              <a:rPr lang="ko-KR" altLang="en-US" dirty="0" smtClean="0">
                <a:ea typeface="맑은 고딕" pitchFamily="50" charset="-127"/>
              </a:rPr>
              <a:t>구성</a:t>
            </a:r>
            <a:endParaRPr lang="en-US" altLang="ko-KR" dirty="0" smtClean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 smtClean="0">
                <a:ea typeface="맑은 고딕" pitchFamily="50" charset="-127"/>
              </a:rPr>
              <a:t> - WAS :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F</a:t>
            </a:r>
            <a:r>
              <a:rPr lang="en-US" altLang="ko-KR" dirty="0" smtClean="0">
                <a:ea typeface="맑은 고딕" pitchFamily="50" charset="-127"/>
              </a:rPr>
              <a:t>ront </a:t>
            </a:r>
            <a:r>
              <a:rPr lang="ko-KR" altLang="en-US" dirty="0" smtClean="0">
                <a:ea typeface="맑은 고딕" pitchFamily="50" charset="-127"/>
              </a:rPr>
              <a:t>업</a:t>
            </a:r>
            <a:r>
              <a:rPr lang="ko-KR" altLang="en-US" dirty="0">
                <a:ea typeface="맑은 고딕" pitchFamily="50" charset="-127"/>
              </a:rPr>
              <a:t>무</a:t>
            </a:r>
            <a:r>
              <a:rPr lang="en-US" altLang="ko-KR" dirty="0" smtClean="0">
                <a:ea typeface="맑은 고딕" pitchFamily="50" charset="-127"/>
              </a:rPr>
              <a:t>, </a:t>
            </a:r>
            <a:r>
              <a:rPr lang="en-US" altLang="ko-KR" b="1" dirty="0" smtClean="0">
                <a:solidFill>
                  <a:srgbClr val="0000FF"/>
                </a:solidFill>
                <a:ea typeface="맑은 고딕" pitchFamily="50" charset="-127"/>
              </a:rPr>
              <a:t>S</a:t>
            </a:r>
            <a:r>
              <a:rPr lang="en-US" altLang="ko-KR" dirty="0" smtClean="0">
                <a:ea typeface="맑은 고딕" pitchFamily="50" charset="-127"/>
              </a:rPr>
              <a:t>upport </a:t>
            </a:r>
            <a:r>
              <a:rPr lang="ko-KR" altLang="en-US" dirty="0" smtClean="0">
                <a:ea typeface="맑은 고딕" pitchFamily="50" charset="-127"/>
              </a:rPr>
              <a:t>업무</a:t>
            </a:r>
            <a:endParaRPr lang="en-US" altLang="ko-KR" dirty="0" smtClean="0">
              <a:ea typeface="맑은 고딕" pitchFamily="50" charset="-127"/>
            </a:endParaRPr>
          </a:p>
          <a:p>
            <a:pPr>
              <a:lnSpc>
                <a:spcPct val="130000"/>
              </a:lnSpc>
            </a:pPr>
            <a:endParaRPr lang="en-US" altLang="ko-KR" dirty="0" smtClean="0">
              <a:ea typeface="맑은 고딕" pitchFamily="50" charset="-127"/>
            </a:endParaRPr>
          </a:p>
          <a:p>
            <a:pPr marL="93663" indent="-93663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dirty="0" smtClean="0">
                <a:ea typeface="맑은 고딕" pitchFamily="50" charset="-127"/>
              </a:rPr>
              <a:t>내부 관리자는 </a:t>
            </a:r>
            <a:r>
              <a:rPr lang="ko-KR" altLang="en-US" dirty="0" err="1" smtClean="0">
                <a:ea typeface="맑은 고딕" pitchFamily="50" charset="-127"/>
              </a:rPr>
              <a:t>내부웹을</a:t>
            </a:r>
            <a:r>
              <a:rPr lang="ko-KR" altLang="en-US" dirty="0" smtClean="0">
                <a:ea typeface="맑은 고딕" pitchFamily="50" charset="-127"/>
              </a:rPr>
              <a:t> 통해 홈페이지 </a:t>
            </a:r>
            <a:r>
              <a:rPr lang="en-US" altLang="ko-KR" dirty="0" smtClean="0">
                <a:ea typeface="맑은 고딕" pitchFamily="50" charset="-127"/>
              </a:rPr>
              <a:t>Support </a:t>
            </a:r>
            <a:r>
              <a:rPr lang="ko-KR" altLang="en-US" dirty="0" smtClean="0">
                <a:ea typeface="맑은 고딕" pitchFamily="50" charset="-127"/>
              </a:rPr>
              <a:t>사이트에 접속</a:t>
            </a:r>
            <a:endParaRPr lang="en-US" altLang="ko-KR" dirty="0" smtClean="0"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3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0675" y="1013297"/>
            <a:ext cx="930644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JBoss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설치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구성시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각종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파라미터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권고값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정리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&gt;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관리 방안</a:t>
            </a:r>
            <a:endParaRPr kumimoji="0" lang="en-US" altLang="ko-KR" sz="1400" b="1" dirty="0" smtClean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6.5.1 OS </a:t>
            </a:r>
            <a:r>
              <a:rPr kumimoji="0" lang="ko-KR" alt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파라미터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26724"/>
              </p:ext>
            </p:extLst>
          </p:nvPr>
        </p:nvGraphicFramePr>
        <p:xfrm>
          <a:off x="400050" y="1399872"/>
          <a:ext cx="9010650" cy="3934127"/>
        </p:xfrm>
        <a:graphic>
          <a:graphicData uri="http://schemas.openxmlformats.org/drawingml/2006/table">
            <a:tbl>
              <a:tblPr/>
              <a:tblGrid>
                <a:gridCol w="769120"/>
                <a:gridCol w="1140421"/>
                <a:gridCol w="2059831"/>
                <a:gridCol w="5041278"/>
              </a:tblGrid>
              <a:tr h="27399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Parameter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3997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OS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파라미터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System</a:t>
                      </a:r>
                    </a:p>
                    <a:p>
                      <a:pPr algn="ctr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파라미터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rlim_fd_cur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프로세스가 동시에 열 수 있는 파일 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(Soft limit)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rlim_fd_max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 프로세스가 동시에 열 수 있는 최대 파일 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(Soft limit)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zfs:zfs_arc_max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ZFS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파일시스템에서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File Cache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용도로 잡아놓는 메모리 영역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0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파라미터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Solaris)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tcp_conn_req_max_q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connection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 실제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처리될때까지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받아주는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Queue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크기이며 이 값이 작으면 동시사용자 접근이 는 경우 제한이 됨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tcp_conn_req_max_q0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마지막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ACK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받지 못한 상태의 커넥션 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00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tcp_ip_abort_interval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연결된 후에 사용되는 중단 시간 간격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(Abort Interval)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으로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연결된 동안의 중단 제한 시간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tcp_keepalive_interval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오픈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연결을 위해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Solaris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 전송하는 연결 유지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패킷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간의 간격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tcp_rexmit_interval_initial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재전송을 위한 초기 간격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tcp_rexmit_interval_max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재전송을 위한 최대 시간 간격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tcp_rexmit_interval_min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재전송을 위한 최소 시간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재전송 후 최소 대기 시간의 간격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tcp_smallest_anon_port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일반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임시접근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사용자가 사용할 수 있는 최소의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Port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제한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tcp_slow_start_initial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TPC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통신에서 처음에 테스트용으로 보내는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패킷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utoShape 7"/>
          <p:cNvSpPr>
            <a:spLocks/>
          </p:cNvSpPr>
          <p:nvPr/>
        </p:nvSpPr>
        <p:spPr bwMode="auto">
          <a:xfrm rot="19213310">
            <a:off x="1579596" y="3175031"/>
            <a:ext cx="4083237" cy="722319"/>
          </a:xfrm>
          <a:prstGeom prst="roundRect">
            <a:avLst>
              <a:gd name="adj" fmla="val 19736"/>
            </a:avLst>
          </a:prstGeom>
          <a:gradFill rotWithShape="0">
            <a:gsLst>
              <a:gs pos="0">
                <a:srgbClr val="EE0202"/>
              </a:gs>
              <a:gs pos="100000">
                <a:srgbClr val="A2272B"/>
              </a:gs>
            </a:gsLst>
            <a:lin ang="5400000" scaled="1"/>
          </a:gra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B2B2B2">
                <a:lumMod val="50000"/>
                <a:alpha val="40000"/>
              </a:srgbClr>
            </a:glow>
            <a:outerShdw blurRad="127000" dist="76199" dir="2700000" algn="ctr" rotWithShape="0">
              <a:srgbClr val="B2B2B2">
                <a:alpha val="75000"/>
              </a:srgbClr>
            </a:outerShdw>
          </a:effectLst>
        </p:spPr>
        <p:txBody>
          <a:bodyPr lIns="0" tIns="0" rIns="52434" bIns="0" anchor="ctr"/>
          <a:lstStyle/>
          <a:p>
            <a:pPr marL="36834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리눅</a:t>
            </a:r>
            <a:r>
              <a:rPr kumimoji="0" lang="ko-KR" altLang="en-US" sz="1400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스</a:t>
            </a:r>
            <a:r>
              <a:rPr kumimoji="0" lang="ko-KR" altLang="en-US" sz="1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</a:t>
            </a:r>
            <a:r>
              <a:rPr kumimoji="0" lang="ko-KR" altLang="en-US" sz="1400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파라미터로</a:t>
            </a:r>
            <a:r>
              <a:rPr kumimoji="0" lang="ko-KR" altLang="en-US" sz="14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산돌고딕 M" panose="02030504000101010101" pitchFamily="18" charset="-127"/>
                <a:ea typeface="산돌고딕 M" panose="02030504000101010101" pitchFamily="18" charset="-127"/>
                <a:cs typeface="Arial"/>
              </a:rPr>
              <a:t> 변경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산돌고딕 M" panose="02030504000101010101" pitchFamily="18" charset="-127"/>
              <a:ea typeface="산돌고딕 M" panose="02030504000101010101" pitchFamily="18" charset="-12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77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 smtClean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6.2.1 </a:t>
            </a:r>
            <a:r>
              <a:rPr kumimoji="0" 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개요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509249" y="1422409"/>
            <a:ext cx="6358276" cy="4363794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8" name="Rectangle 138"/>
          <p:cNvSpPr>
            <a:spLocks noChangeArrowheads="1"/>
          </p:cNvSpPr>
          <p:nvPr/>
        </p:nvSpPr>
        <p:spPr bwMode="auto">
          <a:xfrm>
            <a:off x="7019925" y="1434637"/>
            <a:ext cx="2419350" cy="434354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>
                <a:ea typeface="맑은 고딕" pitchFamily="50" charset="-127"/>
              </a:rPr>
              <a:t>Instance : </a:t>
            </a:r>
            <a:r>
              <a:rPr kumimoji="0" lang="en-US" altLang="ko-KR" sz="1200" kern="0" dirty="0" err="1" smtClean="0">
                <a:ea typeface="맑은 고딕" pitchFamily="50" charset="-127"/>
              </a:rPr>
              <a:t>JBoss</a:t>
            </a:r>
            <a:r>
              <a:rPr kumimoji="0" lang="en-US" altLang="ko-KR" sz="1200" kern="0" dirty="0" smtClean="0">
                <a:ea typeface="맑은 고딕" pitchFamily="50" charset="-127"/>
              </a:rPr>
              <a:t> Server </a:t>
            </a:r>
            <a:r>
              <a:rPr kumimoji="0" lang="ko-KR" altLang="en-US" sz="1200" kern="0" dirty="0">
                <a:ea typeface="맑은 고딕" pitchFamily="50" charset="-127"/>
              </a:rPr>
              <a:t>가 동작하는 단일 </a:t>
            </a:r>
            <a:r>
              <a:rPr kumimoji="0" lang="en-US" altLang="ko-KR" sz="1200" kern="0" dirty="0">
                <a:ea typeface="맑은 고딕" pitchFamily="50" charset="-127"/>
              </a:rPr>
              <a:t>JVM Process </a:t>
            </a:r>
            <a:r>
              <a:rPr kumimoji="0" lang="ko-KR" altLang="en-US" sz="1200" kern="0" dirty="0">
                <a:ea typeface="맑은 고딕" pitchFamily="50" charset="-127"/>
              </a:rPr>
              <a:t>단위</a:t>
            </a: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>
                <a:ea typeface="맑은 고딕" pitchFamily="50" charset="-127"/>
              </a:rPr>
              <a:t>Machine : CPU, Memory, OS </a:t>
            </a:r>
            <a:r>
              <a:rPr kumimoji="0" lang="ko-KR" altLang="en-US" sz="1200" kern="0" dirty="0">
                <a:ea typeface="맑은 고딕" pitchFamily="50" charset="-127"/>
              </a:rPr>
              <a:t>가 설치된 장비</a:t>
            </a:r>
          </a:p>
          <a:p>
            <a:pPr marL="176213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>
                <a:ea typeface="맑은 고딕" pitchFamily="50" charset="-127"/>
              </a:rPr>
              <a:t>Standalone </a:t>
            </a:r>
            <a:r>
              <a:rPr kumimoji="0" lang="ko-KR" altLang="en-US" sz="1200" kern="0" dirty="0">
                <a:ea typeface="맑은 고딕" pitchFamily="50" charset="-127"/>
              </a:rPr>
              <a:t>구성</a:t>
            </a:r>
            <a:endParaRPr kumimoji="0" lang="en-US" altLang="ko-KR" sz="1200" kern="0" dirty="0">
              <a:ea typeface="맑은 고딕" pitchFamily="50" charset="-127"/>
            </a:endParaRPr>
          </a:p>
          <a:p>
            <a:pPr marL="357188" indent="-174625">
              <a:buFont typeface="Wingdings" panose="05000000000000000000" pitchFamily="2" charset="2"/>
              <a:buChar char="ü"/>
            </a:pPr>
            <a:r>
              <a:rPr lang="ko-KR" altLang="en-US" sz="1200" dirty="0"/>
              <a:t>단일</a:t>
            </a:r>
            <a:r>
              <a:rPr lang="en-US" altLang="ko-KR" sz="1200" dirty="0"/>
              <a:t> </a:t>
            </a:r>
            <a:r>
              <a:rPr lang="ko-KR" altLang="en-US" sz="1200" dirty="0"/>
              <a:t>서버</a:t>
            </a:r>
            <a:r>
              <a:rPr lang="en-US" altLang="ko-KR" sz="1200" dirty="0"/>
              <a:t> </a:t>
            </a:r>
            <a:r>
              <a:rPr lang="ko-KR" altLang="en-US" sz="1200" dirty="0"/>
              <a:t>프로세스 구성</a:t>
            </a:r>
            <a:endParaRPr lang="en-US" altLang="ko-KR" sz="1200" dirty="0"/>
          </a:p>
          <a:p>
            <a:pPr marL="357188" indent="-174625">
              <a:buFont typeface="Wingdings" panose="05000000000000000000" pitchFamily="2" charset="2"/>
              <a:buChar char="ü"/>
            </a:pPr>
            <a:r>
              <a:rPr lang="ko-KR" altLang="en-US" sz="1200" dirty="0"/>
              <a:t>여러</a:t>
            </a:r>
            <a:r>
              <a:rPr lang="en-US" altLang="ko-KR" sz="1200" dirty="0"/>
              <a:t> </a:t>
            </a:r>
            <a:r>
              <a:rPr lang="ko-KR" altLang="en-US" sz="1200" dirty="0"/>
              <a:t>서버</a:t>
            </a:r>
            <a:r>
              <a:rPr lang="en-US" altLang="ko-KR" sz="1200" dirty="0"/>
              <a:t>  </a:t>
            </a:r>
            <a:r>
              <a:rPr lang="ko-KR" altLang="en-US" sz="1200" dirty="0" err="1"/>
              <a:t>인스턴스를</a:t>
            </a:r>
            <a:r>
              <a:rPr lang="ko-KR" altLang="en-US" sz="1200" dirty="0"/>
              <a:t> 독립적으로 </a:t>
            </a:r>
            <a:r>
              <a:rPr lang="ko-KR" altLang="en-US" sz="1200" dirty="0" smtClean="0"/>
              <a:t>가동</a:t>
            </a:r>
            <a:endParaRPr lang="en-US" altLang="ko-KR" sz="1200" dirty="0"/>
          </a:p>
          <a:p>
            <a:pPr marL="357188" indent="-174625">
              <a:buFont typeface="Wingdings" panose="05000000000000000000" pitchFamily="2" charset="2"/>
              <a:buChar char="ü"/>
            </a:pPr>
            <a:endParaRPr lang="en-US" altLang="ko-KR" sz="1200" dirty="0" smtClean="0"/>
          </a:p>
          <a:p>
            <a:pPr marL="176213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>
                <a:ea typeface="맑은 고딕" pitchFamily="50" charset="-127"/>
              </a:rPr>
              <a:t>Domain </a:t>
            </a:r>
            <a:r>
              <a:rPr kumimoji="0" lang="ko-KR" altLang="en-US" sz="1200" kern="0" dirty="0">
                <a:ea typeface="맑은 고딕" pitchFamily="50" charset="-127"/>
              </a:rPr>
              <a:t>구성</a:t>
            </a:r>
            <a:r>
              <a:rPr kumimoji="0" lang="en-US" altLang="ko-KR" sz="1200" kern="0" dirty="0">
                <a:ea typeface="맑은 고딕" pitchFamily="50" charset="-127"/>
              </a:rPr>
              <a:t>:</a:t>
            </a:r>
          </a:p>
          <a:p>
            <a:pPr marL="357188" indent="-174625">
              <a:buFont typeface="Wingdings" panose="05000000000000000000" pitchFamily="2" charset="2"/>
              <a:buChar char="ü"/>
            </a:pPr>
            <a:r>
              <a:rPr lang="ko-KR" altLang="en-US" sz="1200" dirty="0"/>
              <a:t>모든 서버</a:t>
            </a:r>
            <a:r>
              <a:rPr lang="en-US" altLang="ko-KR" sz="1200" dirty="0"/>
              <a:t> </a:t>
            </a:r>
            <a:r>
              <a:rPr lang="ko-KR" altLang="en-US" sz="1200" dirty="0" err="1"/>
              <a:t>인스턴스는</a:t>
            </a:r>
            <a:r>
              <a:rPr lang="ko-KR" altLang="en-US" sz="1200" dirty="0"/>
              <a:t> 동일한 정책으로 관리</a:t>
            </a:r>
            <a:endParaRPr lang="en-US" altLang="ko-KR" sz="1200" dirty="0"/>
          </a:p>
          <a:p>
            <a:pPr marL="357188" indent="-174625">
              <a:buFont typeface="Wingdings" panose="05000000000000000000" pitchFamily="2" charset="2"/>
              <a:buChar char="ü"/>
            </a:pPr>
            <a:r>
              <a:rPr lang="en-US" altLang="ko-KR" sz="1200" dirty="0" smtClean="0"/>
              <a:t>domain </a:t>
            </a:r>
            <a:r>
              <a:rPr lang="ko-KR" altLang="en-US" sz="1200" dirty="0" err="1"/>
              <a:t>콘트롤러에</a:t>
            </a:r>
            <a:r>
              <a:rPr lang="ko-KR" altLang="en-US" sz="1200" dirty="0"/>
              <a:t> 의해 서버 </a:t>
            </a:r>
            <a:r>
              <a:rPr lang="ko-KR" altLang="en-US" sz="1200" dirty="0" err="1"/>
              <a:t>인스턴스들이</a:t>
            </a:r>
            <a:r>
              <a:rPr lang="ko-KR" altLang="en-US" sz="1200" dirty="0"/>
              <a:t> 관리 </a:t>
            </a:r>
            <a:endParaRPr lang="en-US" altLang="ko-KR" sz="1200" dirty="0"/>
          </a:p>
          <a:p>
            <a:pPr marL="357188" indent="-174625">
              <a:buFont typeface="Wingdings" panose="05000000000000000000" pitchFamily="2" charset="2"/>
              <a:buChar char="ü"/>
            </a:pPr>
            <a:r>
              <a:rPr lang="en-US" altLang="ko-KR" sz="1200" dirty="0"/>
              <a:t>domain </a:t>
            </a:r>
            <a:r>
              <a:rPr lang="ko-KR" altLang="en-US" sz="1200" dirty="0"/>
              <a:t>는 물리</a:t>
            </a:r>
            <a:r>
              <a:rPr lang="en-US" altLang="ko-KR" sz="1200" dirty="0"/>
              <a:t>/</a:t>
            </a:r>
            <a:r>
              <a:rPr lang="ko-KR" altLang="en-US" sz="1200" dirty="0"/>
              <a:t>가상 </a:t>
            </a:r>
            <a:r>
              <a:rPr lang="ko-KR" altLang="en-US" sz="1200" dirty="0" err="1"/>
              <a:t>머신에</a:t>
            </a:r>
            <a:r>
              <a:rPr lang="ko-KR" altLang="en-US" sz="1200" dirty="0"/>
              <a:t> 걸쳐 확장 가능</a:t>
            </a:r>
            <a:endParaRPr lang="en-US" altLang="ko-KR" sz="1200" dirty="0"/>
          </a:p>
          <a:p>
            <a:pPr marL="357188" indent="-174625">
              <a:buFont typeface="Wingdings" panose="05000000000000000000" pitchFamily="2" charset="2"/>
              <a:buChar char="ü"/>
            </a:pPr>
            <a:endParaRPr lang="en-US" altLang="ko-KR" sz="1200" dirty="0"/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200" kern="0" dirty="0">
              <a:ea typeface="맑은 고딕" pitchFamily="50" charset="-127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11188" y="1469790"/>
            <a:ext cx="1896160" cy="23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400" b="1" dirty="0" err="1" smtClean="0">
                <a:latin typeface="맑은 고딕" pitchFamily="50" charset="-127"/>
              </a:rPr>
              <a:t>JBoss</a:t>
            </a:r>
            <a:r>
              <a:rPr kumimoji="0" lang="en-US" altLang="ko-KR" sz="1400" b="1" dirty="0" smtClean="0">
                <a:latin typeface="맑은 고딕" pitchFamily="50" charset="-127"/>
              </a:rPr>
              <a:t> Standalone </a:t>
            </a:r>
            <a:r>
              <a:rPr kumimoji="0" lang="ko-KR" altLang="en-US" sz="1400" b="1" dirty="0" smtClean="0">
                <a:latin typeface="맑은 고딕" pitchFamily="50" charset="-127"/>
              </a:rPr>
              <a:t>구성</a:t>
            </a:r>
            <a:endParaRPr lang="ko-KR" altLang="en-US" sz="1400" dirty="0">
              <a:latin typeface="맑은 고딕" pitchFamily="50" charset="-127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err="1" smtClean="0">
                <a:ea typeface="맑은 고딕" pitchFamily="50" charset="-127"/>
              </a:rPr>
              <a:t>JBoss</a:t>
            </a:r>
            <a:r>
              <a:rPr kumimoji="0" lang="en-US" altLang="ko-KR" sz="1400" kern="0" dirty="0" smtClean="0">
                <a:ea typeface="맑은 고딕" pitchFamily="50" charset="-127"/>
              </a:rPr>
              <a:t> Terminology</a:t>
            </a:r>
            <a:r>
              <a:rPr kumimoji="0" lang="en-US" altLang="ko-KR" sz="1400" kern="0" dirty="0">
                <a:ea typeface="맑은 고딕" pitchFamily="50" charset="-127"/>
              </a:rPr>
              <a:t> </a:t>
            </a:r>
            <a:r>
              <a:rPr kumimoji="0" lang="en-US" altLang="ko-KR" sz="1400" kern="0" dirty="0" smtClean="0">
                <a:ea typeface="맑은 고딕" pitchFamily="50" charset="-127"/>
              </a:rPr>
              <a:t>: </a:t>
            </a:r>
            <a:r>
              <a:rPr kumimoji="0" lang="en-US" altLang="ko-KR" sz="1400" kern="0" dirty="0" err="1" smtClean="0">
                <a:ea typeface="맑은 고딕" pitchFamily="50" charset="-127"/>
              </a:rPr>
              <a:t>JBoss</a:t>
            </a:r>
            <a:r>
              <a:rPr kumimoji="0" lang="en-US" altLang="ko-KR" sz="1400" kern="0" dirty="0" smtClean="0">
                <a:ea typeface="맑은 고딕" pitchFamily="50" charset="-127"/>
              </a:rPr>
              <a:t> Server</a:t>
            </a:r>
            <a:r>
              <a:rPr kumimoji="0" lang="ko-KR" altLang="en-US" sz="1400" kern="0" dirty="0" smtClean="0">
                <a:ea typeface="맑은 고딕" pitchFamily="50" charset="-127"/>
              </a:rPr>
              <a:t>의 관련 용어 설명</a:t>
            </a:r>
            <a:endParaRPr kumimoji="0" lang="en-GB" altLang="ko-KR" sz="1400" kern="0" dirty="0"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16" y="2519536"/>
            <a:ext cx="2858529" cy="245765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648" y="2519536"/>
            <a:ext cx="3091915" cy="24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320674" y="963936"/>
            <a:ext cx="9307513" cy="5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/>
          <a:lstStyle/>
          <a:p>
            <a:pPr>
              <a:lnSpc>
                <a:spcPct val="120000"/>
              </a:lnSpc>
              <a:defRPr/>
            </a:pPr>
            <a:endParaRPr kumimoji="0" lang="en-GB" altLang="ko-KR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0675" y="1013297"/>
            <a:ext cx="930644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JBoss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설치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구성시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각종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파라미터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권고값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정리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199183"/>
              </p:ext>
            </p:extLst>
          </p:nvPr>
        </p:nvGraphicFramePr>
        <p:xfrm>
          <a:off x="400049" y="1391119"/>
          <a:ext cx="8993289" cy="4412816"/>
        </p:xfrm>
        <a:graphic>
          <a:graphicData uri="http://schemas.openxmlformats.org/drawingml/2006/table">
            <a:tbl>
              <a:tblPr/>
              <a:tblGrid>
                <a:gridCol w="647421"/>
                <a:gridCol w="795552"/>
                <a:gridCol w="2211024"/>
                <a:gridCol w="5339292"/>
              </a:tblGrid>
              <a:tr h="2757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Parameter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52897">
                <a:tc rowSpan="10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JVM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파라미터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GC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-XX:+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UseConcMarkSweepGC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 concurrent mark-sweep collection for the old generation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CMS Collector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사용할 지 여부 지정</a:t>
                      </a:r>
                      <a:b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GC Pause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의한 사용자 응답 시간 저하 현상을 줄이고자 할 경우 사용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-XX:+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UseParNewGC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CMS Collector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사용하는 경우에 한해서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Young Generation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 대해서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Parallel Collection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수행할지 여부 지정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-XX:+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CMSParallelRemarkEnabled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UseParNewGC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와 같이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사용할때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Remark Phase Time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을 좀더 줄이기 위한 옵션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Remark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단계를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parallel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하게 수행하도록 설정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4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-XX:+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PrintGCTimeStamps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Print timestamps at garbage collection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-XX:+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PrintGCDetails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Print more details at garbage collection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→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verbose:gc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 로그에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new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영역에 대한 크기 정보와 좀더 정확한 시간정보를 보여줌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verbose:gc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GC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 수행되고 얼마나 걸렸는지를 로그에 남김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(GC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발생시간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GC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수행요소 시간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GC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발생 당시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Heap Usage)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Xloggc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:&lt;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GC Dump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저장할 파일명을 지정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 기록과 함께 파일에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GC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상태를 기록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파일명 지정하지 않으면 콘솔에 출력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89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-XX:+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DisableExplicitGC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System.gc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호출에 의한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Explicit GC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비활성화</a:t>
                      </a:r>
                      <a:b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RMIdp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의한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Explicit GC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Application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에서의 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Explicit GC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</a:t>
                      </a:r>
                      <a:r>
                        <a:rPr lang="ko-KR" alt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원척적으로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방지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즉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System GC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막음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CodeCache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XX:CodeCacheMinimumFreeSpace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java Native Heap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공간의 최소 확보 영역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XX:ReservedCodeCacheSize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Reserved code cache size -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maximun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code cache size [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solaris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64bit : 1024m]</a:t>
                      </a:r>
                      <a:b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java Native Heap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공간의 최소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Free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영역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기계어 바이트 코드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&gt;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 </a:t>
            </a:r>
            <a:r>
              <a:rPr kumimoji="0" lang="ko-KR" altLang="en-US" sz="1400" b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 관리 방안</a:t>
            </a:r>
            <a:endParaRPr kumimoji="0" lang="en-US" altLang="ko-KR" sz="1400" b="1" dirty="0" smtClean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6.5.2 JVM </a:t>
            </a:r>
            <a:r>
              <a:rPr kumimoji="0" lang="ko-KR" altLang="en-US" sz="2000" b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파라미터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33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20675" y="1013297"/>
            <a:ext cx="930644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JBoss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설치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구성시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옵션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설정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성능 관련 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I/O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설정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335179"/>
              </p:ext>
            </p:extLst>
          </p:nvPr>
        </p:nvGraphicFramePr>
        <p:xfrm>
          <a:off x="400049" y="1708619"/>
          <a:ext cx="8993289" cy="1404000"/>
        </p:xfrm>
        <a:graphic>
          <a:graphicData uri="http://schemas.openxmlformats.org/drawingml/2006/table">
            <a:tbl>
              <a:tblPr/>
              <a:tblGrid>
                <a:gridCol w="647421"/>
                <a:gridCol w="1124230"/>
                <a:gridCol w="1882346"/>
                <a:gridCol w="5339292"/>
              </a:tblGrid>
              <a:tr h="29019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Parameter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56904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JBoss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설정값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성능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Parameter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NativeIOEnabled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기본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사용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JBoss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와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OS Native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연계를 위한 설정이며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해당 설정을 통해 성능 향상이 이뤄질 수 있다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io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-threads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Native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부분과 마찬가지로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File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혹은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Network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성능 향상을 위한 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io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thread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항목이다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&gt;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관리 방안</a:t>
            </a:r>
            <a:endParaRPr kumimoji="0" lang="en-US" altLang="ko-KR" sz="1400" b="1" dirty="0" smtClean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6.5.3 </a:t>
            </a:r>
            <a:r>
              <a:rPr kumimoji="0" lang="en-US" altLang="ko-KR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옵션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(1/3)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78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320674" y="1023792"/>
            <a:ext cx="9307513" cy="5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/>
          <a:lstStyle/>
          <a:p>
            <a:pPr>
              <a:lnSpc>
                <a:spcPct val="120000"/>
              </a:lnSpc>
              <a:defRPr/>
            </a:pPr>
            <a:endParaRPr kumimoji="0" lang="en-GB" altLang="ko-KR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154697"/>
              </p:ext>
            </p:extLst>
          </p:nvPr>
        </p:nvGraphicFramePr>
        <p:xfrm>
          <a:off x="447675" y="1607026"/>
          <a:ext cx="5901690" cy="395605"/>
        </p:xfrm>
        <a:graphic>
          <a:graphicData uri="http://schemas.openxmlformats.org/drawingml/2006/table">
            <a:tbl>
              <a:tblPr firstRow="1" firstCol="1" bandRow="1">
                <a:tableStyleId>{D5C30875-5027-47A9-8995-C2BF9F8F2FF4}</a:tableStyleId>
              </a:tblPr>
              <a:tblGrid>
                <a:gridCol w="5901690"/>
              </a:tblGrid>
              <a:tr h="39560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0675" y="1013297"/>
            <a:ext cx="930644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JBoss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설치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구성시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en-US" altLang="ko-KR" sz="1400" dirty="0" err="1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JBoss</a:t>
            </a:r>
            <a:r>
              <a:rPr lang="en-US" altLang="ko-KR" sz="1400" dirty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옵션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설정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보안 및 성능 관련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742136"/>
              </p:ext>
            </p:extLst>
          </p:nvPr>
        </p:nvGraphicFramePr>
        <p:xfrm>
          <a:off x="400049" y="1708616"/>
          <a:ext cx="8993289" cy="3926065"/>
        </p:xfrm>
        <a:graphic>
          <a:graphicData uri="http://schemas.openxmlformats.org/drawingml/2006/table">
            <a:tbl>
              <a:tblPr/>
              <a:tblGrid>
                <a:gridCol w="647421"/>
                <a:gridCol w="1124230"/>
                <a:gridCol w="1882346"/>
                <a:gridCol w="5339292"/>
              </a:tblGrid>
              <a:tr h="3110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Parameter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22282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JBoss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ctr" fontAlgn="t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설정값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성능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thread pooling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maxThreads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JBoss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기본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Thread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를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사용시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DB Pool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및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Request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처리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Thread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소비가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Pool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까지 사용하면 준비된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Thread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 부족하여 성능저하가 될 수 있음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algn="l" rtl="0" fontAlgn="ctr"/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따라서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DB Pool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개수 보다 최소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30%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이상은 더 크게 설정하는 것이 권고함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algn="l" rtl="0" fontAlgn="ctr"/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설정 예시 </a:t>
                      </a:r>
                    </a:p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※ DB Pool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50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 일 경우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Thread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수는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70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+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여유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04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acceptCount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가용할수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있는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thread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 없을 경우 대기할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queue size</a:t>
                      </a:r>
                    </a:p>
                    <a:p>
                      <a:pPr algn="l" rtl="0" fontAlgn="ctr"/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TCP Connection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wait queue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저장되는 최대 개수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 </a:t>
                      </a:r>
                      <a:b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큐는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OS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tcp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stack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으로 받은 연결 요청 만큼 증가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/>
                      </a:r>
                      <a:b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</a:b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DB pool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개수 보다 최소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20%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이상 조정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757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DB Pool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세팅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WAS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인스턴스의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DB Pool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개수를 고정하기 위해 최소값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최대값 으로 동일하게 설정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WAS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인스턴스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개당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 *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WAS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인스턴스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= DB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세션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200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 필요</a:t>
                      </a:r>
                    </a:p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Fail-over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로 인한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DB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Session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및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Process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개수를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수용할수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있는 수준인지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WAS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파라미터와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비교해서 부족하지 않게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DB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파라미터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값을 조절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067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PreparedStatement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Cache Size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memory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가 높은 사양과 동일 쿼리가 많은 시스템에서는 해당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cache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를 상향 조정하며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</a:p>
                    <a:p>
                      <a:pPr algn="l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그 외의 시스템에서 약간의 성능을 감수하고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WAS/DBMS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메모리를 사용량을 줄일 수 있도록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Cache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크기 줄임.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&gt;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관리 방안</a:t>
            </a:r>
            <a:endParaRPr kumimoji="0" lang="en-US" altLang="ko-KR" sz="1400" b="1" dirty="0" smtClean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6.5.3 </a:t>
            </a:r>
            <a:r>
              <a:rPr kumimoji="0" lang="en-US" altLang="ko-KR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옵션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(2/3)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29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320674" y="1023792"/>
            <a:ext cx="9307513" cy="56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36000" bIns="36000"/>
          <a:lstStyle/>
          <a:p>
            <a:pPr>
              <a:lnSpc>
                <a:spcPct val="120000"/>
              </a:lnSpc>
              <a:defRPr/>
            </a:pPr>
            <a:endParaRPr kumimoji="0" lang="en-GB" altLang="ko-KR" sz="1400" b="1" kern="0" dirty="0">
              <a:solidFill>
                <a:prstClr val="black"/>
              </a:solidFill>
              <a:ea typeface="맑은 고딕" pitchFamily="50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278681"/>
              </p:ext>
            </p:extLst>
          </p:nvPr>
        </p:nvGraphicFramePr>
        <p:xfrm>
          <a:off x="447675" y="1607026"/>
          <a:ext cx="5901690" cy="395605"/>
        </p:xfrm>
        <a:graphic>
          <a:graphicData uri="http://schemas.openxmlformats.org/drawingml/2006/table">
            <a:tbl>
              <a:tblPr firstRow="1" firstCol="1" bandRow="1">
                <a:tableStyleId>{D5C30875-5027-47A9-8995-C2BF9F8F2FF4}</a:tableStyleId>
              </a:tblPr>
              <a:tblGrid>
                <a:gridCol w="5901690"/>
              </a:tblGrid>
              <a:tr h="395605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endParaRPr lang="ko-KR" sz="1200" kern="100" dirty="0">
                        <a:effectLst/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0675" y="1013297"/>
            <a:ext cx="930644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ko-KR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JBoss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설치 </a:t>
            </a:r>
            <a:r>
              <a:rPr lang="ko-KR" altLang="en-US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구성시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en-US" altLang="ko-KR" sz="1400" dirty="0" err="1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JBoss</a:t>
            </a:r>
            <a:r>
              <a:rPr lang="en-US" altLang="ko-KR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옵션 </a:t>
            </a: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설정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ko-KR" altLang="en-US" sz="1400" dirty="0" smtClean="0">
                <a:solidFill>
                  <a:prstClr val="black"/>
                </a:solidFill>
                <a:latin typeface="맑은 고딕"/>
                <a:ea typeface="맑은 고딕" pitchFamily="50" charset="-127"/>
              </a:rPr>
              <a:t>안정성 측면</a:t>
            </a:r>
            <a:endParaRPr lang="en-US" altLang="ko-KR" sz="1400" dirty="0" smtClean="0">
              <a:solidFill>
                <a:prstClr val="black"/>
              </a:solidFill>
              <a:latin typeface="맑은 고딕"/>
              <a:ea typeface="맑은 고딕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715929"/>
              </p:ext>
            </p:extLst>
          </p:nvPr>
        </p:nvGraphicFramePr>
        <p:xfrm>
          <a:off x="400049" y="1708616"/>
          <a:ext cx="8993289" cy="3396784"/>
        </p:xfrm>
        <a:graphic>
          <a:graphicData uri="http://schemas.openxmlformats.org/drawingml/2006/table">
            <a:tbl>
              <a:tblPr/>
              <a:tblGrid>
                <a:gridCol w="647421"/>
                <a:gridCol w="1124230"/>
                <a:gridCol w="1882346"/>
                <a:gridCol w="5339292"/>
              </a:tblGrid>
              <a:tr h="28898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항목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Parameter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설명</a:t>
                      </a:r>
                      <a:endParaRPr lang="ko-KR" altLang="en-US" sz="10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485255"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설정값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t"/>
                      <a:r>
                        <a:rPr lang="ko-KR" altLang="en-US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안정성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AJP connectionTimeout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AJP</a:t>
                      </a:r>
                      <a:r>
                        <a:rPr lang="en-US" altLang="ko-KR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연결시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Connection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연결 후 서비스 대기할 시간 설정 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JSP Page Check</a:t>
                      </a:r>
                    </a:p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(in seconds)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정적반영에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사용되며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WAS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를 재기동해야 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jsp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페이지가 갱신됨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5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check-valid-connection-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sql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Application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에게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JDBC Connection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주기 전에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JDBC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의 정상유무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test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확인하고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return(Test Query)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5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blocking-timeout-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millis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Application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JDBC Connection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close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하지 않고 종료시의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JDBC Connection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다시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JDBC Pool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반납하여 사용할 수 있도록 하는 기능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520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blocking-timeout-</a:t>
                      </a:r>
                      <a:r>
                        <a:rPr lang="en-US" altLang="ko-KR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millis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Application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JDBC Connection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close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하지 않고 종료시의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JDBC Connection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다시 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JDBC Pool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반납하여 사용할 수 있도록 하는 기능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255">
                <a:tc vMerge="1">
                  <a:txBody>
                    <a:bodyPr/>
                    <a:lstStyle/>
                    <a:p>
                      <a:pPr algn="ctr" fontAlgn="t"/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t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DB connection Leak </a:t>
                      </a:r>
                    </a:p>
                    <a:p>
                      <a:pPr algn="l" rtl="0" fontAlgn="ctr"/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추적 기능</a:t>
                      </a:r>
                      <a:endParaRPr lang="ko-KR" alt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Connection Leak </a:t>
                      </a:r>
                      <a:r>
                        <a:rPr lang="ko-KR" alt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문제을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위한 기능</a:t>
                      </a:r>
                      <a:endParaRPr lang="en-US" altLang="ko-KR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&gt; </a:t>
            </a:r>
            <a:r>
              <a:rPr kumimoji="0" lang="en-US" altLang="ko-KR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 </a:t>
            </a:r>
            <a:r>
              <a:rPr kumimoji="0" lang="ko-KR" altLang="en-US" sz="14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관리 방안</a:t>
            </a:r>
            <a:endParaRPr kumimoji="0" lang="en-US" altLang="ko-KR" sz="1400" b="1" dirty="0" smtClean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6.5.3 </a:t>
            </a:r>
            <a:r>
              <a:rPr kumimoji="0" lang="en-US" altLang="ko-KR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옵션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(3/3)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18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6.2.2 JVM Memory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구조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400" kern="0" dirty="0" smtClean="0">
                <a:ea typeface="맑은 고딕" pitchFamily="50" charset="-127"/>
              </a:rPr>
              <a:t>시스템 기반 언어인 </a:t>
            </a:r>
            <a:r>
              <a:rPr kumimoji="0" lang="en-US" altLang="ko-KR" sz="1400" kern="0" dirty="0" smtClean="0">
                <a:ea typeface="맑은 고딕" pitchFamily="50" charset="-127"/>
              </a:rPr>
              <a:t>Java </a:t>
            </a:r>
            <a:r>
              <a:rPr kumimoji="0" lang="ko-KR" altLang="en-US" sz="1400" kern="0" dirty="0" smtClean="0">
                <a:ea typeface="맑은 고딕" pitchFamily="50" charset="-127"/>
              </a:rPr>
              <a:t>기반의 </a:t>
            </a:r>
            <a:r>
              <a:rPr kumimoji="0" lang="en-US" altLang="ko-KR" sz="1400" kern="0" dirty="0" smtClean="0">
                <a:ea typeface="맑은 고딕" pitchFamily="50" charset="-127"/>
              </a:rPr>
              <a:t>JVM(Java Virtual Machine) </a:t>
            </a:r>
            <a:r>
              <a:rPr kumimoji="0" lang="ko-KR" altLang="en-US" sz="1400" kern="0" dirty="0" smtClean="0">
                <a:ea typeface="맑은 고딕" pitchFamily="50" charset="-127"/>
              </a:rPr>
              <a:t>에서 </a:t>
            </a:r>
            <a:r>
              <a:rPr kumimoji="0" lang="ko-KR" altLang="en-US" sz="1400" kern="0" dirty="0" err="1" smtClean="0">
                <a:ea typeface="맑은 고딕" pitchFamily="50" charset="-127"/>
              </a:rPr>
              <a:t>미들웨어는</a:t>
            </a:r>
            <a:r>
              <a:rPr kumimoji="0" lang="ko-KR" altLang="en-US" sz="1400" kern="0" dirty="0" smtClean="0">
                <a:ea typeface="맑은 고딕" pitchFamily="50" charset="-127"/>
              </a:rPr>
              <a:t> 동작하게 된다</a:t>
            </a:r>
            <a:r>
              <a:rPr kumimoji="0" lang="en-US" altLang="ko-KR" sz="1400" kern="0" dirty="0" smtClean="0">
                <a:ea typeface="맑은 고딕" pitchFamily="50" charset="-127"/>
              </a:rPr>
              <a:t>.</a:t>
            </a:r>
          </a:p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Data Loading </a:t>
            </a:r>
            <a:r>
              <a:rPr kumimoji="0" lang="ko-KR" altLang="en-US" sz="1400" kern="0" dirty="0" smtClean="0">
                <a:ea typeface="맑은 고딕" pitchFamily="50" charset="-127"/>
              </a:rPr>
              <a:t>사이즈 검토 및 </a:t>
            </a:r>
            <a:r>
              <a:rPr kumimoji="0" lang="en-US" altLang="ko-KR" sz="1400" kern="0" dirty="0" smtClean="0">
                <a:ea typeface="맑은 고딕" pitchFamily="50" charset="-127"/>
              </a:rPr>
              <a:t>GC </a:t>
            </a:r>
            <a:r>
              <a:rPr kumimoji="0" lang="ko-KR" altLang="en-US" sz="1400" kern="0" dirty="0" smtClean="0">
                <a:ea typeface="맑은 고딕" pitchFamily="50" charset="-127"/>
              </a:rPr>
              <a:t>최소화 방안으로 최적의 </a:t>
            </a:r>
            <a:r>
              <a:rPr kumimoji="0" lang="en-US" altLang="ko-KR" sz="1400" kern="0" dirty="0" smtClean="0">
                <a:ea typeface="맑은 고딕" pitchFamily="50" charset="-127"/>
              </a:rPr>
              <a:t>Memory Size </a:t>
            </a:r>
            <a:r>
              <a:rPr kumimoji="0" lang="ko-KR" altLang="en-US" sz="1400" kern="0" dirty="0" smtClean="0">
                <a:ea typeface="맑은 고딕" pitchFamily="50" charset="-127"/>
              </a:rPr>
              <a:t>구성 필요</a:t>
            </a:r>
            <a:endParaRPr kumimoji="0" lang="en-GB" altLang="ko-KR" sz="1400" kern="0" dirty="0">
              <a:ea typeface="맑은 고딕" pitchFamily="50" charset="-127"/>
            </a:endParaRPr>
          </a:p>
        </p:txBody>
      </p:sp>
      <p:sp>
        <p:nvSpPr>
          <p:cNvPr id="11" name="Rectangle 138"/>
          <p:cNvSpPr>
            <a:spLocks noChangeArrowheads="1"/>
          </p:cNvSpPr>
          <p:nvPr/>
        </p:nvSpPr>
        <p:spPr bwMode="auto">
          <a:xfrm>
            <a:off x="509249" y="1609969"/>
            <a:ext cx="6358276" cy="4363794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138"/>
          <p:cNvSpPr>
            <a:spLocks noChangeArrowheads="1"/>
          </p:cNvSpPr>
          <p:nvPr/>
        </p:nvSpPr>
        <p:spPr bwMode="auto">
          <a:xfrm>
            <a:off x="7019925" y="1622197"/>
            <a:ext cx="2419350" cy="434354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>
                <a:ea typeface="맑은 고딕" pitchFamily="50" charset="-127"/>
              </a:rPr>
              <a:t>JVM Memory </a:t>
            </a:r>
            <a:r>
              <a:rPr kumimoji="0" lang="ko-KR" altLang="en-US" sz="1200" kern="0" dirty="0">
                <a:ea typeface="맑은 고딕" pitchFamily="50" charset="-127"/>
              </a:rPr>
              <a:t>는 </a:t>
            </a:r>
            <a:r>
              <a:rPr kumimoji="0" lang="en-US" altLang="ko-KR" sz="1200" kern="0" dirty="0">
                <a:ea typeface="맑은 고딕" pitchFamily="50" charset="-127"/>
              </a:rPr>
              <a:t>Heap, Perm </a:t>
            </a:r>
            <a:r>
              <a:rPr kumimoji="0" lang="ko-KR" altLang="en-US" sz="1200" kern="0" dirty="0">
                <a:ea typeface="맑은 고딕" pitchFamily="50" charset="-127"/>
              </a:rPr>
              <a:t>영역으로 구성</a:t>
            </a: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>
                <a:ea typeface="맑은 고딕" pitchFamily="50" charset="-127"/>
              </a:rPr>
              <a:t>Heap : Young, Tenured (Old) </a:t>
            </a:r>
            <a:r>
              <a:rPr kumimoji="0" lang="ko-KR" altLang="en-US" sz="1200" kern="0" dirty="0">
                <a:ea typeface="맑은 고딕" pitchFamily="50" charset="-127"/>
              </a:rPr>
              <a:t>영역으로 </a:t>
            </a:r>
            <a:r>
              <a:rPr kumimoji="0" lang="ko-KR" altLang="en-US" sz="1200" kern="0" dirty="0" smtClean="0">
                <a:ea typeface="맑은 고딕" pitchFamily="50" charset="-127"/>
              </a:rPr>
              <a:t>구성 되며 객체생성시 메모리 할당부문</a:t>
            </a:r>
            <a:endParaRPr kumimoji="0" lang="ko-KR" altLang="en-US" sz="1200" kern="0" dirty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>
                <a:ea typeface="맑은 고딕" pitchFamily="50" charset="-127"/>
              </a:rPr>
              <a:t>Perm : Class Loading </a:t>
            </a:r>
            <a:r>
              <a:rPr kumimoji="0" lang="ko-KR" altLang="en-US" sz="1200" kern="0" dirty="0" smtClean="0">
                <a:ea typeface="맑은 고딕" pitchFamily="50" charset="-127"/>
              </a:rPr>
              <a:t>부분</a:t>
            </a:r>
            <a:endParaRPr kumimoji="0" lang="ko-KR" altLang="en-US" sz="1200" kern="0" dirty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>
                <a:ea typeface="맑은 고딕" pitchFamily="50" charset="-127"/>
              </a:rPr>
              <a:t>GC (Garbage Collection) : Memory </a:t>
            </a:r>
            <a:r>
              <a:rPr kumimoji="0" lang="ko-KR" altLang="en-US" sz="1200" kern="0" dirty="0">
                <a:ea typeface="맑은 고딕" pitchFamily="50" charset="-127"/>
              </a:rPr>
              <a:t>영역이 부족할 경우 사용하지 않는 객체 </a:t>
            </a:r>
            <a:r>
              <a:rPr kumimoji="0" lang="en-US" altLang="ko-KR" sz="1200" kern="0" dirty="0">
                <a:ea typeface="맑은 고딕" pitchFamily="50" charset="-127"/>
              </a:rPr>
              <a:t>(Weak Reference Object)</a:t>
            </a:r>
            <a:r>
              <a:rPr kumimoji="0" lang="ko-KR" altLang="en-US" sz="1200" kern="0" dirty="0">
                <a:ea typeface="맑은 고딕" pitchFamily="50" charset="-127"/>
              </a:rPr>
              <a:t>를 </a:t>
            </a:r>
            <a:r>
              <a:rPr kumimoji="0" lang="ko-KR" altLang="en-US" sz="1200" kern="0" dirty="0" smtClean="0">
                <a:ea typeface="맑은 고딕" pitchFamily="50" charset="-127"/>
              </a:rPr>
              <a:t>정리</a:t>
            </a:r>
            <a:endParaRPr kumimoji="0" lang="en-US" altLang="ko-KR" sz="12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 smtClean="0">
                <a:ea typeface="맑은 고딕" pitchFamily="50" charset="-127"/>
              </a:rPr>
              <a:t>GC </a:t>
            </a:r>
            <a:r>
              <a:rPr kumimoji="0" lang="ko-KR" altLang="en-US" sz="1200" kern="0" dirty="0">
                <a:ea typeface="맑은 고딕" pitchFamily="50" charset="-127"/>
              </a:rPr>
              <a:t>중에는 모든 동작이 정지하는 </a:t>
            </a:r>
            <a:r>
              <a:rPr kumimoji="0" lang="en-US" altLang="ko-KR" sz="1200" kern="0" dirty="0">
                <a:ea typeface="맑은 고딕" pitchFamily="50" charset="-127"/>
              </a:rPr>
              <a:t>Stop-The-World  </a:t>
            </a:r>
            <a:r>
              <a:rPr kumimoji="0" lang="ko-KR" altLang="en-US" sz="1200" kern="0" dirty="0">
                <a:ea typeface="맑은 고딕" pitchFamily="50" charset="-127"/>
              </a:rPr>
              <a:t>시간 고려한 </a:t>
            </a:r>
            <a:r>
              <a:rPr kumimoji="0" lang="ko-KR" altLang="en-US" sz="1200" kern="0" dirty="0" smtClean="0">
                <a:ea typeface="맑은 고딕" pitchFamily="50" charset="-127"/>
              </a:rPr>
              <a:t>업무별 </a:t>
            </a:r>
            <a:r>
              <a:rPr kumimoji="0" lang="ko-KR" altLang="en-US" sz="1200" kern="0" dirty="0" err="1" smtClean="0">
                <a:ea typeface="맑은 고딕" pitchFamily="50" charset="-127"/>
              </a:rPr>
              <a:t>인스턴스당</a:t>
            </a:r>
            <a:r>
              <a:rPr kumimoji="0" lang="ko-KR" altLang="en-US" sz="1200" kern="0" dirty="0" smtClean="0">
                <a:ea typeface="맑은 고딕" pitchFamily="50" charset="-127"/>
              </a:rPr>
              <a:t> </a:t>
            </a:r>
            <a:r>
              <a:rPr kumimoji="0" lang="en-US" altLang="ko-KR" sz="1200" kern="0" dirty="0" smtClean="0">
                <a:ea typeface="맑은 고딕" pitchFamily="50" charset="-127"/>
              </a:rPr>
              <a:t>Memory Size </a:t>
            </a:r>
            <a:r>
              <a:rPr kumimoji="0" lang="ko-KR" altLang="en-US" sz="1200" kern="0" dirty="0" smtClean="0">
                <a:ea typeface="맑은 고딕" pitchFamily="50" charset="-127"/>
              </a:rPr>
              <a:t>최적화 구성 필요</a:t>
            </a:r>
            <a:endParaRPr kumimoji="0" lang="en-US" altLang="ko-KR" sz="1200" kern="0" dirty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ko-KR" altLang="en-US" sz="1200" kern="0" dirty="0">
              <a:ea typeface="맑은 고딕" pitchFamily="50" charset="-127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11188" y="1657350"/>
            <a:ext cx="3547574" cy="23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</a:pPr>
            <a:r>
              <a:rPr kumimoji="0" lang="en-US" altLang="ko-KR" sz="1400" b="1" dirty="0"/>
              <a:t>JVM (Java Virtual Machine) Memory </a:t>
            </a:r>
            <a:r>
              <a:rPr kumimoji="0" lang="ko-KR" altLang="en-US" sz="1400" b="1" dirty="0"/>
              <a:t>구조</a:t>
            </a:r>
            <a:endParaRPr lang="ko-KR" altLang="en-US" sz="1400" dirty="0"/>
          </a:p>
        </p:txBody>
      </p:sp>
      <p:pic>
        <p:nvPicPr>
          <p:cNvPr id="14" name="Picture 9" descr="fig3-sals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" y="2611395"/>
            <a:ext cx="5794375" cy="265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6.2.3 JVM Memory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구조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JVM</a:t>
            </a:r>
            <a:r>
              <a:rPr kumimoji="0" lang="ko-KR" altLang="en-US" sz="1400" kern="0" dirty="0" smtClean="0">
                <a:ea typeface="맑은 고딕" pitchFamily="50" charset="-127"/>
              </a:rPr>
              <a:t>은 크게 </a:t>
            </a:r>
            <a:r>
              <a:rPr kumimoji="0" lang="en-US" altLang="ko-KR" sz="1400" kern="0" dirty="0" smtClean="0">
                <a:ea typeface="맑은 고딕" pitchFamily="50" charset="-127"/>
              </a:rPr>
              <a:t>Oracle </a:t>
            </a:r>
            <a:r>
              <a:rPr kumimoji="0" lang="en-US" altLang="ko-KR" sz="1400" kern="0" dirty="0" err="1" smtClean="0">
                <a:ea typeface="맑은 고딕" pitchFamily="50" charset="-127"/>
              </a:rPr>
              <a:t>HotSpot</a:t>
            </a:r>
            <a:r>
              <a:rPr kumimoji="0" lang="en-US" altLang="ko-KR" sz="1400" kern="0" dirty="0" smtClean="0">
                <a:ea typeface="맑은 고딕" pitchFamily="50" charset="-127"/>
              </a:rPr>
              <a:t> </a:t>
            </a:r>
            <a:r>
              <a:rPr kumimoji="0" lang="ko-KR" altLang="en-US" sz="1400" kern="0" dirty="0" smtClean="0">
                <a:ea typeface="맑은 고딕" pitchFamily="50" charset="-127"/>
              </a:rPr>
              <a:t>과 </a:t>
            </a:r>
            <a:r>
              <a:rPr kumimoji="0" lang="en-US" altLang="ko-KR" sz="1400" kern="0" dirty="0" smtClean="0">
                <a:ea typeface="맑은 고딕" pitchFamily="50" charset="-127"/>
              </a:rPr>
              <a:t>IBM</a:t>
            </a:r>
            <a:r>
              <a:rPr kumimoji="0" lang="ko-KR" altLang="en-US" sz="1400" kern="0" dirty="0" smtClean="0">
                <a:ea typeface="맑은 고딕" pitchFamily="50" charset="-127"/>
              </a:rPr>
              <a:t>의 </a:t>
            </a:r>
            <a:r>
              <a:rPr kumimoji="0" lang="en-US" altLang="ko-KR" sz="1400" kern="0" dirty="0" smtClean="0">
                <a:ea typeface="맑은 고딕" pitchFamily="50" charset="-127"/>
              </a:rPr>
              <a:t>JIT VM</a:t>
            </a:r>
            <a:r>
              <a:rPr kumimoji="0" lang="ko-KR" altLang="en-US" sz="1400" kern="0" dirty="0" smtClean="0">
                <a:ea typeface="맑은 고딕" pitchFamily="50" charset="-127"/>
              </a:rPr>
              <a:t>으로 구분되며</a:t>
            </a:r>
            <a:r>
              <a:rPr kumimoji="0" lang="en-US" altLang="ko-KR" sz="1400" kern="0" dirty="0" smtClean="0">
                <a:ea typeface="맑은 고딕" pitchFamily="50" charset="-127"/>
              </a:rPr>
              <a:t>, </a:t>
            </a:r>
            <a:r>
              <a:rPr kumimoji="0" lang="ko-KR" altLang="en-US" sz="1400" kern="0" dirty="0" smtClean="0">
                <a:ea typeface="맑은 고딕" pitchFamily="50" charset="-127"/>
              </a:rPr>
              <a:t>삼성카드 시스템은</a:t>
            </a:r>
            <a:r>
              <a:rPr kumimoji="0" lang="en-US" altLang="ko-KR" sz="1400" kern="0" dirty="0" smtClean="0">
                <a:ea typeface="맑은 고딕" pitchFamily="50" charset="-127"/>
              </a:rPr>
              <a:t> </a:t>
            </a:r>
            <a:r>
              <a:rPr kumimoji="0" lang="en-US" altLang="ko-KR" sz="1400" kern="0" dirty="0">
                <a:ea typeface="맑은 고딕" pitchFamily="50" charset="-127"/>
              </a:rPr>
              <a:t>Oracle </a:t>
            </a:r>
            <a:r>
              <a:rPr kumimoji="0" lang="en-US" altLang="ko-KR" sz="1400" kern="0" dirty="0" err="1">
                <a:ea typeface="맑은 고딕" pitchFamily="50" charset="-127"/>
              </a:rPr>
              <a:t>HotSpot</a:t>
            </a:r>
            <a:r>
              <a:rPr kumimoji="0" lang="en-US" altLang="ko-KR" sz="1400" kern="0" dirty="0">
                <a:ea typeface="맑은 고딕" pitchFamily="50" charset="-127"/>
              </a:rPr>
              <a:t> </a:t>
            </a:r>
            <a:r>
              <a:rPr kumimoji="0" lang="en-US" altLang="ko-KR" sz="1400" kern="0" dirty="0" smtClean="0">
                <a:ea typeface="맑은 고딕" pitchFamily="50" charset="-127"/>
              </a:rPr>
              <a:t>JVM</a:t>
            </a:r>
            <a:r>
              <a:rPr kumimoji="0" lang="ko-KR" altLang="en-US" sz="1400" kern="0" dirty="0" smtClean="0">
                <a:ea typeface="맑은 고딕" pitchFamily="50" charset="-127"/>
              </a:rPr>
              <a:t>을 사용하게 되므로 다음과 같은 </a:t>
            </a:r>
            <a:r>
              <a:rPr kumimoji="0" lang="en-US" altLang="ko-KR" sz="1400" kern="0" dirty="0" smtClean="0">
                <a:ea typeface="맑은 고딕" pitchFamily="50" charset="-127"/>
              </a:rPr>
              <a:t>JVM </a:t>
            </a:r>
            <a:r>
              <a:rPr kumimoji="0" lang="ko-KR" altLang="en-US" sz="1400" kern="0" dirty="0" smtClean="0">
                <a:ea typeface="맑은 고딕" pitchFamily="50" charset="-127"/>
              </a:rPr>
              <a:t>옵션으로 구성을 권고</a:t>
            </a:r>
            <a:endParaRPr kumimoji="0" lang="en-GB" altLang="ko-KR" sz="1400" kern="0" dirty="0">
              <a:ea typeface="맑은 고딕" pitchFamily="50" charset="-127"/>
            </a:endParaRPr>
          </a:p>
        </p:txBody>
      </p:sp>
      <p:sp>
        <p:nvSpPr>
          <p:cNvPr id="11" name="Rectangle 138"/>
          <p:cNvSpPr>
            <a:spLocks noChangeArrowheads="1"/>
          </p:cNvSpPr>
          <p:nvPr/>
        </p:nvSpPr>
        <p:spPr bwMode="auto">
          <a:xfrm>
            <a:off x="509249" y="1609969"/>
            <a:ext cx="6358276" cy="4363794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138"/>
          <p:cNvSpPr>
            <a:spLocks noChangeArrowheads="1"/>
          </p:cNvSpPr>
          <p:nvPr/>
        </p:nvSpPr>
        <p:spPr bwMode="auto">
          <a:xfrm>
            <a:off x="7019925" y="1622197"/>
            <a:ext cx="2419350" cy="434354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 smtClean="0">
                <a:ea typeface="맑은 고딕" pitchFamily="50" charset="-127"/>
              </a:rPr>
              <a:t>Oracle Hotspot JVM Memory </a:t>
            </a:r>
            <a:r>
              <a:rPr kumimoji="0" lang="ko-KR" altLang="en-US" sz="1200" kern="0" dirty="0" smtClean="0">
                <a:ea typeface="맑은 고딕" pitchFamily="50" charset="-127"/>
              </a:rPr>
              <a:t>는 </a:t>
            </a:r>
            <a:r>
              <a:rPr kumimoji="0" lang="en-US" altLang="ko-KR" sz="1200" kern="0" dirty="0" smtClean="0">
                <a:ea typeface="맑은 고딕" pitchFamily="50" charset="-127"/>
              </a:rPr>
              <a:t>Heap(Old, New), Perm </a:t>
            </a:r>
            <a:r>
              <a:rPr kumimoji="0" lang="ko-KR" altLang="en-US" sz="1200" kern="0" dirty="0" err="1" smtClean="0">
                <a:ea typeface="맑은 고딕" pitchFamily="50" charset="-127"/>
              </a:rPr>
              <a:t>영역구분됨</a:t>
            </a:r>
            <a:endParaRPr kumimoji="0" lang="ko-KR" altLang="en-US" sz="1200" kern="0" dirty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 smtClean="0">
                <a:ea typeface="맑은 고딕" pitchFamily="50" charset="-127"/>
              </a:rPr>
              <a:t>Min/Max </a:t>
            </a:r>
            <a:r>
              <a:rPr kumimoji="0" lang="ko-KR" altLang="en-US" sz="1200" kern="0" dirty="0" smtClean="0">
                <a:ea typeface="맑은 고딕" pitchFamily="50" charset="-127"/>
              </a:rPr>
              <a:t>값을 동일 구성</a:t>
            </a:r>
            <a:endParaRPr kumimoji="0" lang="en-US" altLang="ko-KR" sz="12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 smtClean="0">
                <a:ea typeface="맑은 고딕" pitchFamily="50" charset="-127"/>
              </a:rPr>
              <a:t>GC</a:t>
            </a:r>
            <a:r>
              <a:rPr kumimoji="0" lang="ko-KR" altLang="en-US" sz="1200" kern="0" dirty="0" smtClean="0">
                <a:ea typeface="맑은 고딕" pitchFamily="50" charset="-127"/>
              </a:rPr>
              <a:t>가 자주 발생하는 경우</a:t>
            </a:r>
            <a:r>
              <a:rPr kumimoji="0" lang="en-US" altLang="ko-KR" sz="1200" kern="0" dirty="0">
                <a:ea typeface="맑은 고딕" pitchFamily="50" charset="-127"/>
              </a:rPr>
              <a:t/>
            </a:r>
            <a:br>
              <a:rPr kumimoji="0" lang="en-US" altLang="ko-KR" sz="1200" kern="0" dirty="0">
                <a:ea typeface="맑은 고딕" pitchFamily="50" charset="-127"/>
              </a:rPr>
            </a:br>
            <a:r>
              <a:rPr kumimoji="0" lang="ko-KR" altLang="en-US" sz="1200" kern="0" dirty="0" smtClean="0">
                <a:ea typeface="맑은 고딕" pitchFamily="50" charset="-127"/>
              </a:rPr>
              <a:t>특정 </a:t>
            </a:r>
            <a:r>
              <a:rPr kumimoji="0" lang="en-US" altLang="ko-KR" sz="1200" kern="0" dirty="0" smtClean="0">
                <a:ea typeface="맑은 고딕" pitchFamily="50" charset="-127"/>
              </a:rPr>
              <a:t>JVM </a:t>
            </a:r>
            <a:r>
              <a:rPr kumimoji="0" lang="ko-KR" altLang="en-US" sz="1200" kern="0" dirty="0" smtClean="0">
                <a:ea typeface="맑은 고딕" pitchFamily="50" charset="-127"/>
              </a:rPr>
              <a:t>옵션을 구성 실시</a:t>
            </a:r>
            <a:endParaRPr kumimoji="0" lang="en-US" altLang="ko-KR" sz="1200" kern="0" dirty="0" smtClean="0"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09599" y="1752480"/>
            <a:ext cx="6010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200" b="1" dirty="0" smtClean="0">
                <a:latin typeface="+mn-ea"/>
                <a:ea typeface="+mn-ea"/>
              </a:rPr>
              <a:t>- JVM </a:t>
            </a:r>
            <a:r>
              <a:rPr lang="ko-KR" altLang="ko-KR" sz="1200" b="1" dirty="0">
                <a:latin typeface="+mn-ea"/>
                <a:ea typeface="+mn-ea"/>
              </a:rPr>
              <a:t>메모리 옵션</a:t>
            </a:r>
          </a:p>
          <a:p>
            <a:r>
              <a:rPr lang="en-US" altLang="ko-KR" sz="1200" b="1" dirty="0" smtClean="0">
                <a:latin typeface="+mn-ea"/>
                <a:ea typeface="+mn-ea"/>
              </a:rPr>
              <a:t>  SUN </a:t>
            </a:r>
            <a:r>
              <a:rPr lang="ko-KR" altLang="ko-KR" sz="1200" b="1" dirty="0" smtClean="0">
                <a:latin typeface="+mn-ea"/>
                <a:ea typeface="+mn-ea"/>
              </a:rPr>
              <a:t>계열</a:t>
            </a:r>
            <a:r>
              <a:rPr lang="en-US" altLang="ko-KR" sz="1200" b="1" dirty="0" smtClean="0">
                <a:latin typeface="+mn-ea"/>
                <a:ea typeface="+mn-ea"/>
              </a:rPr>
              <a:t> JVM</a:t>
            </a:r>
            <a:r>
              <a:rPr lang="ko-KR" altLang="en-US" sz="1200" b="1" dirty="0" smtClean="0">
                <a:latin typeface="+mn-ea"/>
                <a:ea typeface="+mn-ea"/>
              </a:rPr>
              <a:t>에서는</a:t>
            </a:r>
            <a:r>
              <a:rPr lang="ko-KR" altLang="ko-KR" sz="1200" b="1" dirty="0" smtClean="0">
                <a:latin typeface="+mn-ea"/>
                <a:ea typeface="+mn-ea"/>
              </a:rPr>
              <a:t> </a:t>
            </a:r>
            <a:r>
              <a:rPr lang="en-US" altLang="ko-KR" sz="1200" b="1" dirty="0" smtClean="0">
                <a:latin typeface="+mn-ea"/>
                <a:ea typeface="+mn-ea"/>
              </a:rPr>
              <a:t>Heap </a:t>
            </a:r>
            <a:r>
              <a:rPr lang="ko-KR" altLang="ko-KR" sz="1200" b="1" dirty="0">
                <a:latin typeface="+mn-ea"/>
                <a:ea typeface="+mn-ea"/>
              </a:rPr>
              <a:t>메모리 </a:t>
            </a:r>
            <a:r>
              <a:rPr lang="ko-KR" altLang="ko-KR" sz="1200" b="1" dirty="0" smtClean="0">
                <a:latin typeface="+mn-ea"/>
                <a:ea typeface="+mn-ea"/>
              </a:rPr>
              <a:t>크기</a:t>
            </a:r>
            <a:r>
              <a:rPr lang="ko-KR" altLang="en-US" sz="1200" b="1" dirty="0">
                <a:latin typeface="+mn-ea"/>
                <a:ea typeface="+mn-ea"/>
              </a:rPr>
              <a:t>와 </a:t>
            </a:r>
            <a:r>
              <a:rPr lang="en-US" altLang="ko-KR" sz="1200" b="1" dirty="0" smtClean="0">
                <a:latin typeface="+mn-ea"/>
                <a:ea typeface="+mn-ea"/>
              </a:rPr>
              <a:t>New, Perm </a:t>
            </a:r>
            <a:r>
              <a:rPr lang="ko-KR" altLang="en-US" sz="1200" b="1" dirty="0" smtClean="0">
                <a:latin typeface="+mn-ea"/>
                <a:ea typeface="+mn-ea"/>
              </a:rPr>
              <a:t>영역을 분리해서 구성하며</a:t>
            </a:r>
            <a:r>
              <a:rPr lang="en-US" altLang="ko-KR" sz="1200" b="1" dirty="0" smtClean="0">
                <a:latin typeface="+mn-ea"/>
                <a:ea typeface="+mn-ea"/>
              </a:rPr>
              <a:t>,</a:t>
            </a:r>
          </a:p>
          <a:p>
            <a:r>
              <a:rPr lang="en-US" altLang="ko-KR" sz="1200" b="1" dirty="0" smtClean="0">
                <a:latin typeface="+mn-ea"/>
                <a:ea typeface="+mn-ea"/>
              </a:rPr>
              <a:t>  Min/Max</a:t>
            </a:r>
            <a:r>
              <a:rPr lang="ko-KR" altLang="en-US" sz="1200" b="1" dirty="0" smtClean="0">
                <a:latin typeface="+mn-ea"/>
                <a:ea typeface="+mn-ea"/>
              </a:rPr>
              <a:t>값을 동일하게 구성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endParaRPr lang="en-US" altLang="ko-KR" sz="1200" b="1" dirty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endParaRPr lang="en-US" altLang="ko-KR" sz="1200" b="1" dirty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endParaRPr lang="en-US" altLang="ko-KR" sz="1200" b="1" dirty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endParaRPr lang="en-US" altLang="ko-KR" sz="1200" b="1" dirty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r>
              <a:rPr lang="en-US" altLang="ko-KR" sz="1200" b="1" dirty="0" smtClean="0">
                <a:latin typeface="+mn-ea"/>
                <a:ea typeface="+mn-ea"/>
              </a:rPr>
              <a:t>- Full GC</a:t>
            </a:r>
            <a:r>
              <a:rPr lang="ko-KR" altLang="en-US" sz="1200" b="1" dirty="0" smtClean="0">
                <a:latin typeface="+mn-ea"/>
                <a:ea typeface="+mn-ea"/>
              </a:rPr>
              <a:t>가 자주 발생하고 메모리 추가 구성 어려운 경우 다음과 같은 </a:t>
            </a:r>
            <a:r>
              <a:rPr lang="ko-KR" altLang="en-US" sz="1200" b="1" dirty="0" err="1" smtClean="0">
                <a:latin typeface="+mn-ea"/>
                <a:ea typeface="+mn-ea"/>
              </a:rPr>
              <a:t>파라미터</a:t>
            </a:r>
            <a:r>
              <a:rPr lang="ko-KR" altLang="en-US" sz="1200" b="1" dirty="0" smtClean="0">
                <a:latin typeface="+mn-ea"/>
                <a:ea typeface="+mn-ea"/>
              </a:rPr>
              <a:t> 적용</a:t>
            </a:r>
            <a:endParaRPr lang="en-US" altLang="ko-KR" sz="1200" b="1" dirty="0" smtClean="0">
              <a:latin typeface="+mn-ea"/>
              <a:ea typeface="+mn-ea"/>
            </a:endParaRPr>
          </a:p>
          <a:p>
            <a:endParaRPr kumimoji="0" lang="en-US" altLang="ko-KR" sz="1200" dirty="0" smtClean="0">
              <a:solidFill>
                <a:srgbClr val="000000"/>
              </a:solidFill>
              <a:ea typeface="맑은 고딕" pitchFamily="50" charset="-127"/>
            </a:endParaRPr>
          </a:p>
          <a:p>
            <a:endParaRPr kumimoji="0" lang="en-US" altLang="ko-KR" sz="1200" dirty="0">
              <a:solidFill>
                <a:srgbClr val="000000"/>
              </a:solidFill>
              <a:ea typeface="맑은 고딕" pitchFamily="50" charset="-127"/>
            </a:endParaRPr>
          </a:p>
          <a:p>
            <a:endParaRPr kumimoji="0" lang="en-US" altLang="ko-KR" sz="1200" dirty="0" smtClean="0">
              <a:solidFill>
                <a:srgbClr val="000000"/>
              </a:solidFill>
              <a:ea typeface="맑은 고딕" pitchFamily="50" charset="-127"/>
            </a:endParaRPr>
          </a:p>
          <a:p>
            <a:endParaRPr kumimoji="0" lang="en-US" altLang="ko-KR" sz="1200" dirty="0">
              <a:solidFill>
                <a:srgbClr val="000000"/>
              </a:solidFill>
              <a:ea typeface="맑은 고딕" pitchFamily="50" charset="-127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  <a:p>
            <a:endParaRPr lang="en-US" altLang="ko-KR" sz="1200" b="1" dirty="0" smtClean="0">
              <a:latin typeface="+mn-ea"/>
              <a:ea typeface="+mn-ea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313293"/>
              </p:ext>
            </p:extLst>
          </p:nvPr>
        </p:nvGraphicFramePr>
        <p:xfrm>
          <a:off x="796330" y="2417966"/>
          <a:ext cx="5809221" cy="1166010"/>
        </p:xfrm>
        <a:graphic>
          <a:graphicData uri="http://schemas.openxmlformats.org/drawingml/2006/table">
            <a:tbl>
              <a:tblPr/>
              <a:tblGrid>
                <a:gridCol w="895137"/>
                <a:gridCol w="581714"/>
                <a:gridCol w="615298"/>
                <a:gridCol w="793537"/>
                <a:gridCol w="1026899"/>
                <a:gridCol w="831637"/>
                <a:gridCol w="1064999"/>
              </a:tblGrid>
              <a:tr h="1856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인스턴스</a:t>
                      </a:r>
                      <a:endParaRPr lang="en-US" altLang="ko-KR" sz="1000" b="1" i="0" u="none" strike="noStrike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Heap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Mataspace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563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Xms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Xmx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XX:NewSize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XX:MaxNewSize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XX:MetaspaceSize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XX:MaxMetaspaceSize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6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Front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업무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2048m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2048m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512m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512m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512m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512m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6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Support </a:t>
                      </a:r>
                      <a:r>
                        <a:rPr lang="ko-KR" alt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업무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1024m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1024m</a:t>
                      </a: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256m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256m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256m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256m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95"/>
              </p:ext>
            </p:extLst>
          </p:nvPr>
        </p:nvGraphicFramePr>
        <p:xfrm>
          <a:off x="796330" y="4074426"/>
          <a:ext cx="5809221" cy="1135029"/>
        </p:xfrm>
        <a:graphic>
          <a:graphicData uri="http://schemas.openxmlformats.org/drawingml/2006/table">
            <a:tbl>
              <a:tblPr/>
              <a:tblGrid>
                <a:gridCol w="1938324"/>
                <a:gridCol w="2734654"/>
                <a:gridCol w="1136243"/>
              </a:tblGrid>
              <a:tr h="1856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파라미터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설명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비고</a:t>
                      </a:r>
                      <a:endParaRPr lang="ko-KR" altLang="en-US" sz="10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46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-XX:+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UseConcMarkSweepGC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CMS Collector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를 사용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  <a:p>
                      <a:pPr algn="l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STW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에 의한 사용자 응답 시간 저하 현상 최소화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6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-XX:+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UseParNewGC</a:t>
                      </a:r>
                      <a:endParaRPr lang="ko-KR" alt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Young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영역에 대해서 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Parallel Collection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을 수행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6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-XX:+</a:t>
                      </a:r>
                      <a:r>
                        <a:rPr lang="en-US" altLang="ko-KR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CMSParallelRemarkEnabled</a:t>
                      </a:r>
                      <a:endParaRPr lang="ko-KR" altLang="en-US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UseParNewGC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함께 사용시 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Remark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단계를 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parallel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하게 수행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3231" marR="33231" marT="33231" marB="3323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91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38"/>
          <p:cNvSpPr>
            <a:spLocks noChangeArrowheads="1"/>
          </p:cNvSpPr>
          <p:nvPr/>
        </p:nvSpPr>
        <p:spPr bwMode="auto">
          <a:xfrm>
            <a:off x="483848" y="1622197"/>
            <a:ext cx="6628151" cy="4351566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6.2.4 WAS </a:t>
            </a:r>
            <a:r>
              <a:rPr kumimoji="0" lang="ko-KR" alt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인스턴스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구성 방안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796388" y="3244682"/>
            <a:ext cx="411275" cy="519429"/>
          </a:xfrm>
          <a:prstGeom prst="rightArrow">
            <a:avLst>
              <a:gd name="adj1" fmla="val 50000"/>
              <a:gd name="adj2" fmla="val 26585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108633" y="2872459"/>
            <a:ext cx="594995" cy="563245"/>
          </a:xfrm>
          <a:prstGeom prst="pentagon">
            <a:avLst/>
          </a:prstGeom>
          <a:solidFill>
            <a:srgbClr val="FFAB97"/>
          </a:solidFill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ctr" latinLnBrk="0"/>
            <a:r>
              <a:rPr lang="en-US" altLang="ko-KR" dirty="0" smtClean="0"/>
              <a:t>Front </a:t>
            </a:r>
          </a:p>
          <a:p>
            <a:pPr algn="ctr" fontAlgn="ctr" latinLnBrk="0"/>
            <a:r>
              <a:rPr lang="en-US" altLang="ko-KR" dirty="0" smtClean="0"/>
              <a:t>Instance</a:t>
            </a:r>
            <a:endParaRPr lang="en-US" altLang="ko-KR" dirty="0"/>
          </a:p>
        </p:txBody>
      </p:sp>
      <p:sp>
        <p:nvSpPr>
          <p:cNvPr id="21" name="AutoShape 8"/>
          <p:cNvSpPr>
            <a:spLocks noChangeArrowheads="1"/>
          </p:cNvSpPr>
          <p:nvPr/>
        </p:nvSpPr>
        <p:spPr bwMode="auto">
          <a:xfrm>
            <a:off x="4754414" y="2872459"/>
            <a:ext cx="594995" cy="563245"/>
          </a:xfrm>
          <a:prstGeom prst="pentagon">
            <a:avLst/>
          </a:prstGeom>
          <a:solidFill>
            <a:srgbClr val="FFAB97"/>
          </a:solidFill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ctr" latinLnBrk="0"/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</a:rPr>
              <a:t>Front </a:t>
            </a:r>
          </a:p>
          <a:p>
            <a:pPr algn="ctr" fontAlgn="ctr" latinLnBrk="0"/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</a:rPr>
              <a:t>Instance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5400195" y="2872459"/>
            <a:ext cx="594995" cy="563245"/>
          </a:xfrm>
          <a:prstGeom prst="pentagon">
            <a:avLst/>
          </a:prstGeom>
          <a:solidFill>
            <a:srgbClr val="FFAB97"/>
          </a:solidFill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ctr" latinLnBrk="0"/>
            <a:r>
              <a:rPr lang="en-US" altLang="ko-KR" dirty="0"/>
              <a:t>Front </a:t>
            </a:r>
          </a:p>
          <a:p>
            <a:pPr algn="ctr" fontAlgn="ctr" latinLnBrk="0"/>
            <a:r>
              <a:rPr lang="en-US" altLang="ko-KR" dirty="0" smtClean="0"/>
              <a:t>Instance</a:t>
            </a:r>
            <a:endParaRPr lang="en-US" altLang="ko-KR" dirty="0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4108633" y="3492854"/>
            <a:ext cx="594995" cy="563245"/>
          </a:xfrm>
          <a:prstGeom prst="pentagon">
            <a:avLst/>
          </a:prstGeom>
          <a:solidFill>
            <a:srgbClr val="FFAB97"/>
          </a:solidFill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ctr" latinLnBrk="0"/>
            <a:r>
              <a:rPr lang="en-US" altLang="ko-KR" dirty="0" smtClean="0"/>
              <a:t>Support</a:t>
            </a:r>
          </a:p>
          <a:p>
            <a:pPr algn="ctr" fontAlgn="ctr" latinLnBrk="0"/>
            <a:r>
              <a:rPr lang="en-US" altLang="ko-KR" dirty="0" smtClean="0"/>
              <a:t>Instance</a:t>
            </a:r>
            <a:endParaRPr lang="en-US" altLang="ko-KR" dirty="0"/>
          </a:p>
        </p:txBody>
      </p:sp>
      <p:sp>
        <p:nvSpPr>
          <p:cNvPr id="25" name="AutoShape 12"/>
          <p:cNvSpPr>
            <a:spLocks noChangeArrowheads="1"/>
          </p:cNvSpPr>
          <p:nvPr/>
        </p:nvSpPr>
        <p:spPr bwMode="auto">
          <a:xfrm>
            <a:off x="4754414" y="3492854"/>
            <a:ext cx="594995" cy="563245"/>
          </a:xfrm>
          <a:prstGeom prst="pentagon">
            <a:avLst/>
          </a:prstGeom>
          <a:solidFill>
            <a:srgbClr val="FFAB97"/>
          </a:solidFill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ctr" latinLnBrk="0"/>
            <a:r>
              <a:rPr lang="en-US" altLang="ko-KR" dirty="0"/>
              <a:t>Support</a:t>
            </a:r>
            <a:endParaRPr lang="en-US" altLang="ko-KR" sz="1000" dirty="0" smtClean="0">
              <a:solidFill>
                <a:schemeClr val="tx1"/>
              </a:solidFill>
              <a:latin typeface="맑은 고딕" pitchFamily="50" charset="-127"/>
            </a:endParaRPr>
          </a:p>
          <a:p>
            <a:pPr algn="ctr" fontAlgn="ctr" latinLnBrk="0"/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</a:rPr>
              <a:t>Instance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47" name="AutoShape 9"/>
          <p:cNvSpPr>
            <a:spLocks noChangeArrowheads="1"/>
          </p:cNvSpPr>
          <p:nvPr/>
        </p:nvSpPr>
        <p:spPr bwMode="auto">
          <a:xfrm>
            <a:off x="6045975" y="2872459"/>
            <a:ext cx="594995" cy="563245"/>
          </a:xfrm>
          <a:prstGeom prst="pentagon">
            <a:avLst/>
          </a:prstGeom>
          <a:solidFill>
            <a:srgbClr val="FFAB97"/>
          </a:solidFill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ctr" latinLnBrk="0"/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</a:rPr>
              <a:t>Front </a:t>
            </a:r>
          </a:p>
          <a:p>
            <a:pPr algn="ctr" fontAlgn="ctr" latinLnBrk="0"/>
            <a:r>
              <a:rPr lang="en-US" altLang="ko-KR" sz="1000" dirty="0" smtClean="0">
                <a:solidFill>
                  <a:schemeClr val="tx1"/>
                </a:solidFill>
                <a:latin typeface="맑은 고딕" pitchFamily="50" charset="-127"/>
              </a:rPr>
              <a:t>Instance</a:t>
            </a:r>
            <a:endParaRPr lang="en-US" altLang="ko-KR" sz="1000" dirty="0">
              <a:solidFill>
                <a:schemeClr val="tx1"/>
              </a:solidFill>
              <a:latin typeface="맑은 고딕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355091" y="2681323"/>
            <a:ext cx="3390947" cy="1545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138"/>
          <p:cNvSpPr>
            <a:spLocks noChangeArrowheads="1"/>
          </p:cNvSpPr>
          <p:nvPr/>
        </p:nvSpPr>
        <p:spPr bwMode="auto">
          <a:xfrm>
            <a:off x="7200899" y="1622197"/>
            <a:ext cx="2174875" cy="4343545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rgbClr val="999999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 smtClean="0">
                <a:ea typeface="맑은 고딕" pitchFamily="50" charset="-127"/>
              </a:rPr>
              <a:t>Instance</a:t>
            </a:r>
            <a:r>
              <a:rPr kumimoji="0" lang="ko-KR" altLang="en-US" sz="1200" kern="0" dirty="0" smtClean="0">
                <a:ea typeface="맑은 고딕" pitchFamily="50" charset="-127"/>
              </a:rPr>
              <a:t>수는 </a:t>
            </a:r>
            <a:r>
              <a:rPr kumimoji="0" lang="en-US" altLang="ko-KR" sz="1200" kern="0" dirty="0" smtClean="0">
                <a:ea typeface="맑은 고딕" pitchFamily="50" charset="-127"/>
              </a:rPr>
              <a:t>CPU(Logical Process)</a:t>
            </a:r>
            <a:r>
              <a:rPr kumimoji="0" lang="ko-KR" altLang="en-US" sz="1200" kern="0" dirty="0" smtClean="0">
                <a:ea typeface="맑은 고딕" pitchFamily="50" charset="-127"/>
              </a:rPr>
              <a:t>수에 의거 산정</a:t>
            </a:r>
            <a:endParaRPr kumimoji="0" lang="en-US" altLang="ko-KR" sz="12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 smtClean="0">
                <a:ea typeface="맑은 고딕" pitchFamily="50" charset="-127"/>
              </a:rPr>
              <a:t>CPU </a:t>
            </a:r>
            <a:r>
              <a:rPr kumimoji="0" lang="ko-KR" altLang="en-US" sz="1200" kern="0" dirty="0" smtClean="0">
                <a:ea typeface="맑은 고딕" pitchFamily="50" charset="-127"/>
              </a:rPr>
              <a:t>보다 많은 수의 </a:t>
            </a:r>
            <a:r>
              <a:rPr kumimoji="0" lang="en-US" altLang="ko-KR" sz="1200" kern="0" dirty="0" smtClean="0">
                <a:ea typeface="맑은 고딕" pitchFamily="50" charset="-127"/>
              </a:rPr>
              <a:t>Instance</a:t>
            </a:r>
            <a:r>
              <a:rPr kumimoji="0" lang="ko-KR" altLang="en-US" sz="1200" kern="0" dirty="0" smtClean="0">
                <a:ea typeface="맑은 고딕" pitchFamily="50" charset="-127"/>
              </a:rPr>
              <a:t>는 </a:t>
            </a:r>
            <a:r>
              <a:rPr kumimoji="0" lang="en-US" altLang="ko-KR" sz="1200" kern="0" dirty="0" smtClean="0">
                <a:ea typeface="맑은 고딕" pitchFamily="50" charset="-127"/>
              </a:rPr>
              <a:t>Contention </a:t>
            </a:r>
            <a:r>
              <a:rPr kumimoji="0" lang="ko-KR" altLang="en-US" sz="1200" kern="0" dirty="0" smtClean="0">
                <a:ea typeface="맑은 고딕" pitchFamily="50" charset="-127"/>
              </a:rPr>
              <a:t>발생</a:t>
            </a:r>
            <a:endParaRPr kumimoji="0" lang="en-US" altLang="ko-KR" sz="12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ko-KR" altLang="en-US" sz="1200" kern="0" dirty="0" smtClean="0">
                <a:ea typeface="맑은 고딕" pitchFamily="50" charset="-127"/>
              </a:rPr>
              <a:t>배치</a:t>
            </a:r>
            <a:r>
              <a:rPr kumimoji="0" lang="en-US" altLang="ko-KR" sz="1200" kern="0" dirty="0" smtClean="0">
                <a:ea typeface="맑은 고딕" pitchFamily="50" charset="-127"/>
              </a:rPr>
              <a:t>,</a:t>
            </a:r>
            <a:r>
              <a:rPr kumimoji="0" lang="ko-KR" altLang="en-US" sz="1200" kern="0" dirty="0" smtClean="0">
                <a:ea typeface="맑은 고딕" pitchFamily="50" charset="-127"/>
              </a:rPr>
              <a:t> </a:t>
            </a:r>
            <a:r>
              <a:rPr kumimoji="0" lang="en-US" altLang="ko-KR" sz="1200" kern="0" dirty="0" smtClean="0">
                <a:ea typeface="맑은 고딕" pitchFamily="50" charset="-127"/>
              </a:rPr>
              <a:t>Application</a:t>
            </a:r>
            <a:r>
              <a:rPr kumimoji="0" lang="ko-KR" altLang="en-US" sz="1200" kern="0" dirty="0" smtClean="0">
                <a:ea typeface="맑은 고딕" pitchFamily="50" charset="-127"/>
              </a:rPr>
              <a:t>등을 고려하여 </a:t>
            </a:r>
            <a:r>
              <a:rPr kumimoji="0" lang="en-US" altLang="ko-KR" sz="1200" kern="0" dirty="0" smtClean="0">
                <a:ea typeface="맑은 고딕" pitchFamily="50" charset="-127"/>
              </a:rPr>
              <a:t>Instance </a:t>
            </a:r>
            <a:r>
              <a:rPr kumimoji="0" lang="ko-KR" altLang="en-US" sz="1200" kern="0" dirty="0" smtClean="0">
                <a:ea typeface="맑은 고딕" pitchFamily="50" charset="-127"/>
              </a:rPr>
              <a:t>구성함</a:t>
            </a:r>
            <a:endParaRPr kumimoji="0" lang="en-US" altLang="ko-KR" sz="1200" kern="0" dirty="0" smtClean="0">
              <a:ea typeface="맑은 고딕" pitchFamily="50" charset="-127"/>
            </a:endParaRPr>
          </a:p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r>
              <a:rPr kumimoji="0" lang="en-US" altLang="ko-KR" sz="1200" kern="0" dirty="0" smtClean="0">
                <a:ea typeface="맑은 고딕" pitchFamily="50" charset="-127"/>
              </a:rPr>
              <a:t>WAS, </a:t>
            </a:r>
            <a:r>
              <a:rPr kumimoji="0" lang="ko-KR" altLang="en-US" sz="1200" kern="0" dirty="0" smtClean="0">
                <a:ea typeface="맑은 고딕" pitchFamily="50" charset="-127"/>
              </a:rPr>
              <a:t>배치</a:t>
            </a:r>
            <a:r>
              <a:rPr kumimoji="0" lang="en-US" altLang="ko-KR" sz="1200" kern="0" dirty="0" smtClean="0">
                <a:ea typeface="맑은 고딕" pitchFamily="50" charset="-127"/>
              </a:rPr>
              <a:t> : </a:t>
            </a:r>
            <a:r>
              <a:rPr kumimoji="0" lang="ko-KR" altLang="en-US" sz="1200" kern="0" dirty="0" smtClean="0">
                <a:ea typeface="맑은 고딕" pitchFamily="50" charset="-127"/>
              </a:rPr>
              <a:t>적정 배분함</a:t>
            </a:r>
            <a:endParaRPr kumimoji="0" lang="en-US" altLang="ko-KR" sz="1200" kern="0" dirty="0" smtClean="0">
              <a:ea typeface="맑은 고딕" pitchFamily="50" charset="-127"/>
            </a:endParaRPr>
          </a:p>
          <a:p>
            <a:pPr lvl="0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defRPr/>
            </a:pPr>
            <a:r>
              <a:rPr kumimoji="0" lang="ko-KR" altLang="ko-KR" kern="0" dirty="0" smtClean="0">
                <a:ea typeface="맑은 고딕" pitchFamily="50" charset="-127"/>
              </a:rPr>
              <a:t>※</a:t>
            </a:r>
            <a:r>
              <a:rPr kumimoji="0" lang="en-US" altLang="ko-KR" kern="0" dirty="0" smtClean="0">
                <a:ea typeface="맑은 고딕" pitchFamily="50" charset="-127"/>
              </a:rPr>
              <a:t> </a:t>
            </a:r>
            <a:r>
              <a:rPr kumimoji="0" lang="ko-KR" altLang="en-US" kern="0" dirty="0" smtClean="0">
                <a:ea typeface="맑은 고딕" pitchFamily="50" charset="-127"/>
              </a:rPr>
              <a:t>논리 </a:t>
            </a:r>
            <a:r>
              <a:rPr kumimoji="0" lang="en-US" altLang="ko-KR" kern="0" dirty="0" smtClean="0">
                <a:ea typeface="맑은 고딕" pitchFamily="50" charset="-127"/>
              </a:rPr>
              <a:t>CPU</a:t>
            </a:r>
            <a:r>
              <a:rPr kumimoji="0" lang="ko-KR" altLang="en-US" kern="0" dirty="0">
                <a:ea typeface="맑은 고딕" pitchFamily="50" charset="-127"/>
              </a:rPr>
              <a:t> </a:t>
            </a:r>
            <a:r>
              <a:rPr kumimoji="0" lang="ko-KR" altLang="en-US" kern="0" dirty="0" smtClean="0">
                <a:ea typeface="맑은 고딕" pitchFamily="50" charset="-127"/>
              </a:rPr>
              <a:t>개수 </a:t>
            </a:r>
            <a:r>
              <a:rPr kumimoji="0" lang="en-US" altLang="ko-KR" kern="0" dirty="0" smtClean="0">
                <a:ea typeface="맑은 고딕" pitchFamily="50" charset="-127"/>
              </a:rPr>
              <a:t>* 2</a:t>
            </a:r>
            <a:r>
              <a:rPr kumimoji="0" lang="ko-KR" altLang="en-US" kern="0" dirty="0" smtClean="0">
                <a:ea typeface="맑은 고딕" pitchFamily="50" charset="-127"/>
              </a:rPr>
              <a:t>배 이상 구성 </a:t>
            </a:r>
            <a:r>
              <a:rPr kumimoji="0" lang="ko-KR" altLang="en-US" kern="0" dirty="0" err="1" smtClean="0">
                <a:ea typeface="맑은 고딕" pitchFamily="50" charset="-127"/>
              </a:rPr>
              <a:t>필요시</a:t>
            </a:r>
            <a:r>
              <a:rPr kumimoji="0" lang="ko-KR" altLang="en-US" kern="0" dirty="0" smtClean="0">
                <a:ea typeface="맑은 고딕" pitchFamily="50" charset="-127"/>
              </a:rPr>
              <a:t> 성능 점검</a:t>
            </a:r>
            <a:endParaRPr kumimoji="0" lang="en-US" altLang="ko-KR" kern="0" dirty="0" smtClean="0">
              <a:ea typeface="맑은 고딕" pitchFamily="50" charset="-127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1400" kern="0" dirty="0" smtClean="0">
                <a:ea typeface="맑은 고딕" pitchFamily="50" charset="-127"/>
              </a:rPr>
              <a:t>하나의 </a:t>
            </a:r>
            <a:r>
              <a:rPr kumimoji="0" lang="en-US" altLang="ko-KR" sz="1400" kern="0" dirty="0" smtClean="0">
                <a:ea typeface="맑은 고딕" pitchFamily="50" charset="-127"/>
              </a:rPr>
              <a:t>Machine</a:t>
            </a:r>
            <a:r>
              <a:rPr kumimoji="0" lang="ko-KR" altLang="en-US" sz="1400" kern="0" dirty="0" smtClean="0">
                <a:ea typeface="맑은 고딕" pitchFamily="50" charset="-127"/>
              </a:rPr>
              <a:t>에서의 </a:t>
            </a:r>
            <a:r>
              <a:rPr kumimoji="0" lang="en-US" altLang="ko-KR" sz="1400" kern="0" dirty="0" smtClean="0">
                <a:ea typeface="맑은 고딕" pitchFamily="50" charset="-127"/>
              </a:rPr>
              <a:t>Instance</a:t>
            </a:r>
            <a:r>
              <a:rPr kumimoji="0" lang="ko-KR" altLang="en-US" sz="1400" kern="0" dirty="0" smtClean="0">
                <a:ea typeface="맑은 고딕" pitchFamily="50" charset="-127"/>
              </a:rPr>
              <a:t> 구성은 </a:t>
            </a:r>
            <a:r>
              <a:rPr kumimoji="0" lang="en-US" altLang="ko-KR" sz="1400" kern="0" dirty="0" smtClean="0">
                <a:ea typeface="맑은 고딕" pitchFamily="50" charset="-127"/>
              </a:rPr>
              <a:t>CPU(Logical Process)</a:t>
            </a:r>
            <a:r>
              <a:rPr kumimoji="0" lang="ko-KR" altLang="en-US" sz="1400" kern="0" dirty="0" smtClean="0">
                <a:ea typeface="맑은 고딕" pitchFamily="50" charset="-127"/>
              </a:rPr>
              <a:t>수에 의거하여 구성 </a:t>
            </a:r>
            <a:r>
              <a:rPr kumimoji="0" lang="en-US" altLang="ko-KR" sz="1400" kern="0" dirty="0" smtClean="0">
                <a:ea typeface="맑은 고딕" pitchFamily="50" charset="-127"/>
              </a:rPr>
              <a:t>CPU </a:t>
            </a:r>
            <a:r>
              <a:rPr kumimoji="0" lang="ko-KR" altLang="en-US" sz="1400" kern="0" dirty="0" smtClean="0">
                <a:ea typeface="맑은 고딕" pitchFamily="50" charset="-127"/>
              </a:rPr>
              <a:t>보다 </a:t>
            </a:r>
            <a:r>
              <a:rPr kumimoji="0" lang="en-US" altLang="ko-KR" sz="1400" kern="0" dirty="0" smtClean="0">
                <a:ea typeface="맑은 고딕" pitchFamily="50" charset="-127"/>
              </a:rPr>
              <a:t>2</a:t>
            </a:r>
            <a:r>
              <a:rPr kumimoji="0" lang="ko-KR" altLang="en-US" sz="1400" kern="0" dirty="0" smtClean="0">
                <a:ea typeface="맑은 고딕" pitchFamily="50" charset="-127"/>
              </a:rPr>
              <a:t>배 이하의 </a:t>
            </a:r>
            <a:r>
              <a:rPr kumimoji="0" lang="en-US" altLang="ko-KR" sz="1400" kern="0" dirty="0" smtClean="0">
                <a:ea typeface="맑은 고딕" pitchFamily="50" charset="-127"/>
              </a:rPr>
              <a:t>Instance</a:t>
            </a:r>
            <a:r>
              <a:rPr kumimoji="0" lang="ko-KR" altLang="en-US" sz="1400" kern="0" dirty="0" smtClean="0">
                <a:ea typeface="맑은 고딕" pitchFamily="50" charset="-127"/>
              </a:rPr>
              <a:t>를 구성</a:t>
            </a:r>
            <a:endParaRPr kumimoji="0" lang="en-US" altLang="ko-KR" sz="1400" kern="0" dirty="0" smtClean="0">
              <a:ea typeface="맑은 고딕" pitchFamily="50" charset="-127"/>
            </a:endParaRPr>
          </a:p>
        </p:txBody>
      </p:sp>
      <p:pic>
        <p:nvPicPr>
          <p:cNvPr id="36" name="Picture 2" descr="C:\Users\Owner\Desktop\透明(low size)\F2013_1_21_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30000" r="10333" b="29333"/>
          <a:stretch>
            <a:fillRect/>
          </a:stretch>
        </p:blipFill>
        <p:spPr bwMode="auto">
          <a:xfrm>
            <a:off x="775071" y="2866051"/>
            <a:ext cx="1920781" cy="62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143296" y="3073232"/>
            <a:ext cx="1274762" cy="1079500"/>
          </a:xfrm>
          <a:prstGeom prst="rect">
            <a:avLst/>
          </a:prstGeom>
          <a:gradFill rotWithShape="1">
            <a:gsLst>
              <a:gs pos="0">
                <a:srgbClr val="CED8EC"/>
              </a:gs>
              <a:gs pos="100000">
                <a:srgbClr val="F2F5FA"/>
              </a:gs>
            </a:gsLst>
            <a:lin ang="2700000" scaled="1"/>
          </a:gradFill>
          <a:ln w="6350" algn="ctr">
            <a:solidFill>
              <a:srgbClr val="95AAD3"/>
            </a:solidFill>
            <a:miter lim="800000"/>
            <a:headEnd/>
            <a:tailEnd/>
          </a:ln>
        </p:spPr>
        <p:txBody>
          <a:bodyPr lIns="54000" tIns="25200" rIns="54000" bIns="25200" anchor="ctr"/>
          <a:lstStyle/>
          <a:p>
            <a:pPr algn="l"/>
            <a:endParaRPr lang="en-IE" sz="2000">
              <a:latin typeface="맑은 고딕" pitchFamily="50" charset="-127"/>
            </a:endParaRPr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180665" y="3193882"/>
            <a:ext cx="1182687" cy="863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669AF">
                  <a:alpha val="60001"/>
                </a:srgbClr>
              </a:gs>
              <a:gs pos="100000">
                <a:srgbClr val="95AAD3"/>
              </a:gs>
            </a:gsLst>
            <a:lin ang="2700000" scaled="1"/>
          </a:gradFill>
          <a:ln w="6350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70000"/>
              </a:lnSpc>
            </a:pPr>
            <a:r>
              <a:rPr lang="en-US" altLang="ko-KR" sz="1600" dirty="0" smtClean="0">
                <a:solidFill>
                  <a:srgbClr val="FFFFFF"/>
                </a:solidFill>
              </a:rPr>
              <a:t>11</a:t>
            </a:r>
            <a:r>
              <a:rPr lang="en-US" altLang="ko-KR" sz="1600" dirty="0" smtClean="0">
                <a:solidFill>
                  <a:srgbClr val="FFFFFF"/>
                </a:solidFill>
                <a:latin typeface="맑은 고딕" pitchFamily="50" charset="-127"/>
              </a:rPr>
              <a:t> </a:t>
            </a:r>
            <a:r>
              <a:rPr lang="en-US" altLang="ko-KR" sz="1600" b="1" dirty="0" smtClean="0">
                <a:solidFill>
                  <a:srgbClr val="FFFFFF"/>
                </a:solidFill>
                <a:latin typeface="맑은 고딕" pitchFamily="50" charset="-127"/>
              </a:rPr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22895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38"/>
          <p:cNvSpPr>
            <a:spLocks noChangeArrowheads="1"/>
          </p:cNvSpPr>
          <p:nvPr/>
        </p:nvSpPr>
        <p:spPr bwMode="auto">
          <a:xfrm>
            <a:off x="509248" y="1375863"/>
            <a:ext cx="8806689" cy="4445500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6.2.5 </a:t>
            </a:r>
            <a:r>
              <a:rPr kumimoji="0" 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EAP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성능 확보 방안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(1/3)</a:t>
            </a:r>
            <a:endParaRPr kumimoji="0" lang="en-US" altLang="ko-KR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098" y="995635"/>
            <a:ext cx="8712200" cy="10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ko-KR" altLang="en-US" sz="1400" b="1" kern="0" dirty="0">
              <a:solidFill>
                <a:srgbClr val="000066"/>
              </a:solidFill>
              <a:ea typeface="맑은 고딕" pitchFamily="50" charset="-127"/>
            </a:endParaRPr>
          </a:p>
        </p:txBody>
      </p:sp>
      <p:sp>
        <p:nvSpPr>
          <p:cNvPr id="38" name="Oval 2"/>
          <p:cNvSpPr>
            <a:spLocks noChangeArrowheads="1"/>
          </p:cNvSpPr>
          <p:nvPr/>
        </p:nvSpPr>
        <p:spPr bwMode="auto">
          <a:xfrm>
            <a:off x="4754563" y="2282777"/>
            <a:ext cx="1376362" cy="715962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858963" y="4165552"/>
            <a:ext cx="5927725" cy="360362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lang="en-US" altLang="ko-KR" sz="1200" dirty="0" smtClean="0">
                <a:latin typeface="+mn-ea"/>
                <a:ea typeface="+mn-ea"/>
              </a:rPr>
              <a:t>Oracle Hotspot JVM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1881188" y="1860502"/>
            <a:ext cx="5905500" cy="2305050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ko-KR" sz="1000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6094413" y="2990802"/>
            <a:ext cx="3000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46" name="Oval 9"/>
          <p:cNvSpPr>
            <a:spLocks noChangeArrowheads="1"/>
          </p:cNvSpPr>
          <p:nvPr/>
        </p:nvSpPr>
        <p:spPr bwMode="auto">
          <a:xfrm>
            <a:off x="3486150" y="3187652"/>
            <a:ext cx="1741488" cy="815975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3540125" y="3206702"/>
            <a:ext cx="315913" cy="1508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57" name="Line 11"/>
          <p:cNvSpPr>
            <a:spLocks noChangeShapeType="1"/>
          </p:cNvSpPr>
          <p:nvPr/>
        </p:nvSpPr>
        <p:spPr bwMode="auto">
          <a:xfrm flipV="1">
            <a:off x="5016500" y="2922539"/>
            <a:ext cx="304800" cy="3016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58" name="Line 12"/>
          <p:cNvSpPr>
            <a:spLocks noChangeShapeType="1"/>
          </p:cNvSpPr>
          <p:nvPr/>
        </p:nvSpPr>
        <p:spPr bwMode="auto">
          <a:xfrm>
            <a:off x="6727825" y="3078114"/>
            <a:ext cx="976313" cy="50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6481763" y="2327227"/>
            <a:ext cx="105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DB Connection</a:t>
            </a:r>
          </a:p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Pool</a:t>
            </a: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681413" y="2962227"/>
            <a:ext cx="8899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 dirty="0" smtClean="0">
                <a:solidFill>
                  <a:srgbClr val="040404"/>
                </a:solidFill>
                <a:latin typeface="+mn-ea"/>
                <a:ea typeface="+mn-ea"/>
              </a:rPr>
              <a:t>Thread </a:t>
            </a:r>
            <a:r>
              <a:rPr lang="en-US" altLang="ko-KR" sz="1000" dirty="0">
                <a:solidFill>
                  <a:srgbClr val="040404"/>
                </a:solidFill>
                <a:latin typeface="+mn-ea"/>
                <a:ea typeface="+mn-ea"/>
              </a:rPr>
              <a:t>Pool</a:t>
            </a: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873125" y="2549477"/>
            <a:ext cx="657225" cy="254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6A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 dirty="0">
                <a:solidFill>
                  <a:srgbClr val="040404"/>
                </a:solidFill>
                <a:latin typeface="+mn-ea"/>
                <a:ea typeface="+mn-ea"/>
              </a:rPr>
              <a:t>Request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4727575" y="2036714"/>
            <a:ext cx="103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AnyFramework</a:t>
            </a:r>
          </a:p>
        </p:txBody>
      </p:sp>
      <p:cxnSp>
        <p:nvCxnSpPr>
          <p:cNvPr id="63" name="AutoShape 17"/>
          <p:cNvCxnSpPr>
            <a:cxnSpLocks noChangeShapeType="1"/>
            <a:endCxn id="38" idx="7"/>
          </p:cNvCxnSpPr>
          <p:nvPr/>
        </p:nvCxnSpPr>
        <p:spPr bwMode="auto">
          <a:xfrm flipH="1">
            <a:off x="5929313" y="1571577"/>
            <a:ext cx="1654175" cy="808037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Line 18"/>
          <p:cNvSpPr>
            <a:spLocks noChangeShapeType="1"/>
          </p:cNvSpPr>
          <p:nvPr/>
        </p:nvSpPr>
        <p:spPr bwMode="auto">
          <a:xfrm>
            <a:off x="1744663" y="2057352"/>
            <a:ext cx="1028700" cy="3778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flipH="1" flipV="1">
            <a:off x="6653213" y="2886027"/>
            <a:ext cx="631825" cy="828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2290763" y="2244677"/>
            <a:ext cx="1054100" cy="792162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0"/>
            <a:endParaRPr kumimoji="0" lang="en-US" sz="1800">
              <a:solidFill>
                <a:srgbClr val="040404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3182938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3038475" y="2698702"/>
            <a:ext cx="144463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2892425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2744788" y="2698702"/>
            <a:ext cx="147637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2595563" y="2698702"/>
            <a:ext cx="149225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2451100" y="2698702"/>
            <a:ext cx="144463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73" name="Rectangle 27"/>
          <p:cNvSpPr>
            <a:spLocks noChangeArrowheads="1"/>
          </p:cNvSpPr>
          <p:nvPr/>
        </p:nvSpPr>
        <p:spPr bwMode="auto">
          <a:xfrm>
            <a:off x="2305050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74" name="Line 28"/>
          <p:cNvSpPr>
            <a:spLocks noChangeShapeType="1"/>
          </p:cNvSpPr>
          <p:nvPr/>
        </p:nvSpPr>
        <p:spPr bwMode="auto">
          <a:xfrm>
            <a:off x="2305050" y="2698702"/>
            <a:ext cx="1023938" cy="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75" name="Line 29"/>
          <p:cNvSpPr>
            <a:spLocks noChangeShapeType="1"/>
          </p:cNvSpPr>
          <p:nvPr/>
        </p:nvSpPr>
        <p:spPr bwMode="auto">
          <a:xfrm>
            <a:off x="2305050" y="2901902"/>
            <a:ext cx="1023938" cy="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76" name="Line 30"/>
          <p:cNvSpPr>
            <a:spLocks noChangeShapeType="1"/>
          </p:cNvSpPr>
          <p:nvPr/>
        </p:nvSpPr>
        <p:spPr bwMode="auto">
          <a:xfrm>
            <a:off x="2305050" y="2698702"/>
            <a:ext cx="0" cy="20320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77" name="Line 31"/>
          <p:cNvSpPr>
            <a:spLocks noChangeShapeType="1"/>
          </p:cNvSpPr>
          <p:nvPr/>
        </p:nvSpPr>
        <p:spPr bwMode="auto">
          <a:xfrm>
            <a:off x="2451100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78" name="Line 32"/>
          <p:cNvSpPr>
            <a:spLocks noChangeShapeType="1"/>
          </p:cNvSpPr>
          <p:nvPr/>
        </p:nvSpPr>
        <p:spPr bwMode="auto">
          <a:xfrm>
            <a:off x="2595563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79" name="Line 33"/>
          <p:cNvSpPr>
            <a:spLocks noChangeShapeType="1"/>
          </p:cNvSpPr>
          <p:nvPr/>
        </p:nvSpPr>
        <p:spPr bwMode="auto">
          <a:xfrm>
            <a:off x="2744788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80" name="Line 34"/>
          <p:cNvSpPr>
            <a:spLocks noChangeShapeType="1"/>
          </p:cNvSpPr>
          <p:nvPr/>
        </p:nvSpPr>
        <p:spPr bwMode="auto">
          <a:xfrm>
            <a:off x="3038475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81" name="Line 35"/>
          <p:cNvSpPr>
            <a:spLocks noChangeShapeType="1"/>
          </p:cNvSpPr>
          <p:nvPr/>
        </p:nvSpPr>
        <p:spPr bwMode="auto">
          <a:xfrm>
            <a:off x="3182938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3328988" y="2698702"/>
            <a:ext cx="0" cy="20320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83" name="Text Box 37"/>
          <p:cNvSpPr txBox="1">
            <a:spLocks noChangeArrowheads="1"/>
          </p:cNvSpPr>
          <p:nvPr/>
        </p:nvSpPr>
        <p:spPr bwMode="auto">
          <a:xfrm>
            <a:off x="2452688" y="2251027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Request</a:t>
            </a:r>
          </a:p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Queue</a:t>
            </a:r>
          </a:p>
        </p:txBody>
      </p:sp>
      <p:sp>
        <p:nvSpPr>
          <p:cNvPr id="84" name="Line 38"/>
          <p:cNvSpPr>
            <a:spLocks noChangeShapeType="1"/>
          </p:cNvSpPr>
          <p:nvPr/>
        </p:nvSpPr>
        <p:spPr bwMode="auto">
          <a:xfrm>
            <a:off x="2892425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3771900" y="3419427"/>
            <a:ext cx="126841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Execute Thread</a:t>
            </a:r>
          </a:p>
        </p:txBody>
      </p:sp>
      <p:sp>
        <p:nvSpPr>
          <p:cNvPr id="86" name="Text Box 40"/>
          <p:cNvSpPr txBox="1">
            <a:spLocks noChangeArrowheads="1"/>
          </p:cNvSpPr>
          <p:nvPr/>
        </p:nvSpPr>
        <p:spPr bwMode="auto">
          <a:xfrm>
            <a:off x="3724275" y="3470227"/>
            <a:ext cx="1266825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Execute Thread</a:t>
            </a:r>
          </a:p>
        </p:txBody>
      </p:sp>
      <p:sp>
        <p:nvSpPr>
          <p:cNvPr id="87" name="Text Box 41"/>
          <p:cNvSpPr txBox="1">
            <a:spLocks noChangeArrowheads="1"/>
          </p:cNvSpPr>
          <p:nvPr/>
        </p:nvSpPr>
        <p:spPr bwMode="auto">
          <a:xfrm>
            <a:off x="3673475" y="3521027"/>
            <a:ext cx="126841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 dirty="0" smtClean="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Worker Thread</a:t>
            </a:r>
            <a:endParaRPr lang="en-US" altLang="ko-KR" sz="1000" dirty="0">
              <a:solidFill>
                <a:srgbClr val="040404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88" name="AutoShape 42"/>
          <p:cNvSpPr>
            <a:spLocks noChangeArrowheads="1"/>
          </p:cNvSpPr>
          <p:nvPr/>
        </p:nvSpPr>
        <p:spPr bwMode="auto">
          <a:xfrm>
            <a:off x="8180388" y="2316114"/>
            <a:ext cx="830262" cy="649288"/>
          </a:xfrm>
          <a:prstGeom prst="flowChartMagneticDisk">
            <a:avLst/>
          </a:prstGeom>
          <a:gradFill rotWithShape="1">
            <a:gsLst>
              <a:gs pos="0">
                <a:srgbClr val="C0C0C0">
                  <a:alpha val="80000"/>
                </a:srgbClr>
              </a:gs>
              <a:gs pos="100000">
                <a:srgbClr val="C0C0C0">
                  <a:gamma/>
                  <a:shade val="46275"/>
                  <a:invGamma/>
                  <a:alpha val="80000"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ko-KR" sz="1200">
                <a:latin typeface="+mn-ea"/>
                <a:ea typeface="+mn-ea"/>
              </a:rPr>
              <a:t>RAC</a:t>
            </a:r>
          </a:p>
          <a:p>
            <a:pPr algn="ctr"/>
            <a:r>
              <a:rPr lang="en-US" altLang="ko-KR" sz="1200">
                <a:latin typeface="+mn-ea"/>
                <a:ea typeface="+mn-ea"/>
              </a:rPr>
              <a:t>Database</a:t>
            </a:r>
          </a:p>
        </p:txBody>
      </p:sp>
      <p:cxnSp>
        <p:nvCxnSpPr>
          <p:cNvPr id="89" name="AutoShape 43"/>
          <p:cNvCxnSpPr>
            <a:cxnSpLocks noChangeShapeType="1"/>
            <a:stCxn id="101" idx="6"/>
            <a:endCxn id="88" idx="2"/>
          </p:cNvCxnSpPr>
          <p:nvPr/>
        </p:nvCxnSpPr>
        <p:spPr bwMode="auto">
          <a:xfrm flipV="1">
            <a:off x="7650163" y="2641552"/>
            <a:ext cx="530225" cy="51911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AutoShape 44"/>
          <p:cNvCxnSpPr>
            <a:cxnSpLocks noChangeShapeType="1"/>
            <a:stCxn id="61" idx="3"/>
            <a:endCxn id="74" idx="0"/>
          </p:cNvCxnSpPr>
          <p:nvPr/>
        </p:nvCxnSpPr>
        <p:spPr bwMode="auto">
          <a:xfrm>
            <a:off x="1530350" y="2676477"/>
            <a:ext cx="774700" cy="793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AutoShape 45"/>
          <p:cNvCxnSpPr>
            <a:cxnSpLocks noChangeShapeType="1"/>
            <a:stCxn id="82" idx="1"/>
            <a:endCxn id="46" idx="1"/>
          </p:cNvCxnSpPr>
          <p:nvPr/>
        </p:nvCxnSpPr>
        <p:spPr bwMode="auto">
          <a:xfrm>
            <a:off x="3328988" y="2916189"/>
            <a:ext cx="412750" cy="382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AutoShape 46"/>
          <p:cNvCxnSpPr>
            <a:cxnSpLocks noChangeShapeType="1"/>
            <a:stCxn id="46" idx="7"/>
            <a:endCxn id="38" idx="4"/>
          </p:cNvCxnSpPr>
          <p:nvPr/>
        </p:nvCxnSpPr>
        <p:spPr bwMode="auto">
          <a:xfrm flipV="1">
            <a:off x="4972050" y="3006677"/>
            <a:ext cx="471488" cy="2921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47"/>
          <p:cNvCxnSpPr>
            <a:cxnSpLocks noChangeShapeType="1"/>
            <a:stCxn id="38" idx="5"/>
            <a:endCxn id="101" idx="2"/>
          </p:cNvCxnSpPr>
          <p:nvPr/>
        </p:nvCxnSpPr>
        <p:spPr bwMode="auto">
          <a:xfrm>
            <a:off x="5929313" y="2901902"/>
            <a:ext cx="409575" cy="25876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Rectangle 49"/>
          <p:cNvSpPr>
            <a:spLocks noChangeArrowheads="1"/>
          </p:cNvSpPr>
          <p:nvPr/>
        </p:nvSpPr>
        <p:spPr bwMode="auto">
          <a:xfrm>
            <a:off x="8297863" y="3962352"/>
            <a:ext cx="576262" cy="217487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ko-KR" sz="1000" dirty="0">
                <a:latin typeface="+mn-ea"/>
                <a:ea typeface="+mn-ea"/>
              </a:rPr>
              <a:t>Instance</a:t>
            </a:r>
          </a:p>
        </p:txBody>
      </p:sp>
      <p:grpSp>
        <p:nvGrpSpPr>
          <p:cNvPr id="96" name="Group 50"/>
          <p:cNvGrpSpPr>
            <a:grpSpLocks/>
          </p:cNvGrpSpPr>
          <p:nvPr/>
        </p:nvGrpSpPr>
        <p:grpSpPr bwMode="auto">
          <a:xfrm>
            <a:off x="2098675" y="3805189"/>
            <a:ext cx="5616575" cy="1081088"/>
            <a:chOff x="1306" y="2523"/>
            <a:chExt cx="3266" cy="544"/>
          </a:xfrm>
        </p:grpSpPr>
        <p:sp>
          <p:nvSpPr>
            <p:cNvPr id="97" name="Line 51"/>
            <p:cNvSpPr>
              <a:spLocks noChangeShapeType="1"/>
            </p:cNvSpPr>
            <p:nvPr/>
          </p:nvSpPr>
          <p:spPr bwMode="auto">
            <a:xfrm flipH="1">
              <a:off x="1306" y="2523"/>
              <a:ext cx="1089" cy="544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>
                <a:latin typeface="+mn-ea"/>
                <a:ea typeface="+mn-ea"/>
              </a:endParaRPr>
            </a:p>
          </p:txBody>
        </p:sp>
        <p:sp>
          <p:nvSpPr>
            <p:cNvPr id="98" name="Line 52"/>
            <p:cNvSpPr>
              <a:spLocks noChangeShapeType="1"/>
            </p:cNvSpPr>
            <p:nvPr/>
          </p:nvSpPr>
          <p:spPr bwMode="auto">
            <a:xfrm>
              <a:off x="1306" y="3067"/>
              <a:ext cx="3266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>
                <a:latin typeface="+mn-ea"/>
                <a:ea typeface="+mn-ea"/>
              </a:endParaRPr>
            </a:p>
          </p:txBody>
        </p:sp>
      </p:grpSp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920750" y="5030739"/>
            <a:ext cx="8064500" cy="5572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Client Request </a:t>
            </a:r>
            <a:r>
              <a:rPr kumimoji="0"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를 처리하는 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+mn-ea"/>
                <a:ea typeface="+mn-ea"/>
              </a:rPr>
              <a:t>Worker Thread </a:t>
            </a:r>
            <a:r>
              <a:rPr kumimoji="0"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개수를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+mn-ea"/>
                <a:ea typeface="+mn-ea"/>
              </a:rPr>
              <a:t>최적화 </a:t>
            </a:r>
            <a:r>
              <a:rPr kumimoji="0"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시킴으로써 </a:t>
            </a:r>
            <a:r>
              <a:rPr kumimoji="0"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Peak Time </a:t>
            </a:r>
            <a:r>
              <a:rPr kumimoji="0"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시의 과 부하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+mn-ea"/>
                <a:ea typeface="+mn-ea"/>
              </a:rPr>
              <a:t>상태에서도 처리 </a:t>
            </a:r>
            <a:r>
              <a:rPr kumimoji="0"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능력을 </a:t>
            </a:r>
            <a:r>
              <a:rPr kumimoji="0" lang="ko-KR" altLang="en-US" sz="1200" dirty="0" smtClean="0">
                <a:solidFill>
                  <a:srgbClr val="000000"/>
                </a:solidFill>
                <a:latin typeface="+mn-ea"/>
                <a:ea typeface="+mn-ea"/>
              </a:rPr>
              <a:t>최대화</a:t>
            </a:r>
            <a:endParaRPr kumimoji="0" lang="ko-KR" altLang="en-US" sz="12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00" name="Rectangle 54"/>
          <p:cNvSpPr>
            <a:spLocks noChangeArrowheads="1"/>
          </p:cNvSpPr>
          <p:nvPr/>
        </p:nvSpPr>
        <p:spPr bwMode="auto">
          <a:xfrm>
            <a:off x="8291513" y="4256039"/>
            <a:ext cx="576262" cy="217488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ko-KR" sz="1000">
                <a:latin typeface="+mn-ea"/>
                <a:ea typeface="+mn-ea"/>
              </a:rPr>
              <a:t>JVM</a:t>
            </a:r>
          </a:p>
        </p:txBody>
      </p:sp>
      <p:sp>
        <p:nvSpPr>
          <p:cNvPr id="101" name="Oval 55"/>
          <p:cNvSpPr>
            <a:spLocks noChangeArrowheads="1"/>
          </p:cNvSpPr>
          <p:nvPr/>
        </p:nvSpPr>
        <p:spPr bwMode="auto">
          <a:xfrm>
            <a:off x="6346825" y="2801889"/>
            <a:ext cx="1295400" cy="715963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02" name="Text Box 56"/>
          <p:cNvSpPr txBox="1">
            <a:spLocks noChangeArrowheads="1"/>
          </p:cNvSpPr>
          <p:nvPr/>
        </p:nvSpPr>
        <p:spPr bwMode="auto">
          <a:xfrm>
            <a:off x="6505575" y="2970164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6577013" y="3019377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04" name="Text Box 58"/>
          <p:cNvSpPr txBox="1">
            <a:spLocks noChangeArrowheads="1"/>
          </p:cNvSpPr>
          <p:nvPr/>
        </p:nvSpPr>
        <p:spPr bwMode="auto">
          <a:xfrm>
            <a:off x="6648450" y="3068589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05" name="Text Box 59"/>
          <p:cNvSpPr txBox="1">
            <a:spLocks noChangeArrowheads="1"/>
          </p:cNvSpPr>
          <p:nvPr/>
        </p:nvSpPr>
        <p:spPr bwMode="auto">
          <a:xfrm>
            <a:off x="6719888" y="3117802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06" name="Line 60"/>
          <p:cNvSpPr>
            <a:spLocks noChangeShapeType="1"/>
          </p:cNvSpPr>
          <p:nvPr/>
        </p:nvSpPr>
        <p:spPr bwMode="auto">
          <a:xfrm>
            <a:off x="5202238" y="2519314"/>
            <a:ext cx="976312" cy="50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07" name="Text Box 61"/>
          <p:cNvSpPr txBox="1">
            <a:spLocks noChangeArrowheads="1"/>
          </p:cNvSpPr>
          <p:nvPr/>
        </p:nvSpPr>
        <p:spPr bwMode="auto">
          <a:xfrm>
            <a:off x="4979988" y="2411364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08" name="Text Box 62"/>
          <p:cNvSpPr txBox="1">
            <a:spLocks noChangeArrowheads="1"/>
          </p:cNvSpPr>
          <p:nvPr/>
        </p:nvSpPr>
        <p:spPr bwMode="auto">
          <a:xfrm>
            <a:off x="5051425" y="2460577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09" name="Text Box 63"/>
          <p:cNvSpPr txBox="1">
            <a:spLocks noChangeArrowheads="1"/>
          </p:cNvSpPr>
          <p:nvPr/>
        </p:nvSpPr>
        <p:spPr bwMode="auto">
          <a:xfrm>
            <a:off x="5122863" y="2509789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10" name="Text Box 64"/>
          <p:cNvSpPr txBox="1">
            <a:spLocks noChangeArrowheads="1"/>
          </p:cNvSpPr>
          <p:nvPr/>
        </p:nvSpPr>
        <p:spPr bwMode="auto">
          <a:xfrm>
            <a:off x="5194300" y="2559002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Bean</a:t>
            </a:r>
          </a:p>
        </p:txBody>
      </p:sp>
      <p:sp>
        <p:nvSpPr>
          <p:cNvPr id="111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err="1" smtClean="0">
                <a:ea typeface="맑은 고딕" pitchFamily="50" charset="-127"/>
              </a:rPr>
              <a:t>JBoss</a:t>
            </a:r>
            <a:r>
              <a:rPr kumimoji="0" lang="en-US" altLang="ko-KR" sz="1400" kern="0" dirty="0" smtClean="0">
                <a:ea typeface="맑은 고딕" pitchFamily="50" charset="-127"/>
              </a:rPr>
              <a:t> Thread Pooling </a:t>
            </a:r>
            <a:r>
              <a:rPr kumimoji="0" lang="ko-KR" altLang="en-US" sz="1400" kern="0" dirty="0">
                <a:ea typeface="맑은 고딕" pitchFamily="50" charset="-127"/>
              </a:rPr>
              <a:t>을 통한 성능 확보 </a:t>
            </a:r>
            <a:r>
              <a:rPr kumimoji="0" lang="ko-KR" altLang="en-US" sz="1400" kern="0" dirty="0" smtClean="0">
                <a:ea typeface="맑은 고딕" pitchFamily="50" charset="-127"/>
              </a:rPr>
              <a:t>방안</a:t>
            </a:r>
            <a:endParaRPr kumimoji="0" lang="ko-KR" altLang="en-US" sz="1400" kern="0" dirty="0">
              <a:ea typeface="맑은 고딕" pitchFamily="50" charset="-127"/>
            </a:endParaRPr>
          </a:p>
        </p:txBody>
      </p:sp>
      <p:sp>
        <p:nvSpPr>
          <p:cNvPr id="114" name="Rectangle 48"/>
          <p:cNvSpPr>
            <a:spLocks noChangeArrowheads="1"/>
          </p:cNvSpPr>
          <p:nvPr/>
        </p:nvSpPr>
        <p:spPr bwMode="auto">
          <a:xfrm>
            <a:off x="8162586" y="3870276"/>
            <a:ext cx="835364" cy="6683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59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38"/>
          <p:cNvSpPr>
            <a:spLocks noChangeArrowheads="1"/>
          </p:cNvSpPr>
          <p:nvPr/>
        </p:nvSpPr>
        <p:spPr bwMode="auto">
          <a:xfrm>
            <a:off x="509248" y="1375863"/>
            <a:ext cx="8806689" cy="4445500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6.2.5 </a:t>
            </a:r>
            <a:r>
              <a:rPr kumimoji="0" 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EAP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성능 확보 방안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(2/3)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098" y="995635"/>
            <a:ext cx="8712200" cy="10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ko-KR" altLang="en-US" sz="1400" b="1" kern="0" dirty="0">
              <a:solidFill>
                <a:srgbClr val="000066"/>
              </a:solidFill>
              <a:ea typeface="맑은 고딕" pitchFamily="50" charset="-127"/>
            </a:endParaRPr>
          </a:p>
        </p:txBody>
      </p:sp>
      <p:sp>
        <p:nvSpPr>
          <p:cNvPr id="111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Hot Spot </a:t>
            </a:r>
            <a:r>
              <a:rPr kumimoji="0" lang="ko-KR" altLang="en-US" sz="1400" kern="0" dirty="0" smtClean="0">
                <a:ea typeface="맑은 고딕" pitchFamily="50" charset="-127"/>
              </a:rPr>
              <a:t>계열 </a:t>
            </a:r>
            <a:r>
              <a:rPr kumimoji="0" lang="en-US" altLang="ko-KR" sz="1400" kern="0" dirty="0" smtClean="0">
                <a:ea typeface="맑은 고딕" pitchFamily="50" charset="-127"/>
              </a:rPr>
              <a:t>JVM Option </a:t>
            </a:r>
            <a:r>
              <a:rPr kumimoji="0" lang="ko-KR" altLang="en-US" sz="1400" kern="0" dirty="0" smtClean="0">
                <a:ea typeface="맑은 고딕" pitchFamily="50" charset="-127"/>
              </a:rPr>
              <a:t>최적화를 </a:t>
            </a:r>
            <a:r>
              <a:rPr kumimoji="0" lang="ko-KR" altLang="en-US" sz="1400" kern="0" dirty="0">
                <a:ea typeface="맑은 고딕" pitchFamily="50" charset="-127"/>
              </a:rPr>
              <a:t>통한 성능 확보 방안</a:t>
            </a:r>
          </a:p>
        </p:txBody>
      </p:sp>
      <p:sp>
        <p:nvSpPr>
          <p:cNvPr id="173" name="Text Box 65"/>
          <p:cNvSpPr txBox="1">
            <a:spLocks noChangeArrowheads="1"/>
          </p:cNvSpPr>
          <p:nvPr/>
        </p:nvSpPr>
        <p:spPr bwMode="auto">
          <a:xfrm>
            <a:off x="920750" y="4868228"/>
            <a:ext cx="8137525" cy="935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Heap Min, Max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값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, Perm Min, Max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값을 동일하게 설정을 동일하게 설정 </a:t>
            </a:r>
          </a:p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GC Option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최적화</a:t>
            </a:r>
          </a:p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: -XX:+</a:t>
            </a:r>
            <a:r>
              <a:rPr kumimoji="0"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UseConcMarkSweepGC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-XX:+</a:t>
            </a:r>
            <a:r>
              <a:rPr kumimoji="0" lang="en-US" altLang="ko-KR" sz="1200" dirty="0" err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UseParNewGC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-XX:+</a:t>
            </a:r>
            <a:r>
              <a:rPr kumimoji="0" lang="en-US" altLang="ko-KR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CMSParallelRemarkEnabled</a:t>
            </a:r>
            <a:endParaRPr kumimoji="0" lang="en-US" altLang="ko-KR" sz="120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5" name="Oval 2"/>
          <p:cNvSpPr>
            <a:spLocks noChangeArrowheads="1"/>
          </p:cNvSpPr>
          <p:nvPr/>
        </p:nvSpPr>
        <p:spPr bwMode="auto">
          <a:xfrm>
            <a:off x="4754563" y="2282777"/>
            <a:ext cx="1376362" cy="715962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86" name="Rectangle 3"/>
          <p:cNvSpPr>
            <a:spLocks noChangeArrowheads="1"/>
          </p:cNvSpPr>
          <p:nvPr/>
        </p:nvSpPr>
        <p:spPr bwMode="auto">
          <a:xfrm>
            <a:off x="1858963" y="4165552"/>
            <a:ext cx="5927725" cy="360362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lang="en-US" altLang="ko-KR" sz="1200" dirty="0" smtClean="0">
                <a:latin typeface="+mn-ea"/>
                <a:ea typeface="+mn-ea"/>
              </a:rPr>
              <a:t>Oracle Hotspot JVM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187" name="Rectangle 4"/>
          <p:cNvSpPr>
            <a:spLocks noChangeArrowheads="1"/>
          </p:cNvSpPr>
          <p:nvPr/>
        </p:nvSpPr>
        <p:spPr bwMode="auto">
          <a:xfrm>
            <a:off x="1881188" y="1860502"/>
            <a:ext cx="5905500" cy="2305050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ko-KR" sz="1000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88" name="Line 8"/>
          <p:cNvSpPr>
            <a:spLocks noChangeShapeType="1"/>
          </p:cNvSpPr>
          <p:nvPr/>
        </p:nvSpPr>
        <p:spPr bwMode="auto">
          <a:xfrm>
            <a:off x="6094413" y="2990802"/>
            <a:ext cx="3000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89" name="Oval 9"/>
          <p:cNvSpPr>
            <a:spLocks noChangeArrowheads="1"/>
          </p:cNvSpPr>
          <p:nvPr/>
        </p:nvSpPr>
        <p:spPr bwMode="auto">
          <a:xfrm>
            <a:off x="3486150" y="3187652"/>
            <a:ext cx="1741488" cy="815975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90" name="Line 10"/>
          <p:cNvSpPr>
            <a:spLocks noChangeShapeType="1"/>
          </p:cNvSpPr>
          <p:nvPr/>
        </p:nvSpPr>
        <p:spPr bwMode="auto">
          <a:xfrm>
            <a:off x="3540125" y="3206702"/>
            <a:ext cx="315913" cy="1508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91" name="Line 11"/>
          <p:cNvSpPr>
            <a:spLocks noChangeShapeType="1"/>
          </p:cNvSpPr>
          <p:nvPr/>
        </p:nvSpPr>
        <p:spPr bwMode="auto">
          <a:xfrm flipV="1">
            <a:off x="5016500" y="2922539"/>
            <a:ext cx="304800" cy="3016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92" name="Line 12"/>
          <p:cNvSpPr>
            <a:spLocks noChangeShapeType="1"/>
          </p:cNvSpPr>
          <p:nvPr/>
        </p:nvSpPr>
        <p:spPr bwMode="auto">
          <a:xfrm>
            <a:off x="6727825" y="3078114"/>
            <a:ext cx="976313" cy="50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93" name="Text Box 13"/>
          <p:cNvSpPr txBox="1">
            <a:spLocks noChangeArrowheads="1"/>
          </p:cNvSpPr>
          <p:nvPr/>
        </p:nvSpPr>
        <p:spPr bwMode="auto">
          <a:xfrm>
            <a:off x="6481763" y="2327227"/>
            <a:ext cx="105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DB Connection</a:t>
            </a:r>
          </a:p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Pool</a:t>
            </a:r>
          </a:p>
        </p:txBody>
      </p:sp>
      <p:sp>
        <p:nvSpPr>
          <p:cNvPr id="194" name="Text Box 14"/>
          <p:cNvSpPr txBox="1">
            <a:spLocks noChangeArrowheads="1"/>
          </p:cNvSpPr>
          <p:nvPr/>
        </p:nvSpPr>
        <p:spPr bwMode="auto">
          <a:xfrm>
            <a:off x="3681413" y="2962227"/>
            <a:ext cx="8899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 dirty="0" smtClean="0">
                <a:solidFill>
                  <a:srgbClr val="040404"/>
                </a:solidFill>
                <a:latin typeface="+mn-ea"/>
                <a:ea typeface="+mn-ea"/>
              </a:rPr>
              <a:t>Thread </a:t>
            </a:r>
            <a:r>
              <a:rPr lang="en-US" altLang="ko-KR" sz="1000" dirty="0">
                <a:solidFill>
                  <a:srgbClr val="040404"/>
                </a:solidFill>
                <a:latin typeface="+mn-ea"/>
                <a:ea typeface="+mn-ea"/>
              </a:rPr>
              <a:t>Pool</a:t>
            </a:r>
          </a:p>
        </p:txBody>
      </p:sp>
      <p:sp>
        <p:nvSpPr>
          <p:cNvPr id="195" name="Rectangle 15"/>
          <p:cNvSpPr>
            <a:spLocks noChangeArrowheads="1"/>
          </p:cNvSpPr>
          <p:nvPr/>
        </p:nvSpPr>
        <p:spPr bwMode="auto">
          <a:xfrm>
            <a:off x="873125" y="2549477"/>
            <a:ext cx="657225" cy="254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6A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 dirty="0">
                <a:solidFill>
                  <a:srgbClr val="040404"/>
                </a:solidFill>
                <a:latin typeface="+mn-ea"/>
                <a:ea typeface="+mn-ea"/>
              </a:rPr>
              <a:t>Request</a:t>
            </a:r>
          </a:p>
        </p:txBody>
      </p:sp>
      <p:sp>
        <p:nvSpPr>
          <p:cNvPr id="196" name="Text Box 16"/>
          <p:cNvSpPr txBox="1">
            <a:spLocks noChangeArrowheads="1"/>
          </p:cNvSpPr>
          <p:nvPr/>
        </p:nvSpPr>
        <p:spPr bwMode="auto">
          <a:xfrm>
            <a:off x="4727575" y="2036714"/>
            <a:ext cx="103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AnyFramework</a:t>
            </a:r>
          </a:p>
        </p:txBody>
      </p:sp>
      <p:sp>
        <p:nvSpPr>
          <p:cNvPr id="197" name="Line 18"/>
          <p:cNvSpPr>
            <a:spLocks noChangeShapeType="1"/>
          </p:cNvSpPr>
          <p:nvPr/>
        </p:nvSpPr>
        <p:spPr bwMode="auto">
          <a:xfrm>
            <a:off x="1744663" y="2057352"/>
            <a:ext cx="1028700" cy="3778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98" name="Line 19"/>
          <p:cNvSpPr>
            <a:spLocks noChangeShapeType="1"/>
          </p:cNvSpPr>
          <p:nvPr/>
        </p:nvSpPr>
        <p:spPr bwMode="auto">
          <a:xfrm flipH="1" flipV="1">
            <a:off x="6653213" y="2886027"/>
            <a:ext cx="631825" cy="828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99" name="Rectangle 20"/>
          <p:cNvSpPr>
            <a:spLocks noChangeArrowheads="1"/>
          </p:cNvSpPr>
          <p:nvPr/>
        </p:nvSpPr>
        <p:spPr bwMode="auto">
          <a:xfrm>
            <a:off x="2290763" y="2244677"/>
            <a:ext cx="1054100" cy="792162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0"/>
            <a:endParaRPr kumimoji="0" lang="en-US" sz="1800">
              <a:solidFill>
                <a:srgbClr val="040404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200" name="Rectangle 21"/>
          <p:cNvSpPr>
            <a:spLocks noChangeArrowheads="1"/>
          </p:cNvSpPr>
          <p:nvPr/>
        </p:nvSpPr>
        <p:spPr bwMode="auto">
          <a:xfrm>
            <a:off x="3182938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201" name="Rectangle 22"/>
          <p:cNvSpPr>
            <a:spLocks noChangeArrowheads="1"/>
          </p:cNvSpPr>
          <p:nvPr/>
        </p:nvSpPr>
        <p:spPr bwMode="auto">
          <a:xfrm>
            <a:off x="3038475" y="2698702"/>
            <a:ext cx="144463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202" name="Rectangle 23"/>
          <p:cNvSpPr>
            <a:spLocks noChangeArrowheads="1"/>
          </p:cNvSpPr>
          <p:nvPr/>
        </p:nvSpPr>
        <p:spPr bwMode="auto">
          <a:xfrm>
            <a:off x="2892425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203" name="Rectangle 24"/>
          <p:cNvSpPr>
            <a:spLocks noChangeArrowheads="1"/>
          </p:cNvSpPr>
          <p:nvPr/>
        </p:nvSpPr>
        <p:spPr bwMode="auto">
          <a:xfrm>
            <a:off x="2744788" y="2698702"/>
            <a:ext cx="147637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204" name="Rectangle 25"/>
          <p:cNvSpPr>
            <a:spLocks noChangeArrowheads="1"/>
          </p:cNvSpPr>
          <p:nvPr/>
        </p:nvSpPr>
        <p:spPr bwMode="auto">
          <a:xfrm>
            <a:off x="2595563" y="2698702"/>
            <a:ext cx="149225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205" name="Rectangle 26"/>
          <p:cNvSpPr>
            <a:spLocks noChangeArrowheads="1"/>
          </p:cNvSpPr>
          <p:nvPr/>
        </p:nvSpPr>
        <p:spPr bwMode="auto">
          <a:xfrm>
            <a:off x="2451100" y="2698702"/>
            <a:ext cx="144463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206" name="Rectangle 27"/>
          <p:cNvSpPr>
            <a:spLocks noChangeArrowheads="1"/>
          </p:cNvSpPr>
          <p:nvPr/>
        </p:nvSpPr>
        <p:spPr bwMode="auto">
          <a:xfrm>
            <a:off x="2305050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207" name="Line 28"/>
          <p:cNvSpPr>
            <a:spLocks noChangeShapeType="1"/>
          </p:cNvSpPr>
          <p:nvPr/>
        </p:nvSpPr>
        <p:spPr bwMode="auto">
          <a:xfrm>
            <a:off x="2305050" y="2698702"/>
            <a:ext cx="1023938" cy="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08" name="Line 29"/>
          <p:cNvSpPr>
            <a:spLocks noChangeShapeType="1"/>
          </p:cNvSpPr>
          <p:nvPr/>
        </p:nvSpPr>
        <p:spPr bwMode="auto">
          <a:xfrm>
            <a:off x="2305050" y="2901902"/>
            <a:ext cx="1023938" cy="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09" name="Line 30"/>
          <p:cNvSpPr>
            <a:spLocks noChangeShapeType="1"/>
          </p:cNvSpPr>
          <p:nvPr/>
        </p:nvSpPr>
        <p:spPr bwMode="auto">
          <a:xfrm>
            <a:off x="2305050" y="2698702"/>
            <a:ext cx="0" cy="20320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0" name="Line 31"/>
          <p:cNvSpPr>
            <a:spLocks noChangeShapeType="1"/>
          </p:cNvSpPr>
          <p:nvPr/>
        </p:nvSpPr>
        <p:spPr bwMode="auto">
          <a:xfrm>
            <a:off x="2451100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1" name="Line 32"/>
          <p:cNvSpPr>
            <a:spLocks noChangeShapeType="1"/>
          </p:cNvSpPr>
          <p:nvPr/>
        </p:nvSpPr>
        <p:spPr bwMode="auto">
          <a:xfrm>
            <a:off x="2595563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2" name="Line 33"/>
          <p:cNvSpPr>
            <a:spLocks noChangeShapeType="1"/>
          </p:cNvSpPr>
          <p:nvPr/>
        </p:nvSpPr>
        <p:spPr bwMode="auto">
          <a:xfrm>
            <a:off x="2744788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3" name="Line 34"/>
          <p:cNvSpPr>
            <a:spLocks noChangeShapeType="1"/>
          </p:cNvSpPr>
          <p:nvPr/>
        </p:nvSpPr>
        <p:spPr bwMode="auto">
          <a:xfrm>
            <a:off x="3038475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4" name="Line 35"/>
          <p:cNvSpPr>
            <a:spLocks noChangeShapeType="1"/>
          </p:cNvSpPr>
          <p:nvPr/>
        </p:nvSpPr>
        <p:spPr bwMode="auto">
          <a:xfrm>
            <a:off x="3182938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5" name="Line 36"/>
          <p:cNvSpPr>
            <a:spLocks noChangeShapeType="1"/>
          </p:cNvSpPr>
          <p:nvPr/>
        </p:nvSpPr>
        <p:spPr bwMode="auto">
          <a:xfrm>
            <a:off x="3328988" y="2698702"/>
            <a:ext cx="0" cy="20320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6" name="Text Box 37"/>
          <p:cNvSpPr txBox="1">
            <a:spLocks noChangeArrowheads="1"/>
          </p:cNvSpPr>
          <p:nvPr/>
        </p:nvSpPr>
        <p:spPr bwMode="auto">
          <a:xfrm>
            <a:off x="2452688" y="2251027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Request</a:t>
            </a:r>
          </a:p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Queue</a:t>
            </a:r>
          </a:p>
        </p:txBody>
      </p:sp>
      <p:sp>
        <p:nvSpPr>
          <p:cNvPr id="217" name="Line 38"/>
          <p:cNvSpPr>
            <a:spLocks noChangeShapeType="1"/>
          </p:cNvSpPr>
          <p:nvPr/>
        </p:nvSpPr>
        <p:spPr bwMode="auto">
          <a:xfrm>
            <a:off x="2892425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18" name="Text Box 39"/>
          <p:cNvSpPr txBox="1">
            <a:spLocks noChangeArrowheads="1"/>
          </p:cNvSpPr>
          <p:nvPr/>
        </p:nvSpPr>
        <p:spPr bwMode="auto">
          <a:xfrm>
            <a:off x="3771900" y="3419427"/>
            <a:ext cx="126841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Execute Thread</a:t>
            </a:r>
          </a:p>
        </p:txBody>
      </p:sp>
      <p:sp>
        <p:nvSpPr>
          <p:cNvPr id="219" name="Text Box 40"/>
          <p:cNvSpPr txBox="1">
            <a:spLocks noChangeArrowheads="1"/>
          </p:cNvSpPr>
          <p:nvPr/>
        </p:nvSpPr>
        <p:spPr bwMode="auto">
          <a:xfrm>
            <a:off x="3724275" y="3470227"/>
            <a:ext cx="1266825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Execute Thread</a:t>
            </a:r>
          </a:p>
        </p:txBody>
      </p:sp>
      <p:sp>
        <p:nvSpPr>
          <p:cNvPr id="220" name="Text Box 41"/>
          <p:cNvSpPr txBox="1">
            <a:spLocks noChangeArrowheads="1"/>
          </p:cNvSpPr>
          <p:nvPr/>
        </p:nvSpPr>
        <p:spPr bwMode="auto">
          <a:xfrm>
            <a:off x="3673475" y="3521027"/>
            <a:ext cx="126841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 dirty="0" smtClean="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Worker Thread</a:t>
            </a:r>
            <a:endParaRPr lang="en-US" altLang="ko-KR" sz="1000" dirty="0">
              <a:solidFill>
                <a:srgbClr val="040404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221" name="AutoShape 42"/>
          <p:cNvSpPr>
            <a:spLocks noChangeArrowheads="1"/>
          </p:cNvSpPr>
          <p:nvPr/>
        </p:nvSpPr>
        <p:spPr bwMode="auto">
          <a:xfrm>
            <a:off x="8180388" y="2316114"/>
            <a:ext cx="830262" cy="649288"/>
          </a:xfrm>
          <a:prstGeom prst="flowChartMagneticDisk">
            <a:avLst/>
          </a:prstGeom>
          <a:gradFill rotWithShape="1">
            <a:gsLst>
              <a:gs pos="0">
                <a:srgbClr val="C0C0C0">
                  <a:alpha val="80000"/>
                </a:srgbClr>
              </a:gs>
              <a:gs pos="100000">
                <a:srgbClr val="C0C0C0">
                  <a:gamma/>
                  <a:shade val="46275"/>
                  <a:invGamma/>
                  <a:alpha val="80000"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ko-KR" sz="1200">
                <a:latin typeface="+mn-ea"/>
                <a:ea typeface="+mn-ea"/>
              </a:rPr>
              <a:t>RAC</a:t>
            </a:r>
          </a:p>
          <a:p>
            <a:pPr algn="ctr"/>
            <a:r>
              <a:rPr lang="en-US" altLang="ko-KR" sz="1200">
                <a:latin typeface="+mn-ea"/>
                <a:ea typeface="+mn-ea"/>
              </a:rPr>
              <a:t>Database</a:t>
            </a:r>
          </a:p>
        </p:txBody>
      </p:sp>
      <p:cxnSp>
        <p:nvCxnSpPr>
          <p:cNvPr id="222" name="AutoShape 43"/>
          <p:cNvCxnSpPr>
            <a:cxnSpLocks noChangeShapeType="1"/>
            <a:stCxn id="229" idx="6"/>
            <a:endCxn id="221" idx="2"/>
          </p:cNvCxnSpPr>
          <p:nvPr/>
        </p:nvCxnSpPr>
        <p:spPr bwMode="auto">
          <a:xfrm flipV="1">
            <a:off x="7650163" y="2641552"/>
            <a:ext cx="530225" cy="51911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3" name="AutoShape 44"/>
          <p:cNvCxnSpPr>
            <a:cxnSpLocks noChangeShapeType="1"/>
            <a:stCxn id="195" idx="3"/>
            <a:endCxn id="207" idx="0"/>
          </p:cNvCxnSpPr>
          <p:nvPr/>
        </p:nvCxnSpPr>
        <p:spPr bwMode="auto">
          <a:xfrm>
            <a:off x="1530350" y="2676477"/>
            <a:ext cx="774700" cy="793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4" name="AutoShape 45"/>
          <p:cNvCxnSpPr>
            <a:cxnSpLocks noChangeShapeType="1"/>
            <a:stCxn id="215" idx="1"/>
            <a:endCxn id="189" idx="1"/>
          </p:cNvCxnSpPr>
          <p:nvPr/>
        </p:nvCxnSpPr>
        <p:spPr bwMode="auto">
          <a:xfrm>
            <a:off x="3328988" y="2916189"/>
            <a:ext cx="412750" cy="382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" name="AutoShape 46"/>
          <p:cNvCxnSpPr>
            <a:cxnSpLocks noChangeShapeType="1"/>
            <a:stCxn id="189" idx="7"/>
            <a:endCxn id="185" idx="4"/>
          </p:cNvCxnSpPr>
          <p:nvPr/>
        </p:nvCxnSpPr>
        <p:spPr bwMode="auto">
          <a:xfrm flipV="1">
            <a:off x="4972050" y="3006677"/>
            <a:ext cx="471488" cy="2921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AutoShape 47"/>
          <p:cNvCxnSpPr>
            <a:cxnSpLocks noChangeShapeType="1"/>
            <a:stCxn id="185" idx="5"/>
            <a:endCxn id="229" idx="2"/>
          </p:cNvCxnSpPr>
          <p:nvPr/>
        </p:nvCxnSpPr>
        <p:spPr bwMode="auto">
          <a:xfrm>
            <a:off x="5929313" y="2901902"/>
            <a:ext cx="409575" cy="25876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7" name="Rectangle 49"/>
          <p:cNvSpPr>
            <a:spLocks noChangeArrowheads="1"/>
          </p:cNvSpPr>
          <p:nvPr/>
        </p:nvSpPr>
        <p:spPr bwMode="auto">
          <a:xfrm>
            <a:off x="8297863" y="3962352"/>
            <a:ext cx="576262" cy="217487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ko-KR" sz="1000" dirty="0">
                <a:latin typeface="+mn-ea"/>
                <a:ea typeface="+mn-ea"/>
              </a:rPr>
              <a:t>Instance</a:t>
            </a:r>
          </a:p>
        </p:txBody>
      </p:sp>
      <p:sp>
        <p:nvSpPr>
          <p:cNvPr id="228" name="Rectangle 54"/>
          <p:cNvSpPr>
            <a:spLocks noChangeArrowheads="1"/>
          </p:cNvSpPr>
          <p:nvPr/>
        </p:nvSpPr>
        <p:spPr bwMode="auto">
          <a:xfrm>
            <a:off x="8291513" y="4256039"/>
            <a:ext cx="576262" cy="217488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ko-KR" sz="1000">
                <a:latin typeface="+mn-ea"/>
                <a:ea typeface="+mn-ea"/>
              </a:rPr>
              <a:t>JVM</a:t>
            </a:r>
          </a:p>
        </p:txBody>
      </p:sp>
      <p:sp>
        <p:nvSpPr>
          <p:cNvPr id="229" name="Oval 55"/>
          <p:cNvSpPr>
            <a:spLocks noChangeArrowheads="1"/>
          </p:cNvSpPr>
          <p:nvPr/>
        </p:nvSpPr>
        <p:spPr bwMode="auto">
          <a:xfrm>
            <a:off x="6346825" y="2801889"/>
            <a:ext cx="1295400" cy="715963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30" name="Text Box 56"/>
          <p:cNvSpPr txBox="1">
            <a:spLocks noChangeArrowheads="1"/>
          </p:cNvSpPr>
          <p:nvPr/>
        </p:nvSpPr>
        <p:spPr bwMode="auto">
          <a:xfrm>
            <a:off x="6505575" y="2970164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231" name="Text Box 57"/>
          <p:cNvSpPr txBox="1">
            <a:spLocks noChangeArrowheads="1"/>
          </p:cNvSpPr>
          <p:nvPr/>
        </p:nvSpPr>
        <p:spPr bwMode="auto">
          <a:xfrm>
            <a:off x="6577013" y="3019377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232" name="Text Box 58"/>
          <p:cNvSpPr txBox="1">
            <a:spLocks noChangeArrowheads="1"/>
          </p:cNvSpPr>
          <p:nvPr/>
        </p:nvSpPr>
        <p:spPr bwMode="auto">
          <a:xfrm>
            <a:off x="6648450" y="3068589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233" name="Text Box 59"/>
          <p:cNvSpPr txBox="1">
            <a:spLocks noChangeArrowheads="1"/>
          </p:cNvSpPr>
          <p:nvPr/>
        </p:nvSpPr>
        <p:spPr bwMode="auto">
          <a:xfrm>
            <a:off x="6719888" y="3117802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234" name="Line 60"/>
          <p:cNvSpPr>
            <a:spLocks noChangeShapeType="1"/>
          </p:cNvSpPr>
          <p:nvPr/>
        </p:nvSpPr>
        <p:spPr bwMode="auto">
          <a:xfrm>
            <a:off x="5202238" y="2519314"/>
            <a:ext cx="976312" cy="50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235" name="Text Box 61"/>
          <p:cNvSpPr txBox="1">
            <a:spLocks noChangeArrowheads="1"/>
          </p:cNvSpPr>
          <p:nvPr/>
        </p:nvSpPr>
        <p:spPr bwMode="auto">
          <a:xfrm>
            <a:off x="4979988" y="2411364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236" name="Text Box 62"/>
          <p:cNvSpPr txBox="1">
            <a:spLocks noChangeArrowheads="1"/>
          </p:cNvSpPr>
          <p:nvPr/>
        </p:nvSpPr>
        <p:spPr bwMode="auto">
          <a:xfrm>
            <a:off x="5051425" y="2460577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237" name="Text Box 63"/>
          <p:cNvSpPr txBox="1">
            <a:spLocks noChangeArrowheads="1"/>
          </p:cNvSpPr>
          <p:nvPr/>
        </p:nvSpPr>
        <p:spPr bwMode="auto">
          <a:xfrm>
            <a:off x="5122863" y="2509789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238" name="Text Box 64"/>
          <p:cNvSpPr txBox="1">
            <a:spLocks noChangeArrowheads="1"/>
          </p:cNvSpPr>
          <p:nvPr/>
        </p:nvSpPr>
        <p:spPr bwMode="auto">
          <a:xfrm>
            <a:off x="5194300" y="2559002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Bean</a:t>
            </a:r>
          </a:p>
        </p:txBody>
      </p:sp>
      <p:sp>
        <p:nvSpPr>
          <p:cNvPr id="239" name="Rectangle 48"/>
          <p:cNvSpPr>
            <a:spLocks noChangeArrowheads="1"/>
          </p:cNvSpPr>
          <p:nvPr/>
        </p:nvSpPr>
        <p:spPr bwMode="auto">
          <a:xfrm>
            <a:off x="8162586" y="3870276"/>
            <a:ext cx="835364" cy="6683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ko-KR" altLang="en-US"/>
          </a:p>
        </p:txBody>
      </p:sp>
      <p:grpSp>
        <p:nvGrpSpPr>
          <p:cNvPr id="159" name="Group 49"/>
          <p:cNvGrpSpPr>
            <a:grpSpLocks/>
          </p:cNvGrpSpPr>
          <p:nvPr/>
        </p:nvGrpSpPr>
        <p:grpSpPr bwMode="auto">
          <a:xfrm>
            <a:off x="2098675" y="4346056"/>
            <a:ext cx="5616575" cy="449146"/>
            <a:chOff x="1306" y="2643"/>
            <a:chExt cx="3266" cy="424"/>
          </a:xfrm>
        </p:grpSpPr>
        <p:sp>
          <p:nvSpPr>
            <p:cNvPr id="160" name="Line 50"/>
            <p:cNvSpPr>
              <a:spLocks noChangeShapeType="1"/>
            </p:cNvSpPr>
            <p:nvPr/>
          </p:nvSpPr>
          <p:spPr bwMode="auto">
            <a:xfrm flipH="1">
              <a:off x="1306" y="2643"/>
              <a:ext cx="1022" cy="424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 type="oval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  <p:sp>
          <p:nvSpPr>
            <p:cNvPr id="161" name="Line 51"/>
            <p:cNvSpPr>
              <a:spLocks noChangeShapeType="1"/>
            </p:cNvSpPr>
            <p:nvPr/>
          </p:nvSpPr>
          <p:spPr bwMode="auto">
            <a:xfrm>
              <a:off x="1306" y="3067"/>
              <a:ext cx="3266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233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38"/>
          <p:cNvSpPr>
            <a:spLocks noChangeArrowheads="1"/>
          </p:cNvSpPr>
          <p:nvPr/>
        </p:nvSpPr>
        <p:spPr bwMode="auto">
          <a:xfrm>
            <a:off x="509248" y="1375863"/>
            <a:ext cx="8806689" cy="4445500"/>
          </a:xfrm>
          <a:prstGeom prst="rect">
            <a:avLst/>
          </a:prstGeom>
          <a:solidFill>
            <a:srgbClr val="FFFFFF">
              <a:alpha val="50195"/>
            </a:srgb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46800" tIns="46800" rIns="46800" bIns="46800"/>
          <a:lstStyle/>
          <a:p>
            <a:pPr marL="176213" lvl="0" indent="-176213" fontAlgn="auto" latinLnBrk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SzPct val="85000"/>
              <a:buFont typeface="Wingdings" pitchFamily="2" charset="2"/>
              <a:buChar char="§"/>
              <a:defRPr/>
            </a:pPr>
            <a:endParaRPr kumimoji="0" lang="en-US" altLang="ko-KR" sz="1000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텍스트 개체 틀 4"/>
          <p:cNvSpPr txBox="1">
            <a:spLocks/>
          </p:cNvSpPr>
          <p:nvPr/>
        </p:nvSpPr>
        <p:spPr>
          <a:xfrm>
            <a:off x="314576" y="258763"/>
            <a:ext cx="5891819" cy="666750"/>
          </a:xfrm>
          <a:prstGeom prst="rect">
            <a:avLst/>
          </a:prstGeom>
        </p:spPr>
        <p:txBody>
          <a:bodyPr anchor="b" anchorCtr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 </a:t>
            </a:r>
            <a:r>
              <a:rPr kumimoji="0" lang="ko-KR" altLang="en-US" sz="1400" b="1" dirty="0" err="1">
                <a:solidFill>
                  <a:prstClr val="black"/>
                </a:solidFill>
                <a:latin typeface="맑은 고딕"/>
                <a:ea typeface="견고딕" pitchFamily="18" charset="-127"/>
              </a:rPr>
              <a:t>미들웨어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&gt; 6.2 WEB/WAS Software </a:t>
            </a:r>
            <a:r>
              <a:rPr kumimoji="0" lang="ko-KR" altLang="en-US" sz="14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구성 정보</a:t>
            </a:r>
            <a:endParaRPr kumimoji="0" lang="en-US" altLang="ko-KR" sz="14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6.2.5 </a:t>
            </a:r>
            <a:r>
              <a:rPr kumimoji="0" lang="en-US" sz="2000" b="1" dirty="0" err="1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JBoss</a:t>
            </a:r>
            <a:r>
              <a:rPr kumimoji="0" 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 </a:t>
            </a:r>
            <a:r>
              <a:rPr kumimoji="0" lang="en-US" altLang="ko-KR" sz="2000" b="1" dirty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EAP </a:t>
            </a:r>
            <a:r>
              <a:rPr kumimoji="0" lang="ko-KR" altLang="en-US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성능 확보 방안 </a:t>
            </a:r>
            <a:r>
              <a:rPr kumimoji="0" lang="en-US" altLang="ko-KR" sz="2000" b="1" dirty="0" smtClean="0">
                <a:solidFill>
                  <a:prstClr val="black"/>
                </a:solidFill>
                <a:latin typeface="맑은 고딕"/>
                <a:ea typeface="견고딕" pitchFamily="18" charset="-127"/>
              </a:rPr>
              <a:t>(3/3)</a:t>
            </a:r>
            <a:endParaRPr kumimoji="0" lang="en-US" sz="2000" b="1" dirty="0">
              <a:solidFill>
                <a:prstClr val="black"/>
              </a:solidFill>
              <a:latin typeface="맑은 고딕"/>
              <a:ea typeface="견고딕" pitchFamily="18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9248" y="97658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en-GB" altLang="ko-KR" sz="1400" kern="0" dirty="0">
              <a:solidFill>
                <a:srgbClr val="000066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2098" y="995635"/>
            <a:ext cx="8712200" cy="106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endParaRPr kumimoji="0" lang="ko-KR" altLang="en-US" sz="1400" b="1" kern="0" dirty="0">
              <a:solidFill>
                <a:srgbClr val="000066"/>
              </a:solidFill>
              <a:ea typeface="맑은 고딕" pitchFamily="50" charset="-127"/>
            </a:endParaRPr>
          </a:p>
        </p:txBody>
      </p:sp>
      <p:sp>
        <p:nvSpPr>
          <p:cNvPr id="111" name="Rectangle 3"/>
          <p:cNvSpPr txBox="1">
            <a:spLocks noChangeArrowheads="1"/>
          </p:cNvSpPr>
          <p:nvPr/>
        </p:nvSpPr>
        <p:spPr bwMode="auto">
          <a:xfrm>
            <a:off x="452098" y="995636"/>
            <a:ext cx="8712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defRPr/>
            </a:pPr>
            <a:r>
              <a:rPr kumimoji="0" lang="en-US" altLang="ko-KR" sz="1400" kern="0" dirty="0" smtClean="0">
                <a:ea typeface="맑은 고딕" pitchFamily="50" charset="-127"/>
              </a:rPr>
              <a:t>Connection </a:t>
            </a:r>
            <a:r>
              <a:rPr kumimoji="0" lang="en-US" altLang="ko-KR" sz="1400" kern="0" dirty="0">
                <a:ea typeface="맑은 고딕" pitchFamily="50" charset="-127"/>
              </a:rPr>
              <a:t>Pool </a:t>
            </a:r>
            <a:r>
              <a:rPr kumimoji="0" lang="ko-KR" altLang="en-US" sz="1400" kern="0" dirty="0">
                <a:ea typeface="맑은 고딕" pitchFamily="50" charset="-127"/>
              </a:rPr>
              <a:t>개수 및 </a:t>
            </a:r>
            <a:r>
              <a:rPr kumimoji="0" lang="en-US" altLang="ko-KR" sz="1400" kern="0" dirty="0" err="1" smtClean="0">
                <a:ea typeface="맑은 고딕" pitchFamily="50" charset="-127"/>
              </a:rPr>
              <a:t>PreparedStatement</a:t>
            </a:r>
            <a:r>
              <a:rPr kumimoji="0" lang="en-US" altLang="ko-KR" sz="1400" kern="0" dirty="0" smtClean="0">
                <a:ea typeface="맑은 고딕" pitchFamily="50" charset="-127"/>
              </a:rPr>
              <a:t> </a:t>
            </a:r>
            <a:r>
              <a:rPr kumimoji="0" lang="en-US" altLang="ko-KR" sz="1400" kern="0" dirty="0">
                <a:ea typeface="맑은 고딕" pitchFamily="50" charset="-127"/>
              </a:rPr>
              <a:t>Cache </a:t>
            </a:r>
            <a:r>
              <a:rPr kumimoji="0" lang="ko-KR" altLang="en-US" sz="1400" kern="0" dirty="0">
                <a:ea typeface="맑은 고딕" pitchFamily="50" charset="-127"/>
              </a:rPr>
              <a:t>를 통한 성능 확보 </a:t>
            </a:r>
            <a:r>
              <a:rPr kumimoji="0" lang="ko-KR" altLang="en-US" sz="1400" kern="0" dirty="0" smtClean="0">
                <a:ea typeface="맑은 고딕" pitchFamily="50" charset="-127"/>
              </a:rPr>
              <a:t>방안</a:t>
            </a:r>
            <a:endParaRPr kumimoji="0" lang="ko-KR" altLang="en-US" sz="1400" kern="0" dirty="0">
              <a:ea typeface="맑은 고딕" pitchFamily="50" charset="-127"/>
            </a:endParaRPr>
          </a:p>
        </p:txBody>
      </p:sp>
      <p:sp>
        <p:nvSpPr>
          <p:cNvPr id="110" name="Text Box 50"/>
          <p:cNvSpPr txBox="1">
            <a:spLocks noChangeArrowheads="1"/>
          </p:cNvSpPr>
          <p:nvPr/>
        </p:nvSpPr>
        <p:spPr bwMode="auto">
          <a:xfrm>
            <a:off x="920750" y="4774730"/>
            <a:ext cx="7416800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/>
          <a:lstStyle>
            <a:lvl1pPr marL="280988" indent="-187325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471488"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algn="l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예상되는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Business Transaction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량보다 많은 수의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Connection Count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설정</a:t>
            </a:r>
          </a:p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Initial Count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Max Count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를 동일하게 설정하여 운영 중에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Connection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생성 시간 제거</a:t>
            </a:r>
          </a:p>
          <a:p>
            <a:pPr eaLnBrk="0" latinLnBrk="0" hangingPunct="0"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q"/>
            </a:pPr>
            <a:r>
              <a:rPr kumimoji="0" lang="en-US" altLang="ko-KR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Prepared</a:t>
            </a:r>
            <a:r>
              <a:rPr kumimoji="0" lang="en-US" altLang="ko-KR" sz="1200" dirty="0" err="1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Statement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Cache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설정을 통한 동적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SQL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문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Cache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로 </a:t>
            </a:r>
            <a:r>
              <a:rPr kumimoji="0" lang="en-US" altLang="ko-KR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Query </a:t>
            </a:r>
            <a:r>
              <a:rPr kumimoji="0" lang="ko-KR" altLang="en-US" sz="12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문 처리 성능 향상</a:t>
            </a:r>
          </a:p>
        </p:txBody>
      </p:sp>
      <p:sp>
        <p:nvSpPr>
          <p:cNvPr id="65" name="Oval 2"/>
          <p:cNvSpPr>
            <a:spLocks noChangeArrowheads="1"/>
          </p:cNvSpPr>
          <p:nvPr/>
        </p:nvSpPr>
        <p:spPr bwMode="auto">
          <a:xfrm>
            <a:off x="4754563" y="2282777"/>
            <a:ext cx="1376362" cy="715962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1858963" y="4165552"/>
            <a:ext cx="5927725" cy="360362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/>
          <a:p>
            <a:r>
              <a:rPr lang="en-US" altLang="ko-KR" sz="1200" dirty="0" smtClean="0">
                <a:latin typeface="+mn-ea"/>
                <a:ea typeface="+mn-ea"/>
              </a:rPr>
              <a:t>Oracle Hotspot JVM</a:t>
            </a:r>
            <a:endParaRPr lang="en-US" altLang="ko-KR" sz="1200" dirty="0">
              <a:latin typeface="+mn-ea"/>
              <a:ea typeface="+mn-ea"/>
            </a:endParaRPr>
          </a:p>
        </p:txBody>
      </p:sp>
      <p:sp>
        <p:nvSpPr>
          <p:cNvPr id="116" name="Rectangle 4"/>
          <p:cNvSpPr>
            <a:spLocks noChangeArrowheads="1"/>
          </p:cNvSpPr>
          <p:nvPr/>
        </p:nvSpPr>
        <p:spPr bwMode="auto">
          <a:xfrm>
            <a:off x="1881188" y="1860502"/>
            <a:ext cx="5905500" cy="2305050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ko-KR" sz="1000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17" name="Line 8"/>
          <p:cNvSpPr>
            <a:spLocks noChangeShapeType="1"/>
          </p:cNvSpPr>
          <p:nvPr/>
        </p:nvSpPr>
        <p:spPr bwMode="auto">
          <a:xfrm>
            <a:off x="6094413" y="2990802"/>
            <a:ext cx="3000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18" name="Oval 9"/>
          <p:cNvSpPr>
            <a:spLocks noChangeArrowheads="1"/>
          </p:cNvSpPr>
          <p:nvPr/>
        </p:nvSpPr>
        <p:spPr bwMode="auto">
          <a:xfrm>
            <a:off x="3486150" y="3187652"/>
            <a:ext cx="1741488" cy="815975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19" name="Line 10"/>
          <p:cNvSpPr>
            <a:spLocks noChangeShapeType="1"/>
          </p:cNvSpPr>
          <p:nvPr/>
        </p:nvSpPr>
        <p:spPr bwMode="auto">
          <a:xfrm>
            <a:off x="3540125" y="3206702"/>
            <a:ext cx="315913" cy="1508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20" name="Line 11"/>
          <p:cNvSpPr>
            <a:spLocks noChangeShapeType="1"/>
          </p:cNvSpPr>
          <p:nvPr/>
        </p:nvSpPr>
        <p:spPr bwMode="auto">
          <a:xfrm flipV="1">
            <a:off x="5016500" y="2922539"/>
            <a:ext cx="304800" cy="3016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21" name="Line 12"/>
          <p:cNvSpPr>
            <a:spLocks noChangeShapeType="1"/>
          </p:cNvSpPr>
          <p:nvPr/>
        </p:nvSpPr>
        <p:spPr bwMode="auto">
          <a:xfrm>
            <a:off x="6727825" y="3078114"/>
            <a:ext cx="976313" cy="50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22" name="Text Box 13"/>
          <p:cNvSpPr txBox="1">
            <a:spLocks noChangeArrowheads="1"/>
          </p:cNvSpPr>
          <p:nvPr/>
        </p:nvSpPr>
        <p:spPr bwMode="auto">
          <a:xfrm>
            <a:off x="6481763" y="2327227"/>
            <a:ext cx="1050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DB Connection</a:t>
            </a:r>
          </a:p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Pool</a:t>
            </a:r>
          </a:p>
        </p:txBody>
      </p:sp>
      <p:sp>
        <p:nvSpPr>
          <p:cNvPr id="123" name="Text Box 14"/>
          <p:cNvSpPr txBox="1">
            <a:spLocks noChangeArrowheads="1"/>
          </p:cNvSpPr>
          <p:nvPr/>
        </p:nvSpPr>
        <p:spPr bwMode="auto">
          <a:xfrm>
            <a:off x="3681413" y="2962227"/>
            <a:ext cx="8899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 dirty="0" smtClean="0">
                <a:solidFill>
                  <a:srgbClr val="040404"/>
                </a:solidFill>
                <a:latin typeface="+mn-ea"/>
                <a:ea typeface="+mn-ea"/>
              </a:rPr>
              <a:t>Thread </a:t>
            </a:r>
            <a:r>
              <a:rPr lang="en-US" altLang="ko-KR" sz="1000" dirty="0">
                <a:solidFill>
                  <a:srgbClr val="040404"/>
                </a:solidFill>
                <a:latin typeface="+mn-ea"/>
                <a:ea typeface="+mn-ea"/>
              </a:rPr>
              <a:t>Pool</a:t>
            </a: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873125" y="2549477"/>
            <a:ext cx="657225" cy="254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86A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 dirty="0">
                <a:solidFill>
                  <a:srgbClr val="040404"/>
                </a:solidFill>
                <a:latin typeface="+mn-ea"/>
                <a:ea typeface="+mn-ea"/>
              </a:rPr>
              <a:t>Request</a:t>
            </a:r>
          </a:p>
        </p:txBody>
      </p:sp>
      <p:sp>
        <p:nvSpPr>
          <p:cNvPr id="125" name="Text Box 16"/>
          <p:cNvSpPr txBox="1">
            <a:spLocks noChangeArrowheads="1"/>
          </p:cNvSpPr>
          <p:nvPr/>
        </p:nvSpPr>
        <p:spPr bwMode="auto">
          <a:xfrm>
            <a:off x="4727575" y="2036714"/>
            <a:ext cx="1036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</a:rPr>
              <a:t>AnyFramework</a:t>
            </a:r>
          </a:p>
        </p:txBody>
      </p:sp>
      <p:sp>
        <p:nvSpPr>
          <p:cNvPr id="126" name="Line 18"/>
          <p:cNvSpPr>
            <a:spLocks noChangeShapeType="1"/>
          </p:cNvSpPr>
          <p:nvPr/>
        </p:nvSpPr>
        <p:spPr bwMode="auto">
          <a:xfrm>
            <a:off x="1744663" y="2057352"/>
            <a:ext cx="1028700" cy="3778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27" name="Line 19"/>
          <p:cNvSpPr>
            <a:spLocks noChangeShapeType="1"/>
          </p:cNvSpPr>
          <p:nvPr/>
        </p:nvSpPr>
        <p:spPr bwMode="auto">
          <a:xfrm flipH="1" flipV="1">
            <a:off x="6653213" y="2886027"/>
            <a:ext cx="631825" cy="8286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28" name="Rectangle 20"/>
          <p:cNvSpPr>
            <a:spLocks noChangeArrowheads="1"/>
          </p:cNvSpPr>
          <p:nvPr/>
        </p:nvSpPr>
        <p:spPr bwMode="auto">
          <a:xfrm>
            <a:off x="2290763" y="2244677"/>
            <a:ext cx="1054100" cy="792162"/>
          </a:xfrm>
          <a:prstGeom prst="rect">
            <a:avLst/>
          </a:prstGeom>
          <a:solidFill>
            <a:schemeClr val="bg1"/>
          </a:solidFill>
          <a:ln w="19050">
            <a:solidFill>
              <a:srgbClr val="0066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0"/>
            <a:endParaRPr kumimoji="0" lang="en-US" sz="1800">
              <a:solidFill>
                <a:srgbClr val="040404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29" name="Rectangle 21"/>
          <p:cNvSpPr>
            <a:spLocks noChangeArrowheads="1"/>
          </p:cNvSpPr>
          <p:nvPr/>
        </p:nvSpPr>
        <p:spPr bwMode="auto">
          <a:xfrm>
            <a:off x="3182938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3038475" y="2698702"/>
            <a:ext cx="144463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31" name="Rectangle 23"/>
          <p:cNvSpPr>
            <a:spLocks noChangeArrowheads="1"/>
          </p:cNvSpPr>
          <p:nvPr/>
        </p:nvSpPr>
        <p:spPr bwMode="auto">
          <a:xfrm>
            <a:off x="2892425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32" name="Rectangle 24"/>
          <p:cNvSpPr>
            <a:spLocks noChangeArrowheads="1"/>
          </p:cNvSpPr>
          <p:nvPr/>
        </p:nvSpPr>
        <p:spPr bwMode="auto">
          <a:xfrm>
            <a:off x="2744788" y="2698702"/>
            <a:ext cx="147637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33" name="Rectangle 25"/>
          <p:cNvSpPr>
            <a:spLocks noChangeArrowheads="1"/>
          </p:cNvSpPr>
          <p:nvPr/>
        </p:nvSpPr>
        <p:spPr bwMode="auto">
          <a:xfrm>
            <a:off x="2595563" y="2698702"/>
            <a:ext cx="149225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34" name="Rectangle 26"/>
          <p:cNvSpPr>
            <a:spLocks noChangeArrowheads="1"/>
          </p:cNvSpPr>
          <p:nvPr/>
        </p:nvSpPr>
        <p:spPr bwMode="auto">
          <a:xfrm>
            <a:off x="2451100" y="2698702"/>
            <a:ext cx="144463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35" name="Rectangle 27"/>
          <p:cNvSpPr>
            <a:spLocks noChangeArrowheads="1"/>
          </p:cNvSpPr>
          <p:nvPr/>
        </p:nvSpPr>
        <p:spPr bwMode="auto">
          <a:xfrm>
            <a:off x="2305050" y="2698702"/>
            <a:ext cx="146050" cy="203200"/>
          </a:xfrm>
          <a:prstGeom prst="rect">
            <a:avLst/>
          </a:prstGeom>
          <a:gradFill rotWithShape="0">
            <a:gsLst>
              <a:gs pos="0">
                <a:srgbClr val="DCEEF8"/>
              </a:gs>
              <a:gs pos="50000">
                <a:srgbClr val="DCEEF8">
                  <a:gamma/>
                  <a:tint val="0"/>
                  <a:invGamma/>
                </a:srgbClr>
              </a:gs>
              <a:gs pos="100000">
                <a:srgbClr val="DCEEF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50000"/>
              </a:lnSpc>
              <a:spcBef>
                <a:spcPct val="25000"/>
              </a:spcBef>
              <a:buClr>
                <a:srgbClr val="333333"/>
              </a:buClr>
              <a:buFont typeface="Wingdings" pitchFamily="2" charset="2"/>
              <a:buChar char="q"/>
              <a:tabLst>
                <a:tab pos="266700" algn="l"/>
                <a:tab pos="400050" algn="l"/>
              </a:tabLst>
            </a:pPr>
            <a:endParaRPr lang="en-US" sz="500" b="1">
              <a:solidFill>
                <a:srgbClr val="040404"/>
              </a:solidFill>
              <a:latin typeface="+mn-ea"/>
              <a:ea typeface="+mn-ea"/>
            </a:endParaRPr>
          </a:p>
        </p:txBody>
      </p:sp>
      <p:sp>
        <p:nvSpPr>
          <p:cNvPr id="136" name="Line 28"/>
          <p:cNvSpPr>
            <a:spLocks noChangeShapeType="1"/>
          </p:cNvSpPr>
          <p:nvPr/>
        </p:nvSpPr>
        <p:spPr bwMode="auto">
          <a:xfrm>
            <a:off x="2305050" y="2698702"/>
            <a:ext cx="1023938" cy="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37" name="Line 29"/>
          <p:cNvSpPr>
            <a:spLocks noChangeShapeType="1"/>
          </p:cNvSpPr>
          <p:nvPr/>
        </p:nvSpPr>
        <p:spPr bwMode="auto">
          <a:xfrm>
            <a:off x="2305050" y="2901902"/>
            <a:ext cx="1023938" cy="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38" name="Line 30"/>
          <p:cNvSpPr>
            <a:spLocks noChangeShapeType="1"/>
          </p:cNvSpPr>
          <p:nvPr/>
        </p:nvSpPr>
        <p:spPr bwMode="auto">
          <a:xfrm>
            <a:off x="2305050" y="2698702"/>
            <a:ext cx="0" cy="20320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39" name="Line 31"/>
          <p:cNvSpPr>
            <a:spLocks noChangeShapeType="1"/>
          </p:cNvSpPr>
          <p:nvPr/>
        </p:nvSpPr>
        <p:spPr bwMode="auto">
          <a:xfrm>
            <a:off x="2451100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40" name="Line 32"/>
          <p:cNvSpPr>
            <a:spLocks noChangeShapeType="1"/>
          </p:cNvSpPr>
          <p:nvPr/>
        </p:nvSpPr>
        <p:spPr bwMode="auto">
          <a:xfrm>
            <a:off x="2595563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41" name="Line 33"/>
          <p:cNvSpPr>
            <a:spLocks noChangeShapeType="1"/>
          </p:cNvSpPr>
          <p:nvPr/>
        </p:nvSpPr>
        <p:spPr bwMode="auto">
          <a:xfrm>
            <a:off x="2744788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42" name="Line 34"/>
          <p:cNvSpPr>
            <a:spLocks noChangeShapeType="1"/>
          </p:cNvSpPr>
          <p:nvPr/>
        </p:nvSpPr>
        <p:spPr bwMode="auto">
          <a:xfrm>
            <a:off x="3038475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43" name="Line 35"/>
          <p:cNvSpPr>
            <a:spLocks noChangeShapeType="1"/>
          </p:cNvSpPr>
          <p:nvPr/>
        </p:nvSpPr>
        <p:spPr bwMode="auto">
          <a:xfrm>
            <a:off x="3182938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44" name="Line 36"/>
          <p:cNvSpPr>
            <a:spLocks noChangeShapeType="1"/>
          </p:cNvSpPr>
          <p:nvPr/>
        </p:nvSpPr>
        <p:spPr bwMode="auto">
          <a:xfrm>
            <a:off x="3328988" y="2698702"/>
            <a:ext cx="0" cy="203200"/>
          </a:xfrm>
          <a:prstGeom prst="line">
            <a:avLst/>
          </a:prstGeom>
          <a:noFill/>
          <a:ln w="28575" cap="sq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45" name="Text Box 37"/>
          <p:cNvSpPr txBox="1">
            <a:spLocks noChangeArrowheads="1"/>
          </p:cNvSpPr>
          <p:nvPr/>
        </p:nvSpPr>
        <p:spPr bwMode="auto">
          <a:xfrm>
            <a:off x="2452688" y="2251027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Request</a:t>
            </a:r>
          </a:p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Queue</a:t>
            </a:r>
          </a:p>
        </p:txBody>
      </p:sp>
      <p:sp>
        <p:nvSpPr>
          <p:cNvPr id="146" name="Line 38"/>
          <p:cNvSpPr>
            <a:spLocks noChangeShapeType="1"/>
          </p:cNvSpPr>
          <p:nvPr/>
        </p:nvSpPr>
        <p:spPr bwMode="auto">
          <a:xfrm>
            <a:off x="2892425" y="2698702"/>
            <a:ext cx="0" cy="203200"/>
          </a:xfrm>
          <a:prstGeom prst="line">
            <a:avLst/>
          </a:prstGeom>
          <a:noFill/>
          <a:ln w="12700">
            <a:solidFill>
              <a:srgbClr val="2992C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47" name="Text Box 39"/>
          <p:cNvSpPr txBox="1">
            <a:spLocks noChangeArrowheads="1"/>
          </p:cNvSpPr>
          <p:nvPr/>
        </p:nvSpPr>
        <p:spPr bwMode="auto">
          <a:xfrm>
            <a:off x="3771900" y="3419427"/>
            <a:ext cx="126841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Execute Thread</a:t>
            </a:r>
          </a:p>
        </p:txBody>
      </p:sp>
      <p:sp>
        <p:nvSpPr>
          <p:cNvPr id="148" name="Text Box 40"/>
          <p:cNvSpPr txBox="1">
            <a:spLocks noChangeArrowheads="1"/>
          </p:cNvSpPr>
          <p:nvPr/>
        </p:nvSpPr>
        <p:spPr bwMode="auto">
          <a:xfrm>
            <a:off x="3724275" y="3470227"/>
            <a:ext cx="1266825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Execute Thread</a:t>
            </a:r>
          </a:p>
        </p:txBody>
      </p:sp>
      <p:sp>
        <p:nvSpPr>
          <p:cNvPr id="149" name="Text Box 41"/>
          <p:cNvSpPr txBox="1">
            <a:spLocks noChangeArrowheads="1"/>
          </p:cNvSpPr>
          <p:nvPr/>
        </p:nvSpPr>
        <p:spPr bwMode="auto">
          <a:xfrm>
            <a:off x="3673475" y="3521027"/>
            <a:ext cx="126841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 dirty="0" smtClean="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Worker Thread</a:t>
            </a:r>
            <a:endParaRPr lang="en-US" altLang="ko-KR" sz="1000" dirty="0">
              <a:solidFill>
                <a:srgbClr val="040404"/>
              </a:solidFill>
              <a:latin typeface="+mn-ea"/>
              <a:ea typeface="+mn-ea"/>
              <a:cs typeface="Arial" pitchFamily="34" charset="0"/>
            </a:endParaRPr>
          </a:p>
        </p:txBody>
      </p:sp>
      <p:sp>
        <p:nvSpPr>
          <p:cNvPr id="150" name="AutoShape 42"/>
          <p:cNvSpPr>
            <a:spLocks noChangeArrowheads="1"/>
          </p:cNvSpPr>
          <p:nvPr/>
        </p:nvSpPr>
        <p:spPr bwMode="auto">
          <a:xfrm>
            <a:off x="8180388" y="2316114"/>
            <a:ext cx="830262" cy="649288"/>
          </a:xfrm>
          <a:prstGeom prst="flowChartMagneticDisk">
            <a:avLst/>
          </a:prstGeom>
          <a:gradFill rotWithShape="1">
            <a:gsLst>
              <a:gs pos="0">
                <a:srgbClr val="C0C0C0">
                  <a:alpha val="80000"/>
                </a:srgbClr>
              </a:gs>
              <a:gs pos="100000">
                <a:srgbClr val="C0C0C0">
                  <a:gamma/>
                  <a:shade val="46275"/>
                  <a:invGamma/>
                  <a:alpha val="80000"/>
                </a:srgbClr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US" altLang="ko-KR" sz="1200">
                <a:latin typeface="+mn-ea"/>
                <a:ea typeface="+mn-ea"/>
              </a:rPr>
              <a:t>RAC</a:t>
            </a:r>
          </a:p>
          <a:p>
            <a:pPr algn="ctr"/>
            <a:r>
              <a:rPr lang="en-US" altLang="ko-KR" sz="1200">
                <a:latin typeface="+mn-ea"/>
                <a:ea typeface="+mn-ea"/>
              </a:rPr>
              <a:t>Database</a:t>
            </a:r>
          </a:p>
        </p:txBody>
      </p:sp>
      <p:cxnSp>
        <p:nvCxnSpPr>
          <p:cNvPr id="151" name="AutoShape 43"/>
          <p:cNvCxnSpPr>
            <a:cxnSpLocks noChangeShapeType="1"/>
            <a:stCxn id="158" idx="6"/>
            <a:endCxn id="150" idx="2"/>
          </p:cNvCxnSpPr>
          <p:nvPr/>
        </p:nvCxnSpPr>
        <p:spPr bwMode="auto">
          <a:xfrm flipV="1">
            <a:off x="7650163" y="2641552"/>
            <a:ext cx="530225" cy="51911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2" name="AutoShape 44"/>
          <p:cNvCxnSpPr>
            <a:cxnSpLocks noChangeShapeType="1"/>
            <a:stCxn id="124" idx="3"/>
            <a:endCxn id="136" idx="0"/>
          </p:cNvCxnSpPr>
          <p:nvPr/>
        </p:nvCxnSpPr>
        <p:spPr bwMode="auto">
          <a:xfrm>
            <a:off x="1530350" y="2676477"/>
            <a:ext cx="774700" cy="7937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3" name="AutoShape 45"/>
          <p:cNvCxnSpPr>
            <a:cxnSpLocks noChangeShapeType="1"/>
            <a:stCxn id="144" idx="1"/>
            <a:endCxn id="118" idx="1"/>
          </p:cNvCxnSpPr>
          <p:nvPr/>
        </p:nvCxnSpPr>
        <p:spPr bwMode="auto">
          <a:xfrm>
            <a:off x="3328988" y="2916189"/>
            <a:ext cx="412750" cy="3825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4" name="AutoShape 46"/>
          <p:cNvCxnSpPr>
            <a:cxnSpLocks noChangeShapeType="1"/>
            <a:stCxn id="118" idx="7"/>
            <a:endCxn id="65" idx="4"/>
          </p:cNvCxnSpPr>
          <p:nvPr/>
        </p:nvCxnSpPr>
        <p:spPr bwMode="auto">
          <a:xfrm flipV="1">
            <a:off x="4972050" y="3006677"/>
            <a:ext cx="471488" cy="29210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AutoShape 47"/>
          <p:cNvCxnSpPr>
            <a:cxnSpLocks noChangeShapeType="1"/>
            <a:stCxn id="65" idx="5"/>
            <a:endCxn id="158" idx="2"/>
          </p:cNvCxnSpPr>
          <p:nvPr/>
        </p:nvCxnSpPr>
        <p:spPr bwMode="auto">
          <a:xfrm>
            <a:off x="5929313" y="2901902"/>
            <a:ext cx="409575" cy="258762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6" name="Rectangle 49"/>
          <p:cNvSpPr>
            <a:spLocks noChangeArrowheads="1"/>
          </p:cNvSpPr>
          <p:nvPr/>
        </p:nvSpPr>
        <p:spPr bwMode="auto">
          <a:xfrm>
            <a:off x="8297863" y="3962352"/>
            <a:ext cx="576262" cy="217487"/>
          </a:xfrm>
          <a:prstGeom prst="rect">
            <a:avLst/>
          </a:prstGeom>
          <a:noFill/>
          <a:ln w="19050" algn="ctr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ko-KR" sz="1000" dirty="0">
                <a:latin typeface="+mn-ea"/>
                <a:ea typeface="+mn-ea"/>
              </a:rPr>
              <a:t>Instance</a:t>
            </a:r>
          </a:p>
        </p:txBody>
      </p:sp>
      <p:sp>
        <p:nvSpPr>
          <p:cNvPr id="157" name="Rectangle 54"/>
          <p:cNvSpPr>
            <a:spLocks noChangeArrowheads="1"/>
          </p:cNvSpPr>
          <p:nvPr/>
        </p:nvSpPr>
        <p:spPr bwMode="auto">
          <a:xfrm>
            <a:off x="8291513" y="4256039"/>
            <a:ext cx="576262" cy="217488"/>
          </a:xfrm>
          <a:prstGeom prst="rect">
            <a:avLst/>
          </a:prstGeom>
          <a:solidFill>
            <a:srgbClr val="FFCC99"/>
          </a:solidFill>
          <a:ln w="19050" algn="ctr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altLang="ko-KR" sz="1000">
                <a:latin typeface="+mn-ea"/>
                <a:ea typeface="+mn-ea"/>
              </a:rPr>
              <a:t>JVM</a:t>
            </a:r>
          </a:p>
        </p:txBody>
      </p:sp>
      <p:sp>
        <p:nvSpPr>
          <p:cNvPr id="158" name="Oval 55"/>
          <p:cNvSpPr>
            <a:spLocks noChangeArrowheads="1"/>
          </p:cNvSpPr>
          <p:nvPr/>
        </p:nvSpPr>
        <p:spPr bwMode="auto">
          <a:xfrm>
            <a:off x="6346825" y="2801889"/>
            <a:ext cx="1295400" cy="715963"/>
          </a:xfrm>
          <a:prstGeom prst="ellipse">
            <a:avLst/>
          </a:prstGeom>
          <a:solidFill>
            <a:srgbClr val="CCFFCC"/>
          </a:solidFill>
          <a:ln w="15875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6505575" y="2970164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60" name="Text Box 57"/>
          <p:cNvSpPr txBox="1">
            <a:spLocks noChangeArrowheads="1"/>
          </p:cNvSpPr>
          <p:nvPr/>
        </p:nvSpPr>
        <p:spPr bwMode="auto">
          <a:xfrm>
            <a:off x="6577013" y="3019377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61" name="Text Box 58"/>
          <p:cNvSpPr txBox="1">
            <a:spLocks noChangeArrowheads="1"/>
          </p:cNvSpPr>
          <p:nvPr/>
        </p:nvSpPr>
        <p:spPr bwMode="auto">
          <a:xfrm>
            <a:off x="6648450" y="3068589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62" name="Text Box 59"/>
          <p:cNvSpPr txBox="1">
            <a:spLocks noChangeArrowheads="1"/>
          </p:cNvSpPr>
          <p:nvPr/>
        </p:nvSpPr>
        <p:spPr bwMode="auto">
          <a:xfrm>
            <a:off x="6719888" y="3117802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63" name="Line 60"/>
          <p:cNvSpPr>
            <a:spLocks noChangeShapeType="1"/>
          </p:cNvSpPr>
          <p:nvPr/>
        </p:nvSpPr>
        <p:spPr bwMode="auto">
          <a:xfrm>
            <a:off x="5202238" y="2519314"/>
            <a:ext cx="976312" cy="50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CC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>
              <a:latin typeface="+mn-ea"/>
              <a:ea typeface="+mn-ea"/>
            </a:endParaRPr>
          </a:p>
        </p:txBody>
      </p:sp>
      <p:sp>
        <p:nvSpPr>
          <p:cNvPr id="164" name="Text Box 61"/>
          <p:cNvSpPr txBox="1">
            <a:spLocks noChangeArrowheads="1"/>
          </p:cNvSpPr>
          <p:nvPr/>
        </p:nvSpPr>
        <p:spPr bwMode="auto">
          <a:xfrm>
            <a:off x="4979988" y="2411364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65" name="Text Box 62"/>
          <p:cNvSpPr txBox="1">
            <a:spLocks noChangeArrowheads="1"/>
          </p:cNvSpPr>
          <p:nvPr/>
        </p:nvSpPr>
        <p:spPr bwMode="auto">
          <a:xfrm>
            <a:off x="5051425" y="2460577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66" name="Text Box 63"/>
          <p:cNvSpPr txBox="1">
            <a:spLocks noChangeArrowheads="1"/>
          </p:cNvSpPr>
          <p:nvPr/>
        </p:nvSpPr>
        <p:spPr bwMode="auto">
          <a:xfrm>
            <a:off x="5122863" y="2509789"/>
            <a:ext cx="792162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Connection</a:t>
            </a:r>
          </a:p>
        </p:txBody>
      </p:sp>
      <p:sp>
        <p:nvSpPr>
          <p:cNvPr id="167" name="Text Box 64"/>
          <p:cNvSpPr txBox="1">
            <a:spLocks noChangeArrowheads="1"/>
          </p:cNvSpPr>
          <p:nvPr/>
        </p:nvSpPr>
        <p:spPr bwMode="auto">
          <a:xfrm>
            <a:off x="5194300" y="2559002"/>
            <a:ext cx="792163" cy="254000"/>
          </a:xfrm>
          <a:prstGeom prst="rect">
            <a:avLst/>
          </a:prstGeom>
          <a:gradFill rotWithShape="0">
            <a:gsLst>
              <a:gs pos="0">
                <a:srgbClr val="60CEC9">
                  <a:gamma/>
                  <a:tint val="8235"/>
                  <a:invGamma/>
                </a:srgbClr>
              </a:gs>
              <a:gs pos="100000">
                <a:srgbClr val="60CEC9"/>
              </a:gs>
            </a:gsLst>
            <a:lin ang="5400000" scaled="1"/>
          </a:gradFill>
          <a:ln w="9525" algn="ctr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sz="1000">
                <a:solidFill>
                  <a:srgbClr val="040404"/>
                </a:solidFill>
                <a:latin typeface="+mn-ea"/>
                <a:ea typeface="+mn-ea"/>
                <a:cs typeface="Arial" pitchFamily="34" charset="0"/>
              </a:rPr>
              <a:t>Bean</a:t>
            </a:r>
          </a:p>
        </p:txBody>
      </p:sp>
      <p:sp>
        <p:nvSpPr>
          <p:cNvPr id="168" name="Rectangle 48"/>
          <p:cNvSpPr>
            <a:spLocks noChangeArrowheads="1"/>
          </p:cNvSpPr>
          <p:nvPr/>
        </p:nvSpPr>
        <p:spPr bwMode="auto">
          <a:xfrm>
            <a:off x="8162586" y="3870276"/>
            <a:ext cx="835364" cy="66833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endParaRPr lang="ko-KR" altLang="en-US"/>
          </a:p>
        </p:txBody>
      </p:sp>
      <p:sp>
        <p:nvSpPr>
          <p:cNvPr id="184" name="Line 63"/>
          <p:cNvSpPr>
            <a:spLocks noChangeShapeType="1"/>
          </p:cNvSpPr>
          <p:nvPr/>
        </p:nvSpPr>
        <p:spPr bwMode="auto">
          <a:xfrm>
            <a:off x="2082199" y="4627563"/>
            <a:ext cx="561657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ko-KR" altLang="en-US"/>
          </a:p>
        </p:txBody>
      </p:sp>
      <p:sp>
        <p:nvSpPr>
          <p:cNvPr id="169" name="Line 62"/>
          <p:cNvSpPr>
            <a:spLocks noChangeShapeType="1"/>
          </p:cNvSpPr>
          <p:nvPr/>
        </p:nvSpPr>
        <p:spPr bwMode="auto">
          <a:xfrm>
            <a:off x="6960973" y="3419427"/>
            <a:ext cx="728877" cy="1208136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4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RTDOCUMENTTYPE" val="2"/>
  <p:tag name="ISTOCUPDATED" val="No"/>
  <p:tag name="SHOWDISCLAIMERCLIENTNAME" val="No"/>
  <p:tag name="TOCAPPENDIXTEXT" val="Appendices"/>
  <p:tag name="TABLESTYLEID" val="{D5C30875-5027-47A9-8995-C2BF9F8F2FF4}"/>
  <p:tag name="TOCSECTIONHEADERTEXT" val="Section"/>
  <p:tag name="SMARTSHAPETYPE" val="PresentationDisclaimer"/>
  <p:tag name="SMARTISVISIBLE" val="{@PresentationDisclaimer}!=No Disclaimer"/>
  <p:tag name="SHOWPRESENTATIONDISCLAIMER" val="No"/>
  <p:tag name="TABLEHEADERFONTSIZE" val="12"/>
  <p:tag name="TABLEDEFAULTFONTSIZE" val="10"/>
  <p:tag name="TOCPAGETEXT" val="Page"/>
  <p:tag name="DESCRIPTOR TEXT" val="Business Unit"/>
  <p:tag name="TOCPAGETEXT}{@TOCPAGELANGUAGETEXT" val="PagePage"/>
  <p:tag name="DESCRIPTOR" val="Business Unit"/>
  <p:tag name="PRESENTATIONDISCLAIMER" val="No Disclaimer"/>
  <p:tag name="TOCSECTIONTEXT" val=" "/>
  <p:tag name="SMARTTOCSLIDENUMBER" val="2"/>
  <p:tag name="SMARTTOCSTYLE" val="Standard Table of Contents [new brand]"/>
  <p:tag name="SHOW DRAFT STAMP" val="Yes"/>
  <p:tag name="SHOW DATE FILEPATH" val="No"/>
  <p:tag name="PRESENTATION THEME COLOR" val="PwC Burgundy"/>
  <p:tag name="PICTURE" val="City of Arts and Science Park"/>
  <p:tag name="LANGUAGE" val="English (UK)"/>
  <p:tag name="HASFRONTIMAGE" val="Yes"/>
  <p:tag name="DRAFT STAMP" val="Draft"/>
  <p:tag name="TOCOVERVIEWLANGUAGETEXT" val="Overview"/>
  <p:tag name="GRIDON" val="No"/>
  <p:tag name="TOCPAGELANGUAGETEXT" val="Page"/>
  <p:tag name="TOCSECTIONLANGUAGETEXT" val="Section"/>
  <p:tag name="TOCTEXT" val="Table of Contents"/>
  <p:tag name="SUBTITLE" val="성공적 차세대 시스템 구현을 위한 &#10;컨설팅 제안"/>
  <p:tag name="TITLE" val="롯데카드"/>
  <p:tag name="CONFIDENTIALITY STAMP" val="Strictly Private and Confidential"/>
  <p:tag name="REPORT DATE" val="2011년 7월 29일"/>
  <p:tag name="BUSINESSUNITCOVERTEXT" val="Consulting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6350"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stealth" w="sm" len="med"/>
        </a:ln>
        <a:effectLst/>
      </a:spPr>
      <a:bodyPr/>
      <a:lstStyle/>
    </a:lnDef>
  </a:objectDefaults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bg1">
              <a:lumMod val="75000"/>
            </a:schemeClr>
          </a:solidFill>
        </a:ln>
      </a:spPr>
      <a:bodyPr lIns="36000" tIns="36000" rIns="36000" bIns="36000"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b="1" i="1" dirty="0" smtClean="0">
            <a:solidFill>
              <a:schemeClr val="accent2"/>
            </a:solidFill>
            <a:ea typeface="맑은 고딕" pitchFamily="50" charset="-127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6350"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DDDDDD"/>
        </a:soli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stealth" w="sm" len="med"/>
        </a:ln>
        <a:effectLst/>
      </a:spPr>
      <a:bodyPr/>
      <a:lstStyle/>
    </a:lnDef>
  </a:objectDefaults>
  <a:extraClrSchemeLst/>
</a:theme>
</file>

<file path=ppt/theme/theme5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80000" tIns="108000" rIns="180000" bIns="18000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800" b="1" dirty="0" smtClean="0">
            <a:latin typeface="Arial" charset="0"/>
          </a:defRPr>
        </a:defPPr>
      </a:lst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41097</TotalTime>
  <Words>4013</Words>
  <Application>Microsoft Office PowerPoint</Application>
  <PresentationFormat>A4 용지(210x297mm)</PresentationFormat>
  <Paragraphs>824</Paragraphs>
  <Slides>33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5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49" baseType="lpstr">
      <vt:lpstr>HY헤드라인M</vt:lpstr>
      <vt:lpstr>견고딕</vt:lpstr>
      <vt:lpstr>굴림</vt:lpstr>
      <vt:lpstr>맑은 고딕</vt:lpstr>
      <vt:lpstr>산돌고딕 M</vt:lpstr>
      <vt:lpstr>Arial</vt:lpstr>
      <vt:lpstr>Calibri</vt:lpstr>
      <vt:lpstr>Tahoma</vt:lpstr>
      <vt:lpstr>Times New Roman</vt:lpstr>
      <vt:lpstr>Wingdings</vt:lpstr>
      <vt:lpstr>Office 테마</vt:lpstr>
      <vt:lpstr>1_Office 테마</vt:lpstr>
      <vt:lpstr>2_Office 테마</vt:lpstr>
      <vt:lpstr>3_Office 테마</vt:lpstr>
      <vt:lpstr>4_Office 테마</vt:lpstr>
      <vt:lpstr>클립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Samil PwC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Samil PwC Advisory</dc:creator>
  <cp:lastModifiedBy>최지웅</cp:lastModifiedBy>
  <cp:revision>3545</cp:revision>
  <dcterms:created xsi:type="dcterms:W3CDTF">2011-04-05T03:51:54Z</dcterms:created>
  <dcterms:modified xsi:type="dcterms:W3CDTF">2017-02-03T09:30:47Z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mart Base Report Template Version">
    <vt:lpwstr>20110204v2</vt:lpwstr>
  </property>
</Properties>
</file>