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4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5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aveSubsetFonts="1">
  <p:sldMasterIdLst>
    <p:sldMasterId id="2147483776" r:id="rId1"/>
    <p:sldMasterId id="2147483790" r:id="rId2"/>
    <p:sldMasterId id="2147483795" r:id="rId3"/>
    <p:sldMasterId id="2147483806" r:id="rId4"/>
    <p:sldMasterId id="2147483814" r:id="rId5"/>
    <p:sldMasterId id="2147483819" r:id="rId6"/>
  </p:sldMasterIdLst>
  <p:notesMasterIdLst>
    <p:notesMasterId r:id="rId222"/>
  </p:notesMasterIdLst>
  <p:handoutMasterIdLst>
    <p:handoutMasterId r:id="rId223"/>
  </p:handoutMasterIdLst>
  <p:sldIdLst>
    <p:sldId id="2225" r:id="rId7"/>
    <p:sldId id="2229" r:id="rId8"/>
    <p:sldId id="2230" r:id="rId9"/>
    <p:sldId id="2498" r:id="rId10"/>
    <p:sldId id="2499" r:id="rId11"/>
    <p:sldId id="2500" r:id="rId12"/>
    <p:sldId id="2501" r:id="rId13"/>
    <p:sldId id="2685" r:id="rId14"/>
    <p:sldId id="2674" r:id="rId15"/>
    <p:sldId id="2446" r:id="rId16"/>
    <p:sldId id="2687" r:id="rId17"/>
    <p:sldId id="2447" r:id="rId18"/>
    <p:sldId id="2448" r:id="rId19"/>
    <p:sldId id="2449" r:id="rId20"/>
    <p:sldId id="2673" r:id="rId21"/>
    <p:sldId id="2450" r:id="rId22"/>
    <p:sldId id="2502" r:id="rId23"/>
    <p:sldId id="2452" r:id="rId24"/>
    <p:sldId id="2628" r:id="rId25"/>
    <p:sldId id="2629" r:id="rId26"/>
    <p:sldId id="2630" r:id="rId27"/>
    <p:sldId id="2631" r:id="rId28"/>
    <p:sldId id="2632" r:id="rId29"/>
    <p:sldId id="2633" r:id="rId30"/>
    <p:sldId id="2634" r:id="rId31"/>
    <p:sldId id="2675" r:id="rId32"/>
    <p:sldId id="2603" r:id="rId33"/>
    <p:sldId id="2454" r:id="rId34"/>
    <p:sldId id="2455" r:id="rId35"/>
    <p:sldId id="2637" r:id="rId36"/>
    <p:sldId id="2456" r:id="rId37"/>
    <p:sldId id="2635" r:id="rId38"/>
    <p:sldId id="2638" r:id="rId39"/>
    <p:sldId id="2639" r:id="rId40"/>
    <p:sldId id="2636" r:id="rId41"/>
    <p:sldId id="2640" r:id="rId42"/>
    <p:sldId id="2641" r:id="rId43"/>
    <p:sldId id="2642" r:id="rId44"/>
    <p:sldId id="2643" r:id="rId45"/>
    <p:sldId id="2644" r:id="rId46"/>
    <p:sldId id="2503" r:id="rId47"/>
    <p:sldId id="2504" r:id="rId48"/>
    <p:sldId id="2505" r:id="rId49"/>
    <p:sldId id="2506" r:id="rId50"/>
    <p:sldId id="2507" r:id="rId51"/>
    <p:sldId id="2508" r:id="rId52"/>
    <p:sldId id="2509" r:id="rId53"/>
    <p:sldId id="2510" r:id="rId54"/>
    <p:sldId id="2511" r:id="rId55"/>
    <p:sldId id="2512" r:id="rId56"/>
    <p:sldId id="2513" r:id="rId57"/>
    <p:sldId id="2514" r:id="rId58"/>
    <p:sldId id="2676" r:id="rId59"/>
    <p:sldId id="2604" r:id="rId60"/>
    <p:sldId id="2459" r:id="rId61"/>
    <p:sldId id="2460" r:id="rId62"/>
    <p:sldId id="2461" r:id="rId63"/>
    <p:sldId id="2645" r:id="rId64"/>
    <p:sldId id="2646" r:id="rId65"/>
    <p:sldId id="2647" r:id="rId66"/>
    <p:sldId id="2648" r:id="rId67"/>
    <p:sldId id="2649" r:id="rId68"/>
    <p:sldId id="2650" r:id="rId69"/>
    <p:sldId id="2651" r:id="rId70"/>
    <p:sldId id="2515" r:id="rId71"/>
    <p:sldId id="2516" r:id="rId72"/>
    <p:sldId id="2517" r:id="rId73"/>
    <p:sldId id="2518" r:id="rId74"/>
    <p:sldId id="2519" r:id="rId75"/>
    <p:sldId id="2520" r:id="rId76"/>
    <p:sldId id="2521" r:id="rId77"/>
    <p:sldId id="2522" r:id="rId78"/>
    <p:sldId id="2523" r:id="rId79"/>
    <p:sldId id="2524" r:id="rId80"/>
    <p:sldId id="2525" r:id="rId81"/>
    <p:sldId id="2526" r:id="rId82"/>
    <p:sldId id="2677" r:id="rId83"/>
    <p:sldId id="2605" r:id="rId84"/>
    <p:sldId id="2464" r:id="rId85"/>
    <p:sldId id="2465" r:id="rId86"/>
    <p:sldId id="2466" r:id="rId87"/>
    <p:sldId id="2652" r:id="rId88"/>
    <p:sldId id="2653" r:id="rId89"/>
    <p:sldId id="2527" r:id="rId90"/>
    <p:sldId id="2528" r:id="rId91"/>
    <p:sldId id="2529" r:id="rId92"/>
    <p:sldId id="2530" r:id="rId93"/>
    <p:sldId id="2531" r:id="rId94"/>
    <p:sldId id="2532" r:id="rId95"/>
    <p:sldId id="2533" r:id="rId96"/>
    <p:sldId id="2534" r:id="rId97"/>
    <p:sldId id="2535" r:id="rId98"/>
    <p:sldId id="2536" r:id="rId99"/>
    <p:sldId id="2537" r:id="rId100"/>
    <p:sldId id="2538" r:id="rId101"/>
    <p:sldId id="2678" r:id="rId102"/>
    <p:sldId id="2686" r:id="rId103"/>
    <p:sldId id="2469" r:id="rId104"/>
    <p:sldId id="2470" r:id="rId105"/>
    <p:sldId id="2471" r:id="rId106"/>
    <p:sldId id="2654" r:id="rId107"/>
    <p:sldId id="2655" r:id="rId108"/>
    <p:sldId id="2656" r:id="rId109"/>
    <p:sldId id="2539" r:id="rId110"/>
    <p:sldId id="2540" r:id="rId111"/>
    <p:sldId id="2541" r:id="rId112"/>
    <p:sldId id="2542" r:id="rId113"/>
    <p:sldId id="2543" r:id="rId114"/>
    <p:sldId id="2544" r:id="rId115"/>
    <p:sldId id="2545" r:id="rId116"/>
    <p:sldId id="2546" r:id="rId117"/>
    <p:sldId id="2547" r:id="rId118"/>
    <p:sldId id="2548" r:id="rId119"/>
    <p:sldId id="2549" r:id="rId120"/>
    <p:sldId id="2550" r:id="rId121"/>
    <p:sldId id="2679" r:id="rId122"/>
    <p:sldId id="2606" r:id="rId123"/>
    <p:sldId id="2474" r:id="rId124"/>
    <p:sldId id="2475" r:id="rId125"/>
    <p:sldId id="2476" r:id="rId126"/>
    <p:sldId id="2657" r:id="rId127"/>
    <p:sldId id="2658" r:id="rId128"/>
    <p:sldId id="2551" r:id="rId129"/>
    <p:sldId id="2552" r:id="rId130"/>
    <p:sldId id="2553" r:id="rId131"/>
    <p:sldId id="2554" r:id="rId132"/>
    <p:sldId id="2555" r:id="rId133"/>
    <p:sldId id="2556" r:id="rId134"/>
    <p:sldId id="2557" r:id="rId135"/>
    <p:sldId id="2558" r:id="rId136"/>
    <p:sldId id="2559" r:id="rId137"/>
    <p:sldId id="2560" r:id="rId138"/>
    <p:sldId id="2561" r:id="rId139"/>
    <p:sldId id="2562" r:id="rId140"/>
    <p:sldId id="2680" r:id="rId141"/>
    <p:sldId id="2607" r:id="rId142"/>
    <p:sldId id="2479" r:id="rId143"/>
    <p:sldId id="2480" r:id="rId144"/>
    <p:sldId id="2481" r:id="rId145"/>
    <p:sldId id="2659" r:id="rId146"/>
    <p:sldId id="2660" r:id="rId147"/>
    <p:sldId id="2563" r:id="rId148"/>
    <p:sldId id="2564" r:id="rId149"/>
    <p:sldId id="2565" r:id="rId150"/>
    <p:sldId id="2566" r:id="rId151"/>
    <p:sldId id="2567" r:id="rId152"/>
    <p:sldId id="2568" r:id="rId153"/>
    <p:sldId id="2569" r:id="rId154"/>
    <p:sldId id="2570" r:id="rId155"/>
    <p:sldId id="2571" r:id="rId156"/>
    <p:sldId id="2572" r:id="rId157"/>
    <p:sldId id="2573" r:id="rId158"/>
    <p:sldId id="2574" r:id="rId159"/>
    <p:sldId id="2681" r:id="rId160"/>
    <p:sldId id="2608" r:id="rId161"/>
    <p:sldId id="2484" r:id="rId162"/>
    <p:sldId id="2485" r:id="rId163"/>
    <p:sldId id="2486" r:id="rId164"/>
    <p:sldId id="2661" r:id="rId165"/>
    <p:sldId id="2662" r:id="rId166"/>
    <p:sldId id="2663" r:id="rId167"/>
    <p:sldId id="2575" r:id="rId168"/>
    <p:sldId id="2576" r:id="rId169"/>
    <p:sldId id="2577" r:id="rId170"/>
    <p:sldId id="2578" r:id="rId171"/>
    <p:sldId id="2579" r:id="rId172"/>
    <p:sldId id="2580" r:id="rId173"/>
    <p:sldId id="2581" r:id="rId174"/>
    <p:sldId id="2582" r:id="rId175"/>
    <p:sldId id="2682" r:id="rId176"/>
    <p:sldId id="2609" r:id="rId177"/>
    <p:sldId id="2489" r:id="rId178"/>
    <p:sldId id="2490" r:id="rId179"/>
    <p:sldId id="2491" r:id="rId180"/>
    <p:sldId id="2664" r:id="rId181"/>
    <p:sldId id="2665" r:id="rId182"/>
    <p:sldId id="2583" r:id="rId183"/>
    <p:sldId id="2584" r:id="rId184"/>
    <p:sldId id="2585" r:id="rId185"/>
    <p:sldId id="2586" r:id="rId186"/>
    <p:sldId id="2587" r:id="rId187"/>
    <p:sldId id="2588" r:id="rId188"/>
    <p:sldId id="2589" r:id="rId189"/>
    <p:sldId id="2590" r:id="rId190"/>
    <p:sldId id="2683" r:id="rId191"/>
    <p:sldId id="2610" r:id="rId192"/>
    <p:sldId id="2494" r:id="rId193"/>
    <p:sldId id="2495" r:id="rId194"/>
    <p:sldId id="2496" r:id="rId195"/>
    <p:sldId id="2666" r:id="rId196"/>
    <p:sldId id="2667" r:id="rId197"/>
    <p:sldId id="2668" r:id="rId198"/>
    <p:sldId id="2669" r:id="rId199"/>
    <p:sldId id="2670" r:id="rId200"/>
    <p:sldId id="2591" r:id="rId201"/>
    <p:sldId id="2592" r:id="rId202"/>
    <p:sldId id="2593" r:id="rId203"/>
    <p:sldId id="2594" r:id="rId204"/>
    <p:sldId id="2595" r:id="rId205"/>
    <p:sldId id="2596" r:id="rId206"/>
    <p:sldId id="2597" r:id="rId207"/>
    <p:sldId id="2598" r:id="rId208"/>
    <p:sldId id="2599" r:id="rId209"/>
    <p:sldId id="2600" r:id="rId210"/>
    <p:sldId id="2601" r:id="rId211"/>
    <p:sldId id="2602" r:id="rId212"/>
    <p:sldId id="2684" r:id="rId213"/>
    <p:sldId id="2627" r:id="rId214"/>
    <p:sldId id="2612" r:id="rId215"/>
    <p:sldId id="2613" r:id="rId216"/>
    <p:sldId id="2614" r:id="rId217"/>
    <p:sldId id="2671" r:id="rId218"/>
    <p:sldId id="2672" r:id="rId219"/>
    <p:sldId id="2615" r:id="rId220"/>
    <p:sldId id="2228" r:id="rId221"/>
  </p:sldIdLst>
  <p:sldSz cx="9906000" cy="6858000" type="A4"/>
  <p:notesSz cx="6669088" cy="9928225"/>
  <p:custDataLst>
    <p:tags r:id="rId224"/>
  </p:custDataLst>
  <p:defaultTextStyle>
    <a:defPPr>
      <a:defRPr lang="en-US"/>
    </a:defPPr>
    <a:lvl1pPr algn="l" defTabSz="957263" rtl="0" fontAlgn="base" latinLnBrk="1">
      <a:spcBef>
        <a:spcPct val="0"/>
      </a:spcBef>
      <a:spcAft>
        <a:spcPct val="0"/>
      </a:spcAft>
      <a:defRPr kumimoji="1" sz="1000" kern="1200">
        <a:solidFill>
          <a:schemeClr val="tx1"/>
        </a:solidFill>
        <a:latin typeface="맑은 고딕" pitchFamily="50" charset="-127"/>
        <a:ea typeface="굴림" charset="-127"/>
        <a:cs typeface="+mn-cs"/>
      </a:defRPr>
    </a:lvl1pPr>
    <a:lvl2pPr marL="477838" indent="-20638" algn="l" defTabSz="957263" rtl="0" fontAlgn="base" latinLnBrk="1">
      <a:spcBef>
        <a:spcPct val="0"/>
      </a:spcBef>
      <a:spcAft>
        <a:spcPct val="0"/>
      </a:spcAft>
      <a:defRPr kumimoji="1" sz="1000" kern="1200">
        <a:solidFill>
          <a:schemeClr val="tx1"/>
        </a:solidFill>
        <a:latin typeface="맑은 고딕" pitchFamily="50" charset="-127"/>
        <a:ea typeface="굴림" charset="-127"/>
        <a:cs typeface="+mn-cs"/>
      </a:defRPr>
    </a:lvl2pPr>
    <a:lvl3pPr marL="957263" indent="-42863" algn="l" defTabSz="957263" rtl="0" fontAlgn="base" latinLnBrk="1">
      <a:spcBef>
        <a:spcPct val="0"/>
      </a:spcBef>
      <a:spcAft>
        <a:spcPct val="0"/>
      </a:spcAft>
      <a:defRPr kumimoji="1" sz="1000" kern="1200">
        <a:solidFill>
          <a:schemeClr val="tx1"/>
        </a:solidFill>
        <a:latin typeface="맑은 고딕" pitchFamily="50" charset="-127"/>
        <a:ea typeface="굴림" charset="-127"/>
        <a:cs typeface="+mn-cs"/>
      </a:defRPr>
    </a:lvl3pPr>
    <a:lvl4pPr marL="1436688" indent="-65088" algn="l" defTabSz="957263" rtl="0" fontAlgn="base" latinLnBrk="1">
      <a:spcBef>
        <a:spcPct val="0"/>
      </a:spcBef>
      <a:spcAft>
        <a:spcPct val="0"/>
      </a:spcAft>
      <a:defRPr kumimoji="1" sz="1000" kern="1200">
        <a:solidFill>
          <a:schemeClr val="tx1"/>
        </a:solidFill>
        <a:latin typeface="맑은 고딕" pitchFamily="50" charset="-127"/>
        <a:ea typeface="굴림" charset="-127"/>
        <a:cs typeface="+mn-cs"/>
      </a:defRPr>
    </a:lvl4pPr>
    <a:lvl5pPr marL="1914525" indent="-85725" algn="l" defTabSz="957263" rtl="0" fontAlgn="base" latinLnBrk="1">
      <a:spcBef>
        <a:spcPct val="0"/>
      </a:spcBef>
      <a:spcAft>
        <a:spcPct val="0"/>
      </a:spcAft>
      <a:defRPr kumimoji="1" sz="1000" kern="1200">
        <a:solidFill>
          <a:schemeClr val="tx1"/>
        </a:solidFill>
        <a:latin typeface="맑은 고딕" pitchFamily="50" charset="-127"/>
        <a:ea typeface="굴림" charset="-127"/>
        <a:cs typeface="+mn-cs"/>
      </a:defRPr>
    </a:lvl5pPr>
    <a:lvl6pPr marL="2286000" algn="l" defTabSz="914400" rtl="0" eaLnBrk="1" latinLnBrk="1" hangingPunct="1">
      <a:defRPr kumimoji="1" sz="1000" kern="1200">
        <a:solidFill>
          <a:schemeClr val="tx1"/>
        </a:solidFill>
        <a:latin typeface="맑은 고딕" pitchFamily="50" charset="-127"/>
        <a:ea typeface="굴림" charset="-127"/>
        <a:cs typeface="+mn-cs"/>
      </a:defRPr>
    </a:lvl6pPr>
    <a:lvl7pPr marL="2743200" algn="l" defTabSz="914400" rtl="0" eaLnBrk="1" latinLnBrk="1" hangingPunct="1">
      <a:defRPr kumimoji="1" sz="1000" kern="1200">
        <a:solidFill>
          <a:schemeClr val="tx1"/>
        </a:solidFill>
        <a:latin typeface="맑은 고딕" pitchFamily="50" charset="-127"/>
        <a:ea typeface="굴림" charset="-127"/>
        <a:cs typeface="+mn-cs"/>
      </a:defRPr>
    </a:lvl7pPr>
    <a:lvl8pPr marL="3200400" algn="l" defTabSz="914400" rtl="0" eaLnBrk="1" latinLnBrk="1" hangingPunct="1">
      <a:defRPr kumimoji="1" sz="1000" kern="1200">
        <a:solidFill>
          <a:schemeClr val="tx1"/>
        </a:solidFill>
        <a:latin typeface="맑은 고딕" pitchFamily="50" charset="-127"/>
        <a:ea typeface="굴림" charset="-127"/>
        <a:cs typeface="+mn-cs"/>
      </a:defRPr>
    </a:lvl8pPr>
    <a:lvl9pPr marL="3657600" algn="l" defTabSz="914400" rtl="0" eaLnBrk="1" latinLnBrk="1" hangingPunct="1">
      <a:defRPr kumimoji="1" sz="1000" kern="1200">
        <a:solidFill>
          <a:schemeClr val="tx1"/>
        </a:solidFill>
        <a:latin typeface="맑은 고딕" pitchFamily="50" charset="-127"/>
        <a:ea typeface="굴림" charset="-127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>
          <p15:clr>
            <a:srgbClr val="A4A3A4"/>
          </p15:clr>
        </p15:guide>
        <p15:guide id="2" orient="horz" pos="998">
          <p15:clr>
            <a:srgbClr val="A4A3A4"/>
          </p15:clr>
        </p15:guide>
        <p15:guide id="3" orient="horz" pos="583">
          <p15:clr>
            <a:srgbClr val="A4A3A4"/>
          </p15:clr>
        </p15:guide>
        <p15:guide id="4" orient="horz" pos="163">
          <p15:clr>
            <a:srgbClr val="A4A3A4"/>
          </p15:clr>
        </p15:guide>
        <p15:guide id="5" orient="horz" pos="637">
          <p15:clr>
            <a:srgbClr val="A4A3A4"/>
          </p15:clr>
        </p15:guide>
        <p15:guide id="6" orient="horz" pos="3763">
          <p15:clr>
            <a:srgbClr val="A4A3A4"/>
          </p15:clr>
        </p15:guide>
        <p15:guide id="7" pos="924">
          <p15:clr>
            <a:srgbClr val="A4A3A4"/>
          </p15:clr>
        </p15:guide>
        <p15:guide id="8" pos="202">
          <p15:clr>
            <a:srgbClr val="A4A3A4"/>
          </p15:clr>
        </p15:guide>
        <p15:guide id="9" pos="2019">
          <p15:clr>
            <a:srgbClr val="A4A3A4"/>
          </p15:clr>
        </p15:guide>
        <p15:guide id="10" pos="6065">
          <p15:clr>
            <a:srgbClr val="A4A3A4"/>
          </p15:clr>
        </p15:guide>
        <p15:guide id="11" pos="4246">
          <p15:clr>
            <a:srgbClr val="A4A3A4"/>
          </p15:clr>
        </p15:guide>
        <p15:guide id="12" pos="419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>
          <p15:clr>
            <a:srgbClr val="A4A3A4"/>
          </p15:clr>
        </p15:guide>
        <p15:guide id="2" pos="210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0000FF"/>
    <a:srgbClr val="FFFF99"/>
    <a:srgbClr val="CCCC00"/>
    <a:srgbClr val="D9D9D9"/>
    <a:srgbClr val="F2F2F2"/>
    <a:srgbClr val="B9CDE5"/>
    <a:srgbClr val="000000"/>
    <a:srgbClr val="808080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5C30875-5027-47A9-8995-C2BF9F8F2FF4}">
  <a:tblStyle styleId="{D5C30875-5027-47A9-8995-C2BF9F8F2FF4}" styleName="Smart Colour Block">
    <a:wholeTbl>
      <a:tcTxStyle>
        <a:fontRef idx="major">
          <a:prstClr val="black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bottom>
            <a:ln w="38100" cmpd="sng">
              <a:solidFill>
                <a:schemeClr val="lt1"/>
              </a:solidFill>
            </a:ln>
          </a:bottom>
        </a:tcBdr>
      </a:tcStyle>
    </a:band1H>
    <a:band2H>
      <a:tcStyle>
        <a:tcBdr>
          <a:bottom>
            <a:ln w="38100" cmpd="sng">
              <a:solidFill>
                <a:schemeClr val="lt1"/>
              </a:solidFill>
            </a:ln>
          </a:bottom>
        </a:tcBdr>
      </a:tcStyle>
    </a:band2H>
    <a:firstCol>
      <a:tcTxStyle b="on">
        <a:fontRef idx="major">
          <a:prstClr val="black"/>
        </a:fontRef>
        <a:schemeClr val="dk1"/>
      </a:tcTxStyle>
      <a:tcStyle>
        <a:tcBdr/>
        <a:fill>
          <a:solidFill>
            <a:schemeClr val="accent1">
              <a:lumMod val="20000"/>
              <a:lumOff val="80000"/>
            </a:schemeClr>
          </a:solidFill>
        </a:fill>
      </a:tcStyle>
    </a:firstCol>
    <a:firstRow>
      <a:tcTxStyle b="on">
        <a:fontRef idx="major">
          <a:prstClr val="black"/>
        </a:fontRef>
        <a:schemeClr val="dk2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noFill/>
        </a:fill>
      </a:tcStyle>
    </a:firstRow>
  </a:tblStyle>
  <a:tblStyle styleId="{74ED0A72-4B8E-423B-AE2F-120ADE3C16FB}" styleName="Smart Table Text">
    <a:wholeTbl>
      <a:tcTxStyle>
        <a:fontRef idx="major">
          <a:prstClr val="black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bottom>
            <a:ln w="12700" cmpd="sng">
              <a:solidFill>
                <a:schemeClr val="accent1"/>
              </a:solidFill>
              <a:prstDash val="sysDot"/>
              <a:round/>
              <a:headEnd type="none" w="med" len="med"/>
              <a:tailEnd type="none" w="med" len="med"/>
            </a:ln>
          </a:bottom>
        </a:tcBdr>
      </a:tcStyle>
    </a:band1H>
    <a:band2H>
      <a:tcStyle>
        <a:tcBdr>
          <a:bottom>
            <a:ln w="12700" cmpd="sng">
              <a:solidFill>
                <a:schemeClr val="accent1"/>
              </a:solidFill>
              <a:prstDash val="sysDot"/>
              <a:round/>
              <a:headEnd type="none" w="med" len="med"/>
              <a:tailEnd type="none" w="med" len="med"/>
            </a:ln>
          </a:bottom>
        </a:tcBdr>
      </a:tcStyle>
    </a:band2H>
    <a:firstCol>
      <a:tcTxStyle b="on">
        <a:fontRef idx="major">
          <a:prstClr val="black"/>
        </a:fontRef>
        <a:schemeClr val="dk1"/>
      </a:tcTxStyle>
      <a:tcStyle>
        <a:tcBdr/>
        <a:fill>
          <a:noFill/>
        </a:fill>
      </a:tcStyle>
    </a:firstCol>
    <a:lastRow>
      <a:tcTxStyle b="on">
        <a:fontRef idx="major">
          <a:prstClr val="black"/>
        </a:fontRef>
        <a:schemeClr val="dk1"/>
      </a:tcTxStyle>
      <a:tcStyle>
        <a:tcBdr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lastRow>
    <a:firstRow>
      <a:tcTxStyle b="on">
        <a:fontRef idx="major">
          <a:prstClr val="black"/>
        </a:fontRef>
        <a:schemeClr val="dk2"/>
      </a:tcTxStyle>
      <a:tcStyle>
        <a:tcBdr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8D360D96-D63B-11DF-A243-F2A3DFD72085}" styleName="Smart Table Figures">
    <a:wholeTbl>
      <a:tcTxStyle>
        <a:fontRef idx="minor">
          <a:prstClr val="black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bottom>
            <a:ln w="12700" cmpd="sng">
              <a:solidFill>
                <a:schemeClr val="accent1"/>
              </a:solidFill>
              <a:prstDash val="sysDot"/>
              <a:round/>
              <a:headEnd type="none" w="med" len="med"/>
              <a:tailEnd type="none" w="med" len="med"/>
            </a:ln>
          </a:bottom>
        </a:tcBdr>
      </a:tcStyle>
    </a:band1H>
    <a:band2H>
      <a:tcStyle>
        <a:tcBdr>
          <a:bottom>
            <a:ln w="12700" cmpd="sng">
              <a:solidFill>
                <a:schemeClr val="accent1"/>
              </a:solidFill>
              <a:prstDash val="sysDot"/>
              <a:round/>
              <a:headEnd type="none" w="med" len="med"/>
              <a:tailEnd type="none" w="med" len="med"/>
            </a:ln>
          </a:bottom>
        </a:tcBdr>
      </a:tcStyle>
    </a:band2H>
    <a:firstCol>
      <a:tcTxStyle b="on">
        <a:fontRef idx="minor">
          <a:prstClr val="black"/>
        </a:fontRef>
        <a:schemeClr val="dk1"/>
      </a:tcTxStyle>
      <a:tcStyle>
        <a:tcBdr/>
        <a:fill>
          <a:noFill/>
        </a:fill>
      </a:tcStyle>
    </a:firstCol>
    <a:lastRow>
      <a:tcTxStyle b="on">
        <a:fontRef idx="minor">
          <a:prstClr val="black"/>
        </a:fontRef>
        <a:schemeClr val="dk1"/>
      </a:tcTxStyle>
      <a:tcStyle>
        <a:tcBdr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lastRow>
    <a:firstRow>
      <a:tcTxStyle b="on">
        <a:fontRef idx="major">
          <a:prstClr val="black"/>
        </a:fontRef>
        <a:schemeClr val="dk2"/>
      </a:tcTxStyle>
      <a:tcStyle>
        <a:tcBdr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E81BAE4E-8E61-4555-8164-91CCB0C98032}" styleName="Smart Text List">
    <a:wholeTbl>
      <a:tcTxStyle>
        <a:fontRef idx="major">
          <a:prstClr val="black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bottom>
            <a:ln>
              <a:noFill/>
            </a:ln>
          </a:bottom>
        </a:tcBdr>
      </a:tcStyle>
    </a:band1H>
    <a:band2H>
      <a:tcStyle>
        <a:tcBdr>
          <a:bottom>
            <a:ln>
              <a:noFill/>
            </a:ln>
          </a:bottom>
        </a:tcBdr>
      </a:tcStyle>
    </a:band2H>
    <a:firstCol>
      <a:tcTxStyle b="on">
        <a:fontRef idx="major">
          <a:prstClr val="black"/>
        </a:fontRef>
        <a:schemeClr val="dk1"/>
      </a:tcTxStyle>
      <a:tcStyle>
        <a:tcBdr/>
        <a:fill>
          <a:noFill/>
        </a:fill>
      </a:tcStyle>
    </a:firstCol>
    <a:lastRow>
      <a:tcTxStyle>
        <a:fontRef idx="major">
          <a:prstClr val="black"/>
        </a:fontRef>
        <a:schemeClr val="dk1"/>
      </a:tcTxStyle>
      <a:tcStyle>
        <a:tcBdr>
          <a:top>
            <a:ln>
              <a:noFill/>
            </a:ln>
          </a:top>
          <a:bottom>
            <a:ln>
              <a:noFill/>
            </a:ln>
          </a:bottom>
        </a:tcBdr>
        <a:fill>
          <a:noFill/>
        </a:fill>
      </a:tcStyle>
    </a:lastRow>
    <a:firstRow>
      <a:tcTxStyle b="on">
        <a:fontRef idx="major">
          <a:prstClr val="black"/>
        </a:fontRef>
        <a:schemeClr val="dk2"/>
      </a:tcTxStyle>
      <a:tcStyle>
        <a:tcBdr>
          <a:top>
            <a:ln>
              <a:noFill/>
            </a:ln>
          </a:top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D073F8-1565-44D7-B386-08B59EADF2EE}" styleName="Smart Basic">
    <a:wholeTbl>
      <a:tcTxStyle>
        <a:fontRef idx="major">
          <a:prstClr val="black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bottom>
            <a:ln w="38100" cmpd="sng">
              <a:noFill/>
            </a:ln>
          </a:bottom>
        </a:tcBdr>
      </a:tcStyle>
    </a:band1H>
    <a:band2H>
      <a:tcStyle>
        <a:tcBdr>
          <a:bottom>
            <a:ln w="38100" cmpd="sng">
              <a:noFill/>
            </a:ln>
          </a:bottom>
        </a:tcBdr>
      </a:tcStyle>
    </a:band2H>
    <a:firstCol>
      <a:tcTxStyle b="on">
        <a:fontRef idx="major">
          <a:prstClr val="black"/>
        </a:fontRef>
        <a:schemeClr val="dk1"/>
      </a:tcTxStyle>
      <a:tcStyle>
        <a:tcBdr/>
        <a:fill>
          <a:noFill/>
        </a:fill>
      </a:tcStyle>
    </a:firstCol>
    <a:firstRow>
      <a:tcTxStyle b="on">
        <a:fontRef idx="major">
          <a:prstClr val="black"/>
        </a:fontRef>
        <a:schemeClr val="dk2"/>
      </a:tcTxStyle>
      <a:tcStyle>
        <a:tcBdr>
          <a:bottom>
            <a:ln w="38100" cmpd="sng">
              <a:noFill/>
            </a:ln>
          </a:bottom>
        </a:tcBdr>
        <a:fill>
          <a:noFill/>
        </a:fill>
      </a:tcStyle>
    </a:firstRow>
  </a:tblStyle>
  <a:tblStyle styleId="{582F6C1B-F5DC-4988-9FA3-4B01CB59C5F3}" styleName="Smart Classic">
    <a:wholeTbl>
      <a:tcTxStyle>
        <a:fontRef idx="major">
          <a:prstClr val="black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</a:tcStyle>
    </a:band1H>
    <a:band2H>
      <a:tcStyle>
        <a:tcBdr/>
      </a:tcStyle>
    </a:band2H>
    <a:firstCol>
      <a:tcStyle>
        <a:tcBdr/>
      </a:tcStyle>
    </a:firstCol>
    <a:firstRow>
      <a:tcTxStyle b="on">
        <a:fontRef idx="major">
          <a:prstClr val="black"/>
        </a:fontRef>
        <a:schemeClr val="dk2"/>
      </a:tcTxStyle>
      <a:tcStyle>
        <a:tcBdr/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D7AC3CCA-C797-4891-BE02-D94E43425B78}" styleName="보통 스타일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8EC20E35-A176-4012-BC5E-935CFFF8708E}" styleName="보통 스타일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F5AB1C69-6EDB-4FF4-983F-18BD219EF322}" styleName="보통 스타일 2 - 강조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보통 스타일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704" autoAdjust="0"/>
    <p:restoredTop sz="99826" autoAdjust="0"/>
  </p:normalViewPr>
  <p:slideViewPr>
    <p:cSldViewPr snapToGrid="0">
      <p:cViewPr varScale="1">
        <p:scale>
          <a:sx n="116" d="100"/>
          <a:sy n="116" d="100"/>
        </p:scale>
        <p:origin x="1824" y="108"/>
      </p:cViewPr>
      <p:guideLst>
        <p:guide orient="horz"/>
        <p:guide orient="horz" pos="998"/>
        <p:guide orient="horz" pos="583"/>
        <p:guide orient="horz" pos="163"/>
        <p:guide orient="horz" pos="637"/>
        <p:guide orient="horz" pos="3763"/>
        <p:guide pos="924"/>
        <p:guide pos="202"/>
        <p:guide pos="2019"/>
        <p:guide pos="6065"/>
        <p:guide pos="4246"/>
        <p:guide pos="4190"/>
      </p:guideLst>
    </p:cSldViewPr>
  </p:slideViewPr>
  <p:outlineViewPr>
    <p:cViewPr>
      <p:scale>
        <a:sx n="33" d="100"/>
        <a:sy n="33" d="100"/>
      </p:scale>
      <p:origin x="0" y="152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52" d="100"/>
          <a:sy n="52" d="100"/>
        </p:scale>
        <p:origin x="-2592" y="-90"/>
      </p:cViewPr>
      <p:guideLst>
        <p:guide orient="horz" pos="3127"/>
        <p:guide pos="210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1.xml"/><Relationship Id="rId21" Type="http://schemas.openxmlformats.org/officeDocument/2006/relationships/slide" Target="slides/slide15.xml"/><Relationship Id="rId42" Type="http://schemas.openxmlformats.org/officeDocument/2006/relationships/slide" Target="slides/slide36.xml"/><Relationship Id="rId63" Type="http://schemas.openxmlformats.org/officeDocument/2006/relationships/slide" Target="slides/slide57.xml"/><Relationship Id="rId84" Type="http://schemas.openxmlformats.org/officeDocument/2006/relationships/slide" Target="slides/slide78.xml"/><Relationship Id="rId138" Type="http://schemas.openxmlformats.org/officeDocument/2006/relationships/slide" Target="slides/slide132.xml"/><Relationship Id="rId159" Type="http://schemas.openxmlformats.org/officeDocument/2006/relationships/slide" Target="slides/slide153.xml"/><Relationship Id="rId170" Type="http://schemas.openxmlformats.org/officeDocument/2006/relationships/slide" Target="slides/slide164.xml"/><Relationship Id="rId191" Type="http://schemas.openxmlformats.org/officeDocument/2006/relationships/slide" Target="slides/slide185.xml"/><Relationship Id="rId205" Type="http://schemas.openxmlformats.org/officeDocument/2006/relationships/slide" Target="slides/slide199.xml"/><Relationship Id="rId226" Type="http://schemas.openxmlformats.org/officeDocument/2006/relationships/viewProps" Target="viewProps.xml"/><Relationship Id="rId107" Type="http://schemas.openxmlformats.org/officeDocument/2006/relationships/slide" Target="slides/slide101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53" Type="http://schemas.openxmlformats.org/officeDocument/2006/relationships/slide" Target="slides/slide47.xml"/><Relationship Id="rId74" Type="http://schemas.openxmlformats.org/officeDocument/2006/relationships/slide" Target="slides/slide68.xml"/><Relationship Id="rId128" Type="http://schemas.openxmlformats.org/officeDocument/2006/relationships/slide" Target="slides/slide122.xml"/><Relationship Id="rId149" Type="http://schemas.openxmlformats.org/officeDocument/2006/relationships/slide" Target="slides/slide143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9.xml"/><Relationship Id="rId160" Type="http://schemas.openxmlformats.org/officeDocument/2006/relationships/slide" Target="slides/slide154.xml"/><Relationship Id="rId181" Type="http://schemas.openxmlformats.org/officeDocument/2006/relationships/slide" Target="slides/slide175.xml"/><Relationship Id="rId216" Type="http://schemas.openxmlformats.org/officeDocument/2006/relationships/slide" Target="slides/slide210.xml"/><Relationship Id="rId211" Type="http://schemas.openxmlformats.org/officeDocument/2006/relationships/slide" Target="slides/slide205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64" Type="http://schemas.openxmlformats.org/officeDocument/2006/relationships/slide" Target="slides/slide58.xml"/><Relationship Id="rId69" Type="http://schemas.openxmlformats.org/officeDocument/2006/relationships/slide" Target="slides/slide63.xml"/><Relationship Id="rId113" Type="http://schemas.openxmlformats.org/officeDocument/2006/relationships/slide" Target="slides/slide107.xml"/><Relationship Id="rId118" Type="http://schemas.openxmlformats.org/officeDocument/2006/relationships/slide" Target="slides/slide112.xml"/><Relationship Id="rId134" Type="http://schemas.openxmlformats.org/officeDocument/2006/relationships/slide" Target="slides/slide128.xml"/><Relationship Id="rId139" Type="http://schemas.openxmlformats.org/officeDocument/2006/relationships/slide" Target="slides/slide133.xml"/><Relationship Id="rId80" Type="http://schemas.openxmlformats.org/officeDocument/2006/relationships/slide" Target="slides/slide74.xml"/><Relationship Id="rId85" Type="http://schemas.openxmlformats.org/officeDocument/2006/relationships/slide" Target="slides/slide79.xml"/><Relationship Id="rId150" Type="http://schemas.openxmlformats.org/officeDocument/2006/relationships/slide" Target="slides/slide144.xml"/><Relationship Id="rId155" Type="http://schemas.openxmlformats.org/officeDocument/2006/relationships/slide" Target="slides/slide149.xml"/><Relationship Id="rId171" Type="http://schemas.openxmlformats.org/officeDocument/2006/relationships/slide" Target="slides/slide165.xml"/><Relationship Id="rId176" Type="http://schemas.openxmlformats.org/officeDocument/2006/relationships/slide" Target="slides/slide170.xml"/><Relationship Id="rId192" Type="http://schemas.openxmlformats.org/officeDocument/2006/relationships/slide" Target="slides/slide186.xml"/><Relationship Id="rId197" Type="http://schemas.openxmlformats.org/officeDocument/2006/relationships/slide" Target="slides/slide191.xml"/><Relationship Id="rId206" Type="http://schemas.openxmlformats.org/officeDocument/2006/relationships/slide" Target="slides/slide200.xml"/><Relationship Id="rId227" Type="http://schemas.openxmlformats.org/officeDocument/2006/relationships/theme" Target="theme/theme1.xml"/><Relationship Id="rId201" Type="http://schemas.openxmlformats.org/officeDocument/2006/relationships/slide" Target="slides/slide195.xml"/><Relationship Id="rId222" Type="http://schemas.openxmlformats.org/officeDocument/2006/relationships/notesMaster" Target="notesMasters/notesMaster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59" Type="http://schemas.openxmlformats.org/officeDocument/2006/relationships/slide" Target="slides/slide53.xml"/><Relationship Id="rId103" Type="http://schemas.openxmlformats.org/officeDocument/2006/relationships/slide" Target="slides/slide97.xml"/><Relationship Id="rId108" Type="http://schemas.openxmlformats.org/officeDocument/2006/relationships/slide" Target="slides/slide102.xml"/><Relationship Id="rId124" Type="http://schemas.openxmlformats.org/officeDocument/2006/relationships/slide" Target="slides/slide118.xml"/><Relationship Id="rId129" Type="http://schemas.openxmlformats.org/officeDocument/2006/relationships/slide" Target="slides/slide123.xml"/><Relationship Id="rId54" Type="http://schemas.openxmlformats.org/officeDocument/2006/relationships/slide" Target="slides/slide48.xml"/><Relationship Id="rId70" Type="http://schemas.openxmlformats.org/officeDocument/2006/relationships/slide" Target="slides/slide64.xml"/><Relationship Id="rId75" Type="http://schemas.openxmlformats.org/officeDocument/2006/relationships/slide" Target="slides/slide69.xml"/><Relationship Id="rId91" Type="http://schemas.openxmlformats.org/officeDocument/2006/relationships/slide" Target="slides/slide85.xml"/><Relationship Id="rId96" Type="http://schemas.openxmlformats.org/officeDocument/2006/relationships/slide" Target="slides/slide90.xml"/><Relationship Id="rId140" Type="http://schemas.openxmlformats.org/officeDocument/2006/relationships/slide" Target="slides/slide134.xml"/><Relationship Id="rId145" Type="http://schemas.openxmlformats.org/officeDocument/2006/relationships/slide" Target="slides/slide139.xml"/><Relationship Id="rId161" Type="http://schemas.openxmlformats.org/officeDocument/2006/relationships/slide" Target="slides/slide155.xml"/><Relationship Id="rId166" Type="http://schemas.openxmlformats.org/officeDocument/2006/relationships/slide" Target="slides/slide160.xml"/><Relationship Id="rId182" Type="http://schemas.openxmlformats.org/officeDocument/2006/relationships/slide" Target="slides/slide176.xml"/><Relationship Id="rId187" Type="http://schemas.openxmlformats.org/officeDocument/2006/relationships/slide" Target="slides/slide181.xml"/><Relationship Id="rId217" Type="http://schemas.openxmlformats.org/officeDocument/2006/relationships/slide" Target="slides/slide21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12" Type="http://schemas.openxmlformats.org/officeDocument/2006/relationships/slide" Target="slides/slide206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49" Type="http://schemas.openxmlformats.org/officeDocument/2006/relationships/slide" Target="slides/slide43.xml"/><Relationship Id="rId114" Type="http://schemas.openxmlformats.org/officeDocument/2006/relationships/slide" Target="slides/slide108.xml"/><Relationship Id="rId119" Type="http://schemas.openxmlformats.org/officeDocument/2006/relationships/slide" Target="slides/slide113.xml"/><Relationship Id="rId44" Type="http://schemas.openxmlformats.org/officeDocument/2006/relationships/slide" Target="slides/slide38.xml"/><Relationship Id="rId60" Type="http://schemas.openxmlformats.org/officeDocument/2006/relationships/slide" Target="slides/slide54.xml"/><Relationship Id="rId65" Type="http://schemas.openxmlformats.org/officeDocument/2006/relationships/slide" Target="slides/slide59.xml"/><Relationship Id="rId81" Type="http://schemas.openxmlformats.org/officeDocument/2006/relationships/slide" Target="slides/slide75.xml"/><Relationship Id="rId86" Type="http://schemas.openxmlformats.org/officeDocument/2006/relationships/slide" Target="slides/slide80.xml"/><Relationship Id="rId130" Type="http://schemas.openxmlformats.org/officeDocument/2006/relationships/slide" Target="slides/slide124.xml"/><Relationship Id="rId135" Type="http://schemas.openxmlformats.org/officeDocument/2006/relationships/slide" Target="slides/slide129.xml"/><Relationship Id="rId151" Type="http://schemas.openxmlformats.org/officeDocument/2006/relationships/slide" Target="slides/slide145.xml"/><Relationship Id="rId156" Type="http://schemas.openxmlformats.org/officeDocument/2006/relationships/slide" Target="slides/slide150.xml"/><Relationship Id="rId177" Type="http://schemas.openxmlformats.org/officeDocument/2006/relationships/slide" Target="slides/slide171.xml"/><Relationship Id="rId198" Type="http://schemas.openxmlformats.org/officeDocument/2006/relationships/slide" Target="slides/slide192.xml"/><Relationship Id="rId172" Type="http://schemas.openxmlformats.org/officeDocument/2006/relationships/slide" Target="slides/slide166.xml"/><Relationship Id="rId193" Type="http://schemas.openxmlformats.org/officeDocument/2006/relationships/slide" Target="slides/slide187.xml"/><Relationship Id="rId202" Type="http://schemas.openxmlformats.org/officeDocument/2006/relationships/slide" Target="slides/slide196.xml"/><Relationship Id="rId207" Type="http://schemas.openxmlformats.org/officeDocument/2006/relationships/slide" Target="slides/slide201.xml"/><Relationship Id="rId223" Type="http://schemas.openxmlformats.org/officeDocument/2006/relationships/handoutMaster" Target="handoutMasters/handoutMaster1.xml"/><Relationship Id="rId228" Type="http://schemas.openxmlformats.org/officeDocument/2006/relationships/tableStyles" Target="tableStyles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109" Type="http://schemas.openxmlformats.org/officeDocument/2006/relationships/slide" Target="slides/slide103.xml"/><Relationship Id="rId34" Type="http://schemas.openxmlformats.org/officeDocument/2006/relationships/slide" Target="slides/slide28.xml"/><Relationship Id="rId50" Type="http://schemas.openxmlformats.org/officeDocument/2006/relationships/slide" Target="slides/slide44.xml"/><Relationship Id="rId55" Type="http://schemas.openxmlformats.org/officeDocument/2006/relationships/slide" Target="slides/slide49.xml"/><Relationship Id="rId76" Type="http://schemas.openxmlformats.org/officeDocument/2006/relationships/slide" Target="slides/slide70.xml"/><Relationship Id="rId97" Type="http://schemas.openxmlformats.org/officeDocument/2006/relationships/slide" Target="slides/slide91.xml"/><Relationship Id="rId104" Type="http://schemas.openxmlformats.org/officeDocument/2006/relationships/slide" Target="slides/slide98.xml"/><Relationship Id="rId120" Type="http://schemas.openxmlformats.org/officeDocument/2006/relationships/slide" Target="slides/slide114.xml"/><Relationship Id="rId125" Type="http://schemas.openxmlformats.org/officeDocument/2006/relationships/slide" Target="slides/slide119.xml"/><Relationship Id="rId141" Type="http://schemas.openxmlformats.org/officeDocument/2006/relationships/slide" Target="slides/slide135.xml"/><Relationship Id="rId146" Type="http://schemas.openxmlformats.org/officeDocument/2006/relationships/slide" Target="slides/slide140.xml"/><Relationship Id="rId167" Type="http://schemas.openxmlformats.org/officeDocument/2006/relationships/slide" Target="slides/slide161.xml"/><Relationship Id="rId188" Type="http://schemas.openxmlformats.org/officeDocument/2006/relationships/slide" Target="slides/slide182.xml"/><Relationship Id="rId7" Type="http://schemas.openxmlformats.org/officeDocument/2006/relationships/slide" Target="slides/slide1.xml"/><Relationship Id="rId71" Type="http://schemas.openxmlformats.org/officeDocument/2006/relationships/slide" Target="slides/slide65.xml"/><Relationship Id="rId92" Type="http://schemas.openxmlformats.org/officeDocument/2006/relationships/slide" Target="slides/slide86.xml"/><Relationship Id="rId162" Type="http://schemas.openxmlformats.org/officeDocument/2006/relationships/slide" Target="slides/slide156.xml"/><Relationship Id="rId183" Type="http://schemas.openxmlformats.org/officeDocument/2006/relationships/slide" Target="slides/slide177.xml"/><Relationship Id="rId213" Type="http://schemas.openxmlformats.org/officeDocument/2006/relationships/slide" Target="slides/slide207.xml"/><Relationship Id="rId218" Type="http://schemas.openxmlformats.org/officeDocument/2006/relationships/slide" Target="slides/slide212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66" Type="http://schemas.openxmlformats.org/officeDocument/2006/relationships/slide" Target="slides/slide60.xml"/><Relationship Id="rId87" Type="http://schemas.openxmlformats.org/officeDocument/2006/relationships/slide" Target="slides/slide81.xml"/><Relationship Id="rId110" Type="http://schemas.openxmlformats.org/officeDocument/2006/relationships/slide" Target="slides/slide104.xml"/><Relationship Id="rId115" Type="http://schemas.openxmlformats.org/officeDocument/2006/relationships/slide" Target="slides/slide109.xml"/><Relationship Id="rId131" Type="http://schemas.openxmlformats.org/officeDocument/2006/relationships/slide" Target="slides/slide125.xml"/><Relationship Id="rId136" Type="http://schemas.openxmlformats.org/officeDocument/2006/relationships/slide" Target="slides/slide130.xml"/><Relationship Id="rId157" Type="http://schemas.openxmlformats.org/officeDocument/2006/relationships/slide" Target="slides/slide151.xml"/><Relationship Id="rId178" Type="http://schemas.openxmlformats.org/officeDocument/2006/relationships/slide" Target="slides/slide172.xml"/><Relationship Id="rId61" Type="http://schemas.openxmlformats.org/officeDocument/2006/relationships/slide" Target="slides/slide55.xml"/><Relationship Id="rId82" Type="http://schemas.openxmlformats.org/officeDocument/2006/relationships/slide" Target="slides/slide76.xml"/><Relationship Id="rId152" Type="http://schemas.openxmlformats.org/officeDocument/2006/relationships/slide" Target="slides/slide146.xml"/><Relationship Id="rId173" Type="http://schemas.openxmlformats.org/officeDocument/2006/relationships/slide" Target="slides/slide167.xml"/><Relationship Id="rId194" Type="http://schemas.openxmlformats.org/officeDocument/2006/relationships/slide" Target="slides/slide188.xml"/><Relationship Id="rId199" Type="http://schemas.openxmlformats.org/officeDocument/2006/relationships/slide" Target="slides/slide193.xml"/><Relationship Id="rId203" Type="http://schemas.openxmlformats.org/officeDocument/2006/relationships/slide" Target="slides/slide197.xml"/><Relationship Id="rId208" Type="http://schemas.openxmlformats.org/officeDocument/2006/relationships/slide" Target="slides/slide202.xml"/><Relationship Id="rId19" Type="http://schemas.openxmlformats.org/officeDocument/2006/relationships/slide" Target="slides/slide13.xml"/><Relationship Id="rId224" Type="http://schemas.openxmlformats.org/officeDocument/2006/relationships/tags" Target="tags/tag1.xml"/><Relationship Id="rId14" Type="http://schemas.openxmlformats.org/officeDocument/2006/relationships/slide" Target="slides/slide8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56" Type="http://schemas.openxmlformats.org/officeDocument/2006/relationships/slide" Target="slides/slide50.xml"/><Relationship Id="rId77" Type="http://schemas.openxmlformats.org/officeDocument/2006/relationships/slide" Target="slides/slide71.xml"/><Relationship Id="rId100" Type="http://schemas.openxmlformats.org/officeDocument/2006/relationships/slide" Target="slides/slide94.xml"/><Relationship Id="rId105" Type="http://schemas.openxmlformats.org/officeDocument/2006/relationships/slide" Target="slides/slide99.xml"/><Relationship Id="rId126" Type="http://schemas.openxmlformats.org/officeDocument/2006/relationships/slide" Target="slides/slide120.xml"/><Relationship Id="rId147" Type="http://schemas.openxmlformats.org/officeDocument/2006/relationships/slide" Target="slides/slide141.xml"/><Relationship Id="rId168" Type="http://schemas.openxmlformats.org/officeDocument/2006/relationships/slide" Target="slides/slide162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72" Type="http://schemas.openxmlformats.org/officeDocument/2006/relationships/slide" Target="slides/slide66.xml"/><Relationship Id="rId93" Type="http://schemas.openxmlformats.org/officeDocument/2006/relationships/slide" Target="slides/slide87.xml"/><Relationship Id="rId98" Type="http://schemas.openxmlformats.org/officeDocument/2006/relationships/slide" Target="slides/slide92.xml"/><Relationship Id="rId121" Type="http://schemas.openxmlformats.org/officeDocument/2006/relationships/slide" Target="slides/slide115.xml"/><Relationship Id="rId142" Type="http://schemas.openxmlformats.org/officeDocument/2006/relationships/slide" Target="slides/slide136.xml"/><Relationship Id="rId163" Type="http://schemas.openxmlformats.org/officeDocument/2006/relationships/slide" Target="slides/slide157.xml"/><Relationship Id="rId184" Type="http://schemas.openxmlformats.org/officeDocument/2006/relationships/slide" Target="slides/slide178.xml"/><Relationship Id="rId189" Type="http://schemas.openxmlformats.org/officeDocument/2006/relationships/slide" Target="slides/slide183.xml"/><Relationship Id="rId219" Type="http://schemas.openxmlformats.org/officeDocument/2006/relationships/slide" Target="slides/slide213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8.xml"/><Relationship Id="rId25" Type="http://schemas.openxmlformats.org/officeDocument/2006/relationships/slide" Target="slides/slide19.xml"/><Relationship Id="rId46" Type="http://schemas.openxmlformats.org/officeDocument/2006/relationships/slide" Target="slides/slide40.xml"/><Relationship Id="rId67" Type="http://schemas.openxmlformats.org/officeDocument/2006/relationships/slide" Target="slides/slide61.xml"/><Relationship Id="rId116" Type="http://schemas.openxmlformats.org/officeDocument/2006/relationships/slide" Target="slides/slide110.xml"/><Relationship Id="rId137" Type="http://schemas.openxmlformats.org/officeDocument/2006/relationships/slide" Target="slides/slide131.xml"/><Relationship Id="rId158" Type="http://schemas.openxmlformats.org/officeDocument/2006/relationships/slide" Target="slides/slide152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62" Type="http://schemas.openxmlformats.org/officeDocument/2006/relationships/slide" Target="slides/slide56.xml"/><Relationship Id="rId83" Type="http://schemas.openxmlformats.org/officeDocument/2006/relationships/slide" Target="slides/slide77.xml"/><Relationship Id="rId88" Type="http://schemas.openxmlformats.org/officeDocument/2006/relationships/slide" Target="slides/slide82.xml"/><Relationship Id="rId111" Type="http://schemas.openxmlformats.org/officeDocument/2006/relationships/slide" Target="slides/slide105.xml"/><Relationship Id="rId132" Type="http://schemas.openxmlformats.org/officeDocument/2006/relationships/slide" Target="slides/slide126.xml"/><Relationship Id="rId153" Type="http://schemas.openxmlformats.org/officeDocument/2006/relationships/slide" Target="slides/slide147.xml"/><Relationship Id="rId174" Type="http://schemas.openxmlformats.org/officeDocument/2006/relationships/slide" Target="slides/slide168.xml"/><Relationship Id="rId179" Type="http://schemas.openxmlformats.org/officeDocument/2006/relationships/slide" Target="slides/slide173.xml"/><Relationship Id="rId195" Type="http://schemas.openxmlformats.org/officeDocument/2006/relationships/slide" Target="slides/slide189.xml"/><Relationship Id="rId209" Type="http://schemas.openxmlformats.org/officeDocument/2006/relationships/slide" Target="slides/slide203.xml"/><Relationship Id="rId190" Type="http://schemas.openxmlformats.org/officeDocument/2006/relationships/slide" Target="slides/slide184.xml"/><Relationship Id="rId204" Type="http://schemas.openxmlformats.org/officeDocument/2006/relationships/slide" Target="slides/slide198.xml"/><Relationship Id="rId220" Type="http://schemas.openxmlformats.org/officeDocument/2006/relationships/slide" Target="slides/slide214.xml"/><Relationship Id="rId225" Type="http://schemas.openxmlformats.org/officeDocument/2006/relationships/presProps" Target="presProps.xml"/><Relationship Id="rId15" Type="http://schemas.openxmlformats.org/officeDocument/2006/relationships/slide" Target="slides/slide9.xml"/><Relationship Id="rId36" Type="http://schemas.openxmlformats.org/officeDocument/2006/relationships/slide" Target="slides/slide30.xml"/><Relationship Id="rId57" Type="http://schemas.openxmlformats.org/officeDocument/2006/relationships/slide" Target="slides/slide51.xml"/><Relationship Id="rId106" Type="http://schemas.openxmlformats.org/officeDocument/2006/relationships/slide" Target="slides/slide100.xml"/><Relationship Id="rId127" Type="http://schemas.openxmlformats.org/officeDocument/2006/relationships/slide" Target="slides/slide121.xml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52" Type="http://schemas.openxmlformats.org/officeDocument/2006/relationships/slide" Target="slides/slide46.xml"/><Relationship Id="rId73" Type="http://schemas.openxmlformats.org/officeDocument/2006/relationships/slide" Target="slides/slide67.xml"/><Relationship Id="rId78" Type="http://schemas.openxmlformats.org/officeDocument/2006/relationships/slide" Target="slides/slide72.xml"/><Relationship Id="rId94" Type="http://schemas.openxmlformats.org/officeDocument/2006/relationships/slide" Target="slides/slide88.xml"/><Relationship Id="rId99" Type="http://schemas.openxmlformats.org/officeDocument/2006/relationships/slide" Target="slides/slide93.xml"/><Relationship Id="rId101" Type="http://schemas.openxmlformats.org/officeDocument/2006/relationships/slide" Target="slides/slide95.xml"/><Relationship Id="rId122" Type="http://schemas.openxmlformats.org/officeDocument/2006/relationships/slide" Target="slides/slide116.xml"/><Relationship Id="rId143" Type="http://schemas.openxmlformats.org/officeDocument/2006/relationships/slide" Target="slides/slide137.xml"/><Relationship Id="rId148" Type="http://schemas.openxmlformats.org/officeDocument/2006/relationships/slide" Target="slides/slide142.xml"/><Relationship Id="rId164" Type="http://schemas.openxmlformats.org/officeDocument/2006/relationships/slide" Target="slides/slide158.xml"/><Relationship Id="rId169" Type="http://schemas.openxmlformats.org/officeDocument/2006/relationships/slide" Target="slides/slide163.xml"/><Relationship Id="rId185" Type="http://schemas.openxmlformats.org/officeDocument/2006/relationships/slide" Target="slides/slide17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80" Type="http://schemas.openxmlformats.org/officeDocument/2006/relationships/slide" Target="slides/slide174.xml"/><Relationship Id="rId210" Type="http://schemas.openxmlformats.org/officeDocument/2006/relationships/slide" Target="slides/slide204.xml"/><Relationship Id="rId215" Type="http://schemas.openxmlformats.org/officeDocument/2006/relationships/slide" Target="slides/slide209.xml"/><Relationship Id="rId26" Type="http://schemas.openxmlformats.org/officeDocument/2006/relationships/slide" Target="slides/slide20.xml"/><Relationship Id="rId47" Type="http://schemas.openxmlformats.org/officeDocument/2006/relationships/slide" Target="slides/slide41.xml"/><Relationship Id="rId68" Type="http://schemas.openxmlformats.org/officeDocument/2006/relationships/slide" Target="slides/slide62.xml"/><Relationship Id="rId89" Type="http://schemas.openxmlformats.org/officeDocument/2006/relationships/slide" Target="slides/slide83.xml"/><Relationship Id="rId112" Type="http://schemas.openxmlformats.org/officeDocument/2006/relationships/slide" Target="slides/slide106.xml"/><Relationship Id="rId133" Type="http://schemas.openxmlformats.org/officeDocument/2006/relationships/slide" Target="slides/slide127.xml"/><Relationship Id="rId154" Type="http://schemas.openxmlformats.org/officeDocument/2006/relationships/slide" Target="slides/slide148.xml"/><Relationship Id="rId175" Type="http://schemas.openxmlformats.org/officeDocument/2006/relationships/slide" Target="slides/slide169.xml"/><Relationship Id="rId196" Type="http://schemas.openxmlformats.org/officeDocument/2006/relationships/slide" Target="slides/slide190.xml"/><Relationship Id="rId200" Type="http://schemas.openxmlformats.org/officeDocument/2006/relationships/slide" Target="slides/slide194.xml"/><Relationship Id="rId16" Type="http://schemas.openxmlformats.org/officeDocument/2006/relationships/slide" Target="slides/slide10.xml"/><Relationship Id="rId221" Type="http://schemas.openxmlformats.org/officeDocument/2006/relationships/slide" Target="slides/slide215.xml"/><Relationship Id="rId37" Type="http://schemas.openxmlformats.org/officeDocument/2006/relationships/slide" Target="slides/slide31.xml"/><Relationship Id="rId58" Type="http://schemas.openxmlformats.org/officeDocument/2006/relationships/slide" Target="slides/slide52.xml"/><Relationship Id="rId79" Type="http://schemas.openxmlformats.org/officeDocument/2006/relationships/slide" Target="slides/slide73.xml"/><Relationship Id="rId102" Type="http://schemas.openxmlformats.org/officeDocument/2006/relationships/slide" Target="slides/slide96.xml"/><Relationship Id="rId123" Type="http://schemas.openxmlformats.org/officeDocument/2006/relationships/slide" Target="slides/slide117.xml"/><Relationship Id="rId144" Type="http://schemas.openxmlformats.org/officeDocument/2006/relationships/slide" Target="slides/slide138.xml"/><Relationship Id="rId90" Type="http://schemas.openxmlformats.org/officeDocument/2006/relationships/slide" Target="slides/slide84.xml"/><Relationship Id="rId165" Type="http://schemas.openxmlformats.org/officeDocument/2006/relationships/slide" Target="slides/slide159.xml"/><Relationship Id="rId186" Type="http://schemas.openxmlformats.org/officeDocument/2006/relationships/slide" Target="slides/slide18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250" cy="496888"/>
          </a:xfrm>
          <a:prstGeom prst="rect">
            <a:avLst/>
          </a:prstGeom>
        </p:spPr>
        <p:txBody>
          <a:bodyPr vert="horz" wrap="square" lIns="90735" tIns="45367" rIns="90735" bIns="45367" numCol="1" anchor="t" anchorCtr="0" compatLnSpc="1">
            <a:prstTxWarp prst="textNoShape">
              <a:avLst/>
            </a:prstTxWarp>
          </a:bodyPr>
          <a:lstStyle>
            <a:lvl1pPr latinLnBrk="0">
              <a:defRPr kumimoji="0" sz="1200">
                <a:latin typeface="Calibri" pitchFamily="34" charset="0"/>
                <a:ea typeface="굴림" charset="-127"/>
              </a:defRPr>
            </a:lvl1pPr>
          </a:lstStyle>
          <a:p>
            <a:pPr>
              <a:defRPr/>
            </a:pPr>
            <a:endParaRPr lang="en-GB" altLang="ko-KR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778250" y="0"/>
            <a:ext cx="2889250" cy="496888"/>
          </a:xfrm>
          <a:prstGeom prst="rect">
            <a:avLst/>
          </a:prstGeom>
        </p:spPr>
        <p:txBody>
          <a:bodyPr vert="horz" wrap="square" lIns="90735" tIns="45367" rIns="90735" bIns="45367" numCol="1" anchor="t" anchorCtr="0" compatLnSpc="1">
            <a:prstTxWarp prst="textNoShape">
              <a:avLst/>
            </a:prstTxWarp>
          </a:bodyPr>
          <a:lstStyle>
            <a:lvl1pPr algn="r" latinLnBrk="0">
              <a:defRPr kumimoji="0" sz="1200">
                <a:latin typeface="Calibri" pitchFamily="34" charset="0"/>
                <a:ea typeface="굴림" charset="-127"/>
              </a:defRPr>
            </a:lvl1pPr>
          </a:lstStyle>
          <a:p>
            <a:pPr>
              <a:defRPr/>
            </a:pPr>
            <a:fld id="{2784CA19-7E6F-4BAF-A95A-94BD713AA6D8}" type="datetimeFigureOut">
              <a:rPr lang="en-GB" altLang="ko-KR"/>
              <a:pPr>
                <a:defRPr/>
              </a:pPr>
              <a:t>24/08/2017</a:t>
            </a:fld>
            <a:endParaRPr lang="en-GB" altLang="ko-KR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29750"/>
            <a:ext cx="2889250" cy="496888"/>
          </a:xfrm>
          <a:prstGeom prst="rect">
            <a:avLst/>
          </a:prstGeom>
        </p:spPr>
        <p:txBody>
          <a:bodyPr vert="horz" wrap="square" lIns="90735" tIns="45367" rIns="90735" bIns="45367" numCol="1" anchor="b" anchorCtr="0" compatLnSpc="1">
            <a:prstTxWarp prst="textNoShape">
              <a:avLst/>
            </a:prstTxWarp>
          </a:bodyPr>
          <a:lstStyle>
            <a:lvl1pPr latinLnBrk="0">
              <a:defRPr kumimoji="0" sz="1200">
                <a:latin typeface="Calibri" pitchFamily="34" charset="0"/>
                <a:ea typeface="굴림" charset="-127"/>
              </a:defRPr>
            </a:lvl1pPr>
          </a:lstStyle>
          <a:p>
            <a:pPr>
              <a:defRPr/>
            </a:pPr>
            <a:endParaRPr lang="en-GB" altLang="ko-K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778250" y="9429750"/>
            <a:ext cx="2889250" cy="496888"/>
          </a:xfrm>
          <a:prstGeom prst="rect">
            <a:avLst/>
          </a:prstGeom>
        </p:spPr>
        <p:txBody>
          <a:bodyPr vert="horz" wrap="square" lIns="90735" tIns="45367" rIns="90735" bIns="45367" numCol="1" anchor="b" anchorCtr="0" compatLnSpc="1">
            <a:prstTxWarp prst="textNoShape">
              <a:avLst/>
            </a:prstTxWarp>
          </a:bodyPr>
          <a:lstStyle>
            <a:lvl1pPr algn="r" latinLnBrk="0">
              <a:defRPr kumimoji="0" sz="1200">
                <a:latin typeface="Calibri" pitchFamily="34" charset="0"/>
                <a:ea typeface="굴림" charset="-127"/>
              </a:defRPr>
            </a:lvl1pPr>
          </a:lstStyle>
          <a:p>
            <a:pPr>
              <a:defRPr/>
            </a:pPr>
            <a:fld id="{6057E90E-8584-44AB-A00B-9BA15DB70E6A}" type="slidenum">
              <a:rPr lang="en-GB" altLang="ko-KR"/>
              <a:pPr>
                <a:defRPr/>
              </a:pPr>
              <a:t>‹#›</a:t>
            </a:fld>
            <a:endParaRPr lang="en-GB" altLang="ko-KR" dirty="0"/>
          </a:p>
        </p:txBody>
      </p:sp>
    </p:spTree>
    <p:extLst>
      <p:ext uri="{BB962C8B-B14F-4D97-AF65-F5344CB8AC3E}">
        <p14:creationId xmlns:p14="http://schemas.microsoft.com/office/powerpoint/2010/main" val="219427318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250" cy="496888"/>
          </a:xfrm>
          <a:prstGeom prst="rect">
            <a:avLst/>
          </a:prstGeom>
        </p:spPr>
        <p:txBody>
          <a:bodyPr vert="horz" wrap="square" lIns="90735" tIns="45367" rIns="90735" bIns="45367" numCol="1" anchor="t" anchorCtr="0" compatLnSpc="1">
            <a:prstTxWarp prst="textNoShape">
              <a:avLst/>
            </a:prstTxWarp>
          </a:bodyPr>
          <a:lstStyle>
            <a:lvl1pPr latinLnBrk="0">
              <a:defRPr kumimoji="0" sz="1200">
                <a:latin typeface="Calibri" pitchFamily="34" charset="0"/>
                <a:ea typeface="굴림" charset="-127"/>
              </a:defRPr>
            </a:lvl1pPr>
          </a:lstStyle>
          <a:p>
            <a:pPr>
              <a:defRPr/>
            </a:pPr>
            <a:endParaRPr lang="en-GB" altLang="ko-KR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778250" y="0"/>
            <a:ext cx="2889250" cy="496888"/>
          </a:xfrm>
          <a:prstGeom prst="rect">
            <a:avLst/>
          </a:prstGeom>
        </p:spPr>
        <p:txBody>
          <a:bodyPr vert="horz" wrap="square" lIns="90735" tIns="45367" rIns="90735" bIns="45367" numCol="1" anchor="t" anchorCtr="0" compatLnSpc="1">
            <a:prstTxWarp prst="textNoShape">
              <a:avLst/>
            </a:prstTxWarp>
          </a:bodyPr>
          <a:lstStyle>
            <a:lvl1pPr algn="r" latinLnBrk="0">
              <a:defRPr kumimoji="0" sz="1200">
                <a:latin typeface="Calibri" pitchFamily="34" charset="0"/>
                <a:ea typeface="굴림" charset="-127"/>
              </a:defRPr>
            </a:lvl1pPr>
          </a:lstStyle>
          <a:p>
            <a:pPr>
              <a:defRPr/>
            </a:pPr>
            <a:fld id="{A96AE653-B4EC-409D-A60D-08D6BAA91D38}" type="datetimeFigureOut">
              <a:rPr lang="en-US" altLang="ko-KR"/>
              <a:pPr>
                <a:defRPr/>
              </a:pPr>
              <a:t>8/24/2017</a:t>
            </a:fld>
            <a:endParaRPr lang="en-GB" altLang="ko-KR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46113" y="744538"/>
            <a:ext cx="5376862" cy="37242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735" tIns="45367" rIns="90735" bIns="45367" rtlCol="0" anchor="ctr"/>
          <a:lstStyle/>
          <a:p>
            <a:pPr lvl="0"/>
            <a:endParaRPr lang="en-GB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66750" y="4716463"/>
            <a:ext cx="5335588" cy="4467225"/>
          </a:xfrm>
          <a:prstGeom prst="rect">
            <a:avLst/>
          </a:prstGeom>
        </p:spPr>
        <p:txBody>
          <a:bodyPr vert="horz" lIns="90735" tIns="45367" rIns="90735" bIns="45367" rtlCol="0">
            <a:normAutofit/>
          </a:bodyPr>
          <a:lstStyle/>
          <a:p>
            <a:pPr lvl="0"/>
            <a:r>
              <a:rPr lang="en-US" noProof="0" dirty="0" smtClean="0"/>
              <a:t>Click to edit Master text styles</a:t>
            </a:r>
          </a:p>
          <a:p>
            <a:pPr lvl="1"/>
            <a:r>
              <a:rPr lang="en-US" noProof="0" dirty="0" smtClean="0"/>
              <a:t>Second level</a:t>
            </a:r>
          </a:p>
          <a:p>
            <a:pPr lvl="2"/>
            <a:r>
              <a:rPr lang="en-US" noProof="0" dirty="0" smtClean="0"/>
              <a:t>Third level</a:t>
            </a:r>
          </a:p>
          <a:p>
            <a:pPr lvl="3"/>
            <a:r>
              <a:rPr lang="en-US" noProof="0" dirty="0" smtClean="0"/>
              <a:t>Fourth level</a:t>
            </a:r>
          </a:p>
          <a:p>
            <a:pPr lvl="4"/>
            <a:r>
              <a:rPr lang="en-US" noProof="0" dirty="0" smtClean="0"/>
              <a:t>Fifth level</a:t>
            </a:r>
            <a:endParaRPr lang="en-GB" noProof="0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9750"/>
            <a:ext cx="2889250" cy="496888"/>
          </a:xfrm>
          <a:prstGeom prst="rect">
            <a:avLst/>
          </a:prstGeom>
        </p:spPr>
        <p:txBody>
          <a:bodyPr vert="horz" wrap="square" lIns="90735" tIns="45367" rIns="90735" bIns="45367" numCol="1" anchor="b" anchorCtr="0" compatLnSpc="1">
            <a:prstTxWarp prst="textNoShape">
              <a:avLst/>
            </a:prstTxWarp>
          </a:bodyPr>
          <a:lstStyle>
            <a:lvl1pPr latinLnBrk="0">
              <a:defRPr kumimoji="0" sz="1200">
                <a:latin typeface="Calibri" pitchFamily="34" charset="0"/>
                <a:ea typeface="굴림" charset="-127"/>
              </a:defRPr>
            </a:lvl1pPr>
          </a:lstStyle>
          <a:p>
            <a:pPr>
              <a:defRPr/>
            </a:pPr>
            <a:endParaRPr lang="en-GB" altLang="ko-KR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778250" y="9429750"/>
            <a:ext cx="2889250" cy="496888"/>
          </a:xfrm>
          <a:prstGeom prst="rect">
            <a:avLst/>
          </a:prstGeom>
        </p:spPr>
        <p:txBody>
          <a:bodyPr vert="horz" wrap="square" lIns="90735" tIns="45367" rIns="90735" bIns="45367" numCol="1" anchor="b" anchorCtr="0" compatLnSpc="1">
            <a:prstTxWarp prst="textNoShape">
              <a:avLst/>
            </a:prstTxWarp>
          </a:bodyPr>
          <a:lstStyle>
            <a:lvl1pPr algn="r" latinLnBrk="0">
              <a:defRPr kumimoji="0" sz="1200">
                <a:latin typeface="Calibri" pitchFamily="34" charset="0"/>
                <a:ea typeface="굴림" charset="-127"/>
              </a:defRPr>
            </a:lvl1pPr>
          </a:lstStyle>
          <a:p>
            <a:pPr>
              <a:defRPr/>
            </a:pPr>
            <a:fld id="{6B955B0A-6295-46D9-BC80-E15EE3CC7EA6}" type="slidenum">
              <a:rPr lang="en-GB" altLang="ko-KR"/>
              <a:pPr>
                <a:defRPr/>
              </a:pPr>
              <a:t>‹#›</a:t>
            </a:fld>
            <a:endParaRPr lang="en-GB" altLang="ko-KR" dirty="0"/>
          </a:p>
        </p:txBody>
      </p:sp>
    </p:spTree>
    <p:extLst>
      <p:ext uri="{BB962C8B-B14F-4D97-AF65-F5344CB8AC3E}">
        <p14:creationId xmlns:p14="http://schemas.microsoft.com/office/powerpoint/2010/main" val="426565177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8588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428625" algn="l" defTabSz="8588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858838" algn="l" defTabSz="8588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289050" algn="l" defTabSz="8588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717675" algn="l" defTabSz="8588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2149069" algn="l" defTabSz="85962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578882" algn="l" defTabSz="85962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3008696" algn="l" defTabSz="85962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438510" algn="l" defTabSz="85962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-862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19" name="Title 21"/>
          <p:cNvSpPr>
            <a:spLocks noGrp="1"/>
          </p:cNvSpPr>
          <p:nvPr>
            <p:ph type="title" hasCustomPrompt="1"/>
          </p:nvPr>
        </p:nvSpPr>
        <p:spPr>
          <a:xfrm>
            <a:off x="491889" y="869304"/>
            <a:ext cx="8891796" cy="691683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 algn="l" defTabSz="957796" rtl="0" eaLnBrk="1" latinLnBrk="0" hangingPunct="1">
              <a:spcBef>
                <a:spcPct val="0"/>
              </a:spcBef>
              <a:buNone/>
              <a:defRPr lang="en-GB" sz="1700" b="1" i="0" kern="1200" noProof="0" dirty="0">
                <a:solidFill>
                  <a:schemeClr val="tx1"/>
                </a:solidFill>
                <a:latin typeface="+mn-ea"/>
                <a:ea typeface="+mn-ea"/>
                <a:cs typeface="+mj-cs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7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Insert banner statement here</a:t>
            </a:r>
            <a:endParaRPr kumimoji="0" lang="en-GB" sz="17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20" name="텍스트 개체 틀 20"/>
          <p:cNvSpPr>
            <a:spLocks noGrp="1"/>
          </p:cNvSpPr>
          <p:nvPr>
            <p:ph type="body" sz="quarter" idx="31"/>
          </p:nvPr>
        </p:nvSpPr>
        <p:spPr>
          <a:xfrm>
            <a:off x="491889" y="455200"/>
            <a:ext cx="7289289" cy="291749"/>
          </a:xfrm>
          <a:prstGeom prst="rect">
            <a:avLst/>
          </a:prstGeom>
          <a:ln>
            <a:noFill/>
          </a:ln>
        </p:spPr>
        <p:txBody>
          <a:bodyPr vert="horz" wrap="none" lIns="0" tIns="67664" rIns="0" bIns="36000" rtlCol="0" anchor="b">
            <a:noAutofit/>
          </a:bodyPr>
          <a:lstStyle>
            <a:lvl1pPr>
              <a:defRPr lang="en-GB" altLang="en-GB" sz="1500" b="1" kern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>
              <a:defRPr sz="1300">
                <a:latin typeface="HY헤드라인M" pitchFamily="18" charset="-127"/>
                <a:ea typeface="HY헤드라인M" pitchFamily="18" charset="-127"/>
              </a:defRPr>
            </a:lvl2pPr>
            <a:lvl3pPr>
              <a:defRPr sz="1300">
                <a:latin typeface="HY헤드라인M" pitchFamily="18" charset="-127"/>
                <a:ea typeface="HY헤드라인M" pitchFamily="18" charset="-127"/>
              </a:defRPr>
            </a:lvl3pPr>
            <a:lvl4pPr>
              <a:defRPr sz="1300">
                <a:latin typeface="HY헤드라인M" pitchFamily="18" charset="-127"/>
                <a:ea typeface="HY헤드라인M" pitchFamily="18" charset="-127"/>
              </a:defRPr>
            </a:lvl4pPr>
            <a:lvl5pPr>
              <a:defRPr sz="1300">
                <a:latin typeface="HY헤드라인M" pitchFamily="18" charset="-127"/>
                <a:ea typeface="HY헤드라인M" pitchFamily="18" charset="-127"/>
              </a:defRPr>
            </a:lvl5pPr>
          </a:lstStyle>
          <a:p>
            <a:pPr marL="0" marR="0" lvl="0" indent="0" algn="l" defTabSz="95812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ko-KR" altLang="en-GB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/>
                <a:ea typeface="맑은 고딕"/>
                <a:cs typeface="+mn-cs"/>
              </a:rPr>
              <a:t>마스터 텍스트 스타일을 편집합니다</a:t>
            </a:r>
            <a:endParaRPr kumimoji="0" lang="en-GB" altLang="en-GB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31274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3276438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내용 슬라이드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0"/>
          <p:cNvSpPr>
            <a:spLocks noChangeArrowheads="1"/>
          </p:cNvSpPr>
          <p:nvPr userDrawn="1"/>
        </p:nvSpPr>
        <p:spPr bwMode="auto">
          <a:xfrm>
            <a:off x="4583123" y="6591300"/>
            <a:ext cx="720725" cy="196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algn="ctr">
              <a:defRPr/>
            </a:pPr>
            <a:fld id="{85BA8E30-90E4-43FC-9FC5-DAFDFF1A1B9B}" type="slidenum">
              <a:rPr kumimoji="0" lang="ko-KR" altLang="en-US" sz="100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endParaRPr kumimoji="0" lang="en-US" altLang="ko-KR" sz="100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텍스트 개체 틀 5"/>
          <p:cNvSpPr>
            <a:spLocks noGrp="1"/>
          </p:cNvSpPr>
          <p:nvPr>
            <p:ph type="body" sz="quarter" idx="14"/>
          </p:nvPr>
        </p:nvSpPr>
        <p:spPr>
          <a:xfrm>
            <a:off x="166664" y="671496"/>
            <a:ext cx="9572659" cy="542931"/>
          </a:xfrm>
          <a:prstGeom prst="rect">
            <a:avLst/>
          </a:prstGeom>
        </p:spPr>
        <p:txBody>
          <a:bodyPr tIns="36000" bIns="36000"/>
          <a:lstStyle>
            <a:lvl1pPr marL="0" indent="0" algn="l">
              <a:buFontTx/>
              <a:buNone/>
              <a:defRPr sz="1500" b="1">
                <a:latin typeface="맑은 고딕" pitchFamily="50" charset="-127"/>
                <a:ea typeface="맑은 고딕" pitchFamily="50" charset="-127"/>
              </a:defRPr>
            </a:lvl1pPr>
            <a:lvl2pPr algn="l">
              <a:buFontTx/>
              <a:buNone/>
              <a:defRPr/>
            </a:lvl2pPr>
            <a:lvl3pPr algn="l">
              <a:buFontTx/>
              <a:buNone/>
              <a:defRPr/>
            </a:lvl3pPr>
            <a:lvl4pPr algn="l">
              <a:buFontTx/>
              <a:buNone/>
              <a:defRPr/>
            </a:lvl4pPr>
            <a:lvl5pPr algn="l">
              <a:buFontTx/>
              <a:buNone/>
              <a:defRPr/>
            </a:lvl5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6655" y="216576"/>
            <a:ext cx="9572692" cy="357190"/>
          </a:xfrm>
          <a:prstGeom prst="rect">
            <a:avLst/>
          </a:prstGeom>
        </p:spPr>
        <p:txBody>
          <a:bodyPr anchor="b" anchorCtr="0"/>
          <a:lstStyle>
            <a:lvl1pPr>
              <a:defRPr sz="1800">
                <a:solidFill>
                  <a:srgbClr val="080808"/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 dirty="0"/>
          </a:p>
        </p:txBody>
      </p:sp>
      <p:sp>
        <p:nvSpPr>
          <p:cNvPr id="10" name="텍스트 개체 틀 9"/>
          <p:cNvSpPr>
            <a:spLocks noGrp="1"/>
          </p:cNvSpPr>
          <p:nvPr>
            <p:ph type="body" sz="quarter" idx="12"/>
          </p:nvPr>
        </p:nvSpPr>
        <p:spPr>
          <a:xfrm>
            <a:off x="166661" y="1285861"/>
            <a:ext cx="9572691" cy="5143515"/>
          </a:xfrm>
          <a:prstGeom prst="rect">
            <a:avLst/>
          </a:prstGeom>
        </p:spPr>
        <p:txBody>
          <a:bodyPr/>
          <a:lstStyle>
            <a:lvl1pPr latinLnBrk="0">
              <a:buNone/>
              <a:defRPr sz="1200" b="0">
                <a:latin typeface="맑은 고딕" pitchFamily="50" charset="-127"/>
                <a:ea typeface="맑은 고딕" pitchFamily="50" charset="-127"/>
              </a:defRPr>
            </a:lvl1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목차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 txBox="1">
            <a:spLocks/>
          </p:cNvSpPr>
          <p:nvPr userDrawn="1"/>
        </p:nvSpPr>
        <p:spPr bwMode="auto">
          <a:xfrm>
            <a:off x="382588" y="1490667"/>
            <a:ext cx="9339262" cy="473075"/>
          </a:xfrm>
          <a:prstGeom prst="rect">
            <a:avLst/>
          </a:prstGeom>
          <a:noFill/>
          <a:ln>
            <a:noFill/>
          </a:ln>
          <a:extLst/>
        </p:spPr>
        <p:txBody>
          <a:bodyPr lIns="91434" tIns="45718" rIns="91434" bIns="45718" anchor="b"/>
          <a:lstStyle>
            <a:lvl1pPr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9pPr>
          </a:lstStyle>
          <a:p>
            <a:pPr>
              <a:lnSpc>
                <a:spcPct val="85000"/>
              </a:lnSpc>
              <a:defRPr/>
            </a:pPr>
            <a:r>
              <a:rPr kumimoji="0" lang="ko-KR" altLang="en-US" sz="2800" b="1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목  차</a:t>
            </a:r>
          </a:p>
        </p:txBody>
      </p:sp>
      <p:sp>
        <p:nvSpPr>
          <p:cNvPr id="3" name="Rectangle 20"/>
          <p:cNvSpPr>
            <a:spLocks noChangeArrowheads="1"/>
          </p:cNvSpPr>
          <p:nvPr userDrawn="1"/>
        </p:nvSpPr>
        <p:spPr bwMode="auto">
          <a:xfrm>
            <a:off x="4583123" y="6591300"/>
            <a:ext cx="720725" cy="196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algn="ctr">
              <a:defRPr/>
            </a:pPr>
            <a:fld id="{C279D41F-6462-4406-B7FF-9449EAA23A3C}" type="slidenum">
              <a:rPr kumimoji="0" lang="ko-KR" altLang="en-US" sz="100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endParaRPr kumimoji="0" lang="en-US" altLang="ko-KR" sz="100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19" name="Title 21"/>
          <p:cNvSpPr>
            <a:spLocks noGrp="1"/>
          </p:cNvSpPr>
          <p:nvPr>
            <p:ph type="title" hasCustomPrompt="1"/>
          </p:nvPr>
        </p:nvSpPr>
        <p:spPr>
          <a:xfrm>
            <a:off x="491889" y="869304"/>
            <a:ext cx="8891796" cy="691683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 algn="l" defTabSz="957796" rtl="0" eaLnBrk="1" latinLnBrk="0" hangingPunct="1">
              <a:spcBef>
                <a:spcPct val="0"/>
              </a:spcBef>
              <a:buNone/>
              <a:defRPr lang="en-GB" sz="1700" b="1" i="0" kern="1200" noProof="0" dirty="0">
                <a:solidFill>
                  <a:schemeClr val="tx1"/>
                </a:solidFill>
                <a:latin typeface="+mn-ea"/>
                <a:ea typeface="+mn-ea"/>
                <a:cs typeface="+mj-cs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7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Insert banner statement here</a:t>
            </a:r>
            <a:endParaRPr kumimoji="0" lang="en-GB" sz="17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20" name="텍스트 개체 틀 20"/>
          <p:cNvSpPr>
            <a:spLocks noGrp="1"/>
          </p:cNvSpPr>
          <p:nvPr>
            <p:ph type="body" sz="quarter" idx="31"/>
          </p:nvPr>
        </p:nvSpPr>
        <p:spPr>
          <a:xfrm>
            <a:off x="491889" y="455200"/>
            <a:ext cx="7289289" cy="291749"/>
          </a:xfrm>
          <a:prstGeom prst="rect">
            <a:avLst/>
          </a:prstGeom>
          <a:ln>
            <a:noFill/>
          </a:ln>
        </p:spPr>
        <p:txBody>
          <a:bodyPr vert="horz" wrap="none" lIns="0" tIns="67664" rIns="0" bIns="36000" rtlCol="0" anchor="b">
            <a:noAutofit/>
          </a:bodyPr>
          <a:lstStyle>
            <a:lvl1pPr>
              <a:defRPr lang="en-GB" altLang="en-GB" sz="1500" b="1" kern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>
              <a:defRPr sz="1300">
                <a:latin typeface="HY헤드라인M" pitchFamily="18" charset="-127"/>
                <a:ea typeface="HY헤드라인M" pitchFamily="18" charset="-127"/>
              </a:defRPr>
            </a:lvl2pPr>
            <a:lvl3pPr>
              <a:defRPr sz="1300">
                <a:latin typeface="HY헤드라인M" pitchFamily="18" charset="-127"/>
                <a:ea typeface="HY헤드라인M" pitchFamily="18" charset="-127"/>
              </a:defRPr>
            </a:lvl3pPr>
            <a:lvl4pPr>
              <a:defRPr sz="1300">
                <a:latin typeface="HY헤드라인M" pitchFamily="18" charset="-127"/>
                <a:ea typeface="HY헤드라인M" pitchFamily="18" charset="-127"/>
              </a:defRPr>
            </a:lvl4pPr>
            <a:lvl5pPr>
              <a:defRPr sz="1300">
                <a:latin typeface="HY헤드라인M" pitchFamily="18" charset="-127"/>
                <a:ea typeface="HY헤드라인M" pitchFamily="18" charset="-127"/>
              </a:defRPr>
            </a:lvl5pPr>
          </a:lstStyle>
          <a:p>
            <a:pPr marL="0" marR="0" lvl="0" indent="0" algn="l" defTabSz="95812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ko-KR" altLang="en-GB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/>
                <a:ea typeface="맑은 고딕"/>
                <a:cs typeface="+mn-cs"/>
              </a:rPr>
              <a:t>마스터 텍스트 스타일을 편집합니다</a:t>
            </a:r>
            <a:endParaRPr kumimoji="0" lang="en-GB" altLang="en-GB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19" name="Title 21"/>
          <p:cNvSpPr>
            <a:spLocks noGrp="1"/>
          </p:cNvSpPr>
          <p:nvPr>
            <p:ph type="title" hasCustomPrompt="1"/>
          </p:nvPr>
        </p:nvSpPr>
        <p:spPr>
          <a:xfrm>
            <a:off x="491889" y="869304"/>
            <a:ext cx="8891796" cy="691683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 algn="l" defTabSz="957796" rtl="0" eaLnBrk="1" latinLnBrk="0" hangingPunct="1">
              <a:spcBef>
                <a:spcPct val="0"/>
              </a:spcBef>
              <a:buNone/>
              <a:defRPr lang="en-GB" sz="1700" b="1" i="0" kern="1200" noProof="0" dirty="0">
                <a:solidFill>
                  <a:schemeClr val="tx1"/>
                </a:solidFill>
                <a:latin typeface="+mn-ea"/>
                <a:ea typeface="+mn-ea"/>
                <a:cs typeface="+mj-cs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7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Insert banner statement here</a:t>
            </a:r>
            <a:endParaRPr kumimoji="0" lang="en-GB" sz="17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20" name="텍스트 개체 틀 20"/>
          <p:cNvSpPr>
            <a:spLocks noGrp="1"/>
          </p:cNvSpPr>
          <p:nvPr>
            <p:ph type="body" sz="quarter" idx="31"/>
          </p:nvPr>
        </p:nvSpPr>
        <p:spPr>
          <a:xfrm>
            <a:off x="491889" y="455200"/>
            <a:ext cx="7289289" cy="291749"/>
          </a:xfrm>
          <a:prstGeom prst="rect">
            <a:avLst/>
          </a:prstGeom>
          <a:ln>
            <a:noFill/>
          </a:ln>
        </p:spPr>
        <p:txBody>
          <a:bodyPr vert="horz" wrap="none" lIns="0" tIns="67664" rIns="0" bIns="36000" rtlCol="0" anchor="b">
            <a:noAutofit/>
          </a:bodyPr>
          <a:lstStyle>
            <a:lvl1pPr>
              <a:defRPr lang="en-GB" altLang="en-GB" sz="1500" b="1" kern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>
              <a:defRPr sz="1300">
                <a:latin typeface="HY헤드라인M" pitchFamily="18" charset="-127"/>
                <a:ea typeface="HY헤드라인M" pitchFamily="18" charset="-127"/>
              </a:defRPr>
            </a:lvl2pPr>
            <a:lvl3pPr>
              <a:defRPr sz="1300">
                <a:latin typeface="HY헤드라인M" pitchFamily="18" charset="-127"/>
                <a:ea typeface="HY헤드라인M" pitchFamily="18" charset="-127"/>
              </a:defRPr>
            </a:lvl3pPr>
            <a:lvl4pPr>
              <a:defRPr sz="1300">
                <a:latin typeface="HY헤드라인M" pitchFamily="18" charset="-127"/>
                <a:ea typeface="HY헤드라인M" pitchFamily="18" charset="-127"/>
              </a:defRPr>
            </a:lvl4pPr>
            <a:lvl5pPr>
              <a:defRPr sz="1300">
                <a:latin typeface="HY헤드라인M" pitchFamily="18" charset="-127"/>
                <a:ea typeface="HY헤드라인M" pitchFamily="18" charset="-127"/>
              </a:defRPr>
            </a:lvl5pPr>
          </a:lstStyle>
          <a:p>
            <a:pPr marL="0" marR="0" lvl="0" indent="0" algn="l" defTabSz="95812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ko-KR" altLang="en-GB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/>
                <a:ea typeface="맑은 고딕"/>
                <a:cs typeface="+mn-cs"/>
              </a:rPr>
              <a:t>마스터 텍스트 스타일을 편집합니다</a:t>
            </a:r>
            <a:endParaRPr kumimoji="0" lang="en-GB" altLang="en-GB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565113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19" name="Title 21"/>
          <p:cNvSpPr>
            <a:spLocks noGrp="1"/>
          </p:cNvSpPr>
          <p:nvPr>
            <p:ph type="title" hasCustomPrompt="1"/>
          </p:nvPr>
        </p:nvSpPr>
        <p:spPr>
          <a:xfrm>
            <a:off x="491889" y="869304"/>
            <a:ext cx="8891796" cy="691683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 algn="l" defTabSz="957796" rtl="0" eaLnBrk="1" latinLnBrk="0" hangingPunct="1">
              <a:spcBef>
                <a:spcPct val="0"/>
              </a:spcBef>
              <a:buNone/>
              <a:defRPr lang="en-GB" sz="1700" b="1" i="0" kern="1200" noProof="0" dirty="0">
                <a:solidFill>
                  <a:schemeClr val="tx1"/>
                </a:solidFill>
                <a:latin typeface="+mn-ea"/>
                <a:ea typeface="+mn-ea"/>
                <a:cs typeface="+mj-cs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7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Insert banner statement here</a:t>
            </a:r>
            <a:endParaRPr kumimoji="0" lang="en-GB" sz="17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20" name="텍스트 개체 틀 20"/>
          <p:cNvSpPr>
            <a:spLocks noGrp="1"/>
          </p:cNvSpPr>
          <p:nvPr>
            <p:ph type="body" sz="quarter" idx="31"/>
          </p:nvPr>
        </p:nvSpPr>
        <p:spPr>
          <a:xfrm>
            <a:off x="491889" y="455200"/>
            <a:ext cx="7289289" cy="291749"/>
          </a:xfrm>
          <a:prstGeom prst="rect">
            <a:avLst/>
          </a:prstGeom>
          <a:ln>
            <a:noFill/>
          </a:ln>
        </p:spPr>
        <p:txBody>
          <a:bodyPr vert="horz" wrap="none" lIns="0" tIns="67664" rIns="0" bIns="36000" rtlCol="0" anchor="b">
            <a:noAutofit/>
          </a:bodyPr>
          <a:lstStyle>
            <a:lvl1pPr>
              <a:defRPr lang="en-GB" altLang="en-GB" sz="1500" b="1" kern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>
              <a:defRPr sz="1300">
                <a:latin typeface="HY헤드라인M" pitchFamily="18" charset="-127"/>
                <a:ea typeface="HY헤드라인M" pitchFamily="18" charset="-127"/>
              </a:defRPr>
            </a:lvl2pPr>
            <a:lvl3pPr>
              <a:defRPr sz="1300">
                <a:latin typeface="HY헤드라인M" pitchFamily="18" charset="-127"/>
                <a:ea typeface="HY헤드라인M" pitchFamily="18" charset="-127"/>
              </a:defRPr>
            </a:lvl3pPr>
            <a:lvl4pPr>
              <a:defRPr sz="1300">
                <a:latin typeface="HY헤드라인M" pitchFamily="18" charset="-127"/>
                <a:ea typeface="HY헤드라인M" pitchFamily="18" charset="-127"/>
              </a:defRPr>
            </a:lvl4pPr>
            <a:lvl5pPr>
              <a:defRPr sz="1300">
                <a:latin typeface="HY헤드라인M" pitchFamily="18" charset="-127"/>
                <a:ea typeface="HY헤드라인M" pitchFamily="18" charset="-127"/>
              </a:defRPr>
            </a:lvl5pPr>
          </a:lstStyle>
          <a:p>
            <a:pPr marL="0" marR="0" lvl="0" indent="0" algn="l" defTabSz="95812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ko-KR" altLang="en-GB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/>
                <a:ea typeface="맑은 고딕"/>
                <a:cs typeface="+mn-cs"/>
              </a:rPr>
              <a:t>마스터 텍스트 스타일을 편집합니다</a:t>
            </a:r>
            <a:endParaRPr kumimoji="0" lang="en-GB" altLang="en-GB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7" y="6523060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19" name="Title 21"/>
          <p:cNvSpPr>
            <a:spLocks noGrp="1"/>
          </p:cNvSpPr>
          <p:nvPr>
            <p:ph type="title" hasCustomPrompt="1"/>
          </p:nvPr>
        </p:nvSpPr>
        <p:spPr>
          <a:xfrm>
            <a:off x="491889" y="869307"/>
            <a:ext cx="8891796" cy="691683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 algn="l" defTabSz="957796" rtl="0" eaLnBrk="1" latinLnBrk="0" hangingPunct="1">
              <a:spcBef>
                <a:spcPct val="0"/>
              </a:spcBef>
              <a:buNone/>
              <a:defRPr lang="en-GB" sz="1700" b="1" i="0" kern="1200" noProof="0" dirty="0">
                <a:solidFill>
                  <a:schemeClr val="tx1"/>
                </a:solidFill>
                <a:latin typeface="+mn-ea"/>
                <a:ea typeface="+mn-ea"/>
                <a:cs typeface="+mj-cs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7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Insert banner statement here</a:t>
            </a:r>
            <a:endParaRPr kumimoji="0" lang="en-GB" sz="17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20" name="텍스트 개체 틀 20"/>
          <p:cNvSpPr>
            <a:spLocks noGrp="1"/>
          </p:cNvSpPr>
          <p:nvPr>
            <p:ph type="body" sz="quarter" idx="31"/>
          </p:nvPr>
        </p:nvSpPr>
        <p:spPr>
          <a:xfrm>
            <a:off x="491889" y="455204"/>
            <a:ext cx="7289289" cy="291749"/>
          </a:xfrm>
          <a:prstGeom prst="rect">
            <a:avLst/>
          </a:prstGeom>
          <a:ln>
            <a:noFill/>
          </a:ln>
        </p:spPr>
        <p:txBody>
          <a:bodyPr vert="horz" wrap="none" lIns="0" tIns="67664" rIns="0" bIns="36000" rtlCol="0" anchor="b">
            <a:noAutofit/>
          </a:bodyPr>
          <a:lstStyle>
            <a:lvl1pPr>
              <a:defRPr lang="en-GB" altLang="en-GB" sz="1500" b="1" kern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>
              <a:defRPr sz="1300">
                <a:latin typeface="HY헤드라인M" pitchFamily="18" charset="-127"/>
                <a:ea typeface="HY헤드라인M" pitchFamily="18" charset="-127"/>
              </a:defRPr>
            </a:lvl2pPr>
            <a:lvl3pPr>
              <a:defRPr sz="1300">
                <a:latin typeface="HY헤드라인M" pitchFamily="18" charset="-127"/>
                <a:ea typeface="HY헤드라인M" pitchFamily="18" charset="-127"/>
              </a:defRPr>
            </a:lvl3pPr>
            <a:lvl4pPr>
              <a:defRPr sz="1300">
                <a:latin typeface="HY헤드라인M" pitchFamily="18" charset="-127"/>
                <a:ea typeface="HY헤드라인M" pitchFamily="18" charset="-127"/>
              </a:defRPr>
            </a:lvl4pPr>
            <a:lvl5pPr>
              <a:defRPr sz="1300">
                <a:latin typeface="HY헤드라인M" pitchFamily="18" charset="-127"/>
                <a:ea typeface="HY헤드라인M" pitchFamily="18" charset="-127"/>
              </a:defRPr>
            </a:lvl5pPr>
          </a:lstStyle>
          <a:p>
            <a:pPr marL="0" marR="0" lvl="0" indent="0" algn="l" defTabSz="95812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ko-KR" altLang="en-GB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/>
                <a:ea typeface="맑은 고딕"/>
                <a:cs typeface="+mn-cs"/>
              </a:rPr>
              <a:t>마스터 텍스트 스타일을 편집합니다</a:t>
            </a:r>
            <a:endParaRPr kumimoji="0" lang="en-GB" altLang="en-GB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3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en-US" altLang="ko-KR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/11</a:t>
            </a:r>
            <a:r>
              <a:rPr lang="ko-KR" altLang="en-US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</p:cSld>
  <p:clrMapOvr>
    <a:masterClrMapping/>
  </p:clrMapOvr>
  <p:hf sldNum="0"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19" name="Title 21"/>
          <p:cNvSpPr>
            <a:spLocks noGrp="1"/>
          </p:cNvSpPr>
          <p:nvPr>
            <p:ph type="title" hasCustomPrompt="1"/>
          </p:nvPr>
        </p:nvSpPr>
        <p:spPr>
          <a:xfrm>
            <a:off x="491889" y="869304"/>
            <a:ext cx="8891796" cy="691683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 algn="l" defTabSz="957796" rtl="0" eaLnBrk="1" latinLnBrk="0" hangingPunct="1">
              <a:spcBef>
                <a:spcPct val="0"/>
              </a:spcBef>
              <a:buNone/>
              <a:defRPr lang="en-GB" sz="1700" b="1" i="0" kern="1200" noProof="0" dirty="0">
                <a:solidFill>
                  <a:schemeClr val="tx1"/>
                </a:solidFill>
                <a:latin typeface="+mn-ea"/>
                <a:ea typeface="+mn-ea"/>
                <a:cs typeface="+mj-cs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7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Insert banner statement here</a:t>
            </a:r>
            <a:endParaRPr kumimoji="0" lang="en-GB" sz="17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20" name="텍스트 개체 틀 20"/>
          <p:cNvSpPr>
            <a:spLocks noGrp="1"/>
          </p:cNvSpPr>
          <p:nvPr>
            <p:ph type="body" sz="quarter" idx="31"/>
          </p:nvPr>
        </p:nvSpPr>
        <p:spPr>
          <a:xfrm>
            <a:off x="491889" y="455200"/>
            <a:ext cx="7289289" cy="291749"/>
          </a:xfrm>
          <a:prstGeom prst="rect">
            <a:avLst/>
          </a:prstGeom>
          <a:ln>
            <a:noFill/>
          </a:ln>
        </p:spPr>
        <p:txBody>
          <a:bodyPr vert="horz" wrap="none" lIns="0" tIns="67664" rIns="0" bIns="36000" rtlCol="0" anchor="b">
            <a:noAutofit/>
          </a:bodyPr>
          <a:lstStyle>
            <a:lvl1pPr>
              <a:defRPr lang="en-GB" altLang="en-GB" sz="1500" b="1" kern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>
              <a:defRPr sz="1300">
                <a:latin typeface="HY헤드라인M" pitchFamily="18" charset="-127"/>
                <a:ea typeface="HY헤드라인M" pitchFamily="18" charset="-127"/>
              </a:defRPr>
            </a:lvl2pPr>
            <a:lvl3pPr>
              <a:defRPr sz="1300">
                <a:latin typeface="HY헤드라인M" pitchFamily="18" charset="-127"/>
                <a:ea typeface="HY헤드라인M" pitchFamily="18" charset="-127"/>
              </a:defRPr>
            </a:lvl3pPr>
            <a:lvl4pPr>
              <a:defRPr sz="1300">
                <a:latin typeface="HY헤드라인M" pitchFamily="18" charset="-127"/>
                <a:ea typeface="HY헤드라인M" pitchFamily="18" charset="-127"/>
              </a:defRPr>
            </a:lvl4pPr>
            <a:lvl5pPr>
              <a:defRPr sz="1300">
                <a:latin typeface="HY헤드라인M" pitchFamily="18" charset="-127"/>
                <a:ea typeface="HY헤드라인M" pitchFamily="18" charset="-127"/>
              </a:defRPr>
            </a:lvl5pPr>
          </a:lstStyle>
          <a:p>
            <a:pPr marL="0" marR="0" lvl="0" indent="0" algn="l" defTabSz="95812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ko-KR" altLang="en-GB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/>
                <a:ea typeface="맑은 고딕"/>
                <a:cs typeface="+mn-cs"/>
              </a:rPr>
              <a:t>마스터 텍스트 스타일을 편집합니다</a:t>
            </a:r>
            <a:endParaRPr kumimoji="0" lang="en-GB" altLang="en-GB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 defTabSz="957796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kumimoji="0" lang="en-US" altLang="ko-KR" sz="120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pPr algn="ctr" defTabSz="957796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kumimoji="0" lang="ko-KR" altLang="en-US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endParaRPr kumimoji="0" lang="en-US" altLang="ko-KR" sz="12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algn="ctr" defTabSz="914400"/>
            <a:r>
              <a:rPr lang="ko-KR" altLang="en-US" sz="1400" b="1" dirty="0" smtClean="0">
                <a:solidFill>
                  <a:srgbClr val="DC413C"/>
                </a:solidFill>
                <a:latin typeface="굴림" pitchFamily="50" charset="-127"/>
                <a:ea typeface="견고딕" pitchFamily="18" charset="-127"/>
              </a:rPr>
              <a:t>대 외 비</a:t>
            </a:r>
            <a:endParaRPr lang="ko-KR" altLang="en-US" sz="1400" dirty="0" smtClean="0">
              <a:solidFill>
                <a:prstClr val="black"/>
              </a:solidFill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-862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19" name="Title 21"/>
          <p:cNvSpPr>
            <a:spLocks noGrp="1"/>
          </p:cNvSpPr>
          <p:nvPr>
            <p:ph type="title" hasCustomPrompt="1"/>
          </p:nvPr>
        </p:nvSpPr>
        <p:spPr>
          <a:xfrm>
            <a:off x="491889" y="869304"/>
            <a:ext cx="8891796" cy="691683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 algn="l" defTabSz="957796" rtl="0" eaLnBrk="1" latinLnBrk="0" hangingPunct="1">
              <a:spcBef>
                <a:spcPct val="0"/>
              </a:spcBef>
              <a:buNone/>
              <a:defRPr lang="en-GB" sz="1700" b="1" i="0" kern="1200" noProof="0" dirty="0">
                <a:solidFill>
                  <a:schemeClr val="tx1"/>
                </a:solidFill>
                <a:latin typeface="+mn-ea"/>
                <a:ea typeface="+mn-ea"/>
                <a:cs typeface="+mj-cs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7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Insert banner statement here</a:t>
            </a:r>
            <a:endParaRPr kumimoji="0" lang="en-GB" sz="17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20" name="텍스트 개체 틀 20"/>
          <p:cNvSpPr>
            <a:spLocks noGrp="1"/>
          </p:cNvSpPr>
          <p:nvPr>
            <p:ph type="body" sz="quarter" idx="31"/>
          </p:nvPr>
        </p:nvSpPr>
        <p:spPr>
          <a:xfrm>
            <a:off x="491889" y="455200"/>
            <a:ext cx="7289289" cy="291749"/>
          </a:xfrm>
          <a:prstGeom prst="rect">
            <a:avLst/>
          </a:prstGeom>
          <a:ln>
            <a:noFill/>
          </a:ln>
        </p:spPr>
        <p:txBody>
          <a:bodyPr vert="horz" wrap="none" lIns="0" tIns="67664" rIns="0" bIns="36000" rtlCol="0" anchor="b">
            <a:noAutofit/>
          </a:bodyPr>
          <a:lstStyle>
            <a:lvl1pPr marL="342900" indent="-342900">
              <a:buFont typeface="+mj-lt"/>
              <a:buAutoNum type="arabicPeriod"/>
              <a:defRPr lang="en-GB" altLang="en-GB" sz="1500" b="1" kern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>
              <a:defRPr sz="1300">
                <a:latin typeface="HY헤드라인M" pitchFamily="18" charset="-127"/>
                <a:ea typeface="HY헤드라인M" pitchFamily="18" charset="-127"/>
              </a:defRPr>
            </a:lvl2pPr>
            <a:lvl3pPr>
              <a:defRPr sz="1300">
                <a:latin typeface="HY헤드라인M" pitchFamily="18" charset="-127"/>
                <a:ea typeface="HY헤드라인M" pitchFamily="18" charset="-127"/>
              </a:defRPr>
            </a:lvl3pPr>
            <a:lvl4pPr>
              <a:defRPr sz="1300">
                <a:latin typeface="HY헤드라인M" pitchFamily="18" charset="-127"/>
                <a:ea typeface="HY헤드라인M" pitchFamily="18" charset="-127"/>
              </a:defRPr>
            </a:lvl4pPr>
            <a:lvl5pPr>
              <a:defRPr sz="1300">
                <a:latin typeface="HY헤드라인M" pitchFamily="18" charset="-127"/>
                <a:ea typeface="HY헤드라인M" pitchFamily="18" charset="-127"/>
              </a:defRPr>
            </a:lvl5pPr>
          </a:lstStyle>
          <a:p>
            <a:pPr marL="0" marR="0" lvl="0" indent="0" algn="l" defTabSz="95812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ko-KR" altLang="en-GB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/>
                <a:ea typeface="맑은 고딕"/>
                <a:cs typeface="+mn-cs"/>
              </a:rPr>
              <a:t>마스터 텍스트 스타일을 편집합니다</a:t>
            </a:r>
            <a:endParaRPr kumimoji="0" lang="en-GB" altLang="en-GB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66" y="-862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78" y="6523042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19" name="Title 21"/>
          <p:cNvSpPr>
            <a:spLocks noGrp="1"/>
          </p:cNvSpPr>
          <p:nvPr>
            <p:ph type="title" hasCustomPrompt="1"/>
          </p:nvPr>
        </p:nvSpPr>
        <p:spPr>
          <a:xfrm>
            <a:off x="491889" y="869290"/>
            <a:ext cx="8891796" cy="691683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 algn="l" defTabSz="957796" rtl="0" eaLnBrk="1" latinLnBrk="0" hangingPunct="1">
              <a:spcBef>
                <a:spcPct val="0"/>
              </a:spcBef>
              <a:buNone/>
              <a:defRPr lang="en-GB" sz="1700" b="1" i="0" kern="1200" noProof="0" dirty="0">
                <a:solidFill>
                  <a:schemeClr val="tx1"/>
                </a:solidFill>
                <a:latin typeface="+mn-ea"/>
                <a:ea typeface="+mn-ea"/>
                <a:cs typeface="+mj-cs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7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Insert banner statement here</a:t>
            </a:r>
            <a:endParaRPr kumimoji="0" lang="en-GB" sz="17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20" name="텍스트 개체 틀 20"/>
          <p:cNvSpPr>
            <a:spLocks noGrp="1"/>
          </p:cNvSpPr>
          <p:nvPr>
            <p:ph type="body" sz="quarter" idx="31"/>
          </p:nvPr>
        </p:nvSpPr>
        <p:spPr>
          <a:xfrm>
            <a:off x="491889" y="455186"/>
            <a:ext cx="7289289" cy="291749"/>
          </a:xfrm>
          <a:prstGeom prst="rect">
            <a:avLst/>
          </a:prstGeom>
          <a:ln>
            <a:noFill/>
          </a:ln>
        </p:spPr>
        <p:txBody>
          <a:bodyPr vert="horz" wrap="none" lIns="0" tIns="67664" rIns="0" bIns="36000" rtlCol="0" anchor="b">
            <a:noAutofit/>
          </a:bodyPr>
          <a:lstStyle>
            <a:lvl1pPr marL="342900" indent="-342900">
              <a:buFont typeface="+mj-lt"/>
              <a:buAutoNum type="arabicPeriod"/>
              <a:defRPr lang="en-GB" altLang="en-GB" sz="1500" b="1" kern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>
              <a:defRPr sz="1300">
                <a:latin typeface="HY헤드라인M" pitchFamily="18" charset="-127"/>
                <a:ea typeface="HY헤드라인M" pitchFamily="18" charset="-127"/>
              </a:defRPr>
            </a:lvl2pPr>
            <a:lvl3pPr>
              <a:defRPr sz="1300">
                <a:latin typeface="HY헤드라인M" pitchFamily="18" charset="-127"/>
                <a:ea typeface="HY헤드라인M" pitchFamily="18" charset="-127"/>
              </a:defRPr>
            </a:lvl3pPr>
            <a:lvl4pPr>
              <a:defRPr sz="1300">
                <a:latin typeface="HY헤드라인M" pitchFamily="18" charset="-127"/>
                <a:ea typeface="HY헤드라인M" pitchFamily="18" charset="-127"/>
              </a:defRPr>
            </a:lvl4pPr>
            <a:lvl5pPr>
              <a:defRPr sz="1300">
                <a:latin typeface="HY헤드라인M" pitchFamily="18" charset="-127"/>
                <a:ea typeface="HY헤드라인M" pitchFamily="18" charset="-127"/>
              </a:defRPr>
            </a:lvl5pPr>
          </a:lstStyle>
          <a:p>
            <a:pPr marL="0" marR="0" lvl="0" indent="0" algn="l" defTabSz="958126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ko-KR" altLang="en-GB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/>
                <a:ea typeface="맑은 고딕"/>
                <a:cs typeface="+mn-cs"/>
              </a:rPr>
              <a:t>마스터 텍스트 스타일을 편집합니다</a:t>
            </a:r>
            <a:endParaRPr kumimoji="0" lang="en-GB" altLang="en-GB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내용 슬라이드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0"/>
          <p:cNvSpPr>
            <a:spLocks noChangeArrowheads="1"/>
          </p:cNvSpPr>
          <p:nvPr userDrawn="1"/>
        </p:nvSpPr>
        <p:spPr bwMode="auto">
          <a:xfrm>
            <a:off x="4583115" y="6591300"/>
            <a:ext cx="720725" cy="196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algn="ctr">
              <a:defRPr/>
            </a:pPr>
            <a:fld id="{14AF44A1-6411-41AB-B631-2585E95F4E75}" type="slidenum">
              <a:rPr kumimoji="0" lang="ko-KR" altLang="en-US" sz="100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endParaRPr kumimoji="0" lang="en-US" altLang="ko-KR" sz="100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텍스트 개체 틀 5"/>
          <p:cNvSpPr>
            <a:spLocks noGrp="1"/>
          </p:cNvSpPr>
          <p:nvPr>
            <p:ph type="body" sz="quarter" idx="14"/>
          </p:nvPr>
        </p:nvSpPr>
        <p:spPr>
          <a:xfrm>
            <a:off x="166656" y="671495"/>
            <a:ext cx="9572659" cy="542931"/>
          </a:xfrm>
          <a:prstGeom prst="rect">
            <a:avLst/>
          </a:prstGeom>
        </p:spPr>
        <p:txBody>
          <a:bodyPr tIns="36000" bIns="36000"/>
          <a:lstStyle>
            <a:lvl1pPr marL="0" indent="0" algn="l">
              <a:buFontTx/>
              <a:buNone/>
              <a:defRPr sz="1500" b="1">
                <a:latin typeface="맑은 고딕" pitchFamily="50" charset="-127"/>
                <a:ea typeface="맑은 고딕" pitchFamily="50" charset="-127"/>
              </a:defRPr>
            </a:lvl1pPr>
            <a:lvl2pPr algn="l">
              <a:buFontTx/>
              <a:buNone/>
              <a:defRPr/>
            </a:lvl2pPr>
            <a:lvl3pPr algn="l">
              <a:buFontTx/>
              <a:buNone/>
              <a:defRPr/>
            </a:lvl3pPr>
            <a:lvl4pPr algn="l">
              <a:buFontTx/>
              <a:buNone/>
              <a:defRPr/>
            </a:lvl4pPr>
            <a:lvl5pPr algn="l">
              <a:buFontTx/>
              <a:buNone/>
              <a:defRPr/>
            </a:lvl5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6655" y="216576"/>
            <a:ext cx="9572692" cy="357190"/>
          </a:xfrm>
          <a:prstGeom prst="rect">
            <a:avLst/>
          </a:prstGeom>
        </p:spPr>
        <p:txBody>
          <a:bodyPr anchor="b" anchorCtr="0"/>
          <a:lstStyle>
            <a:lvl1pPr>
              <a:defRPr sz="1800">
                <a:solidFill>
                  <a:srgbClr val="080808"/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 dirty="0"/>
          </a:p>
        </p:txBody>
      </p:sp>
      <p:sp>
        <p:nvSpPr>
          <p:cNvPr id="10" name="텍스트 개체 틀 9"/>
          <p:cNvSpPr>
            <a:spLocks noGrp="1"/>
          </p:cNvSpPr>
          <p:nvPr>
            <p:ph type="body" sz="quarter" idx="12"/>
          </p:nvPr>
        </p:nvSpPr>
        <p:spPr>
          <a:xfrm>
            <a:off x="166656" y="1285861"/>
            <a:ext cx="9572691" cy="5143515"/>
          </a:xfrm>
          <a:prstGeom prst="rect">
            <a:avLst/>
          </a:prstGeom>
        </p:spPr>
        <p:txBody>
          <a:bodyPr/>
          <a:lstStyle>
            <a:lvl1pPr latinLnBrk="0">
              <a:buNone/>
              <a:defRPr sz="1200" b="0">
                <a:latin typeface="맑은 고딕" pitchFamily="50" charset="-127"/>
                <a:ea typeface="맑은 고딕" pitchFamily="50" charset="-127"/>
              </a:defRPr>
            </a:lvl1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val="237074819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목차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 txBox="1">
            <a:spLocks/>
          </p:cNvSpPr>
          <p:nvPr userDrawn="1"/>
        </p:nvSpPr>
        <p:spPr bwMode="auto">
          <a:xfrm>
            <a:off x="382588" y="1490667"/>
            <a:ext cx="9339262" cy="473075"/>
          </a:xfrm>
          <a:prstGeom prst="rect">
            <a:avLst/>
          </a:prstGeom>
          <a:noFill/>
          <a:ln>
            <a:noFill/>
          </a:ln>
          <a:extLst/>
        </p:spPr>
        <p:txBody>
          <a:bodyPr lIns="91434" tIns="45718" rIns="91434" bIns="45718" anchor="b"/>
          <a:lstStyle>
            <a:lvl1pPr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돋움" pitchFamily="50" charset="-127"/>
              </a:defRPr>
            </a:lvl9pPr>
          </a:lstStyle>
          <a:p>
            <a:pPr>
              <a:lnSpc>
                <a:spcPct val="85000"/>
              </a:lnSpc>
              <a:defRPr/>
            </a:pPr>
            <a:r>
              <a:rPr kumimoji="0" lang="ko-KR" altLang="en-US" sz="2800" b="1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목  차</a:t>
            </a:r>
          </a:p>
        </p:txBody>
      </p:sp>
      <p:sp>
        <p:nvSpPr>
          <p:cNvPr id="3" name="Rectangle 20"/>
          <p:cNvSpPr>
            <a:spLocks noChangeArrowheads="1"/>
          </p:cNvSpPr>
          <p:nvPr userDrawn="1"/>
        </p:nvSpPr>
        <p:spPr bwMode="auto">
          <a:xfrm>
            <a:off x="4583123" y="6591300"/>
            <a:ext cx="720725" cy="196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algn="ctr">
              <a:defRPr/>
            </a:pPr>
            <a:fld id="{C279D41F-6462-4406-B7FF-9449EAA23A3C}" type="slidenum">
              <a:rPr kumimoji="0" lang="ko-KR" altLang="en-US" sz="100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endParaRPr kumimoji="0" lang="en-US" altLang="ko-KR" sz="100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44405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 descr="파워양식-내지2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03870" y="0"/>
            <a:ext cx="9698273" cy="6858000"/>
          </a:xfrm>
          <a:prstGeom prst="rect">
            <a:avLst/>
          </a:prstGeom>
        </p:spPr>
      </p:pic>
      <p:sp>
        <p:nvSpPr>
          <p:cNvPr id="4" name="Rectangle 6"/>
          <p:cNvSpPr txBox="1">
            <a:spLocks noChangeArrowheads="1"/>
          </p:cNvSpPr>
          <p:nvPr userDrawn="1"/>
        </p:nvSpPr>
        <p:spPr>
          <a:xfrm>
            <a:off x="4486285" y="6523056"/>
            <a:ext cx="931863" cy="2444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ctr">
              <a:defRPr/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 </a:t>
            </a:r>
            <a:fld id="{C0A83E98-5584-4627-9ACA-A42FC36195F9}" type="slidenum"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pPr algn="ctr">
                <a:defRPr/>
              </a:pPr>
              <a:t>‹#›</a:t>
            </a:fld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-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1"/>
          <p:cNvSpPr>
            <a:spLocks noChangeArrowheads="1"/>
          </p:cNvSpPr>
          <p:nvPr userDrawn="1"/>
        </p:nvSpPr>
        <p:spPr bwMode="auto">
          <a:xfrm>
            <a:off x="8596338" y="332656"/>
            <a:ext cx="900000" cy="324000"/>
          </a:xfrm>
          <a:prstGeom prst="rect">
            <a:avLst/>
          </a:prstGeom>
          <a:solidFill>
            <a:srgbClr val="FFFFFF"/>
          </a:solidFill>
          <a:ln w="19050">
            <a:solidFill>
              <a:srgbClr val="DC413C"/>
            </a:solidFill>
            <a:round/>
            <a:headEnd/>
            <a:tailEnd/>
          </a:ln>
        </p:spPr>
        <p:txBody>
          <a:bodyPr vert="horz" wrap="square" lIns="9525" tIns="0" rIns="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ko-KR" sz="1400" b="1" i="0" u="none" strike="noStrike" cap="none" normalizeH="0" baseline="0" dirty="0" smtClean="0">
                <a:ln>
                  <a:noFill/>
                </a:ln>
                <a:solidFill>
                  <a:srgbClr val="DC413C"/>
                </a:solidFill>
                <a:effectLst/>
                <a:latin typeface="굴림" pitchFamily="50" charset="-127"/>
                <a:ea typeface="견고딕" pitchFamily="18" charset="-127"/>
              </a:rPr>
              <a:t>대 외 비</a:t>
            </a:r>
            <a:endParaRPr kumimoji="1" lang="ko-KR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36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2.jpeg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2.jpeg"/><Relationship Id="rId5" Type="http://schemas.openxmlformats.org/officeDocument/2006/relationships/theme" Target="../theme/theme6.xml"/><Relationship Id="rId4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95301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95301" y="1600206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95301" y="635637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</a:defRPr>
            </a:lvl1pPr>
          </a:lstStyle>
          <a:p>
            <a:endParaRPr lang="ko-KR" altLang="en-US" dirty="0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384551" y="635637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</a:defRPr>
            </a:lvl1pPr>
          </a:lstStyle>
          <a:p>
            <a:endParaRPr lang="ko-KR" altLang="en-US" dirty="0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7099301" y="635637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</a:defRPr>
            </a:lvl1pPr>
          </a:lstStyle>
          <a:p>
            <a:fld id="{945226B5-40B7-45A0-B592-26FFD28DABC0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7" r:id="rId1"/>
    <p:sldLayoutId id="2147483811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  <p:sldLayoutId id="2147483787" r:id="rId12"/>
    <p:sldLayoutId id="2147483788" r:id="rId13"/>
    <p:sldLayoutId id="2147483789" r:id="rId14"/>
    <p:sldLayoutId id="2147483812" r:id="rId15"/>
    <p:sldLayoutId id="2147483813" r:id="rId16"/>
    <p:sldLayoutId id="2147483817" r:id="rId17"/>
    <p:sldLayoutId id="2147483818" r:id="rId18"/>
  </p:sldLayoutIdLst>
  <p:hf hdr="0" ftr="0" dt="0"/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None/>
        <a:defRPr sz="32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95301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95301" y="1600206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95301" y="635637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pPr defTabSz="957796" fontAlgn="auto" latinLnBrk="0">
              <a:spcBef>
                <a:spcPts val="0"/>
              </a:spcBef>
              <a:spcAft>
                <a:spcPts val="0"/>
              </a:spcAft>
            </a:pPr>
            <a:endParaRPr kumimoji="0"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384551" y="635637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pPr defTabSz="957796" fontAlgn="auto" latinLnBrk="0">
              <a:spcBef>
                <a:spcPts val="0"/>
              </a:spcBef>
              <a:spcAft>
                <a:spcPts val="0"/>
              </a:spcAft>
            </a:pPr>
            <a:endParaRPr kumimoji="0"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7099301" y="635637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pPr defTabSz="957796" fontAlgn="auto" latinLnBrk="0">
              <a:spcBef>
                <a:spcPts val="0"/>
              </a:spcBef>
              <a:spcAft>
                <a:spcPts val="0"/>
              </a:spcAft>
            </a:pPr>
            <a:fld id="{945226B5-40B7-45A0-B592-26FFD28DABC0}" type="slidenum">
              <a:rPr kumimoji="0" lang="ko-KR" altLang="en-US" smtClean="0">
                <a:solidFill>
                  <a:prstClr val="black">
                    <a:tint val="75000"/>
                  </a:prstClr>
                </a:solidFill>
              </a:rPr>
              <a:pPr defTabSz="957796" fontAlgn="auto" latinLnBrk="0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kumimoji="0"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1" r:id="rId1"/>
    <p:sldLayoutId id="2147483792" r:id="rId2"/>
    <p:sldLayoutId id="2147483793" r:id="rId3"/>
    <p:sldLayoutId id="2147483794" r:id="rId4"/>
  </p:sldLayoutIdLst>
  <p:hf hdr="0" ftr="0" dt="0"/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None/>
        <a:defRPr sz="32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95301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95301" y="1600206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95301" y="635637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pPr defTabSz="957796" fontAlgn="auto" latinLnBrk="0">
              <a:spcBef>
                <a:spcPts val="0"/>
              </a:spcBef>
              <a:spcAft>
                <a:spcPts val="0"/>
              </a:spcAft>
            </a:pPr>
            <a:endParaRPr kumimoji="0"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384551" y="635637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pPr defTabSz="957796" fontAlgn="auto" latinLnBrk="0">
              <a:spcBef>
                <a:spcPts val="0"/>
              </a:spcBef>
              <a:spcAft>
                <a:spcPts val="0"/>
              </a:spcAft>
            </a:pPr>
            <a:endParaRPr kumimoji="0"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7099301" y="635637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pPr defTabSz="957796" fontAlgn="auto" latinLnBrk="0">
              <a:spcBef>
                <a:spcPts val="0"/>
              </a:spcBef>
              <a:spcAft>
                <a:spcPts val="0"/>
              </a:spcAft>
            </a:pPr>
            <a:fld id="{945226B5-40B7-45A0-B592-26FFD28DABC0}" type="slidenum">
              <a:rPr kumimoji="0" lang="ko-KR" altLang="en-US" smtClean="0">
                <a:solidFill>
                  <a:prstClr val="black">
                    <a:tint val="75000"/>
                  </a:prstClr>
                </a:solidFill>
              </a:rPr>
              <a:pPr defTabSz="957796" fontAlgn="auto" latinLnBrk="0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kumimoji="0"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  <p:sldLayoutId id="2147483802" r:id="rId7"/>
    <p:sldLayoutId id="2147483803" r:id="rId8"/>
    <p:sldLayoutId id="2147483804" r:id="rId9"/>
    <p:sldLayoutId id="2147483805" r:id="rId10"/>
  </p:sldLayoutIdLst>
  <p:hf hdr="0" ftr="0" dt="0"/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None/>
        <a:defRPr sz="32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95301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95301" y="1600206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95301" y="635637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pPr defTabSz="957796" fontAlgn="auto" latinLnBrk="0">
              <a:spcBef>
                <a:spcPts val="0"/>
              </a:spcBef>
              <a:spcAft>
                <a:spcPts val="0"/>
              </a:spcAft>
            </a:pPr>
            <a:endParaRPr kumimoji="0"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384551" y="635637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pPr defTabSz="957796" fontAlgn="auto" latinLnBrk="0">
              <a:spcBef>
                <a:spcPts val="0"/>
              </a:spcBef>
              <a:spcAft>
                <a:spcPts val="0"/>
              </a:spcAft>
            </a:pPr>
            <a:endParaRPr kumimoji="0"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7099301" y="635637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pPr defTabSz="957796" fontAlgn="auto" latinLnBrk="0">
              <a:spcBef>
                <a:spcPts val="0"/>
              </a:spcBef>
              <a:spcAft>
                <a:spcPts val="0"/>
              </a:spcAft>
            </a:pPr>
            <a:fld id="{945226B5-40B7-45A0-B592-26FFD28DABC0}" type="slidenum">
              <a:rPr kumimoji="0" lang="ko-KR" altLang="en-US" smtClean="0">
                <a:solidFill>
                  <a:prstClr val="black">
                    <a:tint val="75000"/>
                  </a:prstClr>
                </a:solidFill>
              </a:rPr>
              <a:pPr defTabSz="957796" fontAlgn="auto" latinLnBrk="0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kumimoji="0"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</p:sldLayoutIdLst>
  <p:hf hdr="0" ftr="0" dt="0"/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None/>
        <a:defRPr sz="32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C:\Documents and Settings\samsung\바탕 화면\문서형식_d1.jpg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-32667" y="-22225"/>
            <a:ext cx="9938677" cy="6880225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15" r:id="rId1"/>
    <p:sldLayoutId id="2147483816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C:\Documents and Settings\samsung\바탕 화면\문서형식_d1.jpg"/>
          <p:cNvPicPr>
            <a:picLocks noChangeAspect="1" noChangeArrowheads="1"/>
          </p:cNvPicPr>
          <p:nvPr userDrawn="1"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-32674" y="-22225"/>
            <a:ext cx="9938677" cy="6880225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  <p:sldLayoutId id="2147483821" r:id="rId2"/>
    <p:sldLayoutId id="2147483822" r:id="rId3"/>
    <p:sldLayoutId id="2147483823" r:id="rId4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46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image" Target="../media/image35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6.png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46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image" Target="../media/image35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6.png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9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46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1.png"/><Relationship Id="rId26" Type="http://schemas.microsoft.com/office/2007/relationships/hdphoto" Target="../media/hdphoto3.wdp"/><Relationship Id="rId3" Type="http://schemas.openxmlformats.org/officeDocument/2006/relationships/image" Target="../media/image7.png"/><Relationship Id="rId21" Type="http://schemas.microsoft.com/office/2007/relationships/hdphoto" Target="../media/hdphoto2.wdp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17" Type="http://schemas.openxmlformats.org/officeDocument/2006/relationships/image" Target="../media/image20.jpeg"/><Relationship Id="rId25" Type="http://schemas.openxmlformats.org/officeDocument/2006/relationships/image" Target="../media/image27.png"/><Relationship Id="rId2" Type="http://schemas.openxmlformats.org/officeDocument/2006/relationships/image" Target="../media/image6.wmf"/><Relationship Id="rId16" Type="http://schemas.openxmlformats.org/officeDocument/2006/relationships/image" Target="../media/image19.jpeg"/><Relationship Id="rId20" Type="http://schemas.openxmlformats.org/officeDocument/2006/relationships/image" Target="../media/image23.png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24" Type="http://schemas.openxmlformats.org/officeDocument/2006/relationships/image" Target="../media/image26.png"/><Relationship Id="rId5" Type="http://schemas.openxmlformats.org/officeDocument/2006/relationships/image" Target="../media/image9.png"/><Relationship Id="rId15" Type="http://schemas.openxmlformats.org/officeDocument/2006/relationships/image" Target="../media/image18.png"/><Relationship Id="rId23" Type="http://schemas.openxmlformats.org/officeDocument/2006/relationships/image" Target="../media/image25.png"/><Relationship Id="rId28" Type="http://schemas.openxmlformats.org/officeDocument/2006/relationships/image" Target="../media/image29.png"/><Relationship Id="rId10" Type="http://schemas.openxmlformats.org/officeDocument/2006/relationships/image" Target="../media/image14.png"/><Relationship Id="rId19" Type="http://schemas.openxmlformats.org/officeDocument/2006/relationships/image" Target="../media/image22.png"/><Relationship Id="rId4" Type="http://schemas.openxmlformats.org/officeDocument/2006/relationships/image" Target="../media/image8.png"/><Relationship Id="rId9" Type="http://schemas.openxmlformats.org/officeDocument/2006/relationships/image" Target="../media/image13.jpeg"/><Relationship Id="rId14" Type="http://schemas.microsoft.com/office/2007/relationships/hdphoto" Target="../media/hdphoto1.wdp"/><Relationship Id="rId22" Type="http://schemas.openxmlformats.org/officeDocument/2006/relationships/image" Target="../media/image24.png"/><Relationship Id="rId27" Type="http://schemas.openxmlformats.org/officeDocument/2006/relationships/image" Target="../media/image28.png"/><Relationship Id="rId30" Type="http://schemas.openxmlformats.org/officeDocument/2006/relationships/image" Target="../media/image31.pn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image" Target="../media/image35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6.png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9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image" Target="../media/image35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6.pn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38.png"/><Relationship Id="rId5" Type="http://schemas.openxmlformats.org/officeDocument/2006/relationships/image" Target="../media/image37.emf"/><Relationship Id="rId4" Type="http://schemas.openxmlformats.org/officeDocument/2006/relationships/image" Target="../media/image36.png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39.png"/><Relationship Id="rId7" Type="http://schemas.openxmlformats.org/officeDocument/2006/relationships/image" Target="../media/image32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6.png"/><Relationship Id="rId9" Type="http://schemas.openxmlformats.org/officeDocument/2006/relationships/image" Target="../media/image35.png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mp1.co.kr:7077/dob2bif/services/HttpSoapReceiveService" TargetMode="External"/><Relationship Id="rId1" Type="http://schemas.openxmlformats.org/officeDocument/2006/relationships/slideLayout" Target="../slideLayouts/slideLayout3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46.pn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35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40.png"/><Relationship Id="rId7" Type="http://schemas.openxmlformats.org/officeDocument/2006/relationships/image" Target="../media/image33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32.png"/><Relationship Id="rId5" Type="http://schemas.openxmlformats.org/officeDocument/2006/relationships/image" Target="../media/image36.png"/><Relationship Id="rId4" Type="http://schemas.openxmlformats.org/officeDocument/2006/relationships/image" Target="../media/image41.png"/><Relationship Id="rId9" Type="http://schemas.openxmlformats.org/officeDocument/2006/relationships/image" Target="../media/image35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hyperlink" Target="https://ws1.goodsflow.com/trace/SMBJ/SMBJService.asmx" TargetMode="External"/><Relationship Id="rId1" Type="http://schemas.openxmlformats.org/officeDocument/2006/relationships/slideLayout" Target="../slideLayouts/slideLayout3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4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39.png"/><Relationship Id="rId5" Type="http://schemas.openxmlformats.org/officeDocument/2006/relationships/image" Target="../media/image34.emf"/><Relationship Id="rId4" Type="http://schemas.openxmlformats.org/officeDocument/2006/relationships/image" Target="../media/image36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46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36.png"/><Relationship Id="rId5" Type="http://schemas.openxmlformats.org/officeDocument/2006/relationships/image" Target="../media/image47.png"/><Relationship Id="rId4" Type="http://schemas.openxmlformats.org/officeDocument/2006/relationships/image" Target="../media/image35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46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9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9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image" Target="../media/image35.png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6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C:\Documents and Settings\samsung\바탕 화면\문서형식_d2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-32102" y="-90650"/>
            <a:ext cx="9938102" cy="6880225"/>
          </a:xfrm>
          <a:prstGeom prst="rect">
            <a:avLst/>
          </a:prstGeom>
          <a:noFill/>
        </p:spPr>
      </p:pic>
      <p:sp>
        <p:nvSpPr>
          <p:cNvPr id="10" name="TextBox 9"/>
          <p:cNvSpPr txBox="1"/>
          <p:nvPr/>
        </p:nvSpPr>
        <p:spPr>
          <a:xfrm>
            <a:off x="584515" y="1412776"/>
            <a:ext cx="8080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dirty="0" smtClean="0">
                <a:solidFill>
                  <a:srgbClr val="358CCB"/>
                </a:solidFill>
                <a:latin typeface="윤디자인고딕" pitchFamily="18" charset="-127"/>
                <a:ea typeface="견고딕" pitchFamily="18" charset="-127"/>
              </a:rPr>
              <a:t>아키텍처 정의서</a:t>
            </a:r>
            <a:endParaRPr lang="ko-KR" altLang="en-US" sz="3600" b="1" dirty="0">
              <a:solidFill>
                <a:srgbClr val="358CCB"/>
              </a:solidFill>
              <a:latin typeface="윤디자인고딕" pitchFamily="18" charset="-127"/>
              <a:ea typeface="견고딕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84515" y="2120663"/>
            <a:ext cx="61139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- U2L </a:t>
            </a:r>
            <a:r>
              <a:rPr lang="ko-KR" altLang="en-US" sz="16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노후화서버</a:t>
            </a:r>
            <a:r>
              <a:rPr lang="ko-KR" alt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 교체 프로젝트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84518" y="5085202"/>
            <a:ext cx="472086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ea typeface="견고딕" pitchFamily="18" charset="-127"/>
              </a:rPr>
              <a:t>2017.08.10</a:t>
            </a:r>
          </a:p>
          <a:p>
            <a:pPr>
              <a:lnSpc>
                <a:spcPct val="150000"/>
              </a:lnSpc>
            </a:pPr>
            <a:r>
              <a:rPr lang="ko-KR" altLang="en-US" sz="1600" dirty="0" err="1" smtClean="0">
                <a:solidFill>
                  <a:schemeClr val="tx1">
                    <a:lumMod val="65000"/>
                    <a:lumOff val="35000"/>
                  </a:schemeClr>
                </a:solidFill>
                <a:ea typeface="견고딕" pitchFamily="18" charset="-127"/>
              </a:rPr>
              <a:t>인프라팀</a:t>
            </a:r>
            <a:endParaRPr lang="ko-KR" altLang="en-US" sz="1600" dirty="0" smtClean="0">
              <a:solidFill>
                <a:schemeClr val="tx1">
                  <a:lumMod val="65000"/>
                  <a:lumOff val="35000"/>
                </a:schemeClr>
              </a:solidFill>
              <a:ea typeface="견고딕" pitchFamily="18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7764905"/>
              </p:ext>
            </p:extLst>
          </p:nvPr>
        </p:nvGraphicFramePr>
        <p:xfrm>
          <a:off x="2756199" y="3294112"/>
          <a:ext cx="4381500" cy="1143000"/>
        </p:xfrm>
        <a:graphic>
          <a:graphicData uri="http://schemas.openxmlformats.org/drawingml/2006/table">
            <a:tbl>
              <a:tblPr/>
              <a:tblGrid>
                <a:gridCol w="1247775"/>
                <a:gridCol w="3133725"/>
              </a:tblGrid>
              <a:tr h="381000"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300" b="0" dirty="0" smtClean="0">
                          <a:latin typeface="+mj-ea"/>
                          <a:ea typeface="+mj-ea"/>
                        </a:rPr>
                        <a:t>문서작성자</a:t>
                      </a:r>
                      <a:endParaRPr lang="ko-KR" altLang="en-US" b="0" dirty="0">
                        <a:latin typeface="+mj-ea"/>
                        <a:ea typeface="+mj-ea"/>
                      </a:endParaRPr>
                    </a:p>
                  </a:txBody>
                  <a:tcPr marL="0" marR="0" marT="38100" marB="38100" anchor="ctr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dirty="0" smtClean="0">
                          <a:latin typeface="+mj-ea"/>
                          <a:ea typeface="+mj-ea"/>
                        </a:rPr>
                        <a:t>인프라</a:t>
                      </a:r>
                      <a:r>
                        <a:rPr lang="en-US" altLang="ko-KR" sz="1400" b="0" dirty="0" smtClean="0">
                          <a:latin typeface="+mj-ea"/>
                          <a:ea typeface="+mj-ea"/>
                        </a:rPr>
                        <a:t>/</a:t>
                      </a:r>
                      <a:r>
                        <a:rPr lang="ko-KR" altLang="en-US" sz="1400" b="0" dirty="0" smtClean="0">
                          <a:latin typeface="+mj-ea"/>
                          <a:ea typeface="+mj-ea"/>
                        </a:rPr>
                        <a:t>아키텍처</a:t>
                      </a:r>
                      <a:endParaRPr lang="ko-KR" altLang="en-US" sz="1400" b="0" dirty="0">
                        <a:latin typeface="+mj-ea"/>
                        <a:ea typeface="+mj-ea"/>
                      </a:endParaRPr>
                    </a:p>
                  </a:txBody>
                  <a:tcPr marL="0" marR="0" marT="38100" marB="38100" anchor="ctr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300" b="0" dirty="0" smtClean="0">
                          <a:latin typeface="+mj-ea"/>
                          <a:ea typeface="+mj-ea"/>
                        </a:rPr>
                        <a:t>문서열람권한</a:t>
                      </a:r>
                      <a:endParaRPr lang="ko-KR" altLang="en-US" b="0" dirty="0">
                        <a:latin typeface="+mj-ea"/>
                        <a:ea typeface="+mj-ea"/>
                      </a:endParaRPr>
                    </a:p>
                  </a:txBody>
                  <a:tcPr marL="0" marR="0" marT="38100" marB="38100" anchor="ctr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0" dirty="0" smtClean="0">
                          <a:latin typeface="+mj-ea"/>
                          <a:ea typeface="+mj-ea"/>
                        </a:rPr>
                        <a:t>U2L</a:t>
                      </a:r>
                      <a:r>
                        <a:rPr lang="ko-KR" altLang="en-US" sz="1400" b="0" dirty="0" err="1" smtClean="0">
                          <a:latin typeface="+mj-ea"/>
                          <a:ea typeface="+mj-ea"/>
                        </a:rPr>
                        <a:t>노후화서버교체</a:t>
                      </a:r>
                      <a:r>
                        <a:rPr lang="ko-KR" altLang="en-US" sz="1400" b="0" dirty="0" smtClean="0">
                          <a:latin typeface="+mj-ea"/>
                          <a:ea typeface="+mj-ea"/>
                        </a:rPr>
                        <a:t> 프로젝트</a:t>
                      </a:r>
                      <a:endParaRPr lang="ko-KR" altLang="en-US" sz="1400" b="0" dirty="0">
                        <a:latin typeface="+mj-ea"/>
                        <a:ea typeface="+mj-ea"/>
                      </a:endParaRPr>
                    </a:p>
                  </a:txBody>
                  <a:tcPr marL="0" marR="0" marT="38100" marB="38100" anchor="ctr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300" b="0" dirty="0">
                          <a:latin typeface="+mj-ea"/>
                          <a:ea typeface="+mj-ea"/>
                        </a:rPr>
                        <a:t>문서생성일</a:t>
                      </a:r>
                      <a:endParaRPr lang="ko-KR" altLang="en-US" b="0" dirty="0">
                        <a:latin typeface="+mj-ea"/>
                        <a:ea typeface="+mj-ea"/>
                      </a:endParaRPr>
                    </a:p>
                  </a:txBody>
                  <a:tcPr marL="0" marR="0" marT="38100" marB="38100" anchor="ctr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dirty="0" smtClean="0">
                          <a:latin typeface="+mj-ea"/>
                          <a:ea typeface="+mj-ea"/>
                        </a:rPr>
                        <a:t>2017</a:t>
                      </a:r>
                      <a:r>
                        <a:rPr lang="en-US" altLang="ko-KR" sz="1400" b="0" dirty="0" smtClean="0"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400" b="0" dirty="0" smtClean="0">
                          <a:latin typeface="+mj-ea"/>
                          <a:ea typeface="+mj-ea"/>
                        </a:rPr>
                        <a:t>년 </a:t>
                      </a:r>
                      <a:r>
                        <a:rPr lang="ko-KR" altLang="en-US" sz="1400" b="1" kern="1200" dirty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+mn-cs"/>
                        </a:rPr>
                        <a:t> </a:t>
                      </a:r>
                      <a:r>
                        <a:rPr lang="en-US" altLang="ko-KR" sz="1400" b="1" kern="12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+mn-cs"/>
                        </a:rPr>
                        <a:t>08</a:t>
                      </a:r>
                      <a:r>
                        <a:rPr lang="en-US" altLang="ko-KR" sz="1400" b="0" dirty="0" smtClean="0"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400" b="0" dirty="0" smtClean="0">
                          <a:latin typeface="+mj-ea"/>
                          <a:ea typeface="+mj-ea"/>
                        </a:rPr>
                        <a:t>월 </a:t>
                      </a:r>
                      <a:r>
                        <a:rPr lang="ko-KR" altLang="en-US" sz="1400" b="1" dirty="0">
                          <a:latin typeface="+mj-ea"/>
                          <a:ea typeface="+mj-ea"/>
                        </a:rPr>
                        <a:t> </a:t>
                      </a:r>
                      <a:r>
                        <a:rPr lang="en-US" altLang="ko-KR" sz="1400" b="1" dirty="0" smtClean="0">
                          <a:latin typeface="+mj-ea"/>
                          <a:ea typeface="+mj-ea"/>
                        </a:rPr>
                        <a:t>10</a:t>
                      </a:r>
                      <a:r>
                        <a:rPr lang="en-US" altLang="ko-KR" sz="1400" b="1" baseline="0" dirty="0" smtClean="0"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400" b="0" dirty="0" smtClean="0">
                          <a:latin typeface="+mj-ea"/>
                          <a:ea typeface="+mj-ea"/>
                        </a:rPr>
                        <a:t>일</a:t>
                      </a:r>
                      <a:endParaRPr lang="ko-KR" altLang="en-US" sz="1400" b="0" dirty="0">
                        <a:latin typeface="+mj-ea"/>
                        <a:ea typeface="+mj-ea"/>
                      </a:endParaRPr>
                    </a:p>
                  </a:txBody>
                  <a:tcPr marL="0" marR="0" marT="38100" marB="38100" anchor="ctr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2.2 </a:t>
            </a:r>
            <a:r>
              <a:rPr kumimoji="0" lang="ko-KR" altLang="en-US" sz="2400" b="1" dirty="0" smtClean="0">
                <a:latin typeface="+mj-ea"/>
                <a:ea typeface="+mj-ea"/>
              </a:rPr>
              <a:t>하드웨어 사양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9293217"/>
              </p:ext>
            </p:extLst>
          </p:nvPr>
        </p:nvGraphicFramePr>
        <p:xfrm>
          <a:off x="487574" y="1679575"/>
          <a:ext cx="7863648" cy="4165046"/>
        </p:xfrm>
        <a:graphic>
          <a:graphicData uri="http://schemas.openxmlformats.org/drawingml/2006/table">
            <a:tbl>
              <a:tblPr/>
              <a:tblGrid>
                <a:gridCol w="730462"/>
                <a:gridCol w="1818702"/>
                <a:gridCol w="838541"/>
                <a:gridCol w="447222"/>
                <a:gridCol w="491942"/>
                <a:gridCol w="1341666"/>
                <a:gridCol w="566481"/>
                <a:gridCol w="559027"/>
                <a:gridCol w="413680"/>
                <a:gridCol w="655925"/>
              </a:tblGrid>
              <a:tr h="29285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운영구분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업무명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호스트명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Core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Mem</a:t>
                      </a:r>
                      <a:b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(GB)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OS</a:t>
                      </a:r>
                      <a:b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NIC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HBA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29285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1G </a:t>
                      </a:r>
                      <a:r>
                        <a:rPr lang="en-US" sz="9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TX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1G SX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10G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8G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스마트워크플레이스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psmwwb01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스마트워크플레이스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WEB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psmwwb02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인터넷공통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pitcwb0a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인터넷공통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WEB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pitcwb0b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Oracle Linux 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인터넷공통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AP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pitcap0a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Oracle Linux 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인터넷공통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AP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pitcap0b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Oracle Linux 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인터넷공통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DB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pitcdb0a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Oracle Linux 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인터넷공통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DB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pitcdb0b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선택적복지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pflbwb01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선택적복지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WEB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pflbwb02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선택적복지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AP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pflbap01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선택적복지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AP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pflbap02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선택적복지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DB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pflbdb01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선택적복지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DB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pflbdb02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인트라넷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pintwb0a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인트라넷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WEB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pintwb0b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인트라넷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AP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pintap0a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인트라넷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AP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pintap0b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인트라넷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DB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pintdb0a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인트라넷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DB 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pintdb0b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396874" y="1023792"/>
            <a:ext cx="9307513" cy="5605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36000" bIns="36000"/>
          <a:lstStyle/>
          <a:p>
            <a:pPr>
              <a:lnSpc>
                <a:spcPct val="120000"/>
              </a:lnSpc>
              <a:defRPr/>
            </a:pP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NIC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와 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HBA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는 용도별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(public, H/B, 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백업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, </a:t>
            </a:r>
            <a:r>
              <a:rPr kumimoji="0" lang="ko-KR" altLang="en-US" sz="1400" kern="0" dirty="0" smtClean="0">
                <a:solidFill>
                  <a:prstClr val="black"/>
                </a:solidFill>
                <a:ea typeface="맑은 고딕" pitchFamily="50" charset="-127"/>
              </a:rPr>
              <a:t>디스크 등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)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로 구분하여 구성하며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, 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고사양이 필요한 경우 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10G NIC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를 적용하고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, HBA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는 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8G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를 </a:t>
            </a:r>
            <a:r>
              <a:rPr kumimoji="0" lang="ko-KR" altLang="en-US" sz="1400" kern="0" dirty="0" smtClean="0">
                <a:solidFill>
                  <a:prstClr val="black"/>
                </a:solidFill>
                <a:ea typeface="맑은 고딕" pitchFamily="50" charset="-127"/>
              </a:rPr>
              <a:t>공통 사용</a:t>
            </a:r>
            <a:endParaRPr kumimoji="0" lang="en-GB" altLang="ko-KR" sz="1400" kern="0" dirty="0">
              <a:solidFill>
                <a:prstClr val="black"/>
              </a:solidFill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64517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총무지원 업무의 </a:t>
            </a:r>
            <a:r>
              <a:rPr lang="en-US" altLang="ko-KR" sz="1400" dirty="0" smtClean="0">
                <a:ea typeface="맑은 고딕" pitchFamily="50" charset="-127"/>
              </a:rPr>
              <a:t>WAS-EAI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6. </a:t>
            </a:r>
            <a:r>
              <a:rPr kumimoji="0" lang="ko-KR" altLang="en-US" sz="1600" b="1" dirty="0">
                <a:latin typeface="+mj-ea"/>
                <a:ea typeface="+mj-ea"/>
              </a:rPr>
              <a:t>총무시스템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6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400431"/>
            <a:ext cx="8712199" cy="4573331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8861992"/>
              </p:ext>
            </p:extLst>
          </p:nvPr>
        </p:nvGraphicFramePr>
        <p:xfrm>
          <a:off x="646327" y="1823488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697345"/>
              </p:ext>
            </p:extLst>
          </p:nvPr>
        </p:nvGraphicFramePr>
        <p:xfrm>
          <a:off x="4217086" y="1951804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chongmuUsr1:30010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pchoap0a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6" name="직선 연결선 65"/>
          <p:cNvCxnSpPr>
            <a:stCxn id="65" idx="1"/>
          </p:cNvCxnSpPr>
          <p:nvPr/>
        </p:nvCxnSpPr>
        <p:spPr>
          <a:xfrm flipH="1" flipV="1">
            <a:off x="3681284" y="2123737"/>
            <a:ext cx="535802" cy="289159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65" idx="1"/>
          </p:cNvCxnSpPr>
          <p:nvPr/>
        </p:nvCxnSpPr>
        <p:spPr>
          <a:xfrm flipH="1" flipV="1">
            <a:off x="3681284" y="2372767"/>
            <a:ext cx="535802" cy="40129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>
            <a:stCxn id="65" idx="1"/>
          </p:cNvCxnSpPr>
          <p:nvPr/>
        </p:nvCxnSpPr>
        <p:spPr>
          <a:xfrm flipH="1">
            <a:off x="3698794" y="2412896"/>
            <a:ext cx="518292" cy="198108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6632715"/>
              </p:ext>
            </p:extLst>
          </p:nvPr>
        </p:nvGraphicFramePr>
        <p:xfrm>
          <a:off x="643792" y="4707915"/>
          <a:ext cx="2267049" cy="1057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13806"/>
                <a:gridCol w="576423"/>
                <a:gridCol w="538410"/>
                <a:gridCol w="53841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7234, 7221, 7224, 7232, 7300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온라인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2" name="직선 연결선 71"/>
          <p:cNvCxnSpPr/>
          <p:nvPr/>
        </p:nvCxnSpPr>
        <p:spPr>
          <a:xfrm flipH="1">
            <a:off x="716693" y="5043410"/>
            <a:ext cx="444842" cy="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" name="표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2080308"/>
              </p:ext>
            </p:extLst>
          </p:nvPr>
        </p:nvGraphicFramePr>
        <p:xfrm>
          <a:off x="643792" y="2946550"/>
          <a:ext cx="3052467" cy="120590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영업회계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SAP-FI(FI1)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db-v1.p.sap.samsungcard.biz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40.2.2.76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err="1" smtClean="0"/>
                        <a:t>eccdbv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신용전략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(CDS)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기준정보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(MDM)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4103613"/>
              </p:ext>
            </p:extLst>
          </p:nvPr>
        </p:nvGraphicFramePr>
        <p:xfrm>
          <a:off x="6104309" y="1954840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5" name="직선 연결선 74"/>
          <p:cNvCxnSpPr/>
          <p:nvPr/>
        </p:nvCxnSpPr>
        <p:spPr>
          <a:xfrm flipH="1">
            <a:off x="716693" y="5437897"/>
            <a:ext cx="444842" cy="278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>
            <a:stCxn id="64" idx="2"/>
            <a:endCxn id="73" idx="0"/>
          </p:cNvCxnSpPr>
          <p:nvPr/>
        </p:nvCxnSpPr>
        <p:spPr>
          <a:xfrm flipH="1">
            <a:off x="2170025" y="2745672"/>
            <a:ext cx="2535" cy="200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5" idx="3"/>
          </p:cNvCxnSpPr>
          <p:nvPr/>
        </p:nvCxnSpPr>
        <p:spPr>
          <a:xfrm>
            <a:off x="5288692" y="2412896"/>
            <a:ext cx="815617" cy="13716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65" idx="3"/>
          </p:cNvCxnSpPr>
          <p:nvPr/>
        </p:nvCxnSpPr>
        <p:spPr>
          <a:xfrm flipV="1">
            <a:off x="5288692" y="2275728"/>
            <a:ext cx="815617" cy="13716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4071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총무지원 업무의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)-EAI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6. </a:t>
            </a:r>
            <a:r>
              <a:rPr kumimoji="0" lang="ko-KR" altLang="en-US" sz="1600" b="1" dirty="0">
                <a:latin typeface="+mj-ea"/>
                <a:ea typeface="+mj-ea"/>
              </a:rPr>
              <a:t>총무시스템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6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1011" y="1202724"/>
            <a:ext cx="8712199" cy="4803990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3379477"/>
              </p:ext>
            </p:extLst>
          </p:nvPr>
        </p:nvGraphicFramePr>
        <p:xfrm>
          <a:off x="638089" y="2438030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066375"/>
              </p:ext>
            </p:extLst>
          </p:nvPr>
        </p:nvGraphicFramePr>
        <p:xfrm>
          <a:off x="4208848" y="2618126"/>
          <a:ext cx="1071606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0352655"/>
              </p:ext>
            </p:extLst>
          </p:nvPr>
        </p:nvGraphicFramePr>
        <p:xfrm>
          <a:off x="4987187" y="4119788"/>
          <a:ext cx="1071606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5509281"/>
              </p:ext>
            </p:extLst>
          </p:nvPr>
        </p:nvGraphicFramePr>
        <p:xfrm>
          <a:off x="4744651" y="1401461"/>
          <a:ext cx="1071606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9" name="직선 연결선 8"/>
          <p:cNvCxnSpPr>
            <a:stCxn id="8" idx="2"/>
            <a:endCxn id="6" idx="0"/>
          </p:cNvCxnSpPr>
          <p:nvPr/>
        </p:nvCxnSpPr>
        <p:spPr>
          <a:xfrm flipH="1">
            <a:off x="4744651" y="1862553"/>
            <a:ext cx="535803" cy="7555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stCxn id="8" idx="2"/>
            <a:endCxn id="7" idx="0"/>
          </p:cNvCxnSpPr>
          <p:nvPr/>
        </p:nvCxnSpPr>
        <p:spPr>
          <a:xfrm>
            <a:off x="5280454" y="1862553"/>
            <a:ext cx="242536" cy="225723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8" idx="1"/>
          </p:cNvCxnSpPr>
          <p:nvPr/>
        </p:nvCxnSpPr>
        <p:spPr>
          <a:xfrm flipH="1">
            <a:off x="3690556" y="1632007"/>
            <a:ext cx="1054095" cy="108595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H="1" flipV="1">
            <a:off x="3690556" y="2717963"/>
            <a:ext cx="518292" cy="680925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8" idx="1"/>
          </p:cNvCxnSpPr>
          <p:nvPr/>
        </p:nvCxnSpPr>
        <p:spPr>
          <a:xfrm flipH="1">
            <a:off x="3690556" y="1632007"/>
            <a:ext cx="1054095" cy="1357886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8" idx="1"/>
          </p:cNvCxnSpPr>
          <p:nvPr/>
        </p:nvCxnSpPr>
        <p:spPr>
          <a:xfrm flipH="1">
            <a:off x="3706514" y="1632007"/>
            <a:ext cx="1038137" cy="1588987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H="1" flipV="1">
            <a:off x="3673046" y="3039091"/>
            <a:ext cx="535802" cy="359797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 flipH="1" flipV="1">
            <a:off x="3665844" y="3269687"/>
            <a:ext cx="543004" cy="11805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flipH="1" flipV="1">
            <a:off x="3696777" y="2734385"/>
            <a:ext cx="1290410" cy="2226166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flipH="1" flipV="1">
            <a:off x="3688023" y="3029535"/>
            <a:ext cx="1299164" cy="1931016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 flipV="1">
            <a:off x="3696777" y="3220997"/>
            <a:ext cx="1290410" cy="1739554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 flipV="1">
            <a:off x="3688023" y="3261073"/>
            <a:ext cx="1299164" cy="169947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 flipH="1" flipV="1">
            <a:off x="3712735" y="3029535"/>
            <a:ext cx="1274452" cy="193101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 flipV="1">
            <a:off x="3697759" y="2734385"/>
            <a:ext cx="1289428" cy="222616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 flipV="1">
            <a:off x="3679268" y="3300156"/>
            <a:ext cx="529580" cy="9873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3696777" y="3019161"/>
            <a:ext cx="512071" cy="40250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 flipV="1">
            <a:off x="3680215" y="2777887"/>
            <a:ext cx="528633" cy="62100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 flipH="1">
            <a:off x="3694159" y="1764487"/>
            <a:ext cx="1028314" cy="94266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>
            <a:off x="3729787" y="1804203"/>
            <a:ext cx="992686" cy="125494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3729787" y="1793393"/>
            <a:ext cx="992686" cy="149636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표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905426"/>
              </p:ext>
            </p:extLst>
          </p:nvPr>
        </p:nvGraphicFramePr>
        <p:xfrm>
          <a:off x="635554" y="4809446"/>
          <a:ext cx="2221327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01427"/>
                <a:gridCol w="564798"/>
                <a:gridCol w="527551"/>
                <a:gridCol w="5275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배치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0" name="직선 연결선 29"/>
          <p:cNvCxnSpPr/>
          <p:nvPr/>
        </p:nvCxnSpPr>
        <p:spPr>
          <a:xfrm flipH="1">
            <a:off x="708455" y="5144941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 flipH="1">
            <a:off x="708456" y="5405463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7504642"/>
              </p:ext>
            </p:extLst>
          </p:nvPr>
        </p:nvGraphicFramePr>
        <p:xfrm>
          <a:off x="6160743" y="1693868"/>
          <a:ext cx="3052467" cy="254702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윤리경영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(AU2)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ap1.p.dsg.samsungcard.biz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40.1.2.124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design01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SAP-FI(FI1)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db-v1.p.sap.samsungcard.biz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db1.p.sap.samsungcard.biz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ap1.p.sap.samsungcard.biz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40.2.2.76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40.2.2.75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40.2.2.71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err="1" smtClean="0"/>
                        <a:t>eccdbv</a:t>
                      </a:r>
                      <a:endParaRPr lang="en-US" altLang="ko-KR" sz="800" dirty="0" smtClean="0"/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eccdb01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Eccap01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차량관리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(GE4)</a:t>
                      </a:r>
                    </a:p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인장날인법인서류관리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(GE7)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ap1.p.cho.samsungcard.biz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ap2.p.cho.samsungcard.biz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40.1.4.21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40.1.4.22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pchoap01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pchoap02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내부회계평가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(IA1)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ap1.p.intra.samsungcard.biz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ap2.p.intra.samsungcard.biz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40.1.2.141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40.1.2.143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intap01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intap02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로그분석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(ILM)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ap2.p.scilm.samsungcard.biz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40.1.7.203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err="1" smtClean="0"/>
                        <a:t>scilmas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통합로그관리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(LOG)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db2.p.sclc.samsungcard.biz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40.1.7.201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err="1" smtClean="0"/>
                        <a:t>sclc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기준정보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(MDM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ap1.p.mdm.samsungcard.biz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40.10.1.111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pmdmap01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3" name="직선 연결선 32"/>
          <p:cNvCxnSpPr/>
          <p:nvPr/>
        </p:nvCxnSpPr>
        <p:spPr>
          <a:xfrm flipH="1">
            <a:off x="5280454" y="2021771"/>
            <a:ext cx="880288" cy="139989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>
            <a:endCxn id="8" idx="3"/>
          </p:cNvCxnSpPr>
          <p:nvPr/>
        </p:nvCxnSpPr>
        <p:spPr>
          <a:xfrm flipH="1" flipV="1">
            <a:off x="5816257" y="1632007"/>
            <a:ext cx="344485" cy="42627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 flipH="1">
            <a:off x="6058793" y="2021771"/>
            <a:ext cx="70945" cy="293878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>
            <a:endCxn id="8" idx="3"/>
          </p:cNvCxnSpPr>
          <p:nvPr/>
        </p:nvCxnSpPr>
        <p:spPr>
          <a:xfrm flipH="1" flipV="1">
            <a:off x="5816257" y="1632007"/>
            <a:ext cx="344485" cy="731394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 flipH="1">
            <a:off x="5280454" y="2323645"/>
            <a:ext cx="880288" cy="109801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 flipH="1">
            <a:off x="6058793" y="2323645"/>
            <a:ext cx="101949" cy="263690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>
            <a:stCxn id="8" idx="3"/>
            <a:endCxn id="32" idx="1"/>
          </p:cNvCxnSpPr>
          <p:nvPr/>
        </p:nvCxnSpPr>
        <p:spPr>
          <a:xfrm>
            <a:off x="5816257" y="1632007"/>
            <a:ext cx="344486" cy="1335374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>
            <a:stCxn id="32" idx="1"/>
          </p:cNvCxnSpPr>
          <p:nvPr/>
        </p:nvCxnSpPr>
        <p:spPr>
          <a:xfrm flipH="1">
            <a:off x="5280455" y="2967381"/>
            <a:ext cx="880288" cy="45428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>
            <a:stCxn id="32" idx="1"/>
          </p:cNvCxnSpPr>
          <p:nvPr/>
        </p:nvCxnSpPr>
        <p:spPr>
          <a:xfrm flipH="1">
            <a:off x="6058793" y="2967381"/>
            <a:ext cx="101950" cy="199317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>
            <a:endCxn id="8" idx="3"/>
          </p:cNvCxnSpPr>
          <p:nvPr/>
        </p:nvCxnSpPr>
        <p:spPr>
          <a:xfrm flipH="1" flipV="1">
            <a:off x="5816257" y="1632007"/>
            <a:ext cx="344485" cy="153633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 flipH="1">
            <a:off x="5280454" y="3147728"/>
            <a:ext cx="917704" cy="27393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 flipH="1">
            <a:off x="6058793" y="3147726"/>
            <a:ext cx="101949" cy="181282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>
            <a:endCxn id="8" idx="3"/>
          </p:cNvCxnSpPr>
          <p:nvPr/>
        </p:nvCxnSpPr>
        <p:spPr>
          <a:xfrm flipH="1" flipV="1">
            <a:off x="5816257" y="1632007"/>
            <a:ext cx="344485" cy="178965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 flipH="1">
            <a:off x="5280454" y="3398889"/>
            <a:ext cx="880288" cy="2277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 flipH="1" flipV="1">
            <a:off x="5280454" y="3421664"/>
            <a:ext cx="880288" cy="19380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flipH="1">
            <a:off x="6058793" y="3615465"/>
            <a:ext cx="101949" cy="134508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>
            <a:endCxn id="8" idx="3"/>
          </p:cNvCxnSpPr>
          <p:nvPr/>
        </p:nvCxnSpPr>
        <p:spPr>
          <a:xfrm flipH="1" flipV="1">
            <a:off x="5816257" y="1632007"/>
            <a:ext cx="313480" cy="203716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 flipH="1">
            <a:off x="6058793" y="3387739"/>
            <a:ext cx="101949" cy="157281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flipH="1">
            <a:off x="6058793" y="3876289"/>
            <a:ext cx="101949" cy="108426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 flipH="1" flipV="1">
            <a:off x="5280455" y="3421665"/>
            <a:ext cx="880287" cy="492724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>
            <a:stCxn id="8" idx="3"/>
          </p:cNvCxnSpPr>
          <p:nvPr/>
        </p:nvCxnSpPr>
        <p:spPr>
          <a:xfrm>
            <a:off x="5816257" y="1632007"/>
            <a:ext cx="313480" cy="228238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4" name="표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4281452"/>
              </p:ext>
            </p:extLst>
          </p:nvPr>
        </p:nvGraphicFramePr>
        <p:xfrm>
          <a:off x="642756" y="3687601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55" name="직선 연결선 54"/>
          <p:cNvCxnSpPr/>
          <p:nvPr/>
        </p:nvCxnSpPr>
        <p:spPr>
          <a:xfrm flipH="1">
            <a:off x="3706514" y="3496337"/>
            <a:ext cx="480156" cy="52638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 flipH="1">
            <a:off x="3710199" y="1881829"/>
            <a:ext cx="1062277" cy="214089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 flipH="1" flipV="1">
            <a:off x="3695223" y="3992838"/>
            <a:ext cx="1292947" cy="110488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 flipH="1">
            <a:off x="3707578" y="1840061"/>
            <a:ext cx="1072098" cy="247604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 flipH="1">
            <a:off x="3717401" y="3503998"/>
            <a:ext cx="476469" cy="79876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 flipH="1" flipV="1">
            <a:off x="3701444" y="4274373"/>
            <a:ext cx="1278544" cy="82334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 flipH="1">
            <a:off x="708455" y="5608804"/>
            <a:ext cx="444842" cy="850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꺾인 연결선 61"/>
          <p:cNvCxnSpPr>
            <a:stCxn id="5" idx="0"/>
            <a:endCxn id="32" idx="0"/>
          </p:cNvCxnSpPr>
          <p:nvPr/>
        </p:nvCxnSpPr>
        <p:spPr>
          <a:xfrm rot="5400000" flipH="1" flipV="1">
            <a:off x="4553568" y="-695378"/>
            <a:ext cx="744162" cy="5522654"/>
          </a:xfrm>
          <a:prstGeom prst="bentConnector3">
            <a:avLst>
              <a:gd name="adj1" fmla="val 15618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22493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총무지원 업무의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)-FEP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6. </a:t>
            </a:r>
            <a:r>
              <a:rPr kumimoji="0" lang="ko-KR" altLang="en-US" sz="1600" b="1" dirty="0">
                <a:latin typeface="+mj-ea"/>
                <a:ea typeface="+mj-ea"/>
              </a:rPr>
              <a:t>총무시스템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6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268627"/>
            <a:ext cx="8712199" cy="4705136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8976845"/>
              </p:ext>
            </p:extLst>
          </p:nvPr>
        </p:nvGraphicFramePr>
        <p:xfrm>
          <a:off x="2831355" y="2414256"/>
          <a:ext cx="1149825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4982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6878074"/>
              </p:ext>
            </p:extLst>
          </p:nvPr>
        </p:nvGraphicFramePr>
        <p:xfrm>
          <a:off x="4096565" y="3644877"/>
          <a:ext cx="1219412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19412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943356"/>
              </p:ext>
            </p:extLst>
          </p:nvPr>
        </p:nvGraphicFramePr>
        <p:xfrm>
          <a:off x="3881213" y="1368510"/>
          <a:ext cx="1071606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>
            <a:stCxn id="7" idx="2"/>
            <a:endCxn id="5" idx="0"/>
          </p:cNvCxnSpPr>
          <p:nvPr/>
        </p:nvCxnSpPr>
        <p:spPr>
          <a:xfrm flipH="1">
            <a:off x="3406267" y="1829602"/>
            <a:ext cx="1010749" cy="5846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>
            <a:stCxn id="7" idx="2"/>
            <a:endCxn id="6" idx="0"/>
          </p:cNvCxnSpPr>
          <p:nvPr/>
        </p:nvCxnSpPr>
        <p:spPr>
          <a:xfrm>
            <a:off x="4417016" y="1829602"/>
            <a:ext cx="289255" cy="181527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5110141"/>
              </p:ext>
            </p:extLst>
          </p:nvPr>
        </p:nvGraphicFramePr>
        <p:xfrm>
          <a:off x="643793" y="4425975"/>
          <a:ext cx="2375631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43205"/>
                <a:gridCol w="604032"/>
                <a:gridCol w="564197"/>
                <a:gridCol w="56419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8888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FEP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8614719"/>
              </p:ext>
            </p:extLst>
          </p:nvPr>
        </p:nvGraphicFramePr>
        <p:xfrm>
          <a:off x="5297305" y="2491497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40.1.9.20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40.1.9.11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40.1.9.12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2" name="직선 연결선 11"/>
          <p:cNvCxnSpPr>
            <a:endCxn id="5" idx="3"/>
          </p:cNvCxnSpPr>
          <p:nvPr/>
        </p:nvCxnSpPr>
        <p:spPr>
          <a:xfrm flipH="1">
            <a:off x="3981180" y="2806679"/>
            <a:ext cx="1334796" cy="183942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endCxn id="7" idx="3"/>
          </p:cNvCxnSpPr>
          <p:nvPr/>
        </p:nvCxnSpPr>
        <p:spPr>
          <a:xfrm flipH="1" flipV="1">
            <a:off x="4952819" y="1599056"/>
            <a:ext cx="320452" cy="1246538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endCxn id="6" idx="0"/>
          </p:cNvCxnSpPr>
          <p:nvPr/>
        </p:nvCxnSpPr>
        <p:spPr>
          <a:xfrm flipH="1">
            <a:off x="4706271" y="2806679"/>
            <a:ext cx="591036" cy="838198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endCxn id="7" idx="3"/>
          </p:cNvCxnSpPr>
          <p:nvPr/>
        </p:nvCxnSpPr>
        <p:spPr>
          <a:xfrm flipH="1" flipV="1">
            <a:off x="4952819" y="1599056"/>
            <a:ext cx="320452" cy="1482894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endCxn id="5" idx="3"/>
          </p:cNvCxnSpPr>
          <p:nvPr/>
        </p:nvCxnSpPr>
        <p:spPr>
          <a:xfrm flipH="1" flipV="1">
            <a:off x="3981180" y="2990621"/>
            <a:ext cx="1316124" cy="91331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>
            <a:endCxn id="6" idx="0"/>
          </p:cNvCxnSpPr>
          <p:nvPr/>
        </p:nvCxnSpPr>
        <p:spPr>
          <a:xfrm flipH="1">
            <a:off x="4706271" y="3110559"/>
            <a:ext cx="591034" cy="534318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731934" y="4761017"/>
            <a:ext cx="388206" cy="0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endCxn id="7" idx="3"/>
          </p:cNvCxnSpPr>
          <p:nvPr/>
        </p:nvCxnSpPr>
        <p:spPr>
          <a:xfrm flipH="1" flipV="1">
            <a:off x="4952819" y="1599056"/>
            <a:ext cx="344485" cy="1677544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>
            <a:endCxn id="5" idx="3"/>
          </p:cNvCxnSpPr>
          <p:nvPr/>
        </p:nvCxnSpPr>
        <p:spPr>
          <a:xfrm flipH="1" flipV="1">
            <a:off x="3981180" y="2990621"/>
            <a:ext cx="1316124" cy="285981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endCxn id="6" idx="0"/>
          </p:cNvCxnSpPr>
          <p:nvPr/>
        </p:nvCxnSpPr>
        <p:spPr>
          <a:xfrm flipH="1">
            <a:off x="4706271" y="3276600"/>
            <a:ext cx="591034" cy="368277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>
            <a:off x="731934" y="5043201"/>
            <a:ext cx="388206" cy="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 flipV="1">
            <a:off x="4930958" y="1490376"/>
            <a:ext cx="366346" cy="131630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4930958" y="1490377"/>
            <a:ext cx="342313" cy="159157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>
            <a:off x="3981180" y="2806679"/>
            <a:ext cx="1353540" cy="39500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 flipH="1">
            <a:off x="3981180" y="3103120"/>
            <a:ext cx="1316124" cy="9855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 flipV="1">
            <a:off x="4930958" y="1487666"/>
            <a:ext cx="342313" cy="186385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 flipV="1">
            <a:off x="3981180" y="3201679"/>
            <a:ext cx="1292092" cy="10847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>
            <a:off x="4592448" y="2792363"/>
            <a:ext cx="723528" cy="83205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 flipH="1">
            <a:off x="4592448" y="3081950"/>
            <a:ext cx="723528" cy="5173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 flipH="1">
            <a:off x="4592448" y="3305209"/>
            <a:ext cx="711234" cy="30051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7517193"/>
              </p:ext>
            </p:extLst>
          </p:nvPr>
        </p:nvGraphicFramePr>
        <p:xfrm>
          <a:off x="5934122" y="4086787"/>
          <a:ext cx="3052467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아이마켓코리아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(IMK)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3" name="직선 연결선 32"/>
          <p:cNvCxnSpPr>
            <a:stCxn id="11" idx="2"/>
            <a:endCxn id="32" idx="0"/>
          </p:cNvCxnSpPr>
          <p:nvPr/>
        </p:nvCxnSpPr>
        <p:spPr>
          <a:xfrm>
            <a:off x="6823538" y="3413681"/>
            <a:ext cx="636817" cy="673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7774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총무지원 업무의 </a:t>
            </a:r>
            <a:r>
              <a:rPr lang="en-US" altLang="ko-KR" sz="1400" dirty="0" smtClean="0">
                <a:ea typeface="맑은 고딕" pitchFamily="50" charset="-127"/>
              </a:rPr>
              <a:t>DB-IAM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IAM </a:t>
            </a:r>
            <a:r>
              <a:rPr lang="ko-KR" altLang="en-US" sz="1400" dirty="0" smtClean="0">
                <a:ea typeface="맑은 고딕" pitchFamily="50" charset="-127"/>
              </a:rPr>
              <a:t>에서 </a:t>
            </a:r>
            <a:r>
              <a:rPr lang="en-US" altLang="ko-KR" sz="1400" dirty="0" smtClean="0">
                <a:ea typeface="맑은 고딕" pitchFamily="50" charset="-127"/>
              </a:rPr>
              <a:t>JDBC </a:t>
            </a:r>
            <a:r>
              <a:rPr lang="ko-KR" altLang="en-US" sz="1400" dirty="0" smtClean="0">
                <a:ea typeface="맑은 고딕" pitchFamily="50" charset="-127"/>
              </a:rPr>
              <a:t>로 직접 접속하여 연계 구성한다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6. </a:t>
            </a:r>
            <a:r>
              <a:rPr kumimoji="0" lang="ko-KR" altLang="en-US" sz="1600" b="1" dirty="0">
                <a:latin typeface="+mj-ea"/>
                <a:ea typeface="+mj-ea"/>
              </a:rPr>
              <a:t>총무시스템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6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318053"/>
            <a:ext cx="8712199" cy="4655709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9137939"/>
              </p:ext>
            </p:extLst>
          </p:nvPr>
        </p:nvGraphicFramePr>
        <p:xfrm>
          <a:off x="4008118" y="1985827"/>
          <a:ext cx="1280572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80572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2994381"/>
              </p:ext>
            </p:extLst>
          </p:nvPr>
        </p:nvGraphicFramePr>
        <p:xfrm>
          <a:off x="4008118" y="3958222"/>
          <a:ext cx="1342631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426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0520311"/>
              </p:ext>
            </p:extLst>
          </p:nvPr>
        </p:nvGraphicFramePr>
        <p:xfrm>
          <a:off x="643793" y="4425975"/>
          <a:ext cx="2156556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83890"/>
                <a:gridCol w="548330"/>
                <a:gridCol w="512168"/>
                <a:gridCol w="51216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1578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err="1" smtClean="0"/>
                        <a:t>jdbc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0697838"/>
              </p:ext>
            </p:extLst>
          </p:nvPr>
        </p:nvGraphicFramePr>
        <p:xfrm>
          <a:off x="6168981" y="2491497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65319"/>
                <a:gridCol w="588195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IAM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ap1.p.iam.samsungcard.biz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40.10.11.121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piamap01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IAM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ap2.p.iam.samsungcard.biz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40.10.11.122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piamap02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9" name="직선 연결선 8"/>
          <p:cNvCxnSpPr>
            <a:endCxn id="5" idx="3"/>
          </p:cNvCxnSpPr>
          <p:nvPr/>
        </p:nvCxnSpPr>
        <p:spPr>
          <a:xfrm flipH="1" flipV="1">
            <a:off x="5288690" y="2562192"/>
            <a:ext cx="880290" cy="520699"/>
          </a:xfrm>
          <a:prstGeom prst="line">
            <a:avLst/>
          </a:prstGeom>
          <a:ln>
            <a:solidFill>
              <a:srgbClr val="7030A0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stCxn id="6" idx="3"/>
          </p:cNvCxnSpPr>
          <p:nvPr/>
        </p:nvCxnSpPr>
        <p:spPr>
          <a:xfrm flipV="1">
            <a:off x="5350749" y="3082891"/>
            <a:ext cx="818231" cy="1451696"/>
          </a:xfrm>
          <a:prstGeom prst="line">
            <a:avLst/>
          </a:prstGeom>
          <a:ln>
            <a:solidFill>
              <a:srgbClr val="7030A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731934" y="4761017"/>
            <a:ext cx="388206" cy="0"/>
          </a:xfrm>
          <a:prstGeom prst="line">
            <a:avLst/>
          </a:prstGeom>
          <a:ln>
            <a:solidFill>
              <a:srgbClr val="7030A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endCxn id="5" idx="3"/>
          </p:cNvCxnSpPr>
          <p:nvPr/>
        </p:nvCxnSpPr>
        <p:spPr>
          <a:xfrm flipH="1" flipV="1">
            <a:off x="5288690" y="2562192"/>
            <a:ext cx="880290" cy="230661"/>
          </a:xfrm>
          <a:prstGeom prst="line">
            <a:avLst/>
          </a:prstGeom>
          <a:ln>
            <a:solidFill>
              <a:srgbClr val="7030A0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6" idx="3"/>
          </p:cNvCxnSpPr>
          <p:nvPr/>
        </p:nvCxnSpPr>
        <p:spPr>
          <a:xfrm flipV="1">
            <a:off x="5350749" y="2792853"/>
            <a:ext cx="818231" cy="1741734"/>
          </a:xfrm>
          <a:prstGeom prst="line">
            <a:avLst/>
          </a:prstGeom>
          <a:ln>
            <a:solidFill>
              <a:srgbClr val="7030A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590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     데이터 베이스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86" name="Rectangle 4"/>
          <p:cNvSpPr>
            <a:spLocks noChangeArrowheads="1"/>
          </p:cNvSpPr>
          <p:nvPr/>
        </p:nvSpPr>
        <p:spPr bwMode="auto">
          <a:xfrm>
            <a:off x="497162" y="5217479"/>
            <a:ext cx="6031795" cy="6887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■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ITC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전체 구성도 형태 및 특징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2-Node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RAC DB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디스크 복제는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TC(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-&gt;TC),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시점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SI(TC-&gt;SI),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로 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97162" y="1353591"/>
            <a:ext cx="2880000" cy="247650"/>
            <a:chOff x="497162" y="1189678"/>
            <a:chExt cx="2880000" cy="247650"/>
          </a:xfrm>
        </p:grpSpPr>
        <p:sp>
          <p:nvSpPr>
            <p:cNvPr id="289" name="Rectangle 4"/>
            <p:cNvSpPr>
              <a:spLocks noChangeArrowheads="1"/>
            </p:cNvSpPr>
            <p:nvPr/>
          </p:nvSpPr>
          <p:spPr bwMode="auto">
            <a:xfrm>
              <a:off x="497162" y="1189678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운영계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499066" y="1190796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1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1166" y="1353591"/>
            <a:ext cx="2880000" cy="247650"/>
            <a:chOff x="3783242" y="1190796"/>
            <a:chExt cx="2880000" cy="247650"/>
          </a:xfrm>
        </p:grpSpPr>
        <p:sp>
          <p:nvSpPr>
            <p:cNvPr id="292" name="Rectangle 4"/>
            <p:cNvSpPr>
              <a:spLocks noChangeArrowheads="1"/>
            </p:cNvSpPr>
            <p:nvPr/>
          </p:nvSpPr>
          <p:spPr bwMode="auto">
            <a:xfrm>
              <a:off x="3783242" y="1190796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개발계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785146" y="1191914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7" name="그룹 296"/>
          <p:cNvGrpSpPr/>
          <p:nvPr/>
        </p:nvGrpSpPr>
        <p:grpSpPr>
          <a:xfrm>
            <a:off x="789122" y="1841792"/>
            <a:ext cx="2363678" cy="2701112"/>
            <a:chOff x="789122" y="1663992"/>
            <a:chExt cx="2363678" cy="2701112"/>
          </a:xfrm>
        </p:grpSpPr>
        <p:sp>
          <p:nvSpPr>
            <p:cNvPr id="298" name="Rectangle 146"/>
            <p:cNvSpPr>
              <a:spLocks noChangeArrowheads="1"/>
            </p:cNvSpPr>
            <p:nvPr/>
          </p:nvSpPr>
          <p:spPr bwMode="auto">
            <a:xfrm>
              <a:off x="789122" y="1663992"/>
              <a:ext cx="2363678" cy="2701112"/>
            </a:xfrm>
            <a:prstGeom prst="roundRect">
              <a:avLst>
                <a:gd name="adj" fmla="val 3388"/>
              </a:avLst>
            </a:prstGeom>
            <a:solidFill>
              <a:srgbClr val="FFFFFF"/>
            </a:solidFill>
            <a:ln w="12700" algn="ctr">
              <a:solidFill>
                <a:srgbClr val="333333"/>
              </a:solidFill>
              <a:prstDash val="sysDot"/>
              <a:miter lim="800000"/>
              <a:headEnd/>
              <a:tailEnd/>
            </a:ln>
            <a:effectLst/>
            <a:extLst/>
          </p:spPr>
          <p:txBody>
            <a:bodyPr lIns="0" tIns="0" rIns="0" bIns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9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028644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72560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02" y="3475170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2" name="Rectangle 18"/>
            <p:cNvSpPr>
              <a:spLocks noChangeArrowheads="1"/>
            </p:cNvSpPr>
            <p:nvPr/>
          </p:nvSpPr>
          <p:spPr bwMode="auto">
            <a:xfrm>
              <a:off x="1266951" y="2717021"/>
              <a:ext cx="1287302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2-Node RAC[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운영</a:t>
              </a:r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]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03" name="직선 연결선 302"/>
            <p:cNvCxnSpPr>
              <a:stCxn id="301" idx="0"/>
              <a:endCxn id="299" idx="2"/>
            </p:cNvCxnSpPr>
            <p:nvPr/>
          </p:nvCxnSpPr>
          <p:spPr bwMode="auto">
            <a:xfrm flipH="1" flipV="1">
              <a:off x="1388644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" name="직선 연결선 303"/>
            <p:cNvCxnSpPr>
              <a:stCxn id="301" idx="0"/>
              <a:endCxn id="300" idx="2"/>
            </p:cNvCxnSpPr>
            <p:nvPr/>
          </p:nvCxnSpPr>
          <p:spPr bwMode="auto">
            <a:xfrm flipV="1">
              <a:off x="1910602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" name="직사각형 304"/>
            <p:cNvSpPr/>
            <p:nvPr/>
          </p:nvSpPr>
          <p:spPr bwMode="auto">
            <a:xfrm>
              <a:off x="1704935" y="3546781"/>
              <a:ext cx="391454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ITC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pic>
          <p:nvPicPr>
            <p:cNvPr id="306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361270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7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954542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" name="직사각형 307"/>
            <p:cNvSpPr/>
            <p:nvPr/>
          </p:nvSpPr>
          <p:spPr bwMode="auto">
            <a:xfrm>
              <a:off x="2517687" y="3356992"/>
              <a:ext cx="433131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True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Copy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2448758" y="3954542"/>
              <a:ext cx="570989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Shadow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Image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10" name="Rectangle 18"/>
            <p:cNvSpPr>
              <a:spLocks noChangeArrowheads="1"/>
            </p:cNvSpPr>
            <p:nvPr/>
          </p:nvSpPr>
          <p:spPr bwMode="auto">
            <a:xfrm>
              <a:off x="1183176" y="2251038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1" name="Rectangle 18"/>
            <p:cNvSpPr>
              <a:spLocks noChangeArrowheads="1"/>
            </p:cNvSpPr>
            <p:nvPr/>
          </p:nvSpPr>
          <p:spPr bwMode="auto">
            <a:xfrm>
              <a:off x="2227092" y="2239906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#2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2" name="모서리가 둥근 직사각형 311"/>
            <p:cNvSpPr/>
            <p:nvPr/>
          </p:nvSpPr>
          <p:spPr bwMode="auto">
            <a:xfrm>
              <a:off x="868669" y="1704316"/>
              <a:ext cx="2151078" cy="365071"/>
            </a:xfrm>
            <a:prstGeom prst="roundRect">
              <a:avLst/>
            </a:prstGeom>
            <a:solidFill>
              <a:schemeClr val="tx2">
                <a:lumMod val="20000"/>
                <a:lumOff val="80000"/>
                <a:alpha val="8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ITC DB </a:t>
              </a:r>
              <a:r>
                <a:rPr kumimoji="0" lang="ko-KR" alt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서버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(2-Node RAC * 2)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cxnSp>
          <p:nvCxnSpPr>
            <p:cNvPr id="313" name="직선 화살표 연결선 312"/>
            <p:cNvCxnSpPr/>
            <p:nvPr/>
          </p:nvCxnSpPr>
          <p:spPr bwMode="auto">
            <a:xfrm flipV="1">
              <a:off x="2290525" y="3655170"/>
              <a:ext cx="189416" cy="220767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14" name="직선 화살표 연결선 313"/>
            <p:cNvCxnSpPr/>
            <p:nvPr/>
          </p:nvCxnSpPr>
          <p:spPr bwMode="auto">
            <a:xfrm>
              <a:off x="2730570" y="3693286"/>
              <a:ext cx="0" cy="234846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cxnSp>
        <p:nvCxnSpPr>
          <p:cNvPr id="315" name="직선 연결선 314"/>
          <p:cNvCxnSpPr/>
          <p:nvPr/>
        </p:nvCxnSpPr>
        <p:spPr>
          <a:xfrm>
            <a:off x="3429164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>
            <a:off x="6413168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sp>
        <p:nvSpPr>
          <p:cNvPr id="319" name="Rectangle 146"/>
          <p:cNvSpPr>
            <a:spLocks noChangeArrowheads="1"/>
          </p:cNvSpPr>
          <p:nvPr/>
        </p:nvSpPr>
        <p:spPr bwMode="auto">
          <a:xfrm>
            <a:off x="3658792" y="1834431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4449024" y="2471394"/>
            <a:ext cx="720000" cy="1855486"/>
            <a:chOff x="3872880" y="2243677"/>
            <a:chExt cx="720000" cy="1855486"/>
          </a:xfrm>
        </p:grpSpPr>
        <p:pic>
          <p:nvPicPr>
            <p:cNvPr id="321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2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3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24" name="직선 연결선 323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" name="직사각형 324"/>
            <p:cNvSpPr/>
            <p:nvPr/>
          </p:nvSpPr>
          <p:spPr bwMode="auto">
            <a:xfrm>
              <a:off x="4024329" y="3539420"/>
              <a:ext cx="417102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ICO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26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7" name="모서리가 둥근 직사각형 326"/>
          <p:cNvSpPr/>
          <p:nvPr/>
        </p:nvSpPr>
        <p:spPr bwMode="auto">
          <a:xfrm>
            <a:off x="3738339" y="1874755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ICO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(Single-Node)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8873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PITC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pitcdb0a, pitcdb0b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pic>
        <p:nvPicPr>
          <p:cNvPr id="59" name="Picture 740" descr="workgroup-switch"/>
          <p:cNvPicPr>
            <a:picLocks noChangeAspect="1" noChangeArrowheads="1"/>
          </p:cNvPicPr>
          <p:nvPr/>
        </p:nvPicPr>
        <p:blipFill>
          <a:blip r:embed="rId2" cstate="print">
            <a:grayscl/>
          </a:blip>
          <a:srcRect/>
          <a:stretch>
            <a:fillRect/>
          </a:stretch>
        </p:blipFill>
        <p:spPr bwMode="auto">
          <a:xfrm>
            <a:off x="3332984" y="3546114"/>
            <a:ext cx="400050" cy="242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3154493" y="3274478"/>
            <a:ext cx="800219" cy="245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Cluster</a:t>
            </a:r>
          </a:p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Interconnect</a:t>
            </a: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30"/>
          <p:cNvCxnSpPr>
            <a:cxnSpLocks noChangeShapeType="1"/>
            <a:stCxn id="95" idx="2"/>
            <a:endCxn id="65" idx="0"/>
          </p:cNvCxnSpPr>
          <p:nvPr/>
        </p:nvCxnSpPr>
        <p:spPr bwMode="auto">
          <a:xfrm flipH="1">
            <a:off x="2849386" y="4461028"/>
            <a:ext cx="186029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3" name="직선 연결선 245"/>
          <p:cNvCxnSpPr>
            <a:cxnSpLocks noChangeShapeType="1"/>
            <a:stCxn id="65" idx="2"/>
            <a:endCxn id="119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2" name="Line 2656"/>
          <p:cNvSpPr>
            <a:spLocks noChangeShapeType="1"/>
          </p:cNvSpPr>
          <p:nvPr/>
        </p:nvSpPr>
        <p:spPr bwMode="auto">
          <a:xfrm>
            <a:off x="4670311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4" name="Text Box 280"/>
          <p:cNvSpPr txBox="1">
            <a:spLocks noChangeArrowheads="1"/>
          </p:cNvSpPr>
          <p:nvPr/>
        </p:nvSpPr>
        <p:spPr bwMode="auto">
          <a:xfrm>
            <a:off x="428983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#2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PITC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1" name="Rectangle 49"/>
          <p:cNvSpPr>
            <a:spLocks noChangeArrowheads="1"/>
          </p:cNvSpPr>
          <p:nvPr/>
        </p:nvSpPr>
        <p:spPr bwMode="auto">
          <a:xfrm>
            <a:off x="1868909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  <a:endParaRPr kumimoji="0" lang="en-US" altLang="ko-KR" sz="800" b="1" kern="0" spc="-7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82" name="Oval 110"/>
          <p:cNvSpPr>
            <a:spLocks noChangeArrowheads="1"/>
          </p:cNvSpPr>
          <p:nvPr/>
        </p:nvSpPr>
        <p:spPr bwMode="auto">
          <a:xfrm>
            <a:off x="2182945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VIP1</a:t>
            </a: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295018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1606332" y="358631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1606846" y="380650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Line 2630"/>
          <p:cNvSpPr>
            <a:spLocks noChangeShapeType="1"/>
          </p:cNvSpPr>
          <p:nvPr/>
        </p:nvSpPr>
        <p:spPr bwMode="auto">
          <a:xfrm>
            <a:off x="1710037" y="386139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9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2" name="Line 2630"/>
          <p:cNvSpPr>
            <a:spLocks noChangeShapeType="1"/>
          </p:cNvSpPr>
          <p:nvPr/>
        </p:nvSpPr>
        <p:spPr bwMode="auto">
          <a:xfrm>
            <a:off x="1710037" y="3010496"/>
            <a:ext cx="522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3" name="Rectangle 49"/>
          <p:cNvSpPr>
            <a:spLocks noChangeArrowheads="1"/>
          </p:cNvSpPr>
          <p:nvPr/>
        </p:nvSpPr>
        <p:spPr bwMode="auto">
          <a:xfrm>
            <a:off x="1868909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1868909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95" name="Rectangle 4"/>
          <p:cNvSpPr>
            <a:spLocks noChangeArrowheads="1"/>
          </p:cNvSpPr>
          <p:nvPr/>
        </p:nvSpPr>
        <p:spPr bwMode="auto">
          <a:xfrm>
            <a:off x="4133681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96" name="Oval 110"/>
          <p:cNvSpPr>
            <a:spLocks noChangeArrowheads="1"/>
          </p:cNvSpPr>
          <p:nvPr/>
        </p:nvSpPr>
        <p:spPr bwMode="auto">
          <a:xfrm>
            <a:off x="4568959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VIP2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pic>
        <p:nvPicPr>
          <p:cNvPr id="97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0060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98" name="직선 연결선 229"/>
          <p:cNvCxnSpPr>
            <a:cxnSpLocks noChangeShapeType="1"/>
            <a:stCxn id="95" idx="2"/>
            <a:endCxn id="97" idx="0"/>
          </p:cNvCxnSpPr>
          <p:nvPr/>
        </p:nvCxnSpPr>
        <p:spPr bwMode="auto">
          <a:xfrm flipH="1">
            <a:off x="4322046" y="4461028"/>
            <a:ext cx="38763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99" name="직선 연결선 229"/>
          <p:cNvCxnSpPr>
            <a:cxnSpLocks noChangeShapeType="1"/>
            <a:stCxn id="77" idx="2"/>
            <a:endCxn id="97" idx="0"/>
          </p:cNvCxnSpPr>
          <p:nvPr/>
        </p:nvCxnSpPr>
        <p:spPr bwMode="auto">
          <a:xfrm>
            <a:off x="2338562" y="4461028"/>
            <a:ext cx="198348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00" name="직선 연결선 244"/>
          <p:cNvCxnSpPr>
            <a:cxnSpLocks noChangeShapeType="1"/>
            <a:stCxn id="97" idx="2"/>
            <a:endCxn id="119" idx="0"/>
          </p:cNvCxnSpPr>
          <p:nvPr/>
        </p:nvCxnSpPr>
        <p:spPr bwMode="auto">
          <a:xfrm flipH="1">
            <a:off x="3562847" y="5150386"/>
            <a:ext cx="759199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2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VIP</a:t>
            </a:r>
            <a:endParaRPr kumimoji="0" lang="ko-KR" altLang="en-US" sz="1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1" lang="ko-KR" altLang="en-US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장애 발생 시 장애 노드의 빠른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Take-over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를 위하여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Virtual IP 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 함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Rectangle 56"/>
          <p:cNvSpPr>
            <a:spLocks noChangeArrowheads="1"/>
          </p:cNvSpPr>
          <p:nvPr/>
        </p:nvSpPr>
        <p:spPr bwMode="gray">
          <a:xfrm>
            <a:off x="6955842" y="4838008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Grid Infrastructure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 Box 484"/>
          <p:cNvSpPr txBox="1">
            <a:spLocks noChangeArrowheads="1"/>
          </p:cNvSpPr>
          <p:nvPr/>
        </p:nvSpPr>
        <p:spPr bwMode="gray">
          <a:xfrm>
            <a:off x="6857670" y="5034081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여러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노드를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하나의 클러스터로 관리 함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6792997" y="4838008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44343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4630448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1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 구성 함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(pitc)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44343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LSN_PITC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4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Service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처리를 위하여 지정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7" name="직선 연결선 245"/>
          <p:cNvCxnSpPr>
            <a:cxnSpLocks noChangeShapeType="1"/>
            <a:stCxn id="65" idx="3"/>
            <a:endCxn id="97" idx="1"/>
          </p:cNvCxnSpPr>
          <p:nvPr/>
        </p:nvCxnSpPr>
        <p:spPr bwMode="auto">
          <a:xfrm>
            <a:off x="2970830" y="5013576"/>
            <a:ext cx="1229772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grpSp>
        <p:nvGrpSpPr>
          <p:cNvPr id="118" name="그룹 117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9" name="직사각형 118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1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3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- 2-Node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RAC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총</a:t>
            </a:r>
            <a:r>
              <a:rPr lang="ko-KR" altLang="en-US" sz="900" b="1" dirty="0">
                <a:solidFill>
                  <a:schemeClr val="tx1"/>
                </a:solidFill>
              </a:rPr>
              <a:t>무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25" name="Rectangle 46"/>
          <p:cNvSpPr>
            <a:spLocks noChangeArrowheads="1"/>
          </p:cNvSpPr>
          <p:nvPr/>
        </p:nvSpPr>
        <p:spPr bwMode="auto">
          <a:xfrm>
            <a:off x="4241681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26" name="Rectangle 47"/>
          <p:cNvSpPr>
            <a:spLocks noChangeArrowheads="1"/>
          </p:cNvSpPr>
          <p:nvPr/>
        </p:nvSpPr>
        <p:spPr bwMode="auto">
          <a:xfrm>
            <a:off x="4241681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Rectangle 48"/>
          <p:cNvSpPr>
            <a:spLocks noChangeArrowheads="1"/>
          </p:cNvSpPr>
          <p:nvPr/>
        </p:nvSpPr>
        <p:spPr bwMode="auto">
          <a:xfrm>
            <a:off x="4241681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28" name="Rectangle 49"/>
          <p:cNvSpPr>
            <a:spLocks noChangeArrowheads="1"/>
          </p:cNvSpPr>
          <p:nvPr/>
        </p:nvSpPr>
        <p:spPr bwMode="auto">
          <a:xfrm>
            <a:off x="4241681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</a:p>
        </p:txBody>
      </p:sp>
      <p:sp>
        <p:nvSpPr>
          <p:cNvPr id="129" name="Rectangle 49"/>
          <p:cNvSpPr>
            <a:spLocks noChangeArrowheads="1"/>
          </p:cNvSpPr>
          <p:nvPr/>
        </p:nvSpPr>
        <p:spPr bwMode="auto">
          <a:xfrm>
            <a:off x="4241681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Rectangle 50"/>
          <p:cNvSpPr>
            <a:spLocks noChangeArrowheads="1"/>
          </p:cNvSpPr>
          <p:nvPr/>
        </p:nvSpPr>
        <p:spPr bwMode="auto">
          <a:xfrm>
            <a:off x="4241681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37" name="직선 연결선 244"/>
          <p:cNvCxnSpPr>
            <a:cxnSpLocks noChangeShapeType="1"/>
            <a:stCxn id="97" idx="2"/>
            <a:endCxn id="132" idx="0"/>
          </p:cNvCxnSpPr>
          <p:nvPr/>
        </p:nvCxnSpPr>
        <p:spPr bwMode="auto">
          <a:xfrm flipH="1">
            <a:off x="2378471" y="5150386"/>
            <a:ext cx="194357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38" name="직사각형 137"/>
          <p:cNvSpPr/>
          <p:nvPr/>
        </p:nvSpPr>
        <p:spPr bwMode="auto">
          <a:xfrm>
            <a:off x="4418537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9" name="그룹 138"/>
          <p:cNvGrpSpPr/>
          <p:nvPr/>
        </p:nvGrpSpPr>
        <p:grpSpPr>
          <a:xfrm>
            <a:off x="4493935" y="5357838"/>
            <a:ext cx="485389" cy="270580"/>
            <a:chOff x="2717182" y="5357838"/>
            <a:chExt cx="485389" cy="270580"/>
          </a:xfrm>
        </p:grpSpPr>
        <p:pic>
          <p:nvPicPr>
            <p:cNvPr id="14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1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42" name="직선 연결선 244"/>
          <p:cNvCxnSpPr>
            <a:cxnSpLocks noChangeShapeType="1"/>
            <a:stCxn id="65" idx="2"/>
            <a:endCxn id="138" idx="0"/>
          </p:cNvCxnSpPr>
          <p:nvPr/>
        </p:nvCxnSpPr>
        <p:spPr bwMode="auto">
          <a:xfrm>
            <a:off x="2849386" y="5150386"/>
            <a:ext cx="188489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43" name="직선 연결선 244"/>
          <p:cNvCxnSpPr>
            <a:cxnSpLocks noChangeShapeType="1"/>
            <a:stCxn id="97" idx="2"/>
            <a:endCxn id="138" idx="0"/>
          </p:cNvCxnSpPr>
          <p:nvPr/>
        </p:nvCxnSpPr>
        <p:spPr bwMode="auto">
          <a:xfrm>
            <a:off x="4322046" y="5150386"/>
            <a:ext cx="41223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44" name="Rectangle 104"/>
          <p:cNvSpPr>
            <a:spLocks noChangeArrowheads="1"/>
          </p:cNvSpPr>
          <p:nvPr/>
        </p:nvSpPr>
        <p:spPr bwMode="auto">
          <a:xfrm>
            <a:off x="4244620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cxnSp>
        <p:nvCxnSpPr>
          <p:cNvPr id="145" name="직선 연결선 17"/>
          <p:cNvCxnSpPr>
            <a:cxnSpLocks noChangeShapeType="1"/>
            <a:stCxn id="77" idx="3"/>
            <a:endCxn id="59" idx="1"/>
          </p:cNvCxnSpPr>
          <p:nvPr/>
        </p:nvCxnSpPr>
        <p:spPr bwMode="auto">
          <a:xfrm>
            <a:off x="2914562" y="3660028"/>
            <a:ext cx="418422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6" name="직선 연결선 18"/>
          <p:cNvCxnSpPr>
            <a:cxnSpLocks noChangeShapeType="1"/>
            <a:stCxn id="95" idx="1"/>
            <a:endCxn id="59" idx="3"/>
          </p:cNvCxnSpPr>
          <p:nvPr/>
        </p:nvCxnSpPr>
        <p:spPr bwMode="auto">
          <a:xfrm flipH="1">
            <a:off x="3733034" y="3660028"/>
            <a:ext cx="400647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795911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TICO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ticodb01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TICO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34437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3639848"/>
            <a:ext cx="241587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3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(TFLB, TICO, TSWP)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구성되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어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있음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34437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noProof="0" dirty="0">
                <a:solidFill>
                  <a:srgbClr val="FFFFFF"/>
                </a:solidFill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27264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29225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LSN_TICO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27264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개발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- 1-Node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ICO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개발용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59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60" name="직선 연결선 228"/>
          <p:cNvCxnSpPr>
            <a:cxnSpLocks noChangeShapeType="1"/>
            <a:stCxn id="99" idx="2"/>
            <a:endCxn id="72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45"/>
          <p:cNvCxnSpPr>
            <a:cxnSpLocks noChangeShapeType="1"/>
            <a:stCxn id="72" idx="2"/>
            <a:endCxn id="116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8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72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4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5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6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7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98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99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100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02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1606846" y="3362563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직사각형 104"/>
          <p:cNvSpPr/>
          <p:nvPr/>
        </p:nvSpPr>
        <p:spPr bwMode="auto">
          <a:xfrm>
            <a:off x="1606846" y="3577701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07" name="Line 2630"/>
          <p:cNvSpPr>
            <a:spLocks noChangeShapeType="1"/>
          </p:cNvSpPr>
          <p:nvPr/>
        </p:nvSpPr>
        <p:spPr bwMode="auto">
          <a:xfrm>
            <a:off x="1710037" y="341035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14" name="Rectangle 50"/>
          <p:cNvSpPr>
            <a:spLocks noChangeArrowheads="1"/>
          </p:cNvSpPr>
          <p:nvPr/>
        </p:nvSpPr>
        <p:spPr bwMode="auto">
          <a:xfrm>
            <a:off x="1868909" y="3743110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grpSp>
        <p:nvGrpSpPr>
          <p:cNvPr id="115" name="그룹 114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6" name="직사각형 115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17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5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6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7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8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29" name="직사각형 128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0" name="그룹 129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7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8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9" name="직선 연결선 245"/>
          <p:cNvCxnSpPr>
            <a:cxnSpLocks noChangeShapeType="1"/>
            <a:stCxn id="72" idx="2"/>
            <a:endCxn id="129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</p:spTree>
    <p:extLst>
      <p:ext uri="{BB962C8B-B14F-4D97-AF65-F5344CB8AC3E}">
        <p14:creationId xmlns:p14="http://schemas.microsoft.com/office/powerpoint/2010/main" val="3727684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7" name="텍스트 개체 틀 1"/>
          <p:cNvSpPr txBox="1">
            <a:spLocks/>
          </p:cNvSpPr>
          <p:nvPr/>
        </p:nvSpPr>
        <p:spPr>
          <a:xfrm>
            <a:off x="558500" y="979785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en-US" altLang="ko-KR" sz="1200" dirty="0" smtClean="0">
                <a:latin typeface="맑은 고딕" pitchFamily="50" charset="-127"/>
              </a:rPr>
              <a:t>U2L </a:t>
            </a:r>
            <a:r>
              <a:rPr kumimoji="0" lang="ko-KR" altLang="en-US" sz="1200" dirty="0" smtClean="0">
                <a:latin typeface="맑은 고딕" pitchFamily="50" charset="-127"/>
              </a:rPr>
              <a:t>운영계 </a:t>
            </a:r>
            <a:r>
              <a:rPr kumimoji="0" lang="en-US" altLang="ko-KR" sz="1200" dirty="0" smtClean="0">
                <a:latin typeface="맑은 고딕" pitchFamily="50" charset="-127"/>
              </a:rPr>
              <a:t>DB </a:t>
            </a:r>
            <a:r>
              <a:rPr kumimoji="0" lang="ko-KR" altLang="en-US" sz="1200" dirty="0" smtClean="0">
                <a:latin typeface="맑은 고딕" pitchFamily="50" charset="-127"/>
              </a:rPr>
              <a:t>시스템의 </a:t>
            </a:r>
            <a:r>
              <a:rPr kumimoji="0" lang="en-US" altLang="ko-KR" sz="1200" dirty="0" smtClean="0">
                <a:latin typeface="맑은 고딕" pitchFamily="50" charset="-127"/>
              </a:rPr>
              <a:t>DBMS</a:t>
            </a:r>
            <a:r>
              <a:rPr kumimoji="0" lang="ko-KR" altLang="en-US" sz="1200" dirty="0" smtClean="0">
                <a:latin typeface="맑은 고딕" pitchFamily="50" charset="-127"/>
              </a:rPr>
              <a:t>는 </a:t>
            </a:r>
            <a:r>
              <a:rPr kumimoji="0" lang="en-US" altLang="ko-KR" sz="1200" dirty="0" smtClean="0"/>
              <a:t>Oracle DBMS 11.2.0.4 </a:t>
            </a:r>
            <a:r>
              <a:rPr kumimoji="0" lang="ko-KR" altLang="en-US" sz="1200" dirty="0" smtClean="0"/>
              <a:t>설치하고 </a:t>
            </a:r>
            <a:r>
              <a:rPr kumimoji="0" lang="en-US" altLang="ko-KR" sz="1200" dirty="0" smtClean="0"/>
              <a:t>RAC</a:t>
            </a:r>
            <a:r>
              <a:rPr kumimoji="0" lang="ko-KR" altLang="en-US" sz="1200" dirty="0" smtClean="0"/>
              <a:t>를 활용한 </a:t>
            </a:r>
            <a:r>
              <a:rPr kumimoji="0" lang="en-US" altLang="ko-KR" sz="1200" dirty="0" smtClean="0"/>
              <a:t>Active-Active HA </a:t>
            </a:r>
            <a:r>
              <a:rPr kumimoji="0" lang="ko-KR" altLang="en-US" sz="1200" dirty="0" smtClean="0"/>
              <a:t>시스템으로 구성함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/>
          </p:nvPr>
        </p:nvGraphicFramePr>
        <p:xfrm>
          <a:off x="809596" y="1773065"/>
          <a:ext cx="8679908" cy="2020144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PITC1, PITC2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KO16KSC5601 -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이마켓플레이스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법인구매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알뜰시장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KO16MSWIN949 -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총무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877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68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/oragrid/grid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822296" y="4338465"/>
          <a:ext cx="8679908" cy="1527582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TICO1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KO16KSC5601 -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이마켓플레이스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법인구매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알뜰시장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KO16MSWIN949 -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총무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1" name="텍스트 개체 틀 1"/>
          <p:cNvSpPr txBox="1">
            <a:spLocks/>
          </p:cNvSpPr>
          <p:nvPr/>
        </p:nvSpPr>
        <p:spPr>
          <a:xfrm>
            <a:off x="822296" y="14405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텍스트 개체 틀 1"/>
          <p:cNvSpPr txBox="1">
            <a:spLocks/>
          </p:cNvSpPr>
          <p:nvPr/>
        </p:nvSpPr>
        <p:spPr>
          <a:xfrm>
            <a:off x="822296" y="39932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개</a:t>
            </a:r>
            <a:r>
              <a:rPr kumimoji="0" lang="ko-KR" altLang="en-US" sz="1200" dirty="0">
                <a:latin typeface="맑은 고딕" pitchFamily="50" charset="-127"/>
                <a:ea typeface="맑은 고딕" pitchFamily="50" charset="-127"/>
              </a:rPr>
              <a:t>발</a:t>
            </a: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14808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접속정보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47" name="Rectangle 4"/>
          <p:cNvSpPr>
            <a:spLocks noChangeArrowheads="1"/>
          </p:cNvSpPr>
          <p:nvPr/>
        </p:nvSpPr>
        <p:spPr bwMode="auto">
          <a:xfrm>
            <a:off x="595282" y="986014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1.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149" name="Rectangle 4"/>
          <p:cNvSpPr>
            <a:spLocks noChangeArrowheads="1"/>
          </p:cNvSpPr>
          <p:nvPr/>
        </p:nvSpPr>
        <p:spPr bwMode="auto">
          <a:xfrm>
            <a:off x="595282" y="26074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개발계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416496" y="2891556"/>
          <a:ext cx="9000554" cy="1019520"/>
        </p:xfrm>
        <a:graphic>
          <a:graphicData uri="http://schemas.openxmlformats.org/drawingml/2006/table">
            <a:tbl>
              <a:tblPr/>
              <a:tblGrid>
                <a:gridCol w="539357"/>
                <a:gridCol w="1221707"/>
                <a:gridCol w="1112264"/>
                <a:gridCol w="653028"/>
                <a:gridCol w="1425425"/>
                <a:gridCol w="783636"/>
                <a:gridCol w="851054"/>
                <a:gridCol w="716211"/>
                <a:gridCol w="169787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tflb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tswp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" name="표 9"/>
          <p:cNvGraphicFramePr>
            <a:graphicFrameLocks noGrp="1"/>
          </p:cNvGraphicFramePr>
          <p:nvPr>
            <p:extLst/>
          </p:nvPr>
        </p:nvGraphicFramePr>
        <p:xfrm>
          <a:off x="416496" y="1270098"/>
          <a:ext cx="9000554" cy="1213440"/>
        </p:xfrm>
        <a:graphic>
          <a:graphicData uri="http://schemas.openxmlformats.org/drawingml/2006/table">
            <a:tbl>
              <a:tblPr/>
              <a:tblGrid>
                <a:gridCol w="365638"/>
                <a:gridCol w="828213"/>
                <a:gridCol w="754020"/>
                <a:gridCol w="442697"/>
                <a:gridCol w="966316"/>
                <a:gridCol w="966316"/>
                <a:gridCol w="966316"/>
                <a:gridCol w="966316"/>
                <a:gridCol w="531238"/>
                <a:gridCol w="576942"/>
                <a:gridCol w="485530"/>
                <a:gridCol w="115101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SCAN 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Interconnect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VIRTUAL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40.226.150.113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2086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</a:t>
            </a:r>
            <a:r>
              <a:rPr lang="en-US" altLang="ko-KR" sz="800" b="1" dirty="0" smtClean="0"/>
              <a:t>– pitcdb0a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6" name="Group 1204"/>
          <p:cNvGraphicFramePr>
            <a:graphicFrameLocks noGrp="1"/>
          </p:cNvGraphicFramePr>
          <p:nvPr>
            <p:extLst/>
          </p:nvPr>
        </p:nvGraphicFramePr>
        <p:xfrm>
          <a:off x="482299" y="1628052"/>
          <a:ext cx="8787113" cy="4224918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84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3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pitcdb0a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및 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System 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작업용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/ctrm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Control-M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/wo1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99G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스마트워크플레이스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총무지원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임직원 알뜰시장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/mapper/srvg00-lvol4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이마켓플레이스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2539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2.2 </a:t>
            </a:r>
            <a:r>
              <a:rPr kumimoji="0" lang="ko-KR" altLang="en-US" sz="2400" b="1" dirty="0" smtClean="0">
                <a:latin typeface="+mj-ea"/>
                <a:ea typeface="+mj-ea"/>
              </a:rPr>
              <a:t>하드웨어 사양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8692401"/>
              </p:ext>
            </p:extLst>
          </p:nvPr>
        </p:nvGraphicFramePr>
        <p:xfrm>
          <a:off x="479336" y="1679575"/>
          <a:ext cx="7863648" cy="2733310"/>
        </p:xfrm>
        <a:graphic>
          <a:graphicData uri="http://schemas.openxmlformats.org/drawingml/2006/table">
            <a:tbl>
              <a:tblPr/>
              <a:tblGrid>
                <a:gridCol w="730462"/>
                <a:gridCol w="1818702"/>
                <a:gridCol w="838541"/>
                <a:gridCol w="447222"/>
                <a:gridCol w="491942"/>
                <a:gridCol w="1341666"/>
                <a:gridCol w="566481"/>
                <a:gridCol w="559027"/>
                <a:gridCol w="413680"/>
                <a:gridCol w="655925"/>
              </a:tblGrid>
              <a:tr h="29285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운영구분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업무명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호스트명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Core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Mem</a:t>
                      </a:r>
                      <a:b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(GB)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OS</a:t>
                      </a:r>
                      <a:b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NIC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HBA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29285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1G </a:t>
                      </a:r>
                      <a:r>
                        <a:rPr lang="en-US" sz="9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TX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1G SX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10G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8G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스마트워크플레이스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psmwmd01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Windows 2012 R2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스마트워크플레이스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#2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psmwmd02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Windows 2012 R2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스마트워크플레이스 개발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tsmwmd01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Windows 2012 R2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인터넷공통 개발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ticowb01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인터넷공통 개발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AP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ticoap01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인터넷공통 개발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DB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ticodb01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인트라넷  개발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DB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titndb01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DR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선택적복지 </a:t>
                      </a: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 WEB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dflbwb01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선택적복지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DR WEB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dflbwb02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선택적복지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 AP #1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dflbap01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선택적복지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 AP #2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dflbap02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96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선택적복지 </a:t>
                      </a: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 DB #1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dflbdb01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Linux 7.2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396874" y="1023792"/>
            <a:ext cx="9307513" cy="5605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36000" bIns="36000"/>
          <a:lstStyle/>
          <a:p>
            <a:pPr>
              <a:lnSpc>
                <a:spcPct val="120000"/>
              </a:lnSpc>
              <a:defRPr/>
            </a:pP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NIC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와 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HBA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는 용도별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(public, H/B, 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백업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, </a:t>
            </a:r>
            <a:r>
              <a:rPr kumimoji="0" lang="ko-KR" altLang="en-US" sz="1400" kern="0" dirty="0" smtClean="0">
                <a:solidFill>
                  <a:prstClr val="black"/>
                </a:solidFill>
                <a:ea typeface="맑은 고딕" pitchFamily="50" charset="-127"/>
              </a:rPr>
              <a:t>디스크 등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)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로 구분하여 구성하며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, 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고사양이 필요한 경우 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10G NIC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를 적용하고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, HBA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는 </a:t>
            </a:r>
            <a:r>
              <a:rPr kumimoji="0" lang="en-US" altLang="ko-KR" sz="1400" kern="0" dirty="0">
                <a:solidFill>
                  <a:prstClr val="black"/>
                </a:solidFill>
                <a:ea typeface="맑은 고딕" pitchFamily="50" charset="-127"/>
              </a:rPr>
              <a:t>8G</a:t>
            </a:r>
            <a:r>
              <a:rPr kumimoji="0" lang="ko-KR" altLang="en-US" sz="1400" kern="0" dirty="0">
                <a:solidFill>
                  <a:prstClr val="black"/>
                </a:solidFill>
                <a:ea typeface="맑은 고딕" pitchFamily="50" charset="-127"/>
              </a:rPr>
              <a:t>를 </a:t>
            </a:r>
            <a:r>
              <a:rPr kumimoji="0" lang="ko-KR" altLang="en-US" sz="1400" kern="0" dirty="0" smtClean="0">
                <a:solidFill>
                  <a:prstClr val="black"/>
                </a:solidFill>
                <a:ea typeface="맑은 고딕" pitchFamily="50" charset="-127"/>
              </a:rPr>
              <a:t>공통 사용</a:t>
            </a:r>
            <a:endParaRPr kumimoji="0" lang="en-GB" altLang="ko-KR" sz="1400" kern="0" dirty="0">
              <a:solidFill>
                <a:prstClr val="black"/>
              </a:solidFill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347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pitcdb0b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Group 1204"/>
          <p:cNvGraphicFramePr>
            <a:graphicFrameLocks noGrp="1"/>
          </p:cNvGraphicFramePr>
          <p:nvPr>
            <p:extLst/>
          </p:nvPr>
        </p:nvGraphicFramePr>
        <p:xfrm>
          <a:off x="482299" y="1649591"/>
          <a:ext cx="8787113" cy="4096034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77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19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pitcdb0b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/boot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1015M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148G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0531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개발계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개</a:t>
            </a:r>
            <a:r>
              <a:rPr lang="ko-KR" altLang="en-US" sz="800" b="1" dirty="0"/>
              <a:t>발</a:t>
            </a:r>
            <a:r>
              <a:rPr lang="ko-KR" altLang="en-US" sz="800" b="1" dirty="0" smtClean="0"/>
              <a:t>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ticodb01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420135"/>
              </p:ext>
            </p:extLst>
          </p:nvPr>
        </p:nvGraphicFramePr>
        <p:xfrm>
          <a:off x="579430" y="1612019"/>
          <a:ext cx="8780469" cy="4293481"/>
        </p:xfrm>
        <a:graphic>
          <a:graphicData uri="http://schemas.openxmlformats.org/drawingml/2006/table">
            <a:tbl>
              <a:tblPr/>
              <a:tblGrid>
                <a:gridCol w="1013056"/>
                <a:gridCol w="1699646"/>
                <a:gridCol w="780697"/>
                <a:gridCol w="780697"/>
                <a:gridCol w="4506373"/>
              </a:tblGrid>
              <a:tr h="264576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파일시스템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 여부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용량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GB)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169314">
                <a:tc rowSpan="19"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Ext' 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Storage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DAS/SAN)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/ora11ico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ORACLE_BASE - /ora11ico/base ,  ORACLE_HOME - /ora11ico/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GRID_BASE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/base ,  GRID_HOME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/grid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178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/raw devices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1062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 Data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각 시스템 별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Directory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추후 확정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Wipver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(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이마켓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알뜰시장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법인구매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580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211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TEZWELL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136 G,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76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SMSDEV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총무구매지원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4855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2480 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/ora_arch_tflb1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10.4G / 57G)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/ora_arch_titc1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인터넷공통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(dbdev01 : 1.3G / 41G)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/ora_arch_tsmw1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모바일경영대시보드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/sv1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/wo1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총무지원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임직원 알뜰시장 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e-Marketplace 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3rd vendor S/W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110G / 167G)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NetBackup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(20)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넷백업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로그 저장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48G / 83G)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어플리케이션 로그 저장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일반사용자 </a:t>
                      </a:r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홈디렉토리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/syswork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시스템관리자 작업공간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file system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Root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1702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/ </a:t>
            </a:r>
            <a:r>
              <a:rPr lang="ko-KR" altLang="en-US" sz="1400" b="1" dirty="0" smtClean="0"/>
              <a:t>개발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</a:t>
            </a:r>
            <a:r>
              <a:rPr lang="en-US" altLang="ko-KR" sz="1400" b="1" dirty="0" smtClean="0"/>
              <a:t>OS</a:t>
            </a:r>
            <a:r>
              <a:rPr lang="ko-KR" altLang="en-US" sz="1400" b="1" dirty="0" smtClean="0"/>
              <a:t> 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5" name="텍스트 개체 틀 4"/>
          <p:cNvSpPr txBox="1">
            <a:spLocks/>
          </p:cNvSpPr>
          <p:nvPr/>
        </p:nvSpPr>
        <p:spPr>
          <a:xfrm>
            <a:off x="596600" y="1426557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O/S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6" name="TextBox 1"/>
          <p:cNvSpPr txBox="1"/>
          <p:nvPr/>
        </p:nvSpPr>
        <p:spPr>
          <a:xfrm>
            <a:off x="704820" y="1746874"/>
            <a:ext cx="7715304" cy="1477328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uname -a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pflbap01 3.8.13-118.16.4.el7uek.x86_64 #2 SMP Thu Feb 23 18:25:45 PST 2017 x86_64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smtClean="0">
                <a:solidFill>
                  <a:srgbClr val="000000"/>
                </a:solidFill>
              </a:rPr>
              <a:t>GNU/Linux</a:t>
            </a:r>
          </a:p>
          <a:p>
            <a:endParaRPr lang="en-US" altLang="ko-KR" sz="1000" dirty="0" smtClean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cat /proc/version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version 3.8.13-118.16.4.el7uek.x86_64 (mockbuild@x86-ol7-builder-01) (</a:t>
            </a:r>
            <a:r>
              <a:rPr lang="en-US" altLang="ko-KR" sz="1000" dirty="0" err="1">
                <a:solidFill>
                  <a:srgbClr val="000000"/>
                </a:solidFill>
              </a:rPr>
              <a:t>gcc</a:t>
            </a:r>
            <a:r>
              <a:rPr lang="en-US" altLang="ko-KR" sz="1000" dirty="0">
                <a:solidFill>
                  <a:srgbClr val="000000"/>
                </a:solidFill>
              </a:rPr>
              <a:t> version 4.8.5 20150623 (Red Hat 4.8.5-11) (GCC) ) #2 SMP Thu Feb 23 18:25:45 PST </a:t>
            </a:r>
            <a:r>
              <a:rPr lang="en-US" altLang="ko-KR" sz="1000" dirty="0" smtClean="0">
                <a:solidFill>
                  <a:srgbClr val="000000"/>
                </a:solidFill>
              </a:rPr>
              <a:t>2017</a:t>
            </a:r>
          </a:p>
          <a:p>
            <a:endParaRPr lang="en-US" altLang="ko-KR" sz="1000" dirty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rpm </a:t>
            </a:r>
            <a:r>
              <a:rPr lang="en-US" altLang="ko-KR" sz="1000" dirty="0">
                <a:solidFill>
                  <a:srgbClr val="000000"/>
                </a:solidFill>
              </a:rPr>
              <a:t>-qa | grep oraclelinux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oraclelinux-release-7.2-1.0.5.el7.x86_64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  <p:sp>
        <p:nvSpPr>
          <p:cNvPr id="67" name="텍스트 개체 틀 4"/>
          <p:cNvSpPr txBox="1">
            <a:spLocks/>
          </p:cNvSpPr>
          <p:nvPr/>
        </p:nvSpPr>
        <p:spPr>
          <a:xfrm>
            <a:off x="596600" y="3862289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Java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704820" y="4182606"/>
            <a:ext cx="7715304" cy="707886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java </a:t>
            </a:r>
            <a:r>
              <a:rPr lang="en-US" altLang="ko-KR" sz="1000" dirty="0">
                <a:solidFill>
                  <a:srgbClr val="000000"/>
                </a:solidFill>
              </a:rPr>
              <a:t>-version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version "1.8.0_121"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Java(TM) SE Runtime Environment (build 1.8.0_121-b13)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HotSpot(TM) 64-Bit Server VM (build 25.121-b13, mixed mode)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637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554530" y="1399016"/>
          <a:ext cx="8536015" cy="1369586"/>
        </p:xfrm>
        <a:graphic>
          <a:graphicData uri="http://schemas.openxmlformats.org/drawingml/2006/table">
            <a:tbl>
              <a:tblPr/>
              <a:tblGrid>
                <a:gridCol w="510038"/>
                <a:gridCol w="1152128"/>
                <a:gridCol w="5604982"/>
                <a:gridCol w="1268867"/>
              </a:tblGrid>
              <a:tr h="28299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OCR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vote</a:t>
                      </a: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77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554530" y="2890174"/>
          <a:ext cx="8536015" cy="2892088"/>
        </p:xfrm>
        <a:graphic>
          <a:graphicData uri="http://schemas.openxmlformats.org/drawingml/2006/table">
            <a:tbl>
              <a:tblPr/>
              <a:tblGrid>
                <a:gridCol w="510038"/>
                <a:gridCol w="1157932"/>
                <a:gridCol w="5600700"/>
                <a:gridCol w="1267345"/>
              </a:tblGrid>
              <a:tr h="1638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Tablespace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716960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SYSTEM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/rsys01_PITC001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/rsys01_PITC002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/rsys01_PITC003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/rsys01_PITC004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b="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5</a:t>
                      </a:r>
                      <a:endParaRPr lang="ko-KR" altLang="ko-KR" sz="900" b="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78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SYSAUX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en-US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UNDOTBS1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UNDOTBS2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USERS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/rdat01_PITC0001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/rdat01_PITC0004</a:t>
                      </a:r>
                      <a:endParaRPr lang="ko-KR" altLang="ko-KR" sz="9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4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TEMP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/rtemp10_PITC024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240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7818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554530" y="2806426"/>
          <a:ext cx="8574694" cy="2581304"/>
        </p:xfrm>
        <a:graphic>
          <a:graphicData uri="http://schemas.openxmlformats.org/drawingml/2006/table">
            <a:tbl>
              <a:tblPr/>
              <a:tblGrid>
                <a:gridCol w="486870"/>
                <a:gridCol w="1193800"/>
                <a:gridCol w="5575300"/>
                <a:gridCol w="1318724"/>
              </a:tblGrid>
              <a:tr h="2917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Redo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</a:t>
                      </a:r>
                      <a:endParaRPr lang="ko-KR" altLang="en-US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Member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72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554530" y="1400160"/>
          <a:ext cx="8536015" cy="1190002"/>
        </p:xfrm>
        <a:graphic>
          <a:graphicData uri="http://schemas.openxmlformats.org/drawingml/2006/table">
            <a:tbl>
              <a:tblPr/>
              <a:tblGrid>
                <a:gridCol w="499570"/>
                <a:gridCol w="1181100"/>
                <a:gridCol w="5586478"/>
                <a:gridCol w="1268867"/>
              </a:tblGrid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Control 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File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486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5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7289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텍스트 개체 틀 4"/>
          <p:cNvSpPr txBox="1">
            <a:spLocks/>
          </p:cNvSpPr>
          <p:nvPr/>
        </p:nvSpPr>
        <p:spPr>
          <a:xfrm>
            <a:off x="554530" y="965463"/>
            <a:ext cx="4435310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en-US" altLang="ko-KR" sz="1400" b="1" dirty="0" smtClean="0"/>
              <a:t>User group</a:t>
            </a:r>
            <a:r>
              <a:rPr lang="ko-KR" altLang="en-US" sz="1400" b="1" dirty="0" smtClean="0"/>
              <a:t>  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</a:t>
            </a:r>
            <a:r>
              <a:rPr lang="ko-KR" altLang="en-US" sz="1400" b="1" dirty="0"/>
              <a:t>영 </a:t>
            </a:r>
            <a:r>
              <a:rPr lang="en-US" altLang="ko-KR" sz="1400" b="1" dirty="0"/>
              <a:t>DB) </a:t>
            </a:r>
            <a:r>
              <a:rPr lang="en-US" altLang="ko-KR" sz="1400" b="1" dirty="0" smtClean="0"/>
              <a:t>– pitcdb0a, pitcdb0b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495300" y="1476400"/>
          <a:ext cx="8915400" cy="3174640"/>
        </p:xfrm>
        <a:graphic>
          <a:graphicData uri="http://schemas.openxmlformats.org/drawingml/2006/table">
            <a:tbl>
              <a:tblPr/>
              <a:tblGrid>
                <a:gridCol w="589305"/>
                <a:gridCol w="360404"/>
                <a:gridCol w="365399"/>
                <a:gridCol w="511558"/>
                <a:gridCol w="950037"/>
                <a:gridCol w="803877"/>
                <a:gridCol w="1388515"/>
                <a:gridCol w="2033928"/>
                <a:gridCol w="1912377"/>
              </a:tblGrid>
              <a:tr h="301600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계정명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group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home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shell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crs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(grid)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listener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및 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(user) process fork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oracle(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RAC, Single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서버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ora11XXX -&gt; XXX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SID)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504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rp 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Aid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유저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Control-M Agent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3625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336846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latin typeface="+mj-ea"/>
                <a:ea typeface="+mj-ea"/>
              </a:rPr>
              <a:t>법인구매</a:t>
            </a:r>
            <a:endParaRPr kumimoji="0" lang="en-US" altLang="ko-KR" sz="2400" b="1" dirty="0" smtClean="0"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364950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직사각형 192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5416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구매전용카드 계약을 맺은 법인에 대해서 승인</a:t>
            </a:r>
            <a:r>
              <a:rPr lang="en-US" altLang="ko-KR" sz="1400" dirty="0" smtClean="0">
                <a:ea typeface="맑은 고딕" pitchFamily="50" charset="-127"/>
              </a:rPr>
              <a:t>/</a:t>
            </a:r>
            <a:r>
              <a:rPr lang="ko-KR" altLang="en-US" sz="1400" dirty="0" smtClean="0">
                <a:ea typeface="맑은 고딕" pitchFamily="50" charset="-127"/>
              </a:rPr>
              <a:t>지급 등의 업무를 지원하는 영업지원시스템으로 </a:t>
            </a:r>
            <a:r>
              <a:rPr lang="en-US" altLang="ko-KR" sz="1400" dirty="0" smtClean="0">
                <a:ea typeface="맑은 고딕" pitchFamily="50" charset="-127"/>
              </a:rPr>
              <a:t>WEB/WAS/DB</a:t>
            </a:r>
            <a:r>
              <a:rPr lang="ko-KR" altLang="en-US" sz="1400" dirty="0" smtClean="0">
                <a:ea typeface="맑은 고딕" pitchFamily="50" charset="-127"/>
              </a:rPr>
              <a:t>로 구성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r>
              <a:rPr lang="ko-KR" altLang="en-US" sz="1400" dirty="0" smtClean="0">
                <a:ea typeface="맑은 고딕" pitchFamily="50" charset="-127"/>
              </a:rPr>
              <a:t>서비스 이용자는 삼성카드와 계약을 맺은 법인 사용자임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2389749" y="4621427"/>
            <a:ext cx="1094855" cy="74494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65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146" y="485893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Text Box 148"/>
          <p:cNvSpPr txBox="1">
            <a:spLocks noChangeArrowheads="1"/>
          </p:cNvSpPr>
          <p:nvPr/>
        </p:nvSpPr>
        <p:spPr bwMode="auto">
          <a:xfrm>
            <a:off x="2370515" y="4628884"/>
            <a:ext cx="1071127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법인구매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</a:t>
            </a: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67" name="Text Box 148"/>
          <p:cNvSpPr txBox="1">
            <a:spLocks noChangeArrowheads="1"/>
          </p:cNvSpPr>
          <p:nvPr/>
        </p:nvSpPr>
        <p:spPr bwMode="auto">
          <a:xfrm>
            <a:off x="2452597" y="5194411"/>
            <a:ext cx="80502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69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276" y="487611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1" name="직선 화살표 연결선 70"/>
          <p:cNvCxnSpPr>
            <a:stCxn id="72" idx="3"/>
            <a:endCxn id="73" idx="3"/>
          </p:cNvCxnSpPr>
          <p:nvPr/>
        </p:nvCxnSpPr>
        <p:spPr>
          <a:xfrm>
            <a:off x="3153409" y="5187859"/>
            <a:ext cx="691274" cy="720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2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357" y="5100196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631" y="5107397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" name="Text Box 148"/>
          <p:cNvSpPr txBox="1">
            <a:spLocks noChangeArrowheads="1"/>
          </p:cNvSpPr>
          <p:nvPr/>
        </p:nvSpPr>
        <p:spPr bwMode="auto">
          <a:xfrm>
            <a:off x="3128271" y="5201644"/>
            <a:ext cx="5597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lang="en-US" altLang="ko-KR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(T/C)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1843550" y="5335590"/>
            <a:ext cx="333746" cy="415498"/>
            <a:chOff x="1668939" y="5489117"/>
            <a:chExt cx="333746" cy="415498"/>
          </a:xfrm>
        </p:grpSpPr>
        <p:sp>
          <p:nvSpPr>
            <p:cNvPr id="76" name="Text Box 148"/>
            <p:cNvSpPr txBox="1">
              <a:spLocks noChangeArrowheads="1"/>
            </p:cNvSpPr>
            <p:nvPr/>
          </p:nvSpPr>
          <p:spPr bwMode="auto">
            <a:xfrm>
              <a:off x="1668939" y="5489117"/>
              <a:ext cx="333746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700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VTL</a:t>
              </a: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78" name="Picture 14" descr="data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8002" y="5568762"/>
              <a:ext cx="232052" cy="17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2" name="꺾인 연결선 91"/>
          <p:cNvCxnSpPr>
            <a:stCxn id="64" idx="2"/>
            <a:endCxn id="76" idx="3"/>
          </p:cNvCxnSpPr>
          <p:nvPr/>
        </p:nvCxnSpPr>
        <p:spPr>
          <a:xfrm rot="5400000">
            <a:off x="2468752" y="5074914"/>
            <a:ext cx="176970" cy="759881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Box 148"/>
          <p:cNvSpPr txBox="1">
            <a:spLocks noChangeArrowheads="1"/>
          </p:cNvSpPr>
          <p:nvPr/>
        </p:nvSpPr>
        <p:spPr bwMode="auto">
          <a:xfrm>
            <a:off x="2220551" y="5368431"/>
            <a:ext cx="513282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백업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120" name="직선 화살표 연결선 24"/>
          <p:cNvCxnSpPr>
            <a:stCxn id="162" idx="2"/>
            <a:endCxn id="140" idx="0"/>
          </p:cNvCxnSpPr>
          <p:nvPr/>
        </p:nvCxnSpPr>
        <p:spPr>
          <a:xfrm rot="5400000">
            <a:off x="2880701" y="2530687"/>
            <a:ext cx="162648" cy="41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>
            <a:endCxn id="64" idx="0"/>
          </p:cNvCxnSpPr>
          <p:nvPr/>
        </p:nvCxnSpPr>
        <p:spPr>
          <a:xfrm>
            <a:off x="2935128" y="4374254"/>
            <a:ext cx="2049" cy="24717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직사각형 121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36" name="직사각형 135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7141895" y="1881264"/>
            <a:ext cx="2379202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/>
              <a:t>리눅스 </a:t>
            </a:r>
            <a:r>
              <a:rPr lang="en-US" altLang="ko-KR" dirty="0" smtClean="0"/>
              <a:t>OS </a:t>
            </a:r>
            <a:r>
              <a:rPr lang="ko-KR" altLang="en-US" dirty="0" smtClean="0"/>
              <a:t>기반에 오픈소스 </a:t>
            </a:r>
            <a:r>
              <a:rPr lang="en-US" altLang="ko-KR" dirty="0" smtClean="0"/>
              <a:t>S/W(Apache, Jboss)</a:t>
            </a:r>
            <a:r>
              <a:rPr lang="ko-KR" altLang="en-US" dirty="0" smtClean="0"/>
              <a:t>로 구성하여 인프라 개선</a:t>
            </a:r>
            <a:endParaRPr lang="en-US" altLang="ko-KR" dirty="0" smtClean="0"/>
          </a:p>
          <a:p>
            <a:r>
              <a:rPr lang="ko-KR" altLang="en-US" dirty="0" smtClean="0"/>
              <a:t>인터넷공통</a:t>
            </a:r>
            <a:r>
              <a:rPr lang="en-US" altLang="ko-KR" dirty="0" smtClean="0"/>
              <a:t>(ITC) </a:t>
            </a:r>
            <a:r>
              <a:rPr lang="ko-KR" altLang="en-US" dirty="0" smtClean="0"/>
              <a:t>시스템에 </a:t>
            </a:r>
            <a:r>
              <a:rPr lang="en-US" altLang="ko-KR" dirty="0" smtClean="0"/>
              <a:t>Instance </a:t>
            </a:r>
            <a:r>
              <a:rPr lang="ko-KR" altLang="en-US" dirty="0" smtClean="0"/>
              <a:t>구성</a:t>
            </a:r>
            <a:endParaRPr lang="en-US" altLang="ko-KR" dirty="0" smtClean="0"/>
          </a:p>
          <a:p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WEB, WAS, DB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로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구성함</a:t>
            </a:r>
            <a:endParaRPr lang="en-US" altLang="ko-KR" dirty="0" smtClean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삼성카드와 계약을 맺은 법인 사용자</a:t>
            </a:r>
            <a:endParaRPr lang="en-US" altLang="ko-KR" dirty="0" smtClean="0"/>
          </a:p>
          <a:p>
            <a:r>
              <a:rPr lang="ko-KR" altLang="en-US" dirty="0" smtClean="0"/>
              <a:t>운영계는 </a:t>
            </a:r>
            <a:r>
              <a:rPr lang="en-US" altLang="ko-KR" dirty="0" smtClean="0"/>
              <a:t>SSO </a:t>
            </a:r>
            <a:r>
              <a:rPr lang="ko-KR" altLang="en-US" dirty="0" smtClean="0"/>
              <a:t>연계이며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개발계는 </a:t>
            </a:r>
            <a:r>
              <a:rPr lang="en-US" altLang="ko-KR" dirty="0" smtClean="0"/>
              <a:t>ID/PW </a:t>
            </a:r>
            <a:r>
              <a:rPr lang="ko-KR" altLang="en-US" dirty="0" smtClean="0"/>
              <a:t>방식</a:t>
            </a:r>
            <a:endParaRPr lang="en-US" altLang="ko-KR" dirty="0" smtClean="0"/>
          </a:p>
          <a:p>
            <a:r>
              <a:rPr lang="ko-KR" altLang="en-US" dirty="0" smtClean="0"/>
              <a:t>서비스</a:t>
            </a:r>
            <a:r>
              <a:rPr lang="ko-KR" altLang="en-US" dirty="0"/>
              <a:t>는 </a:t>
            </a:r>
            <a:r>
              <a:rPr lang="ko-KR" altLang="en-US" dirty="0" smtClean="0"/>
              <a:t>웹으로 제공</a:t>
            </a:r>
            <a:endParaRPr lang="en-US" altLang="ko-KR" dirty="0"/>
          </a:p>
          <a:p>
            <a:r>
              <a:rPr lang="en-US" altLang="ko-KR" dirty="0" smtClean="0"/>
              <a:t>MCI</a:t>
            </a:r>
            <a:r>
              <a:rPr lang="ko-KR" altLang="en-US" dirty="0" smtClean="0"/>
              <a:t>를 통한 기간계</a:t>
            </a:r>
            <a:r>
              <a:rPr lang="en-US" altLang="ko-KR" dirty="0" smtClean="0"/>
              <a:t>/</a:t>
            </a:r>
            <a:r>
              <a:rPr lang="ko-KR" altLang="en-US" dirty="0" smtClean="0"/>
              <a:t>승인 시스</a:t>
            </a:r>
            <a:r>
              <a:rPr lang="ko-KR" altLang="en-US" dirty="0"/>
              <a:t>템 </a:t>
            </a:r>
            <a:r>
              <a:rPr lang="ko-KR" altLang="en-US" dirty="0" smtClean="0"/>
              <a:t>연계</a:t>
            </a:r>
            <a:endParaRPr lang="en-US" altLang="ko-KR" dirty="0"/>
          </a:p>
          <a:p>
            <a:r>
              <a:rPr lang="ko-KR" altLang="en-US" dirty="0"/>
              <a:t>업무서비스 가용성 보장을 위한 서버 다중화 </a:t>
            </a:r>
            <a:r>
              <a:rPr lang="en-US" altLang="ko-KR" dirty="0"/>
              <a:t>Active-Active </a:t>
            </a:r>
            <a:r>
              <a:rPr lang="ko-KR" altLang="en-US" dirty="0"/>
              <a:t>구성</a:t>
            </a:r>
            <a:endParaRPr lang="en-US" altLang="ko-KR" dirty="0"/>
          </a:p>
        </p:txBody>
      </p:sp>
      <p:sp>
        <p:nvSpPr>
          <p:cNvPr id="140" name="직사각형 139"/>
          <p:cNvSpPr/>
          <p:nvPr/>
        </p:nvSpPr>
        <p:spPr>
          <a:xfrm>
            <a:off x="2389756" y="2632875"/>
            <a:ext cx="1102808" cy="73047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41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5211" y="2865769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" name="Text Box 148"/>
          <p:cNvSpPr txBox="1">
            <a:spLocks noChangeArrowheads="1"/>
          </p:cNvSpPr>
          <p:nvPr/>
        </p:nvSpPr>
        <p:spPr bwMode="auto">
          <a:xfrm>
            <a:off x="2634756" y="2640187"/>
            <a:ext cx="55015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법인구매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43" name="Text Box 148"/>
          <p:cNvSpPr txBox="1">
            <a:spLocks noChangeArrowheads="1"/>
          </p:cNvSpPr>
          <p:nvPr/>
        </p:nvSpPr>
        <p:spPr bwMode="auto">
          <a:xfrm>
            <a:off x="2446915" y="3179214"/>
            <a:ext cx="87235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WEB(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44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7013" y="2882615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" name="직사각형 144"/>
          <p:cNvSpPr/>
          <p:nvPr/>
        </p:nvSpPr>
        <p:spPr>
          <a:xfrm>
            <a:off x="2385633" y="3595812"/>
            <a:ext cx="1098989" cy="7442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46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0100" y="3833102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" name="Text Box 148"/>
          <p:cNvSpPr txBox="1">
            <a:spLocks noChangeArrowheads="1"/>
          </p:cNvSpPr>
          <p:nvPr/>
        </p:nvSpPr>
        <p:spPr bwMode="auto">
          <a:xfrm>
            <a:off x="2368347" y="3603262"/>
            <a:ext cx="1071127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법인구매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(</a:t>
            </a:r>
            <a:r>
              <a:rPr lang="ko-KR" altLang="en-US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48" name="Text Box 148"/>
          <p:cNvSpPr txBox="1">
            <a:spLocks noChangeArrowheads="1"/>
          </p:cNvSpPr>
          <p:nvPr/>
        </p:nvSpPr>
        <p:spPr bwMode="auto">
          <a:xfrm>
            <a:off x="2470171" y="4168318"/>
            <a:ext cx="8803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WAS(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49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099" y="3850267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6" name="직선 연결선 155"/>
          <p:cNvCxnSpPr>
            <a:stCxn id="140" idx="2"/>
            <a:endCxn id="145" idx="0"/>
          </p:cNvCxnSpPr>
          <p:nvPr/>
        </p:nvCxnSpPr>
        <p:spPr>
          <a:xfrm flipH="1">
            <a:off x="2935128" y="3363349"/>
            <a:ext cx="6032" cy="23246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꺾인 연결선 156"/>
          <p:cNvCxnSpPr>
            <a:stCxn id="174" idx="1"/>
            <a:endCxn id="145" idx="3"/>
          </p:cNvCxnSpPr>
          <p:nvPr/>
        </p:nvCxnSpPr>
        <p:spPr>
          <a:xfrm rot="10800000">
            <a:off x="3484622" y="3967945"/>
            <a:ext cx="499182" cy="39931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직선 연결선 159"/>
          <p:cNvCxnSpPr>
            <a:stCxn id="166" idx="2"/>
            <a:endCxn id="161" idx="0"/>
          </p:cNvCxnSpPr>
          <p:nvPr/>
        </p:nvCxnSpPr>
        <p:spPr>
          <a:xfrm>
            <a:off x="2998388" y="2148334"/>
            <a:ext cx="3745" cy="12039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1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0223" y="226873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2" name="TextBox 81"/>
          <p:cNvSpPr txBox="1">
            <a:spLocks noChangeArrowheads="1"/>
          </p:cNvSpPr>
          <p:nvPr/>
        </p:nvSpPr>
        <p:spPr bwMode="auto">
          <a:xfrm>
            <a:off x="2617649" y="2278956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2687245" y="1743697"/>
            <a:ext cx="622285" cy="404637"/>
            <a:chOff x="2613102" y="1743697"/>
            <a:chExt cx="622285" cy="404637"/>
          </a:xfrm>
        </p:grpSpPr>
        <p:grpSp>
          <p:nvGrpSpPr>
            <p:cNvPr id="163" name="Group 625"/>
            <p:cNvGrpSpPr>
              <a:grpSpLocks noChangeAspect="1"/>
            </p:cNvGrpSpPr>
            <p:nvPr/>
          </p:nvGrpSpPr>
          <p:grpSpPr bwMode="auto">
            <a:xfrm>
              <a:off x="2830952" y="1743697"/>
              <a:ext cx="212986" cy="256829"/>
              <a:chOff x="5411" y="1733"/>
              <a:chExt cx="219" cy="260"/>
            </a:xfrm>
          </p:grpSpPr>
          <p:pic>
            <p:nvPicPr>
              <p:cNvPr id="164" name="Picture 626" descr="사람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00" y="1733"/>
                <a:ext cx="130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5" name="Picture 627" descr="enternet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1" y="1857"/>
                <a:ext cx="14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66" name="Text Box 148"/>
            <p:cNvSpPr txBox="1">
              <a:spLocks noChangeArrowheads="1"/>
            </p:cNvSpPr>
            <p:nvPr/>
          </p:nvSpPr>
          <p:spPr bwMode="auto">
            <a:xfrm>
              <a:off x="2613102" y="1957063"/>
              <a:ext cx="622285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법</a:t>
              </a:r>
              <a:r>
                <a:rPr lang="ko-KR" altLang="en-US" sz="643" kern="0" dirty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인 </a:t>
              </a: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사용자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cxnSp>
        <p:nvCxnSpPr>
          <p:cNvPr id="172" name="직선 화살표 연결선 24"/>
          <p:cNvCxnSpPr>
            <a:stCxn id="64" idx="1"/>
            <a:endCxn id="145" idx="1"/>
          </p:cNvCxnSpPr>
          <p:nvPr/>
        </p:nvCxnSpPr>
        <p:spPr>
          <a:xfrm rot="10800000">
            <a:off x="2385633" y="3967944"/>
            <a:ext cx="4116" cy="1025954"/>
          </a:xfrm>
          <a:prstGeom prst="curvedConnector3">
            <a:avLst>
              <a:gd name="adj1" fmla="val 5653936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3" name="그룹 172"/>
          <p:cNvGrpSpPr/>
          <p:nvPr/>
        </p:nvGrpSpPr>
        <p:grpSpPr>
          <a:xfrm>
            <a:off x="3924073" y="3529369"/>
            <a:ext cx="1700302" cy="919655"/>
            <a:chOff x="4014691" y="2038318"/>
            <a:chExt cx="1700302" cy="919655"/>
          </a:xfrm>
        </p:grpSpPr>
        <p:sp>
          <p:nvSpPr>
            <p:cNvPr id="174" name="직사각형 173"/>
            <p:cNvSpPr/>
            <p:nvPr/>
          </p:nvSpPr>
          <p:spPr>
            <a:xfrm>
              <a:off x="4074422" y="2075675"/>
              <a:ext cx="1640571" cy="882298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FFFFFF">
                  <a:lumMod val="50000"/>
                </a:srgbClr>
              </a:solidFill>
              <a:prstDash val="solid"/>
            </a:ln>
            <a:effectLst/>
          </p:spPr>
          <p:txBody>
            <a:bodyPr wrap="none" lIns="36000" tIns="0" rIns="36000" bIns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b="0" i="0" u="none" strike="noStrike" kern="0" cap="none" spc="0" normalizeH="0" baseline="0" noProof="0" dirty="0">
                <a:ln>
                  <a:noFill/>
                </a:ln>
                <a:solidFill>
                  <a:srgbClr val="F04C3E">
                    <a:lumMod val="50000"/>
                  </a:srgbClr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175" name="직사각형 174"/>
            <p:cNvSpPr/>
            <p:nvPr/>
          </p:nvSpPr>
          <p:spPr>
            <a:xfrm>
              <a:off x="4144204" y="2343657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유치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(ACQ)</a:t>
              </a:r>
              <a:endParaRPr lang="en-US" altLang="ko-KR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endParaRPr>
            </a:p>
          </p:txBody>
        </p:sp>
        <p:sp>
          <p:nvSpPr>
            <p:cNvPr id="176" name="직사각형 175"/>
            <p:cNvSpPr/>
            <p:nvPr/>
          </p:nvSpPr>
          <p:spPr>
            <a:xfrm>
              <a:off x="4902973" y="2344756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승인공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통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(ATC)</a:t>
              </a:r>
            </a:p>
          </p:txBody>
        </p:sp>
        <p:sp>
          <p:nvSpPr>
            <p:cNvPr id="177" name="직사각형 176"/>
            <p:cNvSpPr/>
            <p:nvPr/>
          </p:nvSpPr>
          <p:spPr>
            <a:xfrm>
              <a:off x="4144204" y="2538752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청구입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금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(BNP)</a:t>
              </a:r>
            </a:p>
          </p:txBody>
        </p:sp>
        <p:sp>
          <p:nvSpPr>
            <p:cNvPr id="178" name="직사각형 177"/>
            <p:cNvSpPr/>
            <p:nvPr/>
          </p:nvSpPr>
          <p:spPr>
            <a:xfrm>
              <a:off x="4901398" y="2541719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기간계어드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민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(COM)</a:t>
              </a:r>
            </a:p>
          </p:txBody>
        </p:sp>
        <p:sp>
          <p:nvSpPr>
            <p:cNvPr id="179" name="직사각형 178"/>
            <p:cNvSpPr/>
            <p:nvPr/>
          </p:nvSpPr>
          <p:spPr>
            <a:xfrm>
              <a:off x="4144204" y="2742212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지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급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(DSB)</a:t>
              </a:r>
            </a:p>
          </p:txBody>
        </p:sp>
        <p:sp>
          <p:nvSpPr>
            <p:cNvPr id="180" name="직사각형 179"/>
            <p:cNvSpPr/>
            <p:nvPr/>
          </p:nvSpPr>
          <p:spPr>
            <a:xfrm>
              <a:off x="4901398" y="2741154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파트너관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리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(PTN)</a:t>
              </a:r>
            </a:p>
          </p:txBody>
        </p:sp>
        <p:sp>
          <p:nvSpPr>
            <p:cNvPr id="181" name="TextBox 22"/>
            <p:cNvSpPr txBox="1">
              <a:spLocks noChangeArrowheads="1"/>
            </p:cNvSpPr>
            <p:nvPr/>
          </p:nvSpPr>
          <p:spPr bwMode="auto">
            <a:xfrm>
              <a:off x="4116084" y="2089954"/>
              <a:ext cx="656778" cy="21544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739CDF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ctr" defTabSz="883649">
                <a:defRPr/>
              </a:pPr>
              <a:r>
                <a:rPr lang="en-US" altLang="ko-KR" sz="800" b="1" dirty="0" smtClean="0">
                  <a:solidFill>
                    <a:prstClr val="black"/>
                  </a:solidFill>
                  <a:latin typeface="맑은 고딕" pitchFamily="50" charset="-127"/>
                  <a:ea typeface="맑은 고딕" pitchFamily="50" charset="-127"/>
                </a:rPr>
                <a:t>MCI</a:t>
              </a:r>
              <a:endParaRPr lang="ko-KR" altLang="en-US" sz="800" b="1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pic>
          <p:nvPicPr>
            <p:cNvPr id="182" name="Picture 99" descr="Picture37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014691" y="2038318"/>
              <a:ext cx="199018" cy="2917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83" name="Text Box 148"/>
          <p:cNvSpPr txBox="1">
            <a:spLocks noChangeArrowheads="1"/>
          </p:cNvSpPr>
          <p:nvPr/>
        </p:nvSpPr>
        <p:spPr bwMode="auto">
          <a:xfrm>
            <a:off x="1716462" y="4384013"/>
            <a:ext cx="75533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첨부파</a:t>
            </a:r>
            <a:r>
              <a:rPr kumimoji="0" lang="ko-KR" altLang="en-US" sz="700" kern="0" dirty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일 </a:t>
            </a: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전송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184" name="Group 625"/>
          <p:cNvGrpSpPr>
            <a:grpSpLocks noChangeAspect="1"/>
          </p:cNvGrpSpPr>
          <p:nvPr/>
        </p:nvGrpSpPr>
        <p:grpSpPr bwMode="auto">
          <a:xfrm>
            <a:off x="4050147" y="1743697"/>
            <a:ext cx="212986" cy="256829"/>
            <a:chOff x="5411" y="1733"/>
            <a:chExt cx="219" cy="260"/>
          </a:xfrm>
        </p:grpSpPr>
        <p:pic>
          <p:nvPicPr>
            <p:cNvPr id="185" name="Picture 626" descr="사람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0" y="1733"/>
              <a:ext cx="130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" name="Picture 627" descr="enternet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1" y="1857"/>
              <a:ext cx="14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7" name="Text Box 148"/>
          <p:cNvSpPr txBox="1">
            <a:spLocks noChangeArrowheads="1"/>
          </p:cNvSpPr>
          <p:nvPr/>
        </p:nvSpPr>
        <p:spPr bwMode="auto">
          <a:xfrm>
            <a:off x="3750543" y="1957063"/>
            <a:ext cx="785793" cy="1912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삼성카드 관리자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90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8832" y="2281085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1" name="TextBox 81"/>
          <p:cNvSpPr txBox="1">
            <a:spLocks noChangeArrowheads="1"/>
          </p:cNvSpPr>
          <p:nvPr/>
        </p:nvSpPr>
        <p:spPr bwMode="auto">
          <a:xfrm>
            <a:off x="3816258" y="2291310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cxnSp>
        <p:nvCxnSpPr>
          <p:cNvPr id="192" name="직선 화살표 연결선 24"/>
          <p:cNvCxnSpPr>
            <a:stCxn id="190" idx="2"/>
            <a:endCxn id="140" idx="0"/>
          </p:cNvCxnSpPr>
          <p:nvPr/>
        </p:nvCxnSpPr>
        <p:spPr>
          <a:xfrm rot="5400000">
            <a:off x="3492133" y="1924265"/>
            <a:ext cx="157637" cy="125958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3236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7. </a:t>
            </a:r>
            <a:r>
              <a:rPr kumimoji="0" lang="ko-KR" altLang="en-US" sz="1600" b="1" dirty="0">
                <a:latin typeface="+mj-ea"/>
                <a:ea typeface="+mj-ea"/>
              </a:rPr>
              <a:t>법인구매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7</a:t>
            </a:r>
            <a:r>
              <a:rPr kumimoji="0" lang="en-US" sz="2400" b="1" dirty="0" smtClean="0">
                <a:latin typeface="+mj-ea"/>
                <a:ea typeface="+mj-ea"/>
              </a:rPr>
              <a:t>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61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0460239"/>
              </p:ext>
            </p:extLst>
          </p:nvPr>
        </p:nvGraphicFramePr>
        <p:xfrm>
          <a:off x="4113618" y="3718353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4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643612"/>
              </p:ext>
            </p:extLst>
          </p:nvPr>
        </p:nvGraphicFramePr>
        <p:xfrm>
          <a:off x="4119722" y="1811494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2802653"/>
              </p:ext>
            </p:extLst>
          </p:nvPr>
        </p:nvGraphicFramePr>
        <p:xfrm>
          <a:off x="2465908" y="1601952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WebCube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6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5220011"/>
              </p:ext>
            </p:extLst>
          </p:nvPr>
        </p:nvGraphicFramePr>
        <p:xfrm>
          <a:off x="7572775" y="3734607"/>
          <a:ext cx="1551069" cy="853698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7" name="Line 669"/>
          <p:cNvSpPr>
            <a:spLocks noChangeShapeType="1"/>
          </p:cNvSpPr>
          <p:nvPr/>
        </p:nvSpPr>
        <p:spPr bwMode="auto">
          <a:xfrm>
            <a:off x="386921" y="3520436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9" name="Rectangle 678"/>
          <p:cNvSpPr>
            <a:spLocks noChangeArrowheads="1"/>
          </p:cNvSpPr>
          <p:nvPr/>
        </p:nvSpPr>
        <p:spPr bwMode="auto">
          <a:xfrm>
            <a:off x="386922" y="3465063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Line 671"/>
          <p:cNvSpPr>
            <a:spLocks noChangeShapeType="1"/>
          </p:cNvSpPr>
          <p:nvPr/>
        </p:nvSpPr>
        <p:spPr bwMode="auto">
          <a:xfrm>
            <a:off x="1595414" y="3284984"/>
            <a:ext cx="0" cy="2376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2" name="Rectangle 678"/>
          <p:cNvSpPr>
            <a:spLocks noChangeArrowheads="1"/>
          </p:cNvSpPr>
          <p:nvPr/>
        </p:nvSpPr>
        <p:spPr bwMode="auto">
          <a:xfrm>
            <a:off x="9050332" y="3490474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4894883" y="3318318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48544" y="3776810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2452451"/>
              </p:ext>
            </p:extLst>
          </p:nvPr>
        </p:nvGraphicFramePr>
        <p:xfrm>
          <a:off x="841415" y="1601952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WebCube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5320002"/>
              </p:ext>
            </p:extLst>
          </p:nvPr>
        </p:nvGraphicFramePr>
        <p:xfrm>
          <a:off x="5778276" y="1795018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8" name="Line 671"/>
          <p:cNvSpPr>
            <a:spLocks noChangeShapeType="1"/>
          </p:cNvSpPr>
          <p:nvPr/>
        </p:nvSpPr>
        <p:spPr bwMode="auto">
          <a:xfrm>
            <a:off x="6560600" y="3292433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92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8957877"/>
              </p:ext>
            </p:extLst>
          </p:nvPr>
        </p:nvGraphicFramePr>
        <p:xfrm>
          <a:off x="5792733" y="3719166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93" name="Line 671"/>
          <p:cNvSpPr>
            <a:spLocks noChangeShapeType="1"/>
          </p:cNvSpPr>
          <p:nvPr/>
        </p:nvSpPr>
        <p:spPr bwMode="auto">
          <a:xfrm>
            <a:off x="3224808" y="3321074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4" name="Line 671"/>
          <p:cNvSpPr>
            <a:spLocks noChangeShapeType="1"/>
          </p:cNvSpPr>
          <p:nvPr/>
        </p:nvSpPr>
        <p:spPr bwMode="auto">
          <a:xfrm>
            <a:off x="4889230" y="3528384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5" name="Line 671"/>
          <p:cNvSpPr>
            <a:spLocks noChangeShapeType="1"/>
          </p:cNvSpPr>
          <p:nvPr/>
        </p:nvSpPr>
        <p:spPr bwMode="auto">
          <a:xfrm>
            <a:off x="6554947" y="3502499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41483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법인구</a:t>
            </a:r>
            <a:r>
              <a:rPr lang="ko-KR" altLang="en-US" sz="1400" dirty="0">
                <a:ea typeface="맑은 고딕" pitchFamily="50" charset="-127"/>
              </a:rPr>
              <a:t>매 </a:t>
            </a:r>
            <a:r>
              <a:rPr lang="ko-KR" altLang="en-US" sz="1400" dirty="0" smtClean="0">
                <a:ea typeface="맑은 고딕" pitchFamily="50" charset="-127"/>
              </a:rPr>
              <a:t>업무의 미들웨어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7. </a:t>
            </a:r>
            <a:r>
              <a:rPr kumimoji="0" lang="ko-KR" altLang="en-US" sz="1600" b="1" dirty="0">
                <a:latin typeface="+mj-ea"/>
                <a:ea typeface="+mj-ea"/>
              </a:rPr>
              <a:t>법인구매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7</a:t>
            </a:r>
            <a:r>
              <a:rPr kumimoji="0" lang="en-US" sz="2400" b="1" dirty="0" smtClean="0">
                <a:latin typeface="+mj-ea"/>
                <a:ea typeface="+mj-ea"/>
              </a:rPr>
              <a:t>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42200" y="1219200"/>
            <a:ext cx="8712199" cy="4779827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7639919"/>
              </p:ext>
            </p:extLst>
          </p:nvPr>
        </p:nvGraphicFramePr>
        <p:xfrm>
          <a:off x="3229232" y="1952008"/>
          <a:ext cx="1334515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:8211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P-SP11-O-S11:9211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7300193"/>
              </p:ext>
            </p:extLst>
          </p:nvPr>
        </p:nvGraphicFramePr>
        <p:xfrm>
          <a:off x="5012025" y="1952008"/>
          <a:ext cx="1298158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P-SP11-O-F21:8221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P-SP11-O-S21:9211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4398436"/>
              </p:ext>
            </p:extLst>
          </p:nvPr>
        </p:nvGraphicFramePr>
        <p:xfrm>
          <a:off x="3229232" y="3109418"/>
          <a:ext cx="1334515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:12040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P-SP11-O-S11:12048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3564393"/>
              </p:ext>
            </p:extLst>
          </p:nvPr>
        </p:nvGraphicFramePr>
        <p:xfrm>
          <a:off x="5012025" y="3109418"/>
          <a:ext cx="1298158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P-SP11-O-F21:12040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P-SP11-O-S21:12048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>
            <a:stCxn id="64" idx="2"/>
            <a:endCxn id="66" idx="0"/>
          </p:cNvCxnSpPr>
          <p:nvPr/>
        </p:nvCxnSpPr>
        <p:spPr>
          <a:xfrm>
            <a:off x="3896489" y="2887486"/>
            <a:ext cx="0" cy="2219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>
            <a:off x="5661104" y="2887486"/>
            <a:ext cx="0" cy="2219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5" idx="2"/>
            <a:endCxn id="66" idx="0"/>
          </p:cNvCxnSpPr>
          <p:nvPr/>
        </p:nvCxnSpPr>
        <p:spPr>
          <a:xfrm flipH="1">
            <a:off x="3896489" y="2887486"/>
            <a:ext cx="1764615" cy="2219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4" idx="2"/>
            <a:endCxn id="67" idx="0"/>
          </p:cNvCxnSpPr>
          <p:nvPr/>
        </p:nvCxnSpPr>
        <p:spPr>
          <a:xfrm>
            <a:off x="3896489" y="2887486"/>
            <a:ext cx="1764615" cy="2219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4379042"/>
              </p:ext>
            </p:extLst>
          </p:nvPr>
        </p:nvGraphicFramePr>
        <p:xfrm>
          <a:off x="3229232" y="4225648"/>
          <a:ext cx="1334515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표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9821258"/>
              </p:ext>
            </p:extLst>
          </p:nvPr>
        </p:nvGraphicFramePr>
        <p:xfrm>
          <a:off x="5012025" y="4225648"/>
          <a:ext cx="1298158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6" name="직선 연결선 75"/>
          <p:cNvCxnSpPr>
            <a:stCxn id="66" idx="2"/>
            <a:endCxn id="74" idx="0"/>
          </p:cNvCxnSpPr>
          <p:nvPr/>
        </p:nvCxnSpPr>
        <p:spPr>
          <a:xfrm>
            <a:off x="3896489" y="4044896"/>
            <a:ext cx="0" cy="1807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7" idx="2"/>
            <a:endCxn id="75" idx="0"/>
          </p:cNvCxnSpPr>
          <p:nvPr/>
        </p:nvCxnSpPr>
        <p:spPr>
          <a:xfrm>
            <a:off x="5661104" y="4044896"/>
            <a:ext cx="0" cy="1807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75" idx="0"/>
            <a:endCxn id="66" idx="2"/>
          </p:cNvCxnSpPr>
          <p:nvPr/>
        </p:nvCxnSpPr>
        <p:spPr>
          <a:xfrm flipH="1" flipV="1">
            <a:off x="3896489" y="4044896"/>
            <a:ext cx="1764615" cy="18075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74" idx="0"/>
            <a:endCxn id="67" idx="2"/>
          </p:cNvCxnSpPr>
          <p:nvPr/>
        </p:nvCxnSpPr>
        <p:spPr>
          <a:xfrm flipV="1">
            <a:off x="3896489" y="4044896"/>
            <a:ext cx="1764615" cy="18075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>
            <a:stCxn id="75" idx="1"/>
            <a:endCxn id="74" idx="3"/>
          </p:cNvCxnSpPr>
          <p:nvPr/>
        </p:nvCxnSpPr>
        <p:spPr>
          <a:xfrm flipH="1">
            <a:off x="4563747" y="4739107"/>
            <a:ext cx="4482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7964932"/>
              </p:ext>
            </p:extLst>
          </p:nvPr>
        </p:nvGraphicFramePr>
        <p:xfrm>
          <a:off x="4073510" y="1226291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112.106.2.54(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40.225.192.47(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8939496"/>
              </p:ext>
            </p:extLst>
          </p:nvPr>
        </p:nvGraphicFramePr>
        <p:xfrm>
          <a:off x="4181380" y="5537935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19" name="직선 연결선 118"/>
          <p:cNvCxnSpPr>
            <a:stCxn id="108" idx="0"/>
            <a:endCxn id="74" idx="2"/>
          </p:cNvCxnSpPr>
          <p:nvPr/>
        </p:nvCxnSpPr>
        <p:spPr>
          <a:xfrm flipH="1" flipV="1">
            <a:off x="3896489" y="5252566"/>
            <a:ext cx="882306" cy="2853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>
            <a:stCxn id="108" idx="0"/>
            <a:endCxn id="75" idx="2"/>
          </p:cNvCxnSpPr>
          <p:nvPr/>
        </p:nvCxnSpPr>
        <p:spPr>
          <a:xfrm flipV="1">
            <a:off x="4778795" y="5252566"/>
            <a:ext cx="882309" cy="28536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>
            <a:stCxn id="64" idx="0"/>
            <a:endCxn id="95" idx="2"/>
          </p:cNvCxnSpPr>
          <p:nvPr/>
        </p:nvCxnSpPr>
        <p:spPr>
          <a:xfrm flipV="1">
            <a:off x="3896489" y="1700677"/>
            <a:ext cx="891396" cy="251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>
            <a:stCxn id="65" idx="0"/>
            <a:endCxn id="95" idx="2"/>
          </p:cNvCxnSpPr>
          <p:nvPr/>
        </p:nvCxnSpPr>
        <p:spPr>
          <a:xfrm flipH="1" flipV="1">
            <a:off x="4787885" y="1700677"/>
            <a:ext cx="873219" cy="251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6" name="표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555335"/>
              </p:ext>
            </p:extLst>
          </p:nvPr>
        </p:nvGraphicFramePr>
        <p:xfrm>
          <a:off x="617711" y="3674741"/>
          <a:ext cx="2536011" cy="223282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362591"/>
                <a:gridCol w="698848"/>
                <a:gridCol w="626076"/>
                <a:gridCol w="395416"/>
                <a:gridCol w="4530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법인구매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8211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법인구매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9211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법인구매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12140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12111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14021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법인구매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12048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12119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14029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06298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WEB–</a:t>
            </a:r>
            <a:r>
              <a:rPr lang="ko-KR" altLang="en-US" sz="1400" dirty="0" smtClean="0">
                <a:ea typeface="맑은 고딕" pitchFamily="50" charset="-127"/>
              </a:rPr>
              <a:t>디지털채널</a:t>
            </a:r>
            <a:r>
              <a:rPr lang="en-US" altLang="ko-KR" sz="1400" dirty="0" smtClean="0">
                <a:ea typeface="맑은 고딕" pitchFamily="50" charset="-127"/>
              </a:rPr>
              <a:t>–MCI/EAI/FEP </a:t>
            </a:r>
            <a:r>
              <a:rPr lang="ko-KR" altLang="en-US" sz="1400" dirty="0">
                <a:ea typeface="맑은 고딕" pitchFamily="50" charset="-127"/>
              </a:rPr>
              <a:t>간의 </a:t>
            </a:r>
            <a:r>
              <a:rPr lang="ko-KR" altLang="en-US" sz="1400" dirty="0" smtClean="0">
                <a:ea typeface="맑은 고딕" pitchFamily="50" charset="-127"/>
              </a:rPr>
              <a:t>온라인 거래 유형은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r>
              <a:rPr lang="ko-KR" altLang="en-US" sz="1400" dirty="0" smtClean="0">
                <a:ea typeface="맑은 고딕" pitchFamily="50" charset="-127"/>
              </a:rPr>
              <a:t>각 거래 유형별로 거래 처리의 완결성 및 성능을 고려하여 각 영역별로 역할 범위와 지원 범위를 정의한다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2.3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구성도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3840480" y="2935705"/>
            <a:ext cx="1388522" cy="52322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작성 中</a:t>
            </a:r>
            <a:endParaRPr lang="ko-KR" altLang="en-US" sz="2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266008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법인구매 업무의 </a:t>
            </a:r>
            <a:r>
              <a:rPr lang="en-US" altLang="ko-KR" sz="1400" dirty="0" smtClean="0">
                <a:ea typeface="맑은 고딕" pitchFamily="50" charset="-127"/>
              </a:rPr>
              <a:t>WAS-MCI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7. </a:t>
            </a:r>
            <a:r>
              <a:rPr kumimoji="0" lang="ko-KR" altLang="en-US" sz="1600" b="1" dirty="0">
                <a:latin typeface="+mj-ea"/>
                <a:ea typeface="+mj-ea"/>
              </a:rPr>
              <a:t>법인구매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7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318053"/>
            <a:ext cx="8712199" cy="4655709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2328310"/>
              </p:ext>
            </p:extLst>
          </p:nvPr>
        </p:nvGraphicFramePr>
        <p:xfrm>
          <a:off x="646327" y="2405079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MCI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ap.p.mci.samsungcard.biz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40.10.2.75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7056483"/>
              </p:ext>
            </p:extLst>
          </p:nvPr>
        </p:nvGraphicFramePr>
        <p:xfrm>
          <a:off x="5134789" y="1781764"/>
          <a:ext cx="1071606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:12111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P-SP11-O-S11:12119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3242516"/>
              </p:ext>
            </p:extLst>
          </p:nvPr>
        </p:nvGraphicFramePr>
        <p:xfrm>
          <a:off x="5134789" y="3324871"/>
          <a:ext cx="1071606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P-SP11-O-F21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:12111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P-SP11-O-S21:12119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7" name="직선 연결선 66"/>
          <p:cNvCxnSpPr>
            <a:stCxn id="65" idx="1"/>
            <a:endCxn id="64" idx="3"/>
          </p:cNvCxnSpPr>
          <p:nvPr/>
        </p:nvCxnSpPr>
        <p:spPr>
          <a:xfrm flipH="1">
            <a:off x="3698794" y="2249503"/>
            <a:ext cx="1435995" cy="38612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>
            <a:stCxn id="66" idx="1"/>
            <a:endCxn id="64" idx="3"/>
          </p:cNvCxnSpPr>
          <p:nvPr/>
        </p:nvCxnSpPr>
        <p:spPr>
          <a:xfrm flipH="1" flipV="1">
            <a:off x="3698794" y="2635625"/>
            <a:ext cx="1435995" cy="1156985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207484"/>
              </p:ext>
            </p:extLst>
          </p:nvPr>
        </p:nvGraphicFramePr>
        <p:xfrm>
          <a:off x="6705600" y="4374699"/>
          <a:ext cx="2104767" cy="119650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9868"/>
                <a:gridCol w="535161"/>
                <a:gridCol w="499869"/>
                <a:gridCol w="49986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8660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MCI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2" name="직선 연결선 71"/>
          <p:cNvCxnSpPr/>
          <p:nvPr/>
        </p:nvCxnSpPr>
        <p:spPr>
          <a:xfrm flipH="1">
            <a:off x="6746018" y="4761470"/>
            <a:ext cx="444842" cy="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" name="표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1529483"/>
              </p:ext>
            </p:extLst>
          </p:nvPr>
        </p:nvGraphicFramePr>
        <p:xfrm>
          <a:off x="650820" y="3613832"/>
          <a:ext cx="3052467" cy="16669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91489"/>
                <a:gridCol w="58982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유치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(ACQ)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승인공통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(ATC)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청구입금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(BNP)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기간계어드민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(COM)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지급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(DSB)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파트너관리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(PTN)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74" name="직선 연결선 73"/>
          <p:cNvCxnSpPr>
            <a:stCxn id="64" idx="2"/>
            <a:endCxn id="73" idx="0"/>
          </p:cNvCxnSpPr>
          <p:nvPr/>
        </p:nvCxnSpPr>
        <p:spPr>
          <a:xfrm>
            <a:off x="2172560" y="2866171"/>
            <a:ext cx="4493" cy="74766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6967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법인구매 업무의 </a:t>
            </a:r>
            <a:r>
              <a:rPr lang="en-US" altLang="ko-KR" sz="1400" dirty="0" smtClean="0">
                <a:ea typeface="맑은 고딕" pitchFamily="50" charset="-127"/>
              </a:rPr>
              <a:t>WAS-OCSP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7. </a:t>
            </a:r>
            <a:r>
              <a:rPr kumimoji="0" lang="ko-KR" altLang="en-US" sz="1600" b="1" dirty="0">
                <a:latin typeface="+mj-ea"/>
                <a:ea typeface="+mj-ea"/>
              </a:rPr>
              <a:t>법인구매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7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367481"/>
            <a:ext cx="8712199" cy="460628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4229100" y="1845305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:12111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P-SP11-O-S11:12119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4229100" y="3563407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P-SP11-O-F21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:12111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P-SP11-O-S21:12119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643792" y="4425975"/>
          <a:ext cx="3082173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12440"/>
                <a:gridCol w="572568"/>
                <a:gridCol w="538385"/>
                <a:gridCol w="13587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19610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공인인증서 유효성 검증용</a:t>
                      </a:r>
                      <a:r>
                        <a:rPr lang="en-US" altLang="ko-KR" sz="800" dirty="0" smtClean="0"/>
                        <a:t/>
                      </a:r>
                      <a:br>
                        <a:rPr lang="en-US" altLang="ko-KR" sz="800" dirty="0" smtClean="0"/>
                      </a:br>
                      <a:r>
                        <a:rPr lang="en-US" altLang="ko-KR" sz="800" dirty="0" smtClean="0"/>
                        <a:t>OCSP </a:t>
                      </a:r>
                      <a:r>
                        <a:rPr lang="ko-KR" altLang="en-US" sz="800" dirty="0" smtClean="0"/>
                        <a:t>데몬 과 통신용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표 8"/>
          <p:cNvGraphicFramePr>
            <a:graphicFrameLocks noGrp="1"/>
          </p:cNvGraphicFramePr>
          <p:nvPr>
            <p:extLst/>
          </p:nvPr>
        </p:nvGraphicFramePr>
        <p:xfrm>
          <a:off x="6104309" y="2591632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142215"/>
                <a:gridCol w="640934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OCSP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데몬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40.226.51.30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0" name="직선 연결선 9"/>
          <p:cNvCxnSpPr>
            <a:stCxn id="5" idx="3"/>
            <a:endCxn id="9" idx="1"/>
          </p:cNvCxnSpPr>
          <p:nvPr/>
        </p:nvCxnSpPr>
        <p:spPr>
          <a:xfrm>
            <a:off x="5528279" y="2313044"/>
            <a:ext cx="576030" cy="509134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6" idx="3"/>
            <a:endCxn id="9" idx="1"/>
          </p:cNvCxnSpPr>
          <p:nvPr/>
        </p:nvCxnSpPr>
        <p:spPr>
          <a:xfrm flipV="1">
            <a:off x="5528279" y="2822178"/>
            <a:ext cx="576030" cy="1208968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표 11"/>
          <p:cNvGraphicFramePr>
            <a:graphicFrameLocks noGrp="1"/>
          </p:cNvGraphicFramePr>
          <p:nvPr>
            <p:extLst/>
          </p:nvPr>
        </p:nvGraphicFramePr>
        <p:xfrm>
          <a:off x="6104309" y="3951589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금융결제원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3" name="직선 연결선 12"/>
          <p:cNvCxnSpPr>
            <a:stCxn id="9" idx="2"/>
            <a:endCxn id="12" idx="0"/>
          </p:cNvCxnSpPr>
          <p:nvPr/>
        </p:nvCxnSpPr>
        <p:spPr>
          <a:xfrm>
            <a:off x="7630542" y="3052724"/>
            <a:ext cx="0" cy="8988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86607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법인구매 업무의 </a:t>
            </a:r>
            <a:r>
              <a:rPr lang="en-US" altLang="ko-KR" sz="1400" dirty="0" smtClean="0">
                <a:ea typeface="맑은 고딕" pitchFamily="50" charset="-127"/>
              </a:rPr>
              <a:t>WEB/WAS-ARM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7. </a:t>
            </a:r>
            <a:r>
              <a:rPr kumimoji="0" lang="ko-KR" altLang="en-US" sz="1600" b="1" dirty="0">
                <a:latin typeface="+mj-ea"/>
                <a:ea typeface="+mj-ea"/>
              </a:rPr>
              <a:t>법인구매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7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276865"/>
            <a:ext cx="8712199" cy="4696898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008290"/>
              </p:ext>
            </p:extLst>
          </p:nvPr>
        </p:nvGraphicFramePr>
        <p:xfrm>
          <a:off x="1161535" y="1385825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:12111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P-SP11-O-S11:12119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6799370"/>
              </p:ext>
            </p:extLst>
          </p:nvPr>
        </p:nvGraphicFramePr>
        <p:xfrm>
          <a:off x="1161535" y="3103927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P-SP11-O-F21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:12111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P-SP11-O-S21:12119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8853608"/>
              </p:ext>
            </p:extLst>
          </p:nvPr>
        </p:nvGraphicFramePr>
        <p:xfrm>
          <a:off x="643793" y="4425975"/>
          <a:ext cx="2508982" cy="94877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12111,12112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WAS </a:t>
                      </a:r>
                      <a:r>
                        <a:rPr lang="ko-KR" altLang="en-US" sz="800" baseline="0" dirty="0" smtClean="0"/>
                        <a:t>기동 연계용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 WAS</a:t>
                      </a:r>
                      <a:r>
                        <a:rPr lang="en-US" altLang="ko-KR" sz="800" baseline="0" dirty="0" smtClean="0"/>
                        <a:t> health check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H="1">
            <a:off x="716694" y="498389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>
            <a:off x="707168" y="5228195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12" idx="1"/>
          </p:cNvCxnSpPr>
          <p:nvPr/>
        </p:nvCxnSpPr>
        <p:spPr>
          <a:xfrm flipH="1" flipV="1">
            <a:off x="2457708" y="2022467"/>
            <a:ext cx="579036" cy="5707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표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3556401"/>
              </p:ext>
            </p:extLst>
          </p:nvPr>
        </p:nvGraphicFramePr>
        <p:xfrm>
          <a:off x="3036744" y="213215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3" name="직선 연결선 12"/>
          <p:cNvCxnSpPr>
            <a:stCxn id="6" idx="3"/>
          </p:cNvCxnSpPr>
          <p:nvPr/>
        </p:nvCxnSpPr>
        <p:spPr>
          <a:xfrm flipV="1">
            <a:off x="2460714" y="2725956"/>
            <a:ext cx="576030" cy="84571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6" idx="3"/>
          </p:cNvCxnSpPr>
          <p:nvPr/>
        </p:nvCxnSpPr>
        <p:spPr>
          <a:xfrm flipV="1">
            <a:off x="2460714" y="2423408"/>
            <a:ext cx="576030" cy="114825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5" idx="3"/>
          </p:cNvCxnSpPr>
          <p:nvPr/>
        </p:nvCxnSpPr>
        <p:spPr>
          <a:xfrm>
            <a:off x="2460714" y="1853564"/>
            <a:ext cx="576030" cy="60490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5" idx="3"/>
          </p:cNvCxnSpPr>
          <p:nvPr/>
        </p:nvCxnSpPr>
        <p:spPr>
          <a:xfrm>
            <a:off x="2460714" y="1853564"/>
            <a:ext cx="576030" cy="89412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>
            <a:stCxn id="5" idx="3"/>
          </p:cNvCxnSpPr>
          <p:nvPr/>
        </p:nvCxnSpPr>
        <p:spPr>
          <a:xfrm>
            <a:off x="2460714" y="1853564"/>
            <a:ext cx="576030" cy="112236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>
            <a:stCxn id="6" idx="3"/>
          </p:cNvCxnSpPr>
          <p:nvPr/>
        </p:nvCxnSpPr>
        <p:spPr>
          <a:xfrm flipV="1">
            <a:off x="2460714" y="2975931"/>
            <a:ext cx="576030" cy="59573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 flipV="1">
            <a:off x="2473856" y="2004155"/>
            <a:ext cx="562888" cy="7435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 flipV="1">
            <a:off x="2465309" y="2022467"/>
            <a:ext cx="571435" cy="9187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 flipH="1">
            <a:off x="2442033" y="2481850"/>
            <a:ext cx="594711" cy="126466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>
            <a:off x="2469261" y="2747690"/>
            <a:ext cx="554341" cy="99882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>
            <a:off x="2460715" y="2941234"/>
            <a:ext cx="562887" cy="805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2465309" y="1739444"/>
            <a:ext cx="571435" cy="69362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>
            <a:off x="2465309" y="2481850"/>
            <a:ext cx="584578" cy="93650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stCxn id="12" idx="1"/>
          </p:cNvCxnSpPr>
          <p:nvPr/>
        </p:nvCxnSpPr>
        <p:spPr>
          <a:xfrm flipH="1" flipV="1">
            <a:off x="2442032" y="1711269"/>
            <a:ext cx="594712" cy="88197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 flipV="1">
            <a:off x="2452166" y="1711269"/>
            <a:ext cx="597721" cy="116056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2456118" y="2716090"/>
            <a:ext cx="606911" cy="687944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>
            <a:off x="2469260" y="2950102"/>
            <a:ext cx="570491" cy="42676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" name="표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4531300"/>
              </p:ext>
            </p:extLst>
          </p:nvPr>
        </p:nvGraphicFramePr>
        <p:xfrm>
          <a:off x="7005740" y="1385825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P-SP11-O-F11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:8211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214999"/>
              </p:ext>
            </p:extLst>
          </p:nvPr>
        </p:nvGraphicFramePr>
        <p:xfrm>
          <a:off x="7005740" y="3103927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법인구매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P-SP11-O-F21:8221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2" name="직선 연결선 31"/>
          <p:cNvCxnSpPr>
            <a:endCxn id="30" idx="1"/>
          </p:cNvCxnSpPr>
          <p:nvPr/>
        </p:nvCxnSpPr>
        <p:spPr>
          <a:xfrm flipV="1">
            <a:off x="6089211" y="1846917"/>
            <a:ext cx="916529" cy="6115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>
            <a:endCxn id="31" idx="1"/>
          </p:cNvCxnSpPr>
          <p:nvPr/>
        </p:nvCxnSpPr>
        <p:spPr>
          <a:xfrm>
            <a:off x="6089211" y="2458471"/>
            <a:ext cx="916529" cy="110654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>
            <a:endCxn id="30" idx="1"/>
          </p:cNvCxnSpPr>
          <p:nvPr/>
        </p:nvCxnSpPr>
        <p:spPr>
          <a:xfrm flipV="1">
            <a:off x="6102353" y="1846917"/>
            <a:ext cx="903387" cy="88265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>
            <a:endCxn id="31" idx="1"/>
          </p:cNvCxnSpPr>
          <p:nvPr/>
        </p:nvCxnSpPr>
        <p:spPr>
          <a:xfrm>
            <a:off x="6102353" y="2747691"/>
            <a:ext cx="903387" cy="81732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>
            <a:endCxn id="30" idx="1"/>
          </p:cNvCxnSpPr>
          <p:nvPr/>
        </p:nvCxnSpPr>
        <p:spPr>
          <a:xfrm flipV="1">
            <a:off x="6102353" y="1846917"/>
            <a:ext cx="903387" cy="107264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>
            <a:endCxn id="31" idx="1"/>
          </p:cNvCxnSpPr>
          <p:nvPr/>
        </p:nvCxnSpPr>
        <p:spPr>
          <a:xfrm>
            <a:off x="6102353" y="2936515"/>
            <a:ext cx="903387" cy="62850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0342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     데이터 베이스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86" name="Rectangle 4"/>
          <p:cNvSpPr>
            <a:spLocks noChangeArrowheads="1"/>
          </p:cNvSpPr>
          <p:nvPr/>
        </p:nvSpPr>
        <p:spPr bwMode="auto">
          <a:xfrm>
            <a:off x="497162" y="5217479"/>
            <a:ext cx="6031795" cy="6887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■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ITC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전체 구성도 형태 및 특징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2-Node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RAC DB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디스크 복제는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TC(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-&gt;TC),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시점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SI(TC-&gt;SI),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로 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97162" y="1353591"/>
            <a:ext cx="2880000" cy="247650"/>
            <a:chOff x="497162" y="1189678"/>
            <a:chExt cx="2880000" cy="247650"/>
          </a:xfrm>
        </p:grpSpPr>
        <p:sp>
          <p:nvSpPr>
            <p:cNvPr id="289" name="Rectangle 4"/>
            <p:cNvSpPr>
              <a:spLocks noChangeArrowheads="1"/>
            </p:cNvSpPr>
            <p:nvPr/>
          </p:nvSpPr>
          <p:spPr bwMode="auto">
            <a:xfrm>
              <a:off x="497162" y="1189678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운영계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499066" y="1190796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1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1166" y="1353591"/>
            <a:ext cx="2880000" cy="247650"/>
            <a:chOff x="3783242" y="1190796"/>
            <a:chExt cx="2880000" cy="247650"/>
          </a:xfrm>
        </p:grpSpPr>
        <p:sp>
          <p:nvSpPr>
            <p:cNvPr id="292" name="Rectangle 4"/>
            <p:cNvSpPr>
              <a:spLocks noChangeArrowheads="1"/>
            </p:cNvSpPr>
            <p:nvPr/>
          </p:nvSpPr>
          <p:spPr bwMode="auto">
            <a:xfrm>
              <a:off x="3783242" y="1190796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개발계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785146" y="1191914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7" name="그룹 296"/>
          <p:cNvGrpSpPr/>
          <p:nvPr/>
        </p:nvGrpSpPr>
        <p:grpSpPr>
          <a:xfrm>
            <a:off x="789122" y="1841792"/>
            <a:ext cx="2363678" cy="2701112"/>
            <a:chOff x="789122" y="1663992"/>
            <a:chExt cx="2363678" cy="2701112"/>
          </a:xfrm>
        </p:grpSpPr>
        <p:sp>
          <p:nvSpPr>
            <p:cNvPr id="298" name="Rectangle 146"/>
            <p:cNvSpPr>
              <a:spLocks noChangeArrowheads="1"/>
            </p:cNvSpPr>
            <p:nvPr/>
          </p:nvSpPr>
          <p:spPr bwMode="auto">
            <a:xfrm>
              <a:off x="789122" y="1663992"/>
              <a:ext cx="2363678" cy="2701112"/>
            </a:xfrm>
            <a:prstGeom prst="roundRect">
              <a:avLst>
                <a:gd name="adj" fmla="val 3388"/>
              </a:avLst>
            </a:prstGeom>
            <a:solidFill>
              <a:srgbClr val="FFFFFF"/>
            </a:solidFill>
            <a:ln w="12700" algn="ctr">
              <a:solidFill>
                <a:srgbClr val="333333"/>
              </a:solidFill>
              <a:prstDash val="sysDot"/>
              <a:miter lim="800000"/>
              <a:headEnd/>
              <a:tailEnd/>
            </a:ln>
            <a:effectLst/>
            <a:extLst/>
          </p:spPr>
          <p:txBody>
            <a:bodyPr lIns="0" tIns="0" rIns="0" bIns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9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028644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72560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02" y="3475170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2" name="Rectangle 18"/>
            <p:cNvSpPr>
              <a:spLocks noChangeArrowheads="1"/>
            </p:cNvSpPr>
            <p:nvPr/>
          </p:nvSpPr>
          <p:spPr bwMode="auto">
            <a:xfrm>
              <a:off x="1266951" y="2717021"/>
              <a:ext cx="1287302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2-Node RAC[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운영</a:t>
              </a:r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]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03" name="직선 연결선 302"/>
            <p:cNvCxnSpPr>
              <a:stCxn id="301" idx="0"/>
              <a:endCxn id="299" idx="2"/>
            </p:cNvCxnSpPr>
            <p:nvPr/>
          </p:nvCxnSpPr>
          <p:spPr bwMode="auto">
            <a:xfrm flipH="1" flipV="1">
              <a:off x="1388644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" name="직선 연결선 303"/>
            <p:cNvCxnSpPr>
              <a:stCxn id="301" idx="0"/>
              <a:endCxn id="300" idx="2"/>
            </p:cNvCxnSpPr>
            <p:nvPr/>
          </p:nvCxnSpPr>
          <p:spPr bwMode="auto">
            <a:xfrm flipV="1">
              <a:off x="1910602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" name="직사각형 304"/>
            <p:cNvSpPr/>
            <p:nvPr/>
          </p:nvSpPr>
          <p:spPr bwMode="auto">
            <a:xfrm>
              <a:off x="1704935" y="3546781"/>
              <a:ext cx="391454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ITC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pic>
          <p:nvPicPr>
            <p:cNvPr id="306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361270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7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954542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" name="직사각형 307"/>
            <p:cNvSpPr/>
            <p:nvPr/>
          </p:nvSpPr>
          <p:spPr bwMode="auto">
            <a:xfrm>
              <a:off x="2517687" y="3356992"/>
              <a:ext cx="433131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True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Copy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2448758" y="3954542"/>
              <a:ext cx="570989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Shadow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Image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10" name="Rectangle 18"/>
            <p:cNvSpPr>
              <a:spLocks noChangeArrowheads="1"/>
            </p:cNvSpPr>
            <p:nvPr/>
          </p:nvSpPr>
          <p:spPr bwMode="auto">
            <a:xfrm>
              <a:off x="1183176" y="2251038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1" name="Rectangle 18"/>
            <p:cNvSpPr>
              <a:spLocks noChangeArrowheads="1"/>
            </p:cNvSpPr>
            <p:nvPr/>
          </p:nvSpPr>
          <p:spPr bwMode="auto">
            <a:xfrm>
              <a:off x="2227092" y="2239906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#2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2" name="모서리가 둥근 직사각형 311"/>
            <p:cNvSpPr/>
            <p:nvPr/>
          </p:nvSpPr>
          <p:spPr bwMode="auto">
            <a:xfrm>
              <a:off x="868669" y="1704316"/>
              <a:ext cx="2151078" cy="365071"/>
            </a:xfrm>
            <a:prstGeom prst="roundRect">
              <a:avLst/>
            </a:prstGeom>
            <a:solidFill>
              <a:schemeClr val="tx2">
                <a:lumMod val="20000"/>
                <a:lumOff val="80000"/>
                <a:alpha val="8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ITC DB </a:t>
              </a:r>
              <a:r>
                <a:rPr kumimoji="0" lang="ko-KR" alt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서버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(2-Node RAC * 2)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cxnSp>
          <p:nvCxnSpPr>
            <p:cNvPr id="313" name="직선 화살표 연결선 312"/>
            <p:cNvCxnSpPr/>
            <p:nvPr/>
          </p:nvCxnSpPr>
          <p:spPr bwMode="auto">
            <a:xfrm flipV="1">
              <a:off x="2290525" y="3655170"/>
              <a:ext cx="189416" cy="220767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14" name="직선 화살표 연결선 313"/>
            <p:cNvCxnSpPr/>
            <p:nvPr/>
          </p:nvCxnSpPr>
          <p:spPr bwMode="auto">
            <a:xfrm>
              <a:off x="2730570" y="3693286"/>
              <a:ext cx="0" cy="234846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cxnSp>
        <p:nvCxnSpPr>
          <p:cNvPr id="315" name="직선 연결선 314"/>
          <p:cNvCxnSpPr/>
          <p:nvPr/>
        </p:nvCxnSpPr>
        <p:spPr>
          <a:xfrm>
            <a:off x="3429164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>
            <a:off x="6413168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sp>
        <p:nvSpPr>
          <p:cNvPr id="319" name="Rectangle 146"/>
          <p:cNvSpPr>
            <a:spLocks noChangeArrowheads="1"/>
          </p:cNvSpPr>
          <p:nvPr/>
        </p:nvSpPr>
        <p:spPr bwMode="auto">
          <a:xfrm>
            <a:off x="3658792" y="1834431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4449024" y="2471394"/>
            <a:ext cx="720000" cy="1855486"/>
            <a:chOff x="3872880" y="2243677"/>
            <a:chExt cx="720000" cy="1855486"/>
          </a:xfrm>
        </p:grpSpPr>
        <p:pic>
          <p:nvPicPr>
            <p:cNvPr id="321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2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3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24" name="직선 연결선 323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" name="직사각형 324"/>
            <p:cNvSpPr/>
            <p:nvPr/>
          </p:nvSpPr>
          <p:spPr bwMode="auto">
            <a:xfrm>
              <a:off x="4024329" y="3539420"/>
              <a:ext cx="417102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ICO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26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7" name="모서리가 둥근 직사각형 326"/>
          <p:cNvSpPr/>
          <p:nvPr/>
        </p:nvSpPr>
        <p:spPr bwMode="auto">
          <a:xfrm>
            <a:off x="3738339" y="1874755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ICO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(Single-Node)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88473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PITC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pitcdb0a, pitcdb0b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pic>
        <p:nvPicPr>
          <p:cNvPr id="59" name="Picture 740" descr="workgroup-switch"/>
          <p:cNvPicPr>
            <a:picLocks noChangeAspect="1" noChangeArrowheads="1"/>
          </p:cNvPicPr>
          <p:nvPr/>
        </p:nvPicPr>
        <p:blipFill>
          <a:blip r:embed="rId2" cstate="print">
            <a:grayscl/>
          </a:blip>
          <a:srcRect/>
          <a:stretch>
            <a:fillRect/>
          </a:stretch>
        </p:blipFill>
        <p:spPr bwMode="auto">
          <a:xfrm>
            <a:off x="3332984" y="3546114"/>
            <a:ext cx="400050" cy="242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3154493" y="3274478"/>
            <a:ext cx="800219" cy="245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Cluster</a:t>
            </a:r>
          </a:p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Interconnect</a:t>
            </a: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30"/>
          <p:cNvCxnSpPr>
            <a:cxnSpLocks noChangeShapeType="1"/>
            <a:stCxn id="95" idx="2"/>
            <a:endCxn id="65" idx="0"/>
          </p:cNvCxnSpPr>
          <p:nvPr/>
        </p:nvCxnSpPr>
        <p:spPr bwMode="auto">
          <a:xfrm flipH="1">
            <a:off x="2849386" y="4461028"/>
            <a:ext cx="186029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3" name="직선 연결선 245"/>
          <p:cNvCxnSpPr>
            <a:cxnSpLocks noChangeShapeType="1"/>
            <a:stCxn id="65" idx="2"/>
            <a:endCxn id="119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2" name="Line 2656"/>
          <p:cNvSpPr>
            <a:spLocks noChangeShapeType="1"/>
          </p:cNvSpPr>
          <p:nvPr/>
        </p:nvSpPr>
        <p:spPr bwMode="auto">
          <a:xfrm>
            <a:off x="4670311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4" name="Text Box 280"/>
          <p:cNvSpPr txBox="1">
            <a:spLocks noChangeArrowheads="1"/>
          </p:cNvSpPr>
          <p:nvPr/>
        </p:nvSpPr>
        <p:spPr bwMode="auto">
          <a:xfrm>
            <a:off x="428983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#2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PITC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1" name="Rectangle 49"/>
          <p:cNvSpPr>
            <a:spLocks noChangeArrowheads="1"/>
          </p:cNvSpPr>
          <p:nvPr/>
        </p:nvSpPr>
        <p:spPr bwMode="auto">
          <a:xfrm>
            <a:off x="1868909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  <a:endParaRPr kumimoji="0" lang="en-US" altLang="ko-KR" sz="800" b="1" kern="0" spc="-7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82" name="Oval 110"/>
          <p:cNvSpPr>
            <a:spLocks noChangeArrowheads="1"/>
          </p:cNvSpPr>
          <p:nvPr/>
        </p:nvSpPr>
        <p:spPr bwMode="auto">
          <a:xfrm>
            <a:off x="2182945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VIP1</a:t>
            </a: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295018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1606332" y="358631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1606846" y="380650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Line 2630"/>
          <p:cNvSpPr>
            <a:spLocks noChangeShapeType="1"/>
          </p:cNvSpPr>
          <p:nvPr/>
        </p:nvSpPr>
        <p:spPr bwMode="auto">
          <a:xfrm>
            <a:off x="1710037" y="386139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9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2" name="Line 2630"/>
          <p:cNvSpPr>
            <a:spLocks noChangeShapeType="1"/>
          </p:cNvSpPr>
          <p:nvPr/>
        </p:nvSpPr>
        <p:spPr bwMode="auto">
          <a:xfrm>
            <a:off x="1710037" y="3010496"/>
            <a:ext cx="522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3" name="Rectangle 49"/>
          <p:cNvSpPr>
            <a:spLocks noChangeArrowheads="1"/>
          </p:cNvSpPr>
          <p:nvPr/>
        </p:nvSpPr>
        <p:spPr bwMode="auto">
          <a:xfrm>
            <a:off x="1868909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1868909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95" name="Rectangle 4"/>
          <p:cNvSpPr>
            <a:spLocks noChangeArrowheads="1"/>
          </p:cNvSpPr>
          <p:nvPr/>
        </p:nvSpPr>
        <p:spPr bwMode="auto">
          <a:xfrm>
            <a:off x="4133681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96" name="Oval 110"/>
          <p:cNvSpPr>
            <a:spLocks noChangeArrowheads="1"/>
          </p:cNvSpPr>
          <p:nvPr/>
        </p:nvSpPr>
        <p:spPr bwMode="auto">
          <a:xfrm>
            <a:off x="4568959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VIP2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pic>
        <p:nvPicPr>
          <p:cNvPr id="97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0060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98" name="직선 연결선 229"/>
          <p:cNvCxnSpPr>
            <a:cxnSpLocks noChangeShapeType="1"/>
            <a:stCxn id="95" idx="2"/>
            <a:endCxn id="97" idx="0"/>
          </p:cNvCxnSpPr>
          <p:nvPr/>
        </p:nvCxnSpPr>
        <p:spPr bwMode="auto">
          <a:xfrm flipH="1">
            <a:off x="4322046" y="4461028"/>
            <a:ext cx="38763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99" name="직선 연결선 229"/>
          <p:cNvCxnSpPr>
            <a:cxnSpLocks noChangeShapeType="1"/>
            <a:stCxn id="77" idx="2"/>
            <a:endCxn id="97" idx="0"/>
          </p:cNvCxnSpPr>
          <p:nvPr/>
        </p:nvCxnSpPr>
        <p:spPr bwMode="auto">
          <a:xfrm>
            <a:off x="2338562" y="4461028"/>
            <a:ext cx="198348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00" name="직선 연결선 244"/>
          <p:cNvCxnSpPr>
            <a:cxnSpLocks noChangeShapeType="1"/>
            <a:stCxn id="97" idx="2"/>
            <a:endCxn id="119" idx="0"/>
          </p:cNvCxnSpPr>
          <p:nvPr/>
        </p:nvCxnSpPr>
        <p:spPr bwMode="auto">
          <a:xfrm flipH="1">
            <a:off x="3562847" y="5150386"/>
            <a:ext cx="759199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2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VIP</a:t>
            </a:r>
            <a:endParaRPr kumimoji="0" lang="ko-KR" altLang="en-US" sz="1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1" lang="ko-KR" altLang="en-US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장애 발생 시 장애 노드의 빠른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Take-over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를 위하여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Virtual IP 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 함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Rectangle 56"/>
          <p:cNvSpPr>
            <a:spLocks noChangeArrowheads="1"/>
          </p:cNvSpPr>
          <p:nvPr/>
        </p:nvSpPr>
        <p:spPr bwMode="gray">
          <a:xfrm>
            <a:off x="6955842" y="4838008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Grid Infrastructure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 Box 484"/>
          <p:cNvSpPr txBox="1">
            <a:spLocks noChangeArrowheads="1"/>
          </p:cNvSpPr>
          <p:nvPr/>
        </p:nvSpPr>
        <p:spPr bwMode="gray">
          <a:xfrm>
            <a:off x="6857670" y="5034081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여러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노드를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하나의 클러스터로 관리 함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6792997" y="4838008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44343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4630448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1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 구성 함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(pitc)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44343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LSN_PITC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4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Service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처리를 위하여 지정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7" name="직선 연결선 245"/>
          <p:cNvCxnSpPr>
            <a:cxnSpLocks noChangeShapeType="1"/>
            <a:stCxn id="65" idx="3"/>
            <a:endCxn id="97" idx="1"/>
          </p:cNvCxnSpPr>
          <p:nvPr/>
        </p:nvCxnSpPr>
        <p:spPr bwMode="auto">
          <a:xfrm>
            <a:off x="2970830" y="5013576"/>
            <a:ext cx="1229772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grpSp>
        <p:nvGrpSpPr>
          <p:cNvPr id="118" name="그룹 117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9" name="직사각형 118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1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3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- 2-Node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RAC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법인구매 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25" name="Rectangle 46"/>
          <p:cNvSpPr>
            <a:spLocks noChangeArrowheads="1"/>
          </p:cNvSpPr>
          <p:nvPr/>
        </p:nvSpPr>
        <p:spPr bwMode="auto">
          <a:xfrm>
            <a:off x="4241681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26" name="Rectangle 47"/>
          <p:cNvSpPr>
            <a:spLocks noChangeArrowheads="1"/>
          </p:cNvSpPr>
          <p:nvPr/>
        </p:nvSpPr>
        <p:spPr bwMode="auto">
          <a:xfrm>
            <a:off x="4241681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Rectangle 48"/>
          <p:cNvSpPr>
            <a:spLocks noChangeArrowheads="1"/>
          </p:cNvSpPr>
          <p:nvPr/>
        </p:nvSpPr>
        <p:spPr bwMode="auto">
          <a:xfrm>
            <a:off x="4241681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28" name="Rectangle 49"/>
          <p:cNvSpPr>
            <a:spLocks noChangeArrowheads="1"/>
          </p:cNvSpPr>
          <p:nvPr/>
        </p:nvSpPr>
        <p:spPr bwMode="auto">
          <a:xfrm>
            <a:off x="4241681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</a:p>
        </p:txBody>
      </p:sp>
      <p:sp>
        <p:nvSpPr>
          <p:cNvPr id="129" name="Rectangle 49"/>
          <p:cNvSpPr>
            <a:spLocks noChangeArrowheads="1"/>
          </p:cNvSpPr>
          <p:nvPr/>
        </p:nvSpPr>
        <p:spPr bwMode="auto">
          <a:xfrm>
            <a:off x="4241681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Rectangle 50"/>
          <p:cNvSpPr>
            <a:spLocks noChangeArrowheads="1"/>
          </p:cNvSpPr>
          <p:nvPr/>
        </p:nvSpPr>
        <p:spPr bwMode="auto">
          <a:xfrm>
            <a:off x="4241681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37" name="직선 연결선 244"/>
          <p:cNvCxnSpPr>
            <a:cxnSpLocks noChangeShapeType="1"/>
            <a:stCxn id="97" idx="2"/>
            <a:endCxn id="132" idx="0"/>
          </p:cNvCxnSpPr>
          <p:nvPr/>
        </p:nvCxnSpPr>
        <p:spPr bwMode="auto">
          <a:xfrm flipH="1">
            <a:off x="2378471" y="5150386"/>
            <a:ext cx="194357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38" name="직사각형 137"/>
          <p:cNvSpPr/>
          <p:nvPr/>
        </p:nvSpPr>
        <p:spPr bwMode="auto">
          <a:xfrm>
            <a:off x="4418537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9" name="그룹 138"/>
          <p:cNvGrpSpPr/>
          <p:nvPr/>
        </p:nvGrpSpPr>
        <p:grpSpPr>
          <a:xfrm>
            <a:off x="4493935" y="5357838"/>
            <a:ext cx="485389" cy="270580"/>
            <a:chOff x="2717182" y="5357838"/>
            <a:chExt cx="485389" cy="270580"/>
          </a:xfrm>
        </p:grpSpPr>
        <p:pic>
          <p:nvPicPr>
            <p:cNvPr id="14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1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42" name="직선 연결선 244"/>
          <p:cNvCxnSpPr>
            <a:cxnSpLocks noChangeShapeType="1"/>
            <a:stCxn id="65" idx="2"/>
            <a:endCxn id="138" idx="0"/>
          </p:cNvCxnSpPr>
          <p:nvPr/>
        </p:nvCxnSpPr>
        <p:spPr bwMode="auto">
          <a:xfrm>
            <a:off x="2849386" y="5150386"/>
            <a:ext cx="188489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43" name="직선 연결선 244"/>
          <p:cNvCxnSpPr>
            <a:cxnSpLocks noChangeShapeType="1"/>
            <a:stCxn id="97" idx="2"/>
            <a:endCxn id="138" idx="0"/>
          </p:cNvCxnSpPr>
          <p:nvPr/>
        </p:nvCxnSpPr>
        <p:spPr bwMode="auto">
          <a:xfrm>
            <a:off x="4322046" y="5150386"/>
            <a:ext cx="41223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44" name="Rectangle 104"/>
          <p:cNvSpPr>
            <a:spLocks noChangeArrowheads="1"/>
          </p:cNvSpPr>
          <p:nvPr/>
        </p:nvSpPr>
        <p:spPr bwMode="auto">
          <a:xfrm>
            <a:off x="4244620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cxnSp>
        <p:nvCxnSpPr>
          <p:cNvPr id="145" name="직선 연결선 17"/>
          <p:cNvCxnSpPr>
            <a:cxnSpLocks noChangeShapeType="1"/>
            <a:stCxn id="77" idx="3"/>
            <a:endCxn id="59" idx="1"/>
          </p:cNvCxnSpPr>
          <p:nvPr/>
        </p:nvCxnSpPr>
        <p:spPr bwMode="auto">
          <a:xfrm>
            <a:off x="2914562" y="3660028"/>
            <a:ext cx="418422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6" name="직선 연결선 18"/>
          <p:cNvCxnSpPr>
            <a:cxnSpLocks noChangeShapeType="1"/>
            <a:stCxn id="95" idx="1"/>
            <a:endCxn id="59" idx="3"/>
          </p:cNvCxnSpPr>
          <p:nvPr/>
        </p:nvCxnSpPr>
        <p:spPr bwMode="auto">
          <a:xfrm flipH="1">
            <a:off x="3733034" y="3660028"/>
            <a:ext cx="400647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706111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TICO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ticodb01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TICO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34437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3639848"/>
            <a:ext cx="2415870" cy="393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3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(TFLB, TICO, TSWP)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구성되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어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있음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34437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noProof="0" dirty="0">
                <a:solidFill>
                  <a:srgbClr val="FFFFFF"/>
                </a:solidFill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27264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29225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LSN_TICO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27264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개발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- 1-Node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ICO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개발용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59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60" name="직선 연결선 228"/>
          <p:cNvCxnSpPr>
            <a:cxnSpLocks noChangeShapeType="1"/>
            <a:stCxn id="99" idx="2"/>
            <a:endCxn id="72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45"/>
          <p:cNvCxnSpPr>
            <a:cxnSpLocks noChangeShapeType="1"/>
            <a:stCxn id="72" idx="2"/>
            <a:endCxn id="116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8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72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4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5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6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7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98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99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100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02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1606846" y="3362563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직사각형 104"/>
          <p:cNvSpPr/>
          <p:nvPr/>
        </p:nvSpPr>
        <p:spPr bwMode="auto">
          <a:xfrm>
            <a:off x="1606846" y="3577701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07" name="Line 2630"/>
          <p:cNvSpPr>
            <a:spLocks noChangeShapeType="1"/>
          </p:cNvSpPr>
          <p:nvPr/>
        </p:nvSpPr>
        <p:spPr bwMode="auto">
          <a:xfrm>
            <a:off x="1710037" y="341035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14" name="Rectangle 50"/>
          <p:cNvSpPr>
            <a:spLocks noChangeArrowheads="1"/>
          </p:cNvSpPr>
          <p:nvPr/>
        </p:nvSpPr>
        <p:spPr bwMode="auto">
          <a:xfrm>
            <a:off x="1868909" y="3743110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grpSp>
        <p:nvGrpSpPr>
          <p:cNvPr id="115" name="그룹 114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6" name="직사각형 115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17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5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6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7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8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29" name="직사각형 128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0" name="그룹 129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7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8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9" name="직선 연결선 245"/>
          <p:cNvCxnSpPr>
            <a:cxnSpLocks noChangeShapeType="1"/>
            <a:stCxn id="72" idx="2"/>
            <a:endCxn id="129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</p:spTree>
    <p:extLst>
      <p:ext uri="{BB962C8B-B14F-4D97-AF65-F5344CB8AC3E}">
        <p14:creationId xmlns:p14="http://schemas.microsoft.com/office/powerpoint/2010/main" val="1059700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7" name="텍스트 개체 틀 1"/>
          <p:cNvSpPr txBox="1">
            <a:spLocks/>
          </p:cNvSpPr>
          <p:nvPr/>
        </p:nvSpPr>
        <p:spPr>
          <a:xfrm>
            <a:off x="558500" y="979785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en-US" altLang="ko-KR" sz="1200" dirty="0" smtClean="0">
                <a:latin typeface="맑은 고딕" pitchFamily="50" charset="-127"/>
              </a:rPr>
              <a:t>U2L </a:t>
            </a:r>
            <a:r>
              <a:rPr kumimoji="0" lang="ko-KR" altLang="en-US" sz="1200" dirty="0" smtClean="0">
                <a:latin typeface="맑은 고딕" pitchFamily="50" charset="-127"/>
              </a:rPr>
              <a:t>운영계 </a:t>
            </a:r>
            <a:r>
              <a:rPr kumimoji="0" lang="en-US" altLang="ko-KR" sz="1200" dirty="0" smtClean="0">
                <a:latin typeface="맑은 고딕" pitchFamily="50" charset="-127"/>
              </a:rPr>
              <a:t>DB </a:t>
            </a:r>
            <a:r>
              <a:rPr kumimoji="0" lang="ko-KR" altLang="en-US" sz="1200" dirty="0" smtClean="0">
                <a:latin typeface="맑은 고딕" pitchFamily="50" charset="-127"/>
              </a:rPr>
              <a:t>시스템의 </a:t>
            </a:r>
            <a:r>
              <a:rPr kumimoji="0" lang="en-US" altLang="ko-KR" sz="1200" dirty="0" smtClean="0">
                <a:latin typeface="맑은 고딕" pitchFamily="50" charset="-127"/>
              </a:rPr>
              <a:t>DBMS</a:t>
            </a:r>
            <a:r>
              <a:rPr kumimoji="0" lang="ko-KR" altLang="en-US" sz="1200" dirty="0" smtClean="0">
                <a:latin typeface="맑은 고딕" pitchFamily="50" charset="-127"/>
              </a:rPr>
              <a:t>는 </a:t>
            </a:r>
            <a:r>
              <a:rPr kumimoji="0" lang="en-US" altLang="ko-KR" sz="1200" dirty="0" smtClean="0"/>
              <a:t>Oracle DBMS 11.2.0.4 </a:t>
            </a:r>
            <a:r>
              <a:rPr kumimoji="0" lang="ko-KR" altLang="en-US" sz="1200" dirty="0" smtClean="0"/>
              <a:t>설치하고 </a:t>
            </a:r>
            <a:r>
              <a:rPr kumimoji="0" lang="en-US" altLang="ko-KR" sz="1200" dirty="0" smtClean="0"/>
              <a:t>RAC</a:t>
            </a:r>
            <a:r>
              <a:rPr kumimoji="0" lang="ko-KR" altLang="en-US" sz="1200" dirty="0" smtClean="0"/>
              <a:t>를 활용한 </a:t>
            </a:r>
            <a:r>
              <a:rPr kumimoji="0" lang="en-US" altLang="ko-KR" sz="1200" dirty="0" smtClean="0"/>
              <a:t>Active-Active HA </a:t>
            </a:r>
            <a:r>
              <a:rPr kumimoji="0" lang="ko-KR" altLang="en-US" sz="1200" dirty="0" smtClean="0"/>
              <a:t>시스템으로 구성함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/>
          </p:nvPr>
        </p:nvGraphicFramePr>
        <p:xfrm>
          <a:off x="809596" y="1773065"/>
          <a:ext cx="8679908" cy="2020144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PITC1, PITC2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KO16KSC5601 -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이마켓플레이스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법인구매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알뜰시장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KO16MSWIN949 -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총무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877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68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/oragrid/grid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822296" y="4338465"/>
          <a:ext cx="8679908" cy="1527582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TICO1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KO16KSC5601 -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이마켓플레이스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법인구매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알뜰시장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KO16MSWIN949 -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총무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1" name="텍스트 개체 틀 1"/>
          <p:cNvSpPr txBox="1">
            <a:spLocks/>
          </p:cNvSpPr>
          <p:nvPr/>
        </p:nvSpPr>
        <p:spPr>
          <a:xfrm>
            <a:off x="822296" y="14405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텍스트 개체 틀 1"/>
          <p:cNvSpPr txBox="1">
            <a:spLocks/>
          </p:cNvSpPr>
          <p:nvPr/>
        </p:nvSpPr>
        <p:spPr>
          <a:xfrm>
            <a:off x="822296" y="39932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개</a:t>
            </a:r>
            <a:r>
              <a:rPr kumimoji="0" lang="ko-KR" altLang="en-US" sz="1200" dirty="0">
                <a:latin typeface="맑은 고딕" pitchFamily="50" charset="-127"/>
                <a:ea typeface="맑은 고딕" pitchFamily="50" charset="-127"/>
              </a:rPr>
              <a:t>발</a:t>
            </a: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86560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접속정보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47" name="Rectangle 4"/>
          <p:cNvSpPr>
            <a:spLocks noChangeArrowheads="1"/>
          </p:cNvSpPr>
          <p:nvPr/>
        </p:nvSpPr>
        <p:spPr bwMode="auto">
          <a:xfrm>
            <a:off x="595282" y="986014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1.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149" name="Rectangle 4"/>
          <p:cNvSpPr>
            <a:spLocks noChangeArrowheads="1"/>
          </p:cNvSpPr>
          <p:nvPr/>
        </p:nvSpPr>
        <p:spPr bwMode="auto">
          <a:xfrm>
            <a:off x="595282" y="26074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개발계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416496" y="2891556"/>
          <a:ext cx="9000554" cy="1019520"/>
        </p:xfrm>
        <a:graphic>
          <a:graphicData uri="http://schemas.openxmlformats.org/drawingml/2006/table">
            <a:tbl>
              <a:tblPr/>
              <a:tblGrid>
                <a:gridCol w="539357"/>
                <a:gridCol w="1221707"/>
                <a:gridCol w="1112264"/>
                <a:gridCol w="653028"/>
                <a:gridCol w="1425425"/>
                <a:gridCol w="783636"/>
                <a:gridCol w="851054"/>
                <a:gridCol w="716211"/>
                <a:gridCol w="169787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tflb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tswp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" name="표 9"/>
          <p:cNvGraphicFramePr>
            <a:graphicFrameLocks noGrp="1"/>
          </p:cNvGraphicFramePr>
          <p:nvPr>
            <p:extLst/>
          </p:nvPr>
        </p:nvGraphicFramePr>
        <p:xfrm>
          <a:off x="416496" y="1270098"/>
          <a:ext cx="9000554" cy="1213440"/>
        </p:xfrm>
        <a:graphic>
          <a:graphicData uri="http://schemas.openxmlformats.org/drawingml/2006/table">
            <a:tbl>
              <a:tblPr/>
              <a:tblGrid>
                <a:gridCol w="365638"/>
                <a:gridCol w="828213"/>
                <a:gridCol w="754020"/>
                <a:gridCol w="442697"/>
                <a:gridCol w="966316"/>
                <a:gridCol w="966316"/>
                <a:gridCol w="966316"/>
                <a:gridCol w="966316"/>
                <a:gridCol w="531238"/>
                <a:gridCol w="576942"/>
                <a:gridCol w="485530"/>
                <a:gridCol w="115101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SCAN 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Interconnect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VIRTUAL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40.226.150.113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0151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7</a:t>
            </a:r>
            <a:r>
              <a:rPr kumimoji="0" lang="en-US" sz="2400" b="1" dirty="0" smtClean="0">
                <a:latin typeface="+mj-ea"/>
                <a:ea typeface="+mj-ea"/>
              </a:rPr>
              <a:t>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</a:t>
            </a:r>
            <a:r>
              <a:rPr lang="en-US" altLang="ko-KR" sz="800" b="1" dirty="0" smtClean="0"/>
              <a:t>– pitcdb0a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6" name="Group 1204"/>
          <p:cNvGraphicFramePr>
            <a:graphicFrameLocks noGrp="1"/>
          </p:cNvGraphicFramePr>
          <p:nvPr>
            <p:extLst/>
          </p:nvPr>
        </p:nvGraphicFramePr>
        <p:xfrm>
          <a:off x="482299" y="1628052"/>
          <a:ext cx="8787113" cy="4224918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84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3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pitcdb0a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및 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System 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작업용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/ctrm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Control-M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/wo1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99G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스마트워크플레이스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총무지원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임직원 알뜰시장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/mapper/srvg00-lvol4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이마켓플레이스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42258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pitcdb0b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Group 1204"/>
          <p:cNvGraphicFramePr>
            <a:graphicFrameLocks noGrp="1"/>
          </p:cNvGraphicFramePr>
          <p:nvPr>
            <p:extLst/>
          </p:nvPr>
        </p:nvGraphicFramePr>
        <p:xfrm>
          <a:off x="482299" y="1649591"/>
          <a:ext cx="8787113" cy="4096034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77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19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pitcdb0b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/boot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1015M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148G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9591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WEB–</a:t>
            </a:r>
            <a:r>
              <a:rPr lang="ko-KR" altLang="en-US" sz="1400" dirty="0" smtClean="0">
                <a:ea typeface="맑은 고딕" pitchFamily="50" charset="-127"/>
              </a:rPr>
              <a:t>디지털채널</a:t>
            </a:r>
            <a:r>
              <a:rPr lang="en-US" altLang="ko-KR" sz="1400" dirty="0" smtClean="0">
                <a:ea typeface="맑은 고딕" pitchFamily="50" charset="-127"/>
              </a:rPr>
              <a:t>–MCI/EAI/FEP </a:t>
            </a:r>
            <a:r>
              <a:rPr lang="ko-KR" altLang="en-US" sz="1400" dirty="0">
                <a:ea typeface="맑은 고딕" pitchFamily="50" charset="-127"/>
              </a:rPr>
              <a:t>간의 </a:t>
            </a:r>
            <a:r>
              <a:rPr lang="ko-KR" altLang="en-US" sz="1400" dirty="0" smtClean="0">
                <a:ea typeface="맑은 고딕" pitchFamily="50" charset="-127"/>
              </a:rPr>
              <a:t>온라인 거래 유형은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r>
              <a:rPr lang="ko-KR" altLang="en-US" sz="1400" dirty="0" smtClean="0">
                <a:ea typeface="맑은 고딕" pitchFamily="50" charset="-127"/>
              </a:rPr>
              <a:t>각 거래 유형별로 거래 처리의 완결성 및 성능을 고려하여 각 영역별로 역할 범위와 지원 범위를 정의한다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사양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3840480" y="2935705"/>
            <a:ext cx="1388522" cy="52322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작성 中</a:t>
            </a:r>
            <a:endParaRPr lang="ko-KR" altLang="en-US" sz="2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612308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개발계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개</a:t>
            </a:r>
            <a:r>
              <a:rPr lang="ko-KR" altLang="en-US" sz="800" b="1" dirty="0"/>
              <a:t>발</a:t>
            </a:r>
            <a:r>
              <a:rPr lang="ko-KR" altLang="en-US" sz="800" b="1" dirty="0" smtClean="0"/>
              <a:t>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ticodb01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7635956"/>
              </p:ext>
            </p:extLst>
          </p:nvPr>
        </p:nvGraphicFramePr>
        <p:xfrm>
          <a:off x="579430" y="1612019"/>
          <a:ext cx="8780469" cy="4293481"/>
        </p:xfrm>
        <a:graphic>
          <a:graphicData uri="http://schemas.openxmlformats.org/drawingml/2006/table">
            <a:tbl>
              <a:tblPr/>
              <a:tblGrid>
                <a:gridCol w="1013056"/>
                <a:gridCol w="1699646"/>
                <a:gridCol w="780697"/>
                <a:gridCol w="780697"/>
                <a:gridCol w="4506373"/>
              </a:tblGrid>
              <a:tr h="264576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파일시스템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 여부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용량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GB)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169314">
                <a:tc rowSpan="19"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Ext' 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Storage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DAS/SAN)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/ora11ico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ORACLE_BASE - /ora11ico/base ,  ORACLE_HOME - /ora11ico/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GRID_BASE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/base ,  GRID_HOME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/grid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178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/raw devices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1062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 Data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각 시스템 별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Directory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추후 확정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Wipver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(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이마켓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알뜰시장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법인구매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580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211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TEZWELL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136 G,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76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SMSDEV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총무구매지원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4855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2480 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/ora_arch_tflb1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10.4G / 57G)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/ora_arch_titc1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인터넷공통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(dbdev01 : 1.3G / 41G)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/ora_arch_tsmw1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모바일경영대시보드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/sv1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/wo1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총무지원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임직원 알뜰시장 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e-Marketplace 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3rd vendor S/W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110G / 167G)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NetBackup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(20)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넷백업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로그 저장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48G / 83G)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어플리케이션 로그 저장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일반사용자 </a:t>
                      </a:r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홈디렉토리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/syswork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시스템관리자 작업공간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file system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Root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1269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/ </a:t>
            </a:r>
            <a:r>
              <a:rPr lang="ko-KR" altLang="en-US" sz="1400" b="1" dirty="0" smtClean="0"/>
              <a:t>개발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</a:t>
            </a:r>
            <a:r>
              <a:rPr lang="en-US" altLang="ko-KR" sz="1400" b="1" dirty="0" smtClean="0"/>
              <a:t>OS</a:t>
            </a:r>
            <a:r>
              <a:rPr lang="ko-KR" altLang="en-US" sz="1400" b="1" dirty="0" smtClean="0"/>
              <a:t> 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5" name="텍스트 개체 틀 4"/>
          <p:cNvSpPr txBox="1">
            <a:spLocks/>
          </p:cNvSpPr>
          <p:nvPr/>
        </p:nvSpPr>
        <p:spPr>
          <a:xfrm>
            <a:off x="596600" y="1426557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O/S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6" name="TextBox 1"/>
          <p:cNvSpPr txBox="1"/>
          <p:nvPr/>
        </p:nvSpPr>
        <p:spPr>
          <a:xfrm>
            <a:off x="704820" y="1746874"/>
            <a:ext cx="7715304" cy="1477328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uname -a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pflbap01 3.8.13-118.16.4.el7uek.x86_64 #2 SMP Thu Feb 23 18:25:45 PST 2017 x86_64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smtClean="0">
                <a:solidFill>
                  <a:srgbClr val="000000"/>
                </a:solidFill>
              </a:rPr>
              <a:t>GNU/Linux</a:t>
            </a:r>
          </a:p>
          <a:p>
            <a:endParaRPr lang="en-US" altLang="ko-KR" sz="1000" dirty="0" smtClean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cat /proc/version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version 3.8.13-118.16.4.el7uek.x86_64 (mockbuild@x86-ol7-builder-01) (</a:t>
            </a:r>
            <a:r>
              <a:rPr lang="en-US" altLang="ko-KR" sz="1000" dirty="0" err="1">
                <a:solidFill>
                  <a:srgbClr val="000000"/>
                </a:solidFill>
              </a:rPr>
              <a:t>gcc</a:t>
            </a:r>
            <a:r>
              <a:rPr lang="en-US" altLang="ko-KR" sz="1000" dirty="0">
                <a:solidFill>
                  <a:srgbClr val="000000"/>
                </a:solidFill>
              </a:rPr>
              <a:t> version 4.8.5 20150623 (Red Hat 4.8.5-11) (GCC) ) #2 SMP Thu Feb 23 18:25:45 PST </a:t>
            </a:r>
            <a:r>
              <a:rPr lang="en-US" altLang="ko-KR" sz="1000" dirty="0" smtClean="0">
                <a:solidFill>
                  <a:srgbClr val="000000"/>
                </a:solidFill>
              </a:rPr>
              <a:t>2017</a:t>
            </a:r>
          </a:p>
          <a:p>
            <a:endParaRPr lang="en-US" altLang="ko-KR" sz="1000" dirty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rpm </a:t>
            </a:r>
            <a:r>
              <a:rPr lang="en-US" altLang="ko-KR" sz="1000" dirty="0">
                <a:solidFill>
                  <a:srgbClr val="000000"/>
                </a:solidFill>
              </a:rPr>
              <a:t>-qa | grep oraclelinux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oraclelinux-release-7.2-1.0.5.el7.x86_64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  <p:sp>
        <p:nvSpPr>
          <p:cNvPr id="67" name="텍스트 개체 틀 4"/>
          <p:cNvSpPr txBox="1">
            <a:spLocks/>
          </p:cNvSpPr>
          <p:nvPr/>
        </p:nvSpPr>
        <p:spPr>
          <a:xfrm>
            <a:off x="596600" y="3862289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Java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704820" y="4182606"/>
            <a:ext cx="7715304" cy="707886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java </a:t>
            </a:r>
            <a:r>
              <a:rPr lang="en-US" altLang="ko-KR" sz="1000" dirty="0">
                <a:solidFill>
                  <a:srgbClr val="000000"/>
                </a:solidFill>
              </a:rPr>
              <a:t>-version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version "1.8.0_121"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Java(TM) SE Runtime Environment (build 1.8.0_121-b13)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HotSpot(TM) 64-Bit Server VM (build 25.121-b13, mixed mode)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2954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554530" y="1399016"/>
          <a:ext cx="8536015" cy="1369586"/>
        </p:xfrm>
        <a:graphic>
          <a:graphicData uri="http://schemas.openxmlformats.org/drawingml/2006/table">
            <a:tbl>
              <a:tblPr/>
              <a:tblGrid>
                <a:gridCol w="510038"/>
                <a:gridCol w="1152128"/>
                <a:gridCol w="5604982"/>
                <a:gridCol w="1268867"/>
              </a:tblGrid>
              <a:tr h="28299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OCR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vote</a:t>
                      </a: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77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554530" y="2890174"/>
          <a:ext cx="8536015" cy="2892088"/>
        </p:xfrm>
        <a:graphic>
          <a:graphicData uri="http://schemas.openxmlformats.org/drawingml/2006/table">
            <a:tbl>
              <a:tblPr/>
              <a:tblGrid>
                <a:gridCol w="510038"/>
                <a:gridCol w="1157932"/>
                <a:gridCol w="5600700"/>
                <a:gridCol w="1267345"/>
              </a:tblGrid>
              <a:tr h="1638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Tablespace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716960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SYSTEM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/rsys01_PITC001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/rsys01_PITC002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/rsys01_PITC003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/rsys01_PITC004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b="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5</a:t>
                      </a:r>
                      <a:endParaRPr lang="ko-KR" altLang="ko-KR" sz="900" b="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78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SYSAUX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en-US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UNDOTBS1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UNDOTBS2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USERS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/rdat01_PITC0001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/rdat01_PITC0004</a:t>
                      </a:r>
                      <a:endParaRPr lang="ko-KR" altLang="ko-KR" sz="9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4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TEMP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/rtemp10_PITC024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240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7175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554530" y="2806426"/>
          <a:ext cx="8574694" cy="2581304"/>
        </p:xfrm>
        <a:graphic>
          <a:graphicData uri="http://schemas.openxmlformats.org/drawingml/2006/table">
            <a:tbl>
              <a:tblPr/>
              <a:tblGrid>
                <a:gridCol w="486870"/>
                <a:gridCol w="1193800"/>
                <a:gridCol w="5575300"/>
                <a:gridCol w="1318724"/>
              </a:tblGrid>
              <a:tr h="2917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Redo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</a:t>
                      </a:r>
                      <a:endParaRPr lang="ko-KR" altLang="en-US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Member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72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554530" y="1400160"/>
          <a:ext cx="8536015" cy="1190002"/>
        </p:xfrm>
        <a:graphic>
          <a:graphicData uri="http://schemas.openxmlformats.org/drawingml/2006/table">
            <a:tbl>
              <a:tblPr/>
              <a:tblGrid>
                <a:gridCol w="499570"/>
                <a:gridCol w="1181100"/>
                <a:gridCol w="5586478"/>
                <a:gridCol w="1268867"/>
              </a:tblGrid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Control 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File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486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5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8959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7. </a:t>
            </a:r>
            <a:r>
              <a:rPr kumimoji="0" lang="ko-KR" altLang="en-US" sz="1600" b="1" dirty="0" smtClean="0"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7.5.4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텍스트 개체 틀 4"/>
          <p:cNvSpPr txBox="1">
            <a:spLocks/>
          </p:cNvSpPr>
          <p:nvPr/>
        </p:nvSpPr>
        <p:spPr>
          <a:xfrm>
            <a:off x="554530" y="965463"/>
            <a:ext cx="4435310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en-US" altLang="ko-KR" sz="1400" b="1" dirty="0" smtClean="0"/>
              <a:t>User group</a:t>
            </a:r>
            <a:r>
              <a:rPr lang="ko-KR" altLang="en-US" sz="1400" b="1" dirty="0" smtClean="0"/>
              <a:t>  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</a:t>
            </a:r>
            <a:r>
              <a:rPr lang="ko-KR" altLang="en-US" sz="1400" b="1" dirty="0"/>
              <a:t>영 </a:t>
            </a:r>
            <a:r>
              <a:rPr lang="en-US" altLang="ko-KR" sz="1400" b="1" dirty="0"/>
              <a:t>DB) </a:t>
            </a:r>
            <a:r>
              <a:rPr lang="en-US" altLang="ko-KR" sz="1400" b="1" dirty="0" smtClean="0"/>
              <a:t>– pitcdb0a, pitcdb0b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0180128"/>
              </p:ext>
            </p:extLst>
          </p:nvPr>
        </p:nvGraphicFramePr>
        <p:xfrm>
          <a:off x="495300" y="1476400"/>
          <a:ext cx="8915400" cy="3174640"/>
        </p:xfrm>
        <a:graphic>
          <a:graphicData uri="http://schemas.openxmlformats.org/drawingml/2006/table">
            <a:tbl>
              <a:tblPr/>
              <a:tblGrid>
                <a:gridCol w="589305"/>
                <a:gridCol w="360404"/>
                <a:gridCol w="365399"/>
                <a:gridCol w="511558"/>
                <a:gridCol w="950037"/>
                <a:gridCol w="803877"/>
                <a:gridCol w="1388515"/>
                <a:gridCol w="2033928"/>
                <a:gridCol w="1912377"/>
              </a:tblGrid>
              <a:tr h="301600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계정명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group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home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shell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crs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(grid)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listener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및 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(user) process fork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/ora11itc/d</a:t>
                      </a:r>
                      <a:r>
                        <a:rPr lang="en-US" sz="850" b="0" i="0" u="none" strike="noStrike" kern="1200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b</a:t>
                      </a:r>
                      <a:endParaRPr lang="en-US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oracle(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RAC, Single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서버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ora11XXX -&gt; XXX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SID)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504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rp 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Aid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유저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Control-M Agent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69910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416868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latin typeface="+mj-ea"/>
                <a:ea typeface="+mj-ea"/>
              </a:rPr>
              <a:t>알뜰시장</a:t>
            </a:r>
            <a:endParaRPr kumimoji="0" lang="en-US" altLang="ko-KR" sz="2400" b="1" dirty="0" smtClean="0"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121197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8"/>
            <a:ext cx="9438217" cy="52463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err="1" smtClean="0">
                <a:ea typeface="맑은 고딕" pitchFamily="50" charset="-127"/>
              </a:rPr>
              <a:t>그룹</a:t>
            </a:r>
            <a:r>
              <a:rPr lang="ko-KR" altLang="en-US" sz="1400" dirty="0" err="1">
                <a:ea typeface="맑은 고딕" pitchFamily="50" charset="-127"/>
              </a:rPr>
              <a:t>사</a:t>
            </a:r>
            <a:r>
              <a:rPr lang="ko-KR" altLang="en-US" sz="1400" dirty="0">
                <a:ea typeface="맑은 고딕" pitchFamily="50" charset="-127"/>
              </a:rPr>
              <a:t> </a:t>
            </a:r>
            <a:r>
              <a:rPr lang="ko-KR" altLang="en-US" sz="1400" dirty="0" smtClean="0">
                <a:ea typeface="맑은 고딕" pitchFamily="50" charset="-127"/>
              </a:rPr>
              <a:t>임직원간 중고물품 직거래</a:t>
            </a:r>
            <a:r>
              <a:rPr lang="en-US" altLang="ko-KR" sz="1400" dirty="0" smtClean="0">
                <a:ea typeface="맑은 고딕" pitchFamily="50" charset="-127"/>
              </a:rPr>
              <a:t>(P2P) </a:t>
            </a:r>
            <a:r>
              <a:rPr lang="ko-KR" altLang="en-US" sz="1400" dirty="0" smtClean="0">
                <a:ea typeface="맑은 고딕" pitchFamily="50" charset="-127"/>
              </a:rPr>
              <a:t>시스템으로</a:t>
            </a:r>
            <a:r>
              <a:rPr lang="en-US" altLang="ko-KR" sz="1400" dirty="0" smtClean="0">
                <a:ea typeface="맑은 고딕" pitchFamily="50" charset="-127"/>
              </a:rPr>
              <a:t>, WEB/WAS/DB </a:t>
            </a:r>
            <a:r>
              <a:rPr lang="ko-KR" altLang="en-US" sz="1400" dirty="0" smtClean="0">
                <a:ea typeface="맑은 고딕" pitchFamily="50" charset="-127"/>
              </a:rPr>
              <a:t>구조로 구성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r>
              <a:rPr lang="ko-KR" altLang="en-US" sz="1400" dirty="0" smtClean="0">
                <a:ea typeface="맑은 고딕" pitchFamily="50" charset="-127"/>
              </a:rPr>
              <a:t>싱글 </a:t>
            </a:r>
            <a:r>
              <a:rPr lang="en-US" altLang="ko-KR" sz="1400" dirty="0" err="1" smtClean="0">
                <a:ea typeface="맑은 고딕" pitchFamily="50" charset="-127"/>
              </a:rPr>
              <a:t>sso</a:t>
            </a:r>
            <a:r>
              <a:rPr lang="en-US" altLang="ko-KR" sz="1400" dirty="0" smtClean="0">
                <a:ea typeface="맑은 고딕" pitchFamily="50" charset="-127"/>
              </a:rPr>
              <a:t> </a:t>
            </a:r>
            <a:r>
              <a:rPr lang="ko-KR" altLang="en-US" sz="1400" dirty="0" smtClean="0">
                <a:ea typeface="맑은 고딕" pitchFamily="50" charset="-127"/>
              </a:rPr>
              <a:t>연동을 통한 접</a:t>
            </a:r>
            <a:r>
              <a:rPr lang="ko-KR" altLang="en-US" sz="1400" dirty="0">
                <a:ea typeface="맑은 고딕" pitchFamily="50" charset="-127"/>
              </a:rPr>
              <a:t>속 </a:t>
            </a:r>
            <a:r>
              <a:rPr lang="ko-KR" altLang="en-US" sz="1400" dirty="0" smtClean="0">
                <a:ea typeface="맑은 고딕" pitchFamily="50" charset="-127"/>
              </a:rPr>
              <a:t>및 서비스 제공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8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8</a:t>
            </a:r>
            <a:r>
              <a:rPr kumimoji="0" lang="en-US" sz="2400" b="1" dirty="0" smtClean="0">
                <a:latin typeface="+mj-ea"/>
                <a:ea typeface="+mj-ea"/>
              </a:rPr>
              <a:t>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2389749" y="4621427"/>
            <a:ext cx="1094855" cy="74494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65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146" y="485893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Text Box 148"/>
          <p:cNvSpPr txBox="1">
            <a:spLocks noChangeArrowheads="1"/>
          </p:cNvSpPr>
          <p:nvPr/>
        </p:nvSpPr>
        <p:spPr bwMode="auto">
          <a:xfrm>
            <a:off x="2370514" y="4628884"/>
            <a:ext cx="1071127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알뜰시장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</a:t>
            </a: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67" name="Text Box 148"/>
          <p:cNvSpPr txBox="1">
            <a:spLocks noChangeArrowheads="1"/>
          </p:cNvSpPr>
          <p:nvPr/>
        </p:nvSpPr>
        <p:spPr bwMode="auto">
          <a:xfrm>
            <a:off x="2452597" y="5194411"/>
            <a:ext cx="80502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69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276" y="487611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1" name="직선 화살표 연결선 70"/>
          <p:cNvCxnSpPr>
            <a:stCxn id="72" idx="3"/>
            <a:endCxn id="73" idx="3"/>
          </p:cNvCxnSpPr>
          <p:nvPr/>
        </p:nvCxnSpPr>
        <p:spPr>
          <a:xfrm>
            <a:off x="3153409" y="5187859"/>
            <a:ext cx="691274" cy="720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2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357" y="5100196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631" y="5107397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" name="Text Box 148"/>
          <p:cNvSpPr txBox="1">
            <a:spLocks noChangeArrowheads="1"/>
          </p:cNvSpPr>
          <p:nvPr/>
        </p:nvSpPr>
        <p:spPr bwMode="auto">
          <a:xfrm>
            <a:off x="3128271" y="5201644"/>
            <a:ext cx="5597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lang="en-US" altLang="ko-KR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(T/C)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1843550" y="5335590"/>
            <a:ext cx="333746" cy="415498"/>
            <a:chOff x="1668939" y="5489117"/>
            <a:chExt cx="333746" cy="415498"/>
          </a:xfrm>
        </p:grpSpPr>
        <p:sp>
          <p:nvSpPr>
            <p:cNvPr id="76" name="Text Box 148"/>
            <p:cNvSpPr txBox="1">
              <a:spLocks noChangeArrowheads="1"/>
            </p:cNvSpPr>
            <p:nvPr/>
          </p:nvSpPr>
          <p:spPr bwMode="auto">
            <a:xfrm>
              <a:off x="1668939" y="5489117"/>
              <a:ext cx="333746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700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VTL</a:t>
              </a: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78" name="Picture 14" descr="data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8002" y="5568762"/>
              <a:ext cx="232052" cy="17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2" name="꺾인 연결선 91"/>
          <p:cNvCxnSpPr>
            <a:stCxn id="64" idx="2"/>
            <a:endCxn id="76" idx="3"/>
          </p:cNvCxnSpPr>
          <p:nvPr/>
        </p:nvCxnSpPr>
        <p:spPr>
          <a:xfrm rot="5400000">
            <a:off x="2468752" y="5074914"/>
            <a:ext cx="176970" cy="759881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Box 148"/>
          <p:cNvSpPr txBox="1">
            <a:spLocks noChangeArrowheads="1"/>
          </p:cNvSpPr>
          <p:nvPr/>
        </p:nvSpPr>
        <p:spPr bwMode="auto">
          <a:xfrm>
            <a:off x="2220551" y="5368431"/>
            <a:ext cx="513282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백업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94" name="직선 화살표 연결선 24"/>
          <p:cNvCxnSpPr>
            <a:stCxn id="148" idx="2"/>
            <a:endCxn id="121" idx="0"/>
          </p:cNvCxnSpPr>
          <p:nvPr/>
        </p:nvCxnSpPr>
        <p:spPr>
          <a:xfrm rot="5400000">
            <a:off x="2855987" y="2555401"/>
            <a:ext cx="212076" cy="41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>
            <a:endCxn id="64" idx="0"/>
          </p:cNvCxnSpPr>
          <p:nvPr/>
        </p:nvCxnSpPr>
        <p:spPr>
          <a:xfrm>
            <a:off x="2935128" y="4374254"/>
            <a:ext cx="2049" cy="24717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직사각형 107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19" name="직사각형 118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7141895" y="1881264"/>
            <a:ext cx="2379202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/>
              <a:t>리눅스 </a:t>
            </a:r>
            <a:r>
              <a:rPr lang="en-US" altLang="ko-KR" dirty="0" smtClean="0"/>
              <a:t>OS </a:t>
            </a:r>
            <a:r>
              <a:rPr lang="ko-KR" altLang="en-US" dirty="0" smtClean="0"/>
              <a:t>기반에 오픈소스 </a:t>
            </a:r>
            <a:r>
              <a:rPr lang="en-US" altLang="ko-KR" dirty="0" smtClean="0"/>
              <a:t>S/W(Apache, Jboss)</a:t>
            </a:r>
            <a:r>
              <a:rPr lang="ko-KR" altLang="en-US" dirty="0" smtClean="0"/>
              <a:t>로 구성하여 인프라 개선</a:t>
            </a:r>
            <a:endParaRPr lang="en-US" altLang="ko-KR" dirty="0" smtClean="0"/>
          </a:p>
          <a:p>
            <a:r>
              <a:rPr lang="ko-KR" altLang="en-US" dirty="0"/>
              <a:t>인터넷공통</a:t>
            </a:r>
            <a:r>
              <a:rPr lang="en-US" altLang="ko-KR" dirty="0"/>
              <a:t>(ITC) </a:t>
            </a:r>
            <a:r>
              <a:rPr lang="ko-KR" altLang="en-US" dirty="0"/>
              <a:t>시스템에 </a:t>
            </a:r>
            <a:r>
              <a:rPr lang="en-US" altLang="ko-KR" dirty="0"/>
              <a:t>Instance </a:t>
            </a:r>
            <a:r>
              <a:rPr lang="ko-KR" altLang="en-US" dirty="0" smtClean="0"/>
              <a:t>구성</a:t>
            </a:r>
            <a:endParaRPr lang="en-US" altLang="ko-KR" dirty="0" smtClean="0"/>
          </a:p>
          <a:p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WEB, WAS, DB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로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구성함</a:t>
            </a:r>
            <a:endParaRPr lang="en-US" altLang="ko-KR" dirty="0" smtClean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</a:t>
            </a:r>
            <a:r>
              <a:rPr lang="ko-KR" altLang="en-US" dirty="0" err="1" smtClean="0"/>
              <a:t>삼성그룹사</a:t>
            </a:r>
            <a:r>
              <a:rPr lang="ko-KR" altLang="en-US" dirty="0" smtClean="0"/>
              <a:t> 임직원</a:t>
            </a:r>
            <a:endParaRPr lang="en-US" altLang="ko-KR" dirty="0" smtClean="0"/>
          </a:p>
          <a:p>
            <a:r>
              <a:rPr lang="ko-KR" altLang="en-US" dirty="0" smtClean="0"/>
              <a:t>임직원 대상 폐쇄형 </a:t>
            </a:r>
            <a:r>
              <a:rPr lang="ko-KR" altLang="en-US" dirty="0" err="1" smtClean="0"/>
              <a:t>오픈마켓</a:t>
            </a:r>
            <a:r>
              <a:rPr lang="en-US" altLang="ko-KR" dirty="0" smtClean="0"/>
              <a:t>(</a:t>
            </a:r>
            <a:r>
              <a:rPr lang="ko-KR" altLang="en-US" dirty="0" smtClean="0"/>
              <a:t>싱글 </a:t>
            </a:r>
            <a:r>
              <a:rPr lang="en-US" altLang="ko-KR" dirty="0" err="1" smtClean="0"/>
              <a:t>sso</a:t>
            </a:r>
            <a:r>
              <a:rPr lang="ko-KR" altLang="en-US" dirty="0" smtClean="0"/>
              <a:t>연동</a:t>
            </a:r>
            <a:r>
              <a:rPr lang="en-US" altLang="ko-KR" dirty="0" smtClean="0"/>
              <a:t>)</a:t>
            </a:r>
          </a:p>
          <a:p>
            <a:r>
              <a:rPr lang="ko-KR" altLang="en-US" dirty="0" smtClean="0"/>
              <a:t>서비스</a:t>
            </a:r>
            <a:r>
              <a:rPr lang="ko-KR" altLang="en-US" dirty="0"/>
              <a:t>는 </a:t>
            </a:r>
            <a:r>
              <a:rPr lang="ko-KR" altLang="en-US" dirty="0" smtClean="0"/>
              <a:t>웹</a:t>
            </a:r>
            <a:r>
              <a:rPr lang="en-US" altLang="ko-KR" dirty="0" smtClean="0"/>
              <a:t>(</a:t>
            </a:r>
            <a:r>
              <a:rPr lang="ko-KR" altLang="en-US" dirty="0" smtClean="0"/>
              <a:t>싱글</a:t>
            </a:r>
            <a:r>
              <a:rPr lang="en-US" altLang="ko-KR" dirty="0" smtClean="0"/>
              <a:t>)</a:t>
            </a:r>
            <a:r>
              <a:rPr lang="ko-KR" altLang="en-US" dirty="0" smtClean="0"/>
              <a:t>으로 제공</a:t>
            </a:r>
            <a:endParaRPr lang="en-US" altLang="ko-KR" dirty="0"/>
          </a:p>
          <a:p>
            <a:r>
              <a:rPr lang="en-US" altLang="ko-KR" dirty="0" smtClean="0"/>
              <a:t>EAI</a:t>
            </a:r>
            <a:r>
              <a:rPr lang="ko-KR" altLang="en-US" dirty="0" smtClean="0"/>
              <a:t>를 통해 </a:t>
            </a:r>
            <a:r>
              <a:rPr lang="en-US" altLang="ko-KR" dirty="0" smtClean="0"/>
              <a:t>SMS</a:t>
            </a:r>
            <a:r>
              <a:rPr lang="ko-KR" altLang="en-US" dirty="0" smtClean="0"/>
              <a:t>발송을 위한 기간계 연계구성</a:t>
            </a:r>
            <a:endParaRPr lang="en-US" altLang="ko-KR" dirty="0"/>
          </a:p>
          <a:p>
            <a:r>
              <a:rPr lang="ko-KR" altLang="en-US" dirty="0"/>
              <a:t>업무서비스 가용성 보장을 위한 서버 다중화 </a:t>
            </a:r>
            <a:r>
              <a:rPr lang="en-US" altLang="ko-KR" dirty="0"/>
              <a:t>Active-Active </a:t>
            </a:r>
            <a:r>
              <a:rPr lang="ko-KR" altLang="en-US" dirty="0"/>
              <a:t>구성</a:t>
            </a:r>
            <a:endParaRPr lang="en-US" altLang="ko-KR" dirty="0"/>
          </a:p>
        </p:txBody>
      </p:sp>
      <p:sp>
        <p:nvSpPr>
          <p:cNvPr id="121" name="직사각형 120"/>
          <p:cNvSpPr/>
          <p:nvPr/>
        </p:nvSpPr>
        <p:spPr>
          <a:xfrm>
            <a:off x="2389756" y="2682303"/>
            <a:ext cx="1102808" cy="73047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22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5211" y="2939911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" name="Text Box 148"/>
          <p:cNvSpPr txBox="1">
            <a:spLocks noChangeArrowheads="1"/>
          </p:cNvSpPr>
          <p:nvPr/>
        </p:nvSpPr>
        <p:spPr bwMode="auto">
          <a:xfrm>
            <a:off x="2634755" y="2714329"/>
            <a:ext cx="55015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알뜰시장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37" name="Text Box 148"/>
          <p:cNvSpPr txBox="1">
            <a:spLocks noChangeArrowheads="1"/>
          </p:cNvSpPr>
          <p:nvPr/>
        </p:nvSpPr>
        <p:spPr bwMode="auto">
          <a:xfrm>
            <a:off x="2446915" y="3253356"/>
            <a:ext cx="87235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WEB(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38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7013" y="2956757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직사각형 138"/>
          <p:cNvSpPr/>
          <p:nvPr/>
        </p:nvSpPr>
        <p:spPr>
          <a:xfrm>
            <a:off x="2385633" y="3595812"/>
            <a:ext cx="1098989" cy="7442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40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0100" y="3833102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Text Box 148"/>
          <p:cNvSpPr txBox="1">
            <a:spLocks noChangeArrowheads="1"/>
          </p:cNvSpPr>
          <p:nvPr/>
        </p:nvSpPr>
        <p:spPr bwMode="auto">
          <a:xfrm>
            <a:off x="2368346" y="3603262"/>
            <a:ext cx="1071127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알뜰시장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(</a:t>
            </a:r>
            <a:r>
              <a:rPr lang="ko-KR" altLang="en-US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42" name="Text Box 148"/>
          <p:cNvSpPr txBox="1">
            <a:spLocks noChangeArrowheads="1"/>
          </p:cNvSpPr>
          <p:nvPr/>
        </p:nvSpPr>
        <p:spPr bwMode="auto">
          <a:xfrm>
            <a:off x="2470171" y="4168318"/>
            <a:ext cx="8803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WAS(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43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099" y="3850267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4" name="직선 연결선 143"/>
          <p:cNvCxnSpPr>
            <a:stCxn id="121" idx="2"/>
            <a:endCxn id="139" idx="0"/>
          </p:cNvCxnSpPr>
          <p:nvPr/>
        </p:nvCxnSpPr>
        <p:spPr>
          <a:xfrm flipH="1">
            <a:off x="2935128" y="3412777"/>
            <a:ext cx="6032" cy="1830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꺾인 연결선 144"/>
          <p:cNvCxnSpPr>
            <a:stCxn id="164" idx="1"/>
            <a:endCxn id="139" idx="3"/>
          </p:cNvCxnSpPr>
          <p:nvPr/>
        </p:nvCxnSpPr>
        <p:spPr>
          <a:xfrm rot="10800000" flipV="1">
            <a:off x="3484623" y="3675244"/>
            <a:ext cx="439451" cy="292699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>
            <a:stCxn id="151" idx="2"/>
            <a:endCxn id="147" idx="0"/>
          </p:cNvCxnSpPr>
          <p:nvPr/>
        </p:nvCxnSpPr>
        <p:spPr>
          <a:xfrm>
            <a:off x="2998387" y="2148334"/>
            <a:ext cx="3746" cy="12039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7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0223" y="226873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8" name="TextBox 81"/>
          <p:cNvSpPr txBox="1">
            <a:spLocks noChangeArrowheads="1"/>
          </p:cNvSpPr>
          <p:nvPr/>
        </p:nvSpPr>
        <p:spPr bwMode="auto">
          <a:xfrm>
            <a:off x="2617649" y="2278956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grpSp>
        <p:nvGrpSpPr>
          <p:cNvPr id="149" name="그룹 148"/>
          <p:cNvGrpSpPr/>
          <p:nvPr/>
        </p:nvGrpSpPr>
        <p:grpSpPr>
          <a:xfrm>
            <a:off x="2646367" y="1743697"/>
            <a:ext cx="704039" cy="404637"/>
            <a:chOff x="2572224" y="1743697"/>
            <a:chExt cx="704039" cy="404637"/>
          </a:xfrm>
        </p:grpSpPr>
        <p:grpSp>
          <p:nvGrpSpPr>
            <p:cNvPr id="150" name="Group 625"/>
            <p:cNvGrpSpPr>
              <a:grpSpLocks noChangeAspect="1"/>
            </p:cNvGrpSpPr>
            <p:nvPr/>
          </p:nvGrpSpPr>
          <p:grpSpPr bwMode="auto">
            <a:xfrm>
              <a:off x="2830952" y="1743697"/>
              <a:ext cx="212986" cy="256829"/>
              <a:chOff x="5411" y="1733"/>
              <a:chExt cx="219" cy="260"/>
            </a:xfrm>
          </p:grpSpPr>
          <p:pic>
            <p:nvPicPr>
              <p:cNvPr id="152" name="Picture 626" descr="사람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00" y="1733"/>
                <a:ext cx="130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3" name="Picture 627" descr="enternet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1" y="1857"/>
                <a:ext cx="14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1" name="Text Box 148"/>
            <p:cNvSpPr txBox="1">
              <a:spLocks noChangeArrowheads="1"/>
            </p:cNvSpPr>
            <p:nvPr/>
          </p:nvSpPr>
          <p:spPr bwMode="auto">
            <a:xfrm>
              <a:off x="2572224" y="1957063"/>
              <a:ext cx="704039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643" kern="0" dirty="0" err="1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그룹사</a:t>
              </a: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 임직원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cxnSp>
        <p:nvCxnSpPr>
          <p:cNvPr id="154" name="직선 화살표 연결선 24"/>
          <p:cNvCxnSpPr>
            <a:stCxn id="64" idx="1"/>
            <a:endCxn id="139" idx="1"/>
          </p:cNvCxnSpPr>
          <p:nvPr/>
        </p:nvCxnSpPr>
        <p:spPr>
          <a:xfrm rot="10800000">
            <a:off x="2385633" y="3967944"/>
            <a:ext cx="4116" cy="1025954"/>
          </a:xfrm>
          <a:prstGeom prst="curvedConnector3">
            <a:avLst>
              <a:gd name="adj1" fmla="val 5653936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직사각형 155"/>
          <p:cNvSpPr/>
          <p:nvPr/>
        </p:nvSpPr>
        <p:spPr>
          <a:xfrm>
            <a:off x="3983804" y="3566726"/>
            <a:ext cx="1076679" cy="595494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63" name="TextBox 22"/>
          <p:cNvSpPr txBox="1">
            <a:spLocks noChangeArrowheads="1"/>
          </p:cNvSpPr>
          <p:nvPr/>
        </p:nvSpPr>
        <p:spPr bwMode="auto">
          <a:xfrm>
            <a:off x="4025466" y="3581005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EAI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64" name="Picture 99" descr="Picture3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924073" y="3529369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" name="Text Box 148"/>
          <p:cNvSpPr txBox="1">
            <a:spLocks noChangeArrowheads="1"/>
          </p:cNvSpPr>
          <p:nvPr/>
        </p:nvSpPr>
        <p:spPr bwMode="auto">
          <a:xfrm>
            <a:off x="1716462" y="4384013"/>
            <a:ext cx="75533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첨부파</a:t>
            </a:r>
            <a:r>
              <a:rPr kumimoji="0" lang="ko-KR" altLang="en-US" sz="700" kern="0" dirty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일 </a:t>
            </a: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전송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166" name="Group 625"/>
          <p:cNvGrpSpPr>
            <a:grpSpLocks noChangeAspect="1"/>
          </p:cNvGrpSpPr>
          <p:nvPr/>
        </p:nvGrpSpPr>
        <p:grpSpPr bwMode="auto">
          <a:xfrm>
            <a:off x="4050147" y="1760173"/>
            <a:ext cx="212986" cy="256829"/>
            <a:chOff x="5411" y="1733"/>
            <a:chExt cx="219" cy="260"/>
          </a:xfrm>
        </p:grpSpPr>
        <p:pic>
          <p:nvPicPr>
            <p:cNvPr id="167" name="Picture 626" descr="사람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0" y="1733"/>
              <a:ext cx="130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" name="Picture 627" descr="enternet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1" y="1857"/>
              <a:ext cx="14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9" name="Text Box 148"/>
          <p:cNvSpPr txBox="1">
            <a:spLocks noChangeArrowheads="1"/>
          </p:cNvSpPr>
          <p:nvPr/>
        </p:nvSpPr>
        <p:spPr bwMode="auto">
          <a:xfrm>
            <a:off x="3750543" y="1973539"/>
            <a:ext cx="785793" cy="1912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삼성카드 관리자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70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8832" y="2281085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1" name="TextBox 81"/>
          <p:cNvSpPr txBox="1">
            <a:spLocks noChangeArrowheads="1"/>
          </p:cNvSpPr>
          <p:nvPr/>
        </p:nvSpPr>
        <p:spPr bwMode="auto">
          <a:xfrm>
            <a:off x="3816258" y="2291310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 smtClean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내부망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cxnSp>
        <p:nvCxnSpPr>
          <p:cNvPr id="172" name="직선 화살표 연결선 24"/>
          <p:cNvCxnSpPr>
            <a:stCxn id="170" idx="2"/>
          </p:cNvCxnSpPr>
          <p:nvPr/>
        </p:nvCxnSpPr>
        <p:spPr>
          <a:xfrm rot="5400000">
            <a:off x="3541506" y="2432778"/>
            <a:ext cx="616776" cy="701696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직사각형 173"/>
          <p:cNvSpPr/>
          <p:nvPr/>
        </p:nvSpPr>
        <p:spPr>
          <a:xfrm>
            <a:off x="4025659" y="3884924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SMS</a:t>
            </a:r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발송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(SHU)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175" name="Text Box 148"/>
          <p:cNvSpPr txBox="1">
            <a:spLocks noChangeArrowheads="1"/>
          </p:cNvSpPr>
          <p:nvPr/>
        </p:nvSpPr>
        <p:spPr bwMode="auto">
          <a:xfrm>
            <a:off x="2183637" y="2437039"/>
            <a:ext cx="88357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Knox SSO </a:t>
            </a: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로그인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473919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8. </a:t>
            </a:r>
            <a:r>
              <a:rPr kumimoji="0" lang="ko-KR" altLang="en-US" sz="1600" b="1" dirty="0">
                <a:latin typeface="+mj-ea"/>
                <a:ea typeface="+mj-ea"/>
              </a:rPr>
              <a:t>알뜰시장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8</a:t>
            </a:r>
            <a:r>
              <a:rPr kumimoji="0" lang="en-US" sz="2400" b="1" dirty="0" smtClean="0">
                <a:latin typeface="+mj-ea"/>
                <a:ea typeface="+mj-ea"/>
              </a:rPr>
              <a:t>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61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7652722"/>
              </p:ext>
            </p:extLst>
          </p:nvPr>
        </p:nvGraphicFramePr>
        <p:xfrm>
          <a:off x="4113618" y="3603021"/>
          <a:ext cx="1550988" cy="1942634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Control-M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4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8057821"/>
              </p:ext>
            </p:extLst>
          </p:nvPr>
        </p:nvGraphicFramePr>
        <p:xfrm>
          <a:off x="4119722" y="1262575"/>
          <a:ext cx="1550988" cy="1942634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eptray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5338052"/>
              </p:ext>
            </p:extLst>
          </p:nvPr>
        </p:nvGraphicFramePr>
        <p:xfrm>
          <a:off x="2465908" y="1480808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6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5497073"/>
              </p:ext>
            </p:extLst>
          </p:nvPr>
        </p:nvGraphicFramePr>
        <p:xfrm>
          <a:off x="7572775" y="3619275"/>
          <a:ext cx="1551069" cy="853698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7" name="Line 669"/>
          <p:cNvSpPr>
            <a:spLocks noChangeShapeType="1"/>
          </p:cNvSpPr>
          <p:nvPr/>
        </p:nvSpPr>
        <p:spPr bwMode="auto">
          <a:xfrm>
            <a:off x="386921" y="3405104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9" name="Rectangle 678"/>
          <p:cNvSpPr>
            <a:spLocks noChangeArrowheads="1"/>
          </p:cNvSpPr>
          <p:nvPr/>
        </p:nvSpPr>
        <p:spPr bwMode="auto">
          <a:xfrm>
            <a:off x="386922" y="3349731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Line 671"/>
          <p:cNvSpPr>
            <a:spLocks noChangeShapeType="1"/>
          </p:cNvSpPr>
          <p:nvPr/>
        </p:nvSpPr>
        <p:spPr bwMode="auto">
          <a:xfrm>
            <a:off x="1595414" y="3169652"/>
            <a:ext cx="0" cy="2376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2" name="Rectangle 678"/>
          <p:cNvSpPr>
            <a:spLocks noChangeArrowheads="1"/>
          </p:cNvSpPr>
          <p:nvPr/>
        </p:nvSpPr>
        <p:spPr bwMode="auto">
          <a:xfrm>
            <a:off x="9050332" y="3375142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4894883" y="3202986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48544" y="3661478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9421027"/>
              </p:ext>
            </p:extLst>
          </p:nvPr>
        </p:nvGraphicFramePr>
        <p:xfrm>
          <a:off x="841415" y="1480808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2536091"/>
              </p:ext>
            </p:extLst>
          </p:nvPr>
        </p:nvGraphicFramePr>
        <p:xfrm>
          <a:off x="5792733" y="1262575"/>
          <a:ext cx="1550988" cy="1942634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eptray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8" name="Line 671"/>
          <p:cNvSpPr>
            <a:spLocks noChangeShapeType="1"/>
          </p:cNvSpPr>
          <p:nvPr/>
        </p:nvSpPr>
        <p:spPr bwMode="auto">
          <a:xfrm>
            <a:off x="6560600" y="3177101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92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9467098"/>
              </p:ext>
            </p:extLst>
          </p:nvPr>
        </p:nvGraphicFramePr>
        <p:xfrm>
          <a:off x="5792733" y="3603834"/>
          <a:ext cx="1550988" cy="1942634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Control-M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93" name="Line 671"/>
          <p:cNvSpPr>
            <a:spLocks noChangeShapeType="1"/>
          </p:cNvSpPr>
          <p:nvPr/>
        </p:nvSpPr>
        <p:spPr bwMode="auto">
          <a:xfrm>
            <a:off x="3224808" y="3205742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4" name="Line 671"/>
          <p:cNvSpPr>
            <a:spLocks noChangeShapeType="1"/>
          </p:cNvSpPr>
          <p:nvPr/>
        </p:nvSpPr>
        <p:spPr bwMode="auto">
          <a:xfrm>
            <a:off x="4889230" y="3388338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5" name="Line 671"/>
          <p:cNvSpPr>
            <a:spLocks noChangeShapeType="1"/>
          </p:cNvSpPr>
          <p:nvPr/>
        </p:nvSpPr>
        <p:spPr bwMode="auto">
          <a:xfrm>
            <a:off x="6554947" y="3387167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30994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알뜰시</a:t>
            </a:r>
            <a:r>
              <a:rPr lang="ko-KR" altLang="en-US" sz="1400" dirty="0">
                <a:ea typeface="맑은 고딕" pitchFamily="50" charset="-127"/>
              </a:rPr>
              <a:t>장 </a:t>
            </a:r>
            <a:r>
              <a:rPr lang="ko-KR" altLang="en-US" sz="1400" dirty="0" smtClean="0">
                <a:ea typeface="맑은 고딕" pitchFamily="50" charset="-127"/>
              </a:rPr>
              <a:t>업무의 미들웨어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8. </a:t>
            </a:r>
            <a:r>
              <a:rPr kumimoji="0" lang="ko-KR" altLang="en-US" sz="1600" b="1" dirty="0">
                <a:latin typeface="+mj-ea"/>
                <a:ea typeface="+mj-ea"/>
              </a:rPr>
              <a:t>알뜰시장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8</a:t>
            </a:r>
            <a:r>
              <a:rPr kumimoji="0" lang="en-US" sz="2400" b="1" dirty="0" smtClean="0">
                <a:latin typeface="+mj-ea"/>
                <a:ea typeface="+mj-ea"/>
              </a:rPr>
              <a:t>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202724"/>
            <a:ext cx="8712199" cy="491108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4542153"/>
              </p:ext>
            </p:extLst>
          </p:nvPr>
        </p:nvGraphicFramePr>
        <p:xfrm>
          <a:off x="3196281" y="1870090"/>
          <a:ext cx="1334515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:8221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P-PQ11-O-S11:9221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4488970"/>
              </p:ext>
            </p:extLst>
          </p:nvPr>
        </p:nvGraphicFramePr>
        <p:xfrm>
          <a:off x="4979074" y="1870090"/>
          <a:ext cx="1298158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P-PQ11-O-F21:8221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P-PQ11-O-F21:9221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2152375"/>
              </p:ext>
            </p:extLst>
          </p:nvPr>
        </p:nvGraphicFramePr>
        <p:xfrm>
          <a:off x="3196281" y="3096330"/>
          <a:ext cx="1334515" cy="1057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:12140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P-PQ11-O-F12:12141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P-PQ11-O-S11:12148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4516247"/>
              </p:ext>
            </p:extLst>
          </p:nvPr>
        </p:nvGraphicFramePr>
        <p:xfrm>
          <a:off x="4979074" y="3096330"/>
          <a:ext cx="1298158" cy="1057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P-PQ11-O-F21:12140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P-PQ11-O-F22:12141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P-PQ11-O-S21:12148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>
            <a:stCxn id="64" idx="2"/>
            <a:endCxn id="66" idx="0"/>
          </p:cNvCxnSpPr>
          <p:nvPr/>
        </p:nvCxnSpPr>
        <p:spPr>
          <a:xfrm>
            <a:off x="3863538" y="2805568"/>
            <a:ext cx="0" cy="2907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>
            <a:off x="5628153" y="2805568"/>
            <a:ext cx="0" cy="2907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5" idx="2"/>
            <a:endCxn id="66" idx="0"/>
          </p:cNvCxnSpPr>
          <p:nvPr/>
        </p:nvCxnSpPr>
        <p:spPr>
          <a:xfrm flipH="1">
            <a:off x="3863538" y="2805568"/>
            <a:ext cx="1764615" cy="2907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4" idx="2"/>
            <a:endCxn id="67" idx="0"/>
          </p:cNvCxnSpPr>
          <p:nvPr/>
        </p:nvCxnSpPr>
        <p:spPr>
          <a:xfrm>
            <a:off x="3863538" y="2805568"/>
            <a:ext cx="1764615" cy="2907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7389841"/>
              </p:ext>
            </p:extLst>
          </p:nvPr>
        </p:nvGraphicFramePr>
        <p:xfrm>
          <a:off x="3196281" y="4328736"/>
          <a:ext cx="1334515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표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9188824"/>
              </p:ext>
            </p:extLst>
          </p:nvPr>
        </p:nvGraphicFramePr>
        <p:xfrm>
          <a:off x="4979074" y="4328736"/>
          <a:ext cx="1298158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6" name="직선 연결선 75"/>
          <p:cNvCxnSpPr>
            <a:stCxn id="66" idx="2"/>
            <a:endCxn id="74" idx="0"/>
          </p:cNvCxnSpPr>
          <p:nvPr/>
        </p:nvCxnSpPr>
        <p:spPr>
          <a:xfrm>
            <a:off x="3863538" y="4153728"/>
            <a:ext cx="0" cy="1750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7" idx="2"/>
            <a:endCxn id="75" idx="0"/>
          </p:cNvCxnSpPr>
          <p:nvPr/>
        </p:nvCxnSpPr>
        <p:spPr>
          <a:xfrm>
            <a:off x="5628153" y="4153728"/>
            <a:ext cx="0" cy="1750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75" idx="0"/>
            <a:endCxn id="66" idx="2"/>
          </p:cNvCxnSpPr>
          <p:nvPr/>
        </p:nvCxnSpPr>
        <p:spPr>
          <a:xfrm flipH="1" flipV="1">
            <a:off x="3863538" y="4153728"/>
            <a:ext cx="1764615" cy="17500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74" idx="0"/>
            <a:endCxn id="67" idx="2"/>
          </p:cNvCxnSpPr>
          <p:nvPr/>
        </p:nvCxnSpPr>
        <p:spPr>
          <a:xfrm flipV="1">
            <a:off x="3863538" y="4153728"/>
            <a:ext cx="1764615" cy="17500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>
            <a:stCxn id="75" idx="1"/>
            <a:endCxn id="74" idx="3"/>
          </p:cNvCxnSpPr>
          <p:nvPr/>
        </p:nvCxnSpPr>
        <p:spPr>
          <a:xfrm flipH="1">
            <a:off x="4530796" y="4842195"/>
            <a:ext cx="4482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3746636"/>
              </p:ext>
            </p:extLst>
          </p:nvPr>
        </p:nvGraphicFramePr>
        <p:xfrm>
          <a:off x="4040559" y="1209815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112.106.2.54(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40.225.192.47(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8652204"/>
              </p:ext>
            </p:extLst>
          </p:nvPr>
        </p:nvGraphicFramePr>
        <p:xfrm>
          <a:off x="4148429" y="5628553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19" name="직선 연결선 118"/>
          <p:cNvCxnSpPr>
            <a:stCxn id="95" idx="2"/>
            <a:endCxn id="64" idx="0"/>
          </p:cNvCxnSpPr>
          <p:nvPr/>
        </p:nvCxnSpPr>
        <p:spPr>
          <a:xfrm flipH="1">
            <a:off x="3863538" y="1684201"/>
            <a:ext cx="891396" cy="18588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>
            <a:stCxn id="95" idx="2"/>
            <a:endCxn id="65" idx="0"/>
          </p:cNvCxnSpPr>
          <p:nvPr/>
        </p:nvCxnSpPr>
        <p:spPr>
          <a:xfrm>
            <a:off x="4754934" y="1684201"/>
            <a:ext cx="873219" cy="18588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>
            <a:stCxn id="74" idx="2"/>
            <a:endCxn id="108" idx="0"/>
          </p:cNvCxnSpPr>
          <p:nvPr/>
        </p:nvCxnSpPr>
        <p:spPr>
          <a:xfrm>
            <a:off x="3863538" y="5355654"/>
            <a:ext cx="882306" cy="27289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>
            <a:stCxn id="75" idx="2"/>
            <a:endCxn id="108" idx="0"/>
          </p:cNvCxnSpPr>
          <p:nvPr/>
        </p:nvCxnSpPr>
        <p:spPr>
          <a:xfrm flipH="1">
            <a:off x="4745844" y="5355654"/>
            <a:ext cx="882309" cy="27289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6" name="표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949062"/>
              </p:ext>
            </p:extLst>
          </p:nvPr>
        </p:nvGraphicFramePr>
        <p:xfrm>
          <a:off x="584760" y="3658265"/>
          <a:ext cx="2536011" cy="225941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362591"/>
                <a:gridCol w="698848"/>
                <a:gridCol w="626076"/>
                <a:gridCol w="395416"/>
                <a:gridCol w="4530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알뜰시장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8221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알뜰시장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9221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알뜰시장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12140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12141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12212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14121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14122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알뜰시장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12148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12219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14129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6081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알뜰시장 업무의 </a:t>
            </a:r>
            <a:r>
              <a:rPr lang="en-US" altLang="ko-KR" sz="1400" dirty="0" smtClean="0">
                <a:ea typeface="맑은 고딕" pitchFamily="50" charset="-127"/>
              </a:rPr>
              <a:t>WAS-EAI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8. </a:t>
            </a:r>
            <a:r>
              <a:rPr kumimoji="0" lang="ko-KR" altLang="en-US" sz="1600" b="1" dirty="0">
                <a:latin typeface="+mj-ea"/>
                <a:ea typeface="+mj-ea"/>
              </a:rPr>
              <a:t>알뜰시장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8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33963" y="1252151"/>
            <a:ext cx="8712199" cy="4695568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7407184"/>
              </p:ext>
            </p:extLst>
          </p:nvPr>
        </p:nvGraphicFramePr>
        <p:xfrm>
          <a:off x="671041" y="1568196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3231524"/>
              </p:ext>
            </p:extLst>
          </p:nvPr>
        </p:nvGraphicFramePr>
        <p:xfrm>
          <a:off x="4241800" y="1700720"/>
          <a:ext cx="1071606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P-PQ11-O-F11:12211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P-PQ11-O-F11:12212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P-PQ11-O-S11:12219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0320212"/>
              </p:ext>
            </p:extLst>
          </p:nvPr>
        </p:nvGraphicFramePr>
        <p:xfrm>
          <a:off x="4234720" y="3068222"/>
          <a:ext cx="1071606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P-PQ11-O-F21:12211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P-PQ11-O-F21:12212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P-PQ11-O-S21:12219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7" name="직선 연결선 66"/>
          <p:cNvCxnSpPr>
            <a:stCxn id="65" idx="1"/>
          </p:cNvCxnSpPr>
          <p:nvPr/>
        </p:nvCxnSpPr>
        <p:spPr>
          <a:xfrm flipH="1" flipV="1">
            <a:off x="3705998" y="1872654"/>
            <a:ext cx="535802" cy="409132"/>
          </a:xfrm>
          <a:prstGeom prst="line">
            <a:avLst/>
          </a:prstGeom>
          <a:ln w="19050">
            <a:solidFill>
              <a:schemeClr val="accent6"/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>
            <a:stCxn id="65" idx="1"/>
          </p:cNvCxnSpPr>
          <p:nvPr/>
        </p:nvCxnSpPr>
        <p:spPr>
          <a:xfrm flipH="1" flipV="1">
            <a:off x="3705998" y="2121684"/>
            <a:ext cx="535802" cy="160102"/>
          </a:xfrm>
          <a:prstGeom prst="line">
            <a:avLst/>
          </a:prstGeom>
          <a:ln w="19050">
            <a:solidFill>
              <a:schemeClr val="accent6"/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1"/>
          </p:cNvCxnSpPr>
          <p:nvPr/>
        </p:nvCxnSpPr>
        <p:spPr>
          <a:xfrm flipH="1">
            <a:off x="3723508" y="2281786"/>
            <a:ext cx="518292" cy="78134"/>
          </a:xfrm>
          <a:prstGeom prst="line">
            <a:avLst/>
          </a:prstGeom>
          <a:ln w="19050">
            <a:solidFill>
              <a:schemeClr val="accent6"/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6" idx="1"/>
          </p:cNvCxnSpPr>
          <p:nvPr/>
        </p:nvCxnSpPr>
        <p:spPr>
          <a:xfrm flipH="1" flipV="1">
            <a:off x="3705998" y="1889746"/>
            <a:ext cx="528722" cy="1759542"/>
          </a:xfrm>
          <a:prstGeom prst="line">
            <a:avLst/>
          </a:prstGeom>
          <a:ln w="19050">
            <a:solidFill>
              <a:schemeClr val="accent6"/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6" idx="1"/>
          </p:cNvCxnSpPr>
          <p:nvPr/>
        </p:nvCxnSpPr>
        <p:spPr>
          <a:xfrm flipH="1" flipV="1">
            <a:off x="3738484" y="2162164"/>
            <a:ext cx="496236" cy="1487124"/>
          </a:xfrm>
          <a:prstGeom prst="line">
            <a:avLst/>
          </a:prstGeom>
          <a:ln w="19050">
            <a:solidFill>
              <a:schemeClr val="accent6"/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>
            <a:stCxn id="66" idx="1"/>
          </p:cNvCxnSpPr>
          <p:nvPr/>
        </p:nvCxnSpPr>
        <p:spPr>
          <a:xfrm flipH="1" flipV="1">
            <a:off x="3728054" y="2377014"/>
            <a:ext cx="506666" cy="1272274"/>
          </a:xfrm>
          <a:prstGeom prst="line">
            <a:avLst/>
          </a:prstGeom>
          <a:ln w="19050">
            <a:solidFill>
              <a:schemeClr val="accent6"/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" name="표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163108"/>
              </p:ext>
            </p:extLst>
          </p:nvPr>
        </p:nvGraphicFramePr>
        <p:xfrm>
          <a:off x="668506" y="4798531"/>
          <a:ext cx="226704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13806"/>
                <a:gridCol w="576423"/>
                <a:gridCol w="538410"/>
                <a:gridCol w="53841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배치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6" name="직선 연결선 75"/>
          <p:cNvCxnSpPr/>
          <p:nvPr/>
        </p:nvCxnSpPr>
        <p:spPr>
          <a:xfrm flipH="1">
            <a:off x="741407" y="5134026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" name="표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6454222"/>
              </p:ext>
            </p:extLst>
          </p:nvPr>
        </p:nvGraphicFramePr>
        <p:xfrm>
          <a:off x="6129023" y="2943469"/>
          <a:ext cx="3052467" cy="71822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125123"/>
                <a:gridCol w="728391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알뜰시장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WEB#1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알뜰시장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WEB#2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92" name="직선 연결선 91"/>
          <p:cNvCxnSpPr/>
          <p:nvPr/>
        </p:nvCxnSpPr>
        <p:spPr>
          <a:xfrm flipH="1">
            <a:off x="3738484" y="3748221"/>
            <a:ext cx="496236" cy="14402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 flipH="1">
            <a:off x="741407" y="5408869"/>
            <a:ext cx="444842" cy="278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 flipH="1">
            <a:off x="3738484" y="2377012"/>
            <a:ext cx="496236" cy="121131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/>
          <p:nvPr/>
        </p:nvCxnSpPr>
        <p:spPr>
          <a:xfrm flipH="1">
            <a:off x="3738484" y="2377012"/>
            <a:ext cx="496236" cy="151522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직선 연결선 107"/>
          <p:cNvCxnSpPr/>
          <p:nvPr/>
        </p:nvCxnSpPr>
        <p:spPr>
          <a:xfrm flipH="1" flipV="1">
            <a:off x="3723508" y="3588328"/>
            <a:ext cx="511212" cy="15989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19" name="표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4225177"/>
              </p:ext>
            </p:extLst>
          </p:nvPr>
        </p:nvGraphicFramePr>
        <p:xfrm>
          <a:off x="675708" y="3275250"/>
          <a:ext cx="3052467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20" name="직선 연결선 119"/>
          <p:cNvCxnSpPr/>
          <p:nvPr/>
        </p:nvCxnSpPr>
        <p:spPr>
          <a:xfrm flipH="1">
            <a:off x="756648" y="5586745"/>
            <a:ext cx="388206" cy="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/>
          <p:nvPr/>
        </p:nvCxnSpPr>
        <p:spPr>
          <a:xfrm flipH="1" flipV="1">
            <a:off x="3738484" y="1816630"/>
            <a:ext cx="496236" cy="2309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/>
          <p:nvPr/>
        </p:nvCxnSpPr>
        <p:spPr>
          <a:xfrm flipH="1" flipV="1">
            <a:off x="3738484" y="1816630"/>
            <a:ext cx="496236" cy="145862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>
            <a:endCxn id="64" idx="3"/>
          </p:cNvCxnSpPr>
          <p:nvPr/>
        </p:nvCxnSpPr>
        <p:spPr>
          <a:xfrm flipH="1" flipV="1">
            <a:off x="3723508" y="2029288"/>
            <a:ext cx="518292" cy="1832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 flipH="1">
            <a:off x="3723508" y="2029288"/>
            <a:ext cx="511212" cy="28323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>
            <a:endCxn id="64" idx="3"/>
          </p:cNvCxnSpPr>
          <p:nvPr/>
        </p:nvCxnSpPr>
        <p:spPr>
          <a:xfrm flipH="1" flipV="1">
            <a:off x="3723508" y="2029288"/>
            <a:ext cx="511212" cy="124596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 flipH="1" flipV="1">
            <a:off x="3723508" y="2312528"/>
            <a:ext cx="511212" cy="96272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 139"/>
          <p:cNvCxnSpPr>
            <a:endCxn id="65" idx="3"/>
          </p:cNvCxnSpPr>
          <p:nvPr/>
        </p:nvCxnSpPr>
        <p:spPr>
          <a:xfrm flipH="1" flipV="1">
            <a:off x="5313406" y="2281786"/>
            <a:ext cx="815618" cy="97637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>
            <a:endCxn id="65" idx="3"/>
          </p:cNvCxnSpPr>
          <p:nvPr/>
        </p:nvCxnSpPr>
        <p:spPr>
          <a:xfrm flipH="1" flipV="1">
            <a:off x="5313406" y="2281786"/>
            <a:ext cx="815618" cy="128945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>
            <a:stCxn id="66" idx="3"/>
          </p:cNvCxnSpPr>
          <p:nvPr/>
        </p:nvCxnSpPr>
        <p:spPr>
          <a:xfrm flipV="1">
            <a:off x="5306326" y="3275250"/>
            <a:ext cx="822697" cy="37403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>
            <a:endCxn id="66" idx="3"/>
          </p:cNvCxnSpPr>
          <p:nvPr/>
        </p:nvCxnSpPr>
        <p:spPr>
          <a:xfrm flipH="1">
            <a:off x="5306326" y="3588328"/>
            <a:ext cx="822698" cy="6096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꺾인 연결선 143"/>
          <p:cNvCxnSpPr>
            <a:stCxn id="64" idx="0"/>
            <a:endCxn id="78" idx="0"/>
          </p:cNvCxnSpPr>
          <p:nvPr/>
        </p:nvCxnSpPr>
        <p:spPr>
          <a:xfrm rot="16200000" flipH="1">
            <a:off x="4238628" y="-473159"/>
            <a:ext cx="1375273" cy="5457982"/>
          </a:xfrm>
          <a:prstGeom prst="bentConnector3">
            <a:avLst>
              <a:gd name="adj1" fmla="val -16622"/>
            </a:avLst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2322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WEB–</a:t>
            </a:r>
            <a:r>
              <a:rPr lang="ko-KR" altLang="en-US" sz="1400" dirty="0" smtClean="0">
                <a:ea typeface="맑은 고딕" pitchFamily="50" charset="-127"/>
              </a:rPr>
              <a:t>디지털채널</a:t>
            </a:r>
            <a:r>
              <a:rPr lang="en-US" altLang="ko-KR" sz="1400" dirty="0" smtClean="0">
                <a:ea typeface="맑은 고딕" pitchFamily="50" charset="-127"/>
              </a:rPr>
              <a:t>–MCI/EAI/FEP </a:t>
            </a:r>
            <a:r>
              <a:rPr lang="ko-KR" altLang="en-US" sz="1400" dirty="0">
                <a:ea typeface="맑은 고딕" pitchFamily="50" charset="-127"/>
              </a:rPr>
              <a:t>간의 </a:t>
            </a:r>
            <a:r>
              <a:rPr lang="ko-KR" altLang="en-US" sz="1400" dirty="0" smtClean="0">
                <a:ea typeface="맑은 고딕" pitchFamily="50" charset="-127"/>
              </a:rPr>
              <a:t>온라인 거래 유형은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r>
              <a:rPr lang="ko-KR" altLang="en-US" sz="1400" dirty="0" smtClean="0">
                <a:ea typeface="맑은 고딕" pitchFamily="50" charset="-127"/>
              </a:rPr>
              <a:t>각 거래 유형별로 거래 처리의 완결성 및 성능을 고려하여 각 영역별로 역할 범위와 지원 범위를 정의한다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네트워크 구성도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pic>
        <p:nvPicPr>
          <p:cNvPr id="64" name="그림 6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3168" y="1499287"/>
            <a:ext cx="8328454" cy="44649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54995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알뜰시장 업무의 </a:t>
            </a:r>
            <a:r>
              <a:rPr lang="en-US" altLang="ko-KR" sz="1400" dirty="0" smtClean="0">
                <a:ea typeface="맑은 고딕" pitchFamily="50" charset="-127"/>
              </a:rPr>
              <a:t>WAS-ARM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8. </a:t>
            </a:r>
            <a:r>
              <a:rPr kumimoji="0" lang="ko-KR" altLang="en-US" sz="1600" b="1" dirty="0">
                <a:latin typeface="+mj-ea"/>
                <a:ea typeface="+mj-ea"/>
              </a:rPr>
              <a:t>알뜰시장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8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375719"/>
            <a:ext cx="8712199" cy="4598044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9672929"/>
              </p:ext>
            </p:extLst>
          </p:nvPr>
        </p:nvGraphicFramePr>
        <p:xfrm>
          <a:off x="4229100" y="1845305"/>
          <a:ext cx="1299179" cy="1057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P-PQ11-O-F11:12211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P-PQ11-O-F11:12212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P-PQ11-O-S11:12219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4854481"/>
              </p:ext>
            </p:extLst>
          </p:nvPr>
        </p:nvGraphicFramePr>
        <p:xfrm>
          <a:off x="4229100" y="3563407"/>
          <a:ext cx="1299179" cy="1057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P-PQ11-O-F21:12211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P-PQ11-O-F21:12212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P-PQ11-O-S21:12219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548446"/>
              </p:ext>
            </p:extLst>
          </p:nvPr>
        </p:nvGraphicFramePr>
        <p:xfrm>
          <a:off x="643793" y="4425975"/>
          <a:ext cx="2508982" cy="94877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12211,12219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WAS </a:t>
                      </a:r>
                      <a:r>
                        <a:rPr lang="ko-KR" altLang="en-US" sz="800" baseline="0" dirty="0" smtClean="0"/>
                        <a:t>기동 연계용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 WAS</a:t>
                      </a:r>
                      <a:r>
                        <a:rPr lang="en-US" altLang="ko-KR" sz="800" baseline="0" dirty="0" smtClean="0"/>
                        <a:t> health check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H="1">
            <a:off x="716694" y="498389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>
            <a:off x="707168" y="5228195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12" idx="1"/>
          </p:cNvCxnSpPr>
          <p:nvPr/>
        </p:nvCxnSpPr>
        <p:spPr>
          <a:xfrm flipH="1" flipV="1">
            <a:off x="5525273" y="2481947"/>
            <a:ext cx="579036" cy="5707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표 11"/>
          <p:cNvGraphicFramePr>
            <a:graphicFrameLocks noGrp="1"/>
          </p:cNvGraphicFramePr>
          <p:nvPr>
            <p:extLst/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3" name="직선 연결선 12"/>
          <p:cNvCxnSpPr>
            <a:stCxn id="6" idx="3"/>
          </p:cNvCxnSpPr>
          <p:nvPr/>
        </p:nvCxnSpPr>
        <p:spPr>
          <a:xfrm flipV="1">
            <a:off x="5528279" y="3185436"/>
            <a:ext cx="576030" cy="90667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6" idx="3"/>
          </p:cNvCxnSpPr>
          <p:nvPr/>
        </p:nvCxnSpPr>
        <p:spPr>
          <a:xfrm flipV="1">
            <a:off x="5528279" y="2882890"/>
            <a:ext cx="576030" cy="120921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5" idx="3"/>
          </p:cNvCxnSpPr>
          <p:nvPr/>
        </p:nvCxnSpPr>
        <p:spPr>
          <a:xfrm>
            <a:off x="5528279" y="2374004"/>
            <a:ext cx="576030" cy="54394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5" idx="3"/>
          </p:cNvCxnSpPr>
          <p:nvPr/>
        </p:nvCxnSpPr>
        <p:spPr>
          <a:xfrm>
            <a:off x="5528279" y="2374004"/>
            <a:ext cx="576030" cy="83316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>
            <a:stCxn id="5" idx="3"/>
          </p:cNvCxnSpPr>
          <p:nvPr/>
        </p:nvCxnSpPr>
        <p:spPr>
          <a:xfrm>
            <a:off x="5528279" y="2374004"/>
            <a:ext cx="576030" cy="106140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>
            <a:stCxn id="6" idx="3"/>
          </p:cNvCxnSpPr>
          <p:nvPr/>
        </p:nvCxnSpPr>
        <p:spPr>
          <a:xfrm flipV="1">
            <a:off x="5528279" y="3435412"/>
            <a:ext cx="576030" cy="65669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 flipV="1">
            <a:off x="5541421" y="2463635"/>
            <a:ext cx="562888" cy="7435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 flipV="1">
            <a:off x="5532874" y="2481947"/>
            <a:ext cx="571435" cy="9187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 flipH="1">
            <a:off x="5509598" y="2941330"/>
            <a:ext cx="594711" cy="126466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>
            <a:off x="5536826" y="3207170"/>
            <a:ext cx="554341" cy="99882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>
            <a:off x="5528280" y="3400714"/>
            <a:ext cx="562887" cy="805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5532874" y="2198924"/>
            <a:ext cx="571435" cy="69362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>
            <a:off x="5532874" y="2941330"/>
            <a:ext cx="584578" cy="93650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stCxn id="12" idx="1"/>
          </p:cNvCxnSpPr>
          <p:nvPr/>
        </p:nvCxnSpPr>
        <p:spPr>
          <a:xfrm flipH="1" flipV="1">
            <a:off x="5509597" y="2170749"/>
            <a:ext cx="594712" cy="88197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 flipV="1">
            <a:off x="5519731" y="2170749"/>
            <a:ext cx="597721" cy="116056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5523683" y="3175570"/>
            <a:ext cx="606911" cy="687944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>
            <a:off x="5536825" y="3409582"/>
            <a:ext cx="570491" cy="42676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9409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알뜰시장 업무의 </a:t>
            </a:r>
            <a:r>
              <a:rPr lang="en-US" altLang="ko-KR" sz="1400" dirty="0" smtClean="0">
                <a:ea typeface="맑은 고딕" pitchFamily="50" charset="-127"/>
              </a:rPr>
              <a:t>WEB/DB-ARM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8. </a:t>
            </a:r>
            <a:r>
              <a:rPr kumimoji="0" lang="ko-KR" altLang="en-US" sz="1600" b="1" dirty="0">
                <a:latin typeface="+mj-ea"/>
                <a:ea typeface="+mj-ea"/>
              </a:rPr>
              <a:t>알뜰시장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8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6573609"/>
              </p:ext>
            </p:extLst>
          </p:nvPr>
        </p:nvGraphicFramePr>
        <p:xfrm>
          <a:off x="1028700" y="1805923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:8221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P-PQ11-O-S11:9221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6574841"/>
              </p:ext>
            </p:extLst>
          </p:nvPr>
        </p:nvGraphicFramePr>
        <p:xfrm>
          <a:off x="1028700" y="3524025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P-PQ11-O-F21:8221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P-PQ11-O-F21:9221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8923618"/>
              </p:ext>
            </p:extLst>
          </p:nvPr>
        </p:nvGraphicFramePr>
        <p:xfrm>
          <a:off x="643793" y="4903773"/>
          <a:ext cx="2508982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/>
          <p:nvPr/>
        </p:nvCxnSpPr>
        <p:spPr>
          <a:xfrm flipH="1">
            <a:off x="715877" y="5235731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7129958"/>
              </p:ext>
            </p:extLst>
          </p:nvPr>
        </p:nvGraphicFramePr>
        <p:xfrm>
          <a:off x="2903909" y="2552250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0" name="직선 연결선 9"/>
          <p:cNvCxnSpPr>
            <a:stCxn id="6" idx="3"/>
          </p:cNvCxnSpPr>
          <p:nvPr/>
        </p:nvCxnSpPr>
        <p:spPr>
          <a:xfrm flipV="1">
            <a:off x="2327879" y="3146054"/>
            <a:ext cx="576030" cy="84571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6" idx="3"/>
          </p:cNvCxnSpPr>
          <p:nvPr/>
        </p:nvCxnSpPr>
        <p:spPr>
          <a:xfrm flipV="1">
            <a:off x="2327879" y="2843506"/>
            <a:ext cx="576030" cy="114825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stCxn id="5" idx="3"/>
          </p:cNvCxnSpPr>
          <p:nvPr/>
        </p:nvCxnSpPr>
        <p:spPr>
          <a:xfrm>
            <a:off x="2327879" y="2273662"/>
            <a:ext cx="576030" cy="60490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5" idx="3"/>
          </p:cNvCxnSpPr>
          <p:nvPr/>
        </p:nvCxnSpPr>
        <p:spPr>
          <a:xfrm>
            <a:off x="2327879" y="2273662"/>
            <a:ext cx="576030" cy="89412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5" idx="3"/>
          </p:cNvCxnSpPr>
          <p:nvPr/>
        </p:nvCxnSpPr>
        <p:spPr>
          <a:xfrm>
            <a:off x="2327879" y="2273662"/>
            <a:ext cx="576030" cy="112236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6" idx="3"/>
          </p:cNvCxnSpPr>
          <p:nvPr/>
        </p:nvCxnSpPr>
        <p:spPr>
          <a:xfrm flipV="1">
            <a:off x="2327879" y="3396030"/>
            <a:ext cx="576030" cy="59573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132974"/>
              </p:ext>
            </p:extLst>
          </p:nvPr>
        </p:nvGraphicFramePr>
        <p:xfrm>
          <a:off x="6754586" y="1805923"/>
          <a:ext cx="1299179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0363960"/>
              </p:ext>
            </p:extLst>
          </p:nvPr>
        </p:nvGraphicFramePr>
        <p:xfrm>
          <a:off x="6754585" y="3524025"/>
          <a:ext cx="1299179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임직원알뜰시장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8" name="직선 연결선 17"/>
          <p:cNvCxnSpPr>
            <a:stCxn id="16" idx="1"/>
          </p:cNvCxnSpPr>
          <p:nvPr/>
        </p:nvCxnSpPr>
        <p:spPr>
          <a:xfrm flipH="1">
            <a:off x="5956376" y="2319382"/>
            <a:ext cx="798210" cy="5591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7" idx="1"/>
          </p:cNvCxnSpPr>
          <p:nvPr/>
        </p:nvCxnSpPr>
        <p:spPr>
          <a:xfrm flipH="1" flipV="1">
            <a:off x="5956376" y="2875975"/>
            <a:ext cx="798209" cy="116150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>
            <a:stCxn id="16" idx="1"/>
          </p:cNvCxnSpPr>
          <p:nvPr/>
        </p:nvCxnSpPr>
        <p:spPr>
          <a:xfrm flipH="1">
            <a:off x="5956377" y="2319382"/>
            <a:ext cx="798209" cy="82667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stCxn id="17" idx="1"/>
          </p:cNvCxnSpPr>
          <p:nvPr/>
        </p:nvCxnSpPr>
        <p:spPr>
          <a:xfrm flipH="1" flipV="1">
            <a:off x="5956376" y="3132705"/>
            <a:ext cx="798209" cy="90477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>
            <a:stCxn id="16" idx="1"/>
          </p:cNvCxnSpPr>
          <p:nvPr/>
        </p:nvCxnSpPr>
        <p:spPr>
          <a:xfrm flipH="1">
            <a:off x="5956376" y="2319382"/>
            <a:ext cx="798210" cy="102691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>
            <a:stCxn id="17" idx="1"/>
          </p:cNvCxnSpPr>
          <p:nvPr/>
        </p:nvCxnSpPr>
        <p:spPr>
          <a:xfrm flipH="1" flipV="1">
            <a:off x="5956376" y="3346300"/>
            <a:ext cx="798209" cy="69118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표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7131757"/>
              </p:ext>
            </p:extLst>
          </p:nvPr>
        </p:nvGraphicFramePr>
        <p:xfrm>
          <a:off x="6455024" y="2901071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5" name="직선 연결선 24"/>
          <p:cNvCxnSpPr>
            <a:stCxn id="24" idx="1"/>
          </p:cNvCxnSpPr>
          <p:nvPr/>
        </p:nvCxnSpPr>
        <p:spPr>
          <a:xfrm flipH="1" flipV="1">
            <a:off x="5956376" y="2874392"/>
            <a:ext cx="498648" cy="25722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stCxn id="24" idx="1"/>
          </p:cNvCxnSpPr>
          <p:nvPr/>
        </p:nvCxnSpPr>
        <p:spPr>
          <a:xfrm flipH="1">
            <a:off x="5956376" y="3131617"/>
            <a:ext cx="498648" cy="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>
            <a:stCxn id="24" idx="1"/>
          </p:cNvCxnSpPr>
          <p:nvPr/>
        </p:nvCxnSpPr>
        <p:spPr>
          <a:xfrm flipH="1">
            <a:off x="5956376" y="3131617"/>
            <a:ext cx="498648" cy="21359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>
            <a:stCxn id="24" idx="0"/>
          </p:cNvCxnSpPr>
          <p:nvPr/>
        </p:nvCxnSpPr>
        <p:spPr>
          <a:xfrm flipV="1">
            <a:off x="7052439" y="2843506"/>
            <a:ext cx="394566" cy="57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>
            <a:stCxn id="24" idx="2"/>
            <a:endCxn id="17" idx="0"/>
          </p:cNvCxnSpPr>
          <p:nvPr/>
        </p:nvCxnSpPr>
        <p:spPr>
          <a:xfrm>
            <a:off x="7052439" y="3362163"/>
            <a:ext cx="351735" cy="161862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138"/>
          <p:cNvSpPr>
            <a:spLocks noChangeArrowheads="1"/>
          </p:cNvSpPr>
          <p:nvPr/>
        </p:nvSpPr>
        <p:spPr bwMode="auto">
          <a:xfrm>
            <a:off x="509249" y="1375719"/>
            <a:ext cx="8712199" cy="4598044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9272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     데이터 베이스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86" name="Rectangle 4"/>
          <p:cNvSpPr>
            <a:spLocks noChangeArrowheads="1"/>
          </p:cNvSpPr>
          <p:nvPr/>
        </p:nvSpPr>
        <p:spPr bwMode="auto">
          <a:xfrm>
            <a:off x="497162" y="5217479"/>
            <a:ext cx="6031795" cy="6887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■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ITC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전체 구성도 형태 및 특징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2-Node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RAC DB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디스크 복제는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TC(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-&gt;TC),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시점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SI(TC-&gt;SI),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로 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97162" y="1353591"/>
            <a:ext cx="2880000" cy="247650"/>
            <a:chOff x="497162" y="1189678"/>
            <a:chExt cx="2880000" cy="247650"/>
          </a:xfrm>
        </p:grpSpPr>
        <p:sp>
          <p:nvSpPr>
            <p:cNvPr id="289" name="Rectangle 4"/>
            <p:cNvSpPr>
              <a:spLocks noChangeArrowheads="1"/>
            </p:cNvSpPr>
            <p:nvPr/>
          </p:nvSpPr>
          <p:spPr bwMode="auto">
            <a:xfrm>
              <a:off x="497162" y="1189678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운영계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499066" y="1190796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1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1166" y="1353591"/>
            <a:ext cx="2880000" cy="247650"/>
            <a:chOff x="3783242" y="1190796"/>
            <a:chExt cx="2880000" cy="247650"/>
          </a:xfrm>
        </p:grpSpPr>
        <p:sp>
          <p:nvSpPr>
            <p:cNvPr id="292" name="Rectangle 4"/>
            <p:cNvSpPr>
              <a:spLocks noChangeArrowheads="1"/>
            </p:cNvSpPr>
            <p:nvPr/>
          </p:nvSpPr>
          <p:spPr bwMode="auto">
            <a:xfrm>
              <a:off x="3783242" y="1190796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개발계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785146" y="1191914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7" name="그룹 296"/>
          <p:cNvGrpSpPr/>
          <p:nvPr/>
        </p:nvGrpSpPr>
        <p:grpSpPr>
          <a:xfrm>
            <a:off x="789122" y="1841792"/>
            <a:ext cx="2363678" cy="2701112"/>
            <a:chOff x="789122" y="1663992"/>
            <a:chExt cx="2363678" cy="2701112"/>
          </a:xfrm>
        </p:grpSpPr>
        <p:sp>
          <p:nvSpPr>
            <p:cNvPr id="298" name="Rectangle 146"/>
            <p:cNvSpPr>
              <a:spLocks noChangeArrowheads="1"/>
            </p:cNvSpPr>
            <p:nvPr/>
          </p:nvSpPr>
          <p:spPr bwMode="auto">
            <a:xfrm>
              <a:off x="789122" y="1663992"/>
              <a:ext cx="2363678" cy="2701112"/>
            </a:xfrm>
            <a:prstGeom prst="roundRect">
              <a:avLst>
                <a:gd name="adj" fmla="val 3388"/>
              </a:avLst>
            </a:prstGeom>
            <a:solidFill>
              <a:srgbClr val="FFFFFF"/>
            </a:solidFill>
            <a:ln w="12700" algn="ctr">
              <a:solidFill>
                <a:srgbClr val="333333"/>
              </a:solidFill>
              <a:prstDash val="sysDot"/>
              <a:miter lim="800000"/>
              <a:headEnd/>
              <a:tailEnd/>
            </a:ln>
            <a:effectLst/>
            <a:extLst/>
          </p:spPr>
          <p:txBody>
            <a:bodyPr lIns="0" tIns="0" rIns="0" bIns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9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028644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72560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02" y="3475170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2" name="Rectangle 18"/>
            <p:cNvSpPr>
              <a:spLocks noChangeArrowheads="1"/>
            </p:cNvSpPr>
            <p:nvPr/>
          </p:nvSpPr>
          <p:spPr bwMode="auto">
            <a:xfrm>
              <a:off x="1266951" y="2717021"/>
              <a:ext cx="1287302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2-Node RAC[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운영</a:t>
              </a:r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]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03" name="직선 연결선 302"/>
            <p:cNvCxnSpPr>
              <a:stCxn id="301" idx="0"/>
              <a:endCxn id="299" idx="2"/>
            </p:cNvCxnSpPr>
            <p:nvPr/>
          </p:nvCxnSpPr>
          <p:spPr bwMode="auto">
            <a:xfrm flipH="1" flipV="1">
              <a:off x="1388644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" name="직선 연결선 303"/>
            <p:cNvCxnSpPr>
              <a:stCxn id="301" idx="0"/>
              <a:endCxn id="300" idx="2"/>
            </p:cNvCxnSpPr>
            <p:nvPr/>
          </p:nvCxnSpPr>
          <p:spPr bwMode="auto">
            <a:xfrm flipV="1">
              <a:off x="1910602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" name="직사각형 304"/>
            <p:cNvSpPr/>
            <p:nvPr/>
          </p:nvSpPr>
          <p:spPr bwMode="auto">
            <a:xfrm>
              <a:off x="1704935" y="3546781"/>
              <a:ext cx="391454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ITC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pic>
          <p:nvPicPr>
            <p:cNvPr id="306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361270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7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954542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" name="직사각형 307"/>
            <p:cNvSpPr/>
            <p:nvPr/>
          </p:nvSpPr>
          <p:spPr bwMode="auto">
            <a:xfrm>
              <a:off x="2517687" y="3356992"/>
              <a:ext cx="433131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True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Copy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2448758" y="3954542"/>
              <a:ext cx="570989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Shadow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Image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10" name="Rectangle 18"/>
            <p:cNvSpPr>
              <a:spLocks noChangeArrowheads="1"/>
            </p:cNvSpPr>
            <p:nvPr/>
          </p:nvSpPr>
          <p:spPr bwMode="auto">
            <a:xfrm>
              <a:off x="1183176" y="2251038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1" name="Rectangle 18"/>
            <p:cNvSpPr>
              <a:spLocks noChangeArrowheads="1"/>
            </p:cNvSpPr>
            <p:nvPr/>
          </p:nvSpPr>
          <p:spPr bwMode="auto">
            <a:xfrm>
              <a:off x="2227092" y="2239906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#2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2" name="모서리가 둥근 직사각형 311"/>
            <p:cNvSpPr/>
            <p:nvPr/>
          </p:nvSpPr>
          <p:spPr bwMode="auto">
            <a:xfrm>
              <a:off x="868669" y="1704316"/>
              <a:ext cx="2151078" cy="365071"/>
            </a:xfrm>
            <a:prstGeom prst="roundRect">
              <a:avLst/>
            </a:prstGeom>
            <a:solidFill>
              <a:schemeClr val="tx2">
                <a:lumMod val="20000"/>
                <a:lumOff val="80000"/>
                <a:alpha val="8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ITC DB </a:t>
              </a:r>
              <a:r>
                <a:rPr kumimoji="0" lang="ko-KR" alt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서버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(2-Node RAC * 2)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cxnSp>
          <p:nvCxnSpPr>
            <p:cNvPr id="313" name="직선 화살표 연결선 312"/>
            <p:cNvCxnSpPr/>
            <p:nvPr/>
          </p:nvCxnSpPr>
          <p:spPr bwMode="auto">
            <a:xfrm flipV="1">
              <a:off x="2290525" y="3655170"/>
              <a:ext cx="189416" cy="220767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14" name="직선 화살표 연결선 313"/>
            <p:cNvCxnSpPr/>
            <p:nvPr/>
          </p:nvCxnSpPr>
          <p:spPr bwMode="auto">
            <a:xfrm>
              <a:off x="2730570" y="3693286"/>
              <a:ext cx="0" cy="234846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cxnSp>
        <p:nvCxnSpPr>
          <p:cNvPr id="315" name="직선 연결선 314"/>
          <p:cNvCxnSpPr/>
          <p:nvPr/>
        </p:nvCxnSpPr>
        <p:spPr>
          <a:xfrm>
            <a:off x="3429164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>
            <a:off x="6413168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sp>
        <p:nvSpPr>
          <p:cNvPr id="319" name="Rectangle 146"/>
          <p:cNvSpPr>
            <a:spLocks noChangeArrowheads="1"/>
          </p:cNvSpPr>
          <p:nvPr/>
        </p:nvSpPr>
        <p:spPr bwMode="auto">
          <a:xfrm>
            <a:off x="3658792" y="1834431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4449024" y="2471394"/>
            <a:ext cx="720000" cy="1855486"/>
            <a:chOff x="3872880" y="2243677"/>
            <a:chExt cx="720000" cy="1855486"/>
          </a:xfrm>
        </p:grpSpPr>
        <p:pic>
          <p:nvPicPr>
            <p:cNvPr id="321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2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3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24" name="직선 연결선 323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" name="직사각형 324"/>
            <p:cNvSpPr/>
            <p:nvPr/>
          </p:nvSpPr>
          <p:spPr bwMode="auto">
            <a:xfrm>
              <a:off x="4024329" y="3539420"/>
              <a:ext cx="417102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ICO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26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7" name="모서리가 둥근 직사각형 326"/>
          <p:cNvSpPr/>
          <p:nvPr/>
        </p:nvSpPr>
        <p:spPr bwMode="auto">
          <a:xfrm>
            <a:off x="3738339" y="1874755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ICO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(Single-Node)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898188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PITC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pitcdb0a, pitcdb0b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pic>
        <p:nvPicPr>
          <p:cNvPr id="59" name="Picture 740" descr="workgroup-switch"/>
          <p:cNvPicPr>
            <a:picLocks noChangeAspect="1" noChangeArrowheads="1"/>
          </p:cNvPicPr>
          <p:nvPr/>
        </p:nvPicPr>
        <p:blipFill>
          <a:blip r:embed="rId2" cstate="print">
            <a:grayscl/>
          </a:blip>
          <a:srcRect/>
          <a:stretch>
            <a:fillRect/>
          </a:stretch>
        </p:blipFill>
        <p:spPr bwMode="auto">
          <a:xfrm>
            <a:off x="3332984" y="3546114"/>
            <a:ext cx="400050" cy="242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3154493" y="3274478"/>
            <a:ext cx="800219" cy="245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Cluster</a:t>
            </a:r>
          </a:p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Interconnect</a:t>
            </a: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30"/>
          <p:cNvCxnSpPr>
            <a:cxnSpLocks noChangeShapeType="1"/>
            <a:stCxn id="95" idx="2"/>
            <a:endCxn id="65" idx="0"/>
          </p:cNvCxnSpPr>
          <p:nvPr/>
        </p:nvCxnSpPr>
        <p:spPr bwMode="auto">
          <a:xfrm flipH="1">
            <a:off x="2849386" y="4461028"/>
            <a:ext cx="186029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3" name="직선 연결선 245"/>
          <p:cNvCxnSpPr>
            <a:cxnSpLocks noChangeShapeType="1"/>
            <a:stCxn id="65" idx="2"/>
            <a:endCxn id="119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2" name="Line 2656"/>
          <p:cNvSpPr>
            <a:spLocks noChangeShapeType="1"/>
          </p:cNvSpPr>
          <p:nvPr/>
        </p:nvSpPr>
        <p:spPr bwMode="auto">
          <a:xfrm>
            <a:off x="4670311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4" name="Text Box 280"/>
          <p:cNvSpPr txBox="1">
            <a:spLocks noChangeArrowheads="1"/>
          </p:cNvSpPr>
          <p:nvPr/>
        </p:nvSpPr>
        <p:spPr bwMode="auto">
          <a:xfrm>
            <a:off x="428983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#2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PITC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1" name="Rectangle 49"/>
          <p:cNvSpPr>
            <a:spLocks noChangeArrowheads="1"/>
          </p:cNvSpPr>
          <p:nvPr/>
        </p:nvSpPr>
        <p:spPr bwMode="auto">
          <a:xfrm>
            <a:off x="1868909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  <a:endParaRPr kumimoji="0" lang="en-US" altLang="ko-KR" sz="800" b="1" kern="0" spc="-7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82" name="Oval 110"/>
          <p:cNvSpPr>
            <a:spLocks noChangeArrowheads="1"/>
          </p:cNvSpPr>
          <p:nvPr/>
        </p:nvSpPr>
        <p:spPr bwMode="auto">
          <a:xfrm>
            <a:off x="2182945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VIP1</a:t>
            </a: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295018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1606332" y="358631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1606846" y="380650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Line 2630"/>
          <p:cNvSpPr>
            <a:spLocks noChangeShapeType="1"/>
          </p:cNvSpPr>
          <p:nvPr/>
        </p:nvSpPr>
        <p:spPr bwMode="auto">
          <a:xfrm>
            <a:off x="1710037" y="386139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9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2" name="Line 2630"/>
          <p:cNvSpPr>
            <a:spLocks noChangeShapeType="1"/>
          </p:cNvSpPr>
          <p:nvPr/>
        </p:nvSpPr>
        <p:spPr bwMode="auto">
          <a:xfrm>
            <a:off x="1710037" y="3010496"/>
            <a:ext cx="522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3" name="Rectangle 49"/>
          <p:cNvSpPr>
            <a:spLocks noChangeArrowheads="1"/>
          </p:cNvSpPr>
          <p:nvPr/>
        </p:nvSpPr>
        <p:spPr bwMode="auto">
          <a:xfrm>
            <a:off x="1868909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1868909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95" name="Rectangle 4"/>
          <p:cNvSpPr>
            <a:spLocks noChangeArrowheads="1"/>
          </p:cNvSpPr>
          <p:nvPr/>
        </p:nvSpPr>
        <p:spPr bwMode="auto">
          <a:xfrm>
            <a:off x="4133681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96" name="Oval 110"/>
          <p:cNvSpPr>
            <a:spLocks noChangeArrowheads="1"/>
          </p:cNvSpPr>
          <p:nvPr/>
        </p:nvSpPr>
        <p:spPr bwMode="auto">
          <a:xfrm>
            <a:off x="4568959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VIP2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pic>
        <p:nvPicPr>
          <p:cNvPr id="97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0060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98" name="직선 연결선 229"/>
          <p:cNvCxnSpPr>
            <a:cxnSpLocks noChangeShapeType="1"/>
            <a:stCxn id="95" idx="2"/>
            <a:endCxn id="97" idx="0"/>
          </p:cNvCxnSpPr>
          <p:nvPr/>
        </p:nvCxnSpPr>
        <p:spPr bwMode="auto">
          <a:xfrm flipH="1">
            <a:off x="4322046" y="4461028"/>
            <a:ext cx="38763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99" name="직선 연결선 229"/>
          <p:cNvCxnSpPr>
            <a:cxnSpLocks noChangeShapeType="1"/>
            <a:stCxn id="77" idx="2"/>
            <a:endCxn id="97" idx="0"/>
          </p:cNvCxnSpPr>
          <p:nvPr/>
        </p:nvCxnSpPr>
        <p:spPr bwMode="auto">
          <a:xfrm>
            <a:off x="2338562" y="4461028"/>
            <a:ext cx="198348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00" name="직선 연결선 244"/>
          <p:cNvCxnSpPr>
            <a:cxnSpLocks noChangeShapeType="1"/>
            <a:stCxn id="97" idx="2"/>
            <a:endCxn id="119" idx="0"/>
          </p:cNvCxnSpPr>
          <p:nvPr/>
        </p:nvCxnSpPr>
        <p:spPr bwMode="auto">
          <a:xfrm flipH="1">
            <a:off x="3562847" y="5150386"/>
            <a:ext cx="759199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2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VIP</a:t>
            </a:r>
            <a:endParaRPr kumimoji="0" lang="ko-KR" altLang="en-US" sz="1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1" lang="ko-KR" altLang="en-US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장애 발생 시 장애 노드의 빠른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Take-over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를 위하여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Virtual IP 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 함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Rectangle 56"/>
          <p:cNvSpPr>
            <a:spLocks noChangeArrowheads="1"/>
          </p:cNvSpPr>
          <p:nvPr/>
        </p:nvSpPr>
        <p:spPr bwMode="gray">
          <a:xfrm>
            <a:off x="6955842" y="4838008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Grid Infrastructure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 Box 484"/>
          <p:cNvSpPr txBox="1">
            <a:spLocks noChangeArrowheads="1"/>
          </p:cNvSpPr>
          <p:nvPr/>
        </p:nvSpPr>
        <p:spPr bwMode="gray">
          <a:xfrm>
            <a:off x="6857670" y="5034081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여러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노드를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하나의 클러스터로 관리 함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6792997" y="4838008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44343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4630448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1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 구성 함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(pitc)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44343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LSN_PITC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4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Service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처리를 위하여 지정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7" name="직선 연결선 245"/>
          <p:cNvCxnSpPr>
            <a:cxnSpLocks noChangeShapeType="1"/>
            <a:stCxn id="65" idx="3"/>
            <a:endCxn id="97" idx="1"/>
          </p:cNvCxnSpPr>
          <p:nvPr/>
        </p:nvCxnSpPr>
        <p:spPr bwMode="auto">
          <a:xfrm>
            <a:off x="2970830" y="5013576"/>
            <a:ext cx="1229772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grpSp>
        <p:nvGrpSpPr>
          <p:cNvPr id="118" name="그룹 117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9" name="직사각형 118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1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3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- 2-Node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RAC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알뜰시장 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25" name="Rectangle 46"/>
          <p:cNvSpPr>
            <a:spLocks noChangeArrowheads="1"/>
          </p:cNvSpPr>
          <p:nvPr/>
        </p:nvSpPr>
        <p:spPr bwMode="auto">
          <a:xfrm>
            <a:off x="4241681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26" name="Rectangle 47"/>
          <p:cNvSpPr>
            <a:spLocks noChangeArrowheads="1"/>
          </p:cNvSpPr>
          <p:nvPr/>
        </p:nvSpPr>
        <p:spPr bwMode="auto">
          <a:xfrm>
            <a:off x="4241681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Rectangle 48"/>
          <p:cNvSpPr>
            <a:spLocks noChangeArrowheads="1"/>
          </p:cNvSpPr>
          <p:nvPr/>
        </p:nvSpPr>
        <p:spPr bwMode="auto">
          <a:xfrm>
            <a:off x="4241681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28" name="Rectangle 49"/>
          <p:cNvSpPr>
            <a:spLocks noChangeArrowheads="1"/>
          </p:cNvSpPr>
          <p:nvPr/>
        </p:nvSpPr>
        <p:spPr bwMode="auto">
          <a:xfrm>
            <a:off x="4241681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</a:p>
        </p:txBody>
      </p:sp>
      <p:sp>
        <p:nvSpPr>
          <p:cNvPr id="129" name="Rectangle 49"/>
          <p:cNvSpPr>
            <a:spLocks noChangeArrowheads="1"/>
          </p:cNvSpPr>
          <p:nvPr/>
        </p:nvSpPr>
        <p:spPr bwMode="auto">
          <a:xfrm>
            <a:off x="4241681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Rectangle 50"/>
          <p:cNvSpPr>
            <a:spLocks noChangeArrowheads="1"/>
          </p:cNvSpPr>
          <p:nvPr/>
        </p:nvSpPr>
        <p:spPr bwMode="auto">
          <a:xfrm>
            <a:off x="4241681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37" name="직선 연결선 244"/>
          <p:cNvCxnSpPr>
            <a:cxnSpLocks noChangeShapeType="1"/>
            <a:stCxn id="97" idx="2"/>
            <a:endCxn id="132" idx="0"/>
          </p:cNvCxnSpPr>
          <p:nvPr/>
        </p:nvCxnSpPr>
        <p:spPr bwMode="auto">
          <a:xfrm flipH="1">
            <a:off x="2378471" y="5150386"/>
            <a:ext cx="194357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38" name="직사각형 137"/>
          <p:cNvSpPr/>
          <p:nvPr/>
        </p:nvSpPr>
        <p:spPr bwMode="auto">
          <a:xfrm>
            <a:off x="4418537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9" name="그룹 138"/>
          <p:cNvGrpSpPr/>
          <p:nvPr/>
        </p:nvGrpSpPr>
        <p:grpSpPr>
          <a:xfrm>
            <a:off x="4493935" y="5357838"/>
            <a:ext cx="485389" cy="270580"/>
            <a:chOff x="2717182" y="5357838"/>
            <a:chExt cx="485389" cy="270580"/>
          </a:xfrm>
        </p:grpSpPr>
        <p:pic>
          <p:nvPicPr>
            <p:cNvPr id="14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1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42" name="직선 연결선 244"/>
          <p:cNvCxnSpPr>
            <a:cxnSpLocks noChangeShapeType="1"/>
            <a:stCxn id="65" idx="2"/>
            <a:endCxn id="138" idx="0"/>
          </p:cNvCxnSpPr>
          <p:nvPr/>
        </p:nvCxnSpPr>
        <p:spPr bwMode="auto">
          <a:xfrm>
            <a:off x="2849386" y="5150386"/>
            <a:ext cx="188489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43" name="직선 연결선 244"/>
          <p:cNvCxnSpPr>
            <a:cxnSpLocks noChangeShapeType="1"/>
            <a:stCxn id="97" idx="2"/>
            <a:endCxn id="138" idx="0"/>
          </p:cNvCxnSpPr>
          <p:nvPr/>
        </p:nvCxnSpPr>
        <p:spPr bwMode="auto">
          <a:xfrm>
            <a:off x="4322046" y="5150386"/>
            <a:ext cx="41223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44" name="Rectangle 104"/>
          <p:cNvSpPr>
            <a:spLocks noChangeArrowheads="1"/>
          </p:cNvSpPr>
          <p:nvPr/>
        </p:nvSpPr>
        <p:spPr bwMode="auto">
          <a:xfrm>
            <a:off x="4244620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cxnSp>
        <p:nvCxnSpPr>
          <p:cNvPr id="145" name="직선 연결선 17"/>
          <p:cNvCxnSpPr>
            <a:cxnSpLocks noChangeShapeType="1"/>
            <a:stCxn id="77" idx="3"/>
            <a:endCxn id="59" idx="1"/>
          </p:cNvCxnSpPr>
          <p:nvPr/>
        </p:nvCxnSpPr>
        <p:spPr bwMode="auto">
          <a:xfrm>
            <a:off x="2914562" y="3660028"/>
            <a:ext cx="418422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6" name="직선 연결선 18"/>
          <p:cNvCxnSpPr>
            <a:cxnSpLocks noChangeShapeType="1"/>
            <a:stCxn id="95" idx="1"/>
            <a:endCxn id="59" idx="3"/>
          </p:cNvCxnSpPr>
          <p:nvPr/>
        </p:nvCxnSpPr>
        <p:spPr bwMode="auto">
          <a:xfrm flipH="1">
            <a:off x="3733034" y="3660028"/>
            <a:ext cx="400647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733327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TICO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ticodb01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TICO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34437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3639848"/>
            <a:ext cx="2415870" cy="393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3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(TFLB, TICO, TSWP)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구성되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어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있음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34437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noProof="0" dirty="0">
                <a:solidFill>
                  <a:srgbClr val="FFFFFF"/>
                </a:solidFill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27264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29225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LSN_TICO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27264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개발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- 1-Node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ICO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개발용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59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60" name="직선 연결선 228"/>
          <p:cNvCxnSpPr>
            <a:cxnSpLocks noChangeShapeType="1"/>
            <a:stCxn id="99" idx="2"/>
            <a:endCxn id="72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45"/>
          <p:cNvCxnSpPr>
            <a:cxnSpLocks noChangeShapeType="1"/>
            <a:stCxn id="72" idx="2"/>
            <a:endCxn id="116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8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72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4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5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6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7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98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99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100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02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1606846" y="3362563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직사각형 104"/>
          <p:cNvSpPr/>
          <p:nvPr/>
        </p:nvSpPr>
        <p:spPr bwMode="auto">
          <a:xfrm>
            <a:off x="1606846" y="3577701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07" name="Line 2630"/>
          <p:cNvSpPr>
            <a:spLocks noChangeShapeType="1"/>
          </p:cNvSpPr>
          <p:nvPr/>
        </p:nvSpPr>
        <p:spPr bwMode="auto">
          <a:xfrm>
            <a:off x="1710037" y="341035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14" name="Rectangle 50"/>
          <p:cNvSpPr>
            <a:spLocks noChangeArrowheads="1"/>
          </p:cNvSpPr>
          <p:nvPr/>
        </p:nvSpPr>
        <p:spPr bwMode="auto">
          <a:xfrm>
            <a:off x="1868909" y="3743110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grpSp>
        <p:nvGrpSpPr>
          <p:cNvPr id="115" name="그룹 114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6" name="직사각형 115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17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5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6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7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8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29" name="직사각형 128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0" name="그룹 129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7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8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9" name="직선 연결선 245"/>
          <p:cNvCxnSpPr>
            <a:cxnSpLocks noChangeShapeType="1"/>
            <a:stCxn id="72" idx="2"/>
            <a:endCxn id="129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</p:spTree>
    <p:extLst>
      <p:ext uri="{BB962C8B-B14F-4D97-AF65-F5344CB8AC3E}">
        <p14:creationId xmlns:p14="http://schemas.microsoft.com/office/powerpoint/2010/main" val="269093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7" name="텍스트 개체 틀 1"/>
          <p:cNvSpPr txBox="1">
            <a:spLocks/>
          </p:cNvSpPr>
          <p:nvPr/>
        </p:nvSpPr>
        <p:spPr>
          <a:xfrm>
            <a:off x="558500" y="979785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en-US" altLang="ko-KR" sz="1200" dirty="0" smtClean="0">
                <a:latin typeface="맑은 고딕" pitchFamily="50" charset="-127"/>
              </a:rPr>
              <a:t>U2L </a:t>
            </a:r>
            <a:r>
              <a:rPr kumimoji="0" lang="ko-KR" altLang="en-US" sz="1200" dirty="0" smtClean="0">
                <a:latin typeface="맑은 고딕" pitchFamily="50" charset="-127"/>
              </a:rPr>
              <a:t>운영계 </a:t>
            </a:r>
            <a:r>
              <a:rPr kumimoji="0" lang="en-US" altLang="ko-KR" sz="1200" dirty="0" smtClean="0">
                <a:latin typeface="맑은 고딕" pitchFamily="50" charset="-127"/>
              </a:rPr>
              <a:t>DB </a:t>
            </a:r>
            <a:r>
              <a:rPr kumimoji="0" lang="ko-KR" altLang="en-US" sz="1200" dirty="0" smtClean="0">
                <a:latin typeface="맑은 고딕" pitchFamily="50" charset="-127"/>
              </a:rPr>
              <a:t>시스템의 </a:t>
            </a:r>
            <a:r>
              <a:rPr kumimoji="0" lang="en-US" altLang="ko-KR" sz="1200" dirty="0" smtClean="0">
                <a:latin typeface="맑은 고딕" pitchFamily="50" charset="-127"/>
              </a:rPr>
              <a:t>DBMS</a:t>
            </a:r>
            <a:r>
              <a:rPr kumimoji="0" lang="ko-KR" altLang="en-US" sz="1200" dirty="0" smtClean="0">
                <a:latin typeface="맑은 고딕" pitchFamily="50" charset="-127"/>
              </a:rPr>
              <a:t>는 </a:t>
            </a:r>
            <a:r>
              <a:rPr kumimoji="0" lang="en-US" altLang="ko-KR" sz="1200" dirty="0" smtClean="0"/>
              <a:t>Oracle DBMS 11.2.0.4 </a:t>
            </a:r>
            <a:r>
              <a:rPr kumimoji="0" lang="ko-KR" altLang="en-US" sz="1200" dirty="0" smtClean="0"/>
              <a:t>설치하고 </a:t>
            </a:r>
            <a:r>
              <a:rPr kumimoji="0" lang="en-US" altLang="ko-KR" sz="1200" dirty="0" smtClean="0"/>
              <a:t>RAC</a:t>
            </a:r>
            <a:r>
              <a:rPr kumimoji="0" lang="ko-KR" altLang="en-US" sz="1200" dirty="0" smtClean="0"/>
              <a:t>를 활용한 </a:t>
            </a:r>
            <a:r>
              <a:rPr kumimoji="0" lang="en-US" altLang="ko-KR" sz="1200" dirty="0" smtClean="0"/>
              <a:t>Active-Active HA </a:t>
            </a:r>
            <a:r>
              <a:rPr kumimoji="0" lang="ko-KR" altLang="en-US" sz="1200" dirty="0" smtClean="0"/>
              <a:t>시스템으로 구성함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/>
          </p:nvPr>
        </p:nvGraphicFramePr>
        <p:xfrm>
          <a:off x="809596" y="1773065"/>
          <a:ext cx="8679908" cy="2020144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PITC1, PITC2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KO16KSC5601 -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이마켓플레이스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법인구매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알뜰시장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KO16MSWIN949 -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총무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877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68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/oragrid/grid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822296" y="4338465"/>
          <a:ext cx="8679908" cy="1527582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TICO1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KO16KSC5601 -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이마켓플레이스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법인구매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알뜰시장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KO16MSWIN949 -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총무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1" name="텍스트 개체 틀 1"/>
          <p:cNvSpPr txBox="1">
            <a:spLocks/>
          </p:cNvSpPr>
          <p:nvPr/>
        </p:nvSpPr>
        <p:spPr>
          <a:xfrm>
            <a:off x="822296" y="14405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텍스트 개체 틀 1"/>
          <p:cNvSpPr txBox="1">
            <a:spLocks/>
          </p:cNvSpPr>
          <p:nvPr/>
        </p:nvSpPr>
        <p:spPr>
          <a:xfrm>
            <a:off x="822296" y="39932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개</a:t>
            </a:r>
            <a:r>
              <a:rPr kumimoji="0" lang="ko-KR" altLang="en-US" sz="1200" dirty="0">
                <a:latin typeface="맑은 고딕" pitchFamily="50" charset="-127"/>
                <a:ea typeface="맑은 고딕" pitchFamily="50" charset="-127"/>
              </a:rPr>
              <a:t>발</a:t>
            </a: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62462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접속정보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47" name="Rectangle 4"/>
          <p:cNvSpPr>
            <a:spLocks noChangeArrowheads="1"/>
          </p:cNvSpPr>
          <p:nvPr/>
        </p:nvSpPr>
        <p:spPr bwMode="auto">
          <a:xfrm>
            <a:off x="595282" y="986014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1.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149" name="Rectangle 4"/>
          <p:cNvSpPr>
            <a:spLocks noChangeArrowheads="1"/>
          </p:cNvSpPr>
          <p:nvPr/>
        </p:nvSpPr>
        <p:spPr bwMode="auto">
          <a:xfrm>
            <a:off x="595282" y="26074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개발계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416496" y="2891556"/>
          <a:ext cx="9000554" cy="1019520"/>
        </p:xfrm>
        <a:graphic>
          <a:graphicData uri="http://schemas.openxmlformats.org/drawingml/2006/table">
            <a:tbl>
              <a:tblPr/>
              <a:tblGrid>
                <a:gridCol w="539357"/>
                <a:gridCol w="1221707"/>
                <a:gridCol w="1112264"/>
                <a:gridCol w="653028"/>
                <a:gridCol w="1425425"/>
                <a:gridCol w="783636"/>
                <a:gridCol w="851054"/>
                <a:gridCol w="716211"/>
                <a:gridCol w="169787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tflb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tswp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" name="표 9"/>
          <p:cNvGraphicFramePr>
            <a:graphicFrameLocks noGrp="1"/>
          </p:cNvGraphicFramePr>
          <p:nvPr>
            <p:extLst/>
          </p:nvPr>
        </p:nvGraphicFramePr>
        <p:xfrm>
          <a:off x="416496" y="1270098"/>
          <a:ext cx="9000554" cy="1213440"/>
        </p:xfrm>
        <a:graphic>
          <a:graphicData uri="http://schemas.openxmlformats.org/drawingml/2006/table">
            <a:tbl>
              <a:tblPr/>
              <a:tblGrid>
                <a:gridCol w="365638"/>
                <a:gridCol w="828213"/>
                <a:gridCol w="754020"/>
                <a:gridCol w="442697"/>
                <a:gridCol w="966316"/>
                <a:gridCol w="966316"/>
                <a:gridCol w="966316"/>
                <a:gridCol w="966316"/>
                <a:gridCol w="531238"/>
                <a:gridCol w="576942"/>
                <a:gridCol w="485530"/>
                <a:gridCol w="115101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SCAN 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Interconnect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VIRTUAL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40.226.150.113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139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8</a:t>
            </a:r>
            <a:r>
              <a:rPr kumimoji="0" lang="en-US" sz="2400" b="1" dirty="0" smtClean="0">
                <a:latin typeface="+mj-ea"/>
                <a:ea typeface="+mj-ea"/>
              </a:rPr>
              <a:t>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</a:t>
            </a:r>
            <a:r>
              <a:rPr lang="en-US" altLang="ko-KR" sz="800" b="1" dirty="0" smtClean="0"/>
              <a:t>– pitcdb0a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6" name="Group 1204"/>
          <p:cNvGraphicFramePr>
            <a:graphicFrameLocks noGrp="1"/>
          </p:cNvGraphicFramePr>
          <p:nvPr>
            <p:extLst/>
          </p:nvPr>
        </p:nvGraphicFramePr>
        <p:xfrm>
          <a:off x="482299" y="1628052"/>
          <a:ext cx="8787113" cy="4224918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84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3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pitcdb0a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및 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System 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작업용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/ctrm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Control-M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/wo1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99G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스마트워크플레이스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총무지원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임직원 알뜰시장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/mapper/srvg00-lvol4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이마켓플레이스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2501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pitcdb0b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Group 1204"/>
          <p:cNvGraphicFramePr>
            <a:graphicFrameLocks noGrp="1"/>
          </p:cNvGraphicFramePr>
          <p:nvPr>
            <p:extLst/>
          </p:nvPr>
        </p:nvGraphicFramePr>
        <p:xfrm>
          <a:off x="482299" y="1649591"/>
          <a:ext cx="8787113" cy="4096034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77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19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pitcdb0b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/boot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1015M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148G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3189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개발계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개</a:t>
            </a:r>
            <a:r>
              <a:rPr lang="ko-KR" altLang="en-US" sz="800" b="1" dirty="0"/>
              <a:t>발</a:t>
            </a:r>
            <a:r>
              <a:rPr lang="ko-KR" altLang="en-US" sz="800" b="1" dirty="0" smtClean="0"/>
              <a:t>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ticodb01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7942500"/>
              </p:ext>
            </p:extLst>
          </p:nvPr>
        </p:nvGraphicFramePr>
        <p:xfrm>
          <a:off x="579430" y="1612019"/>
          <a:ext cx="8780469" cy="4293481"/>
        </p:xfrm>
        <a:graphic>
          <a:graphicData uri="http://schemas.openxmlformats.org/drawingml/2006/table">
            <a:tbl>
              <a:tblPr/>
              <a:tblGrid>
                <a:gridCol w="1013056"/>
                <a:gridCol w="1699646"/>
                <a:gridCol w="780697"/>
                <a:gridCol w="780697"/>
                <a:gridCol w="4506373"/>
              </a:tblGrid>
              <a:tr h="264576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파일시스템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 여부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용량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GB)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169314">
                <a:tc rowSpan="19"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Ext' 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Storage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DAS/SAN)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/ora11ico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ORACLE_BASE - /ora11ico/base ,  ORACLE_HOME - /ora11ico/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GRID_BASE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/base ,  GRID_HOME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/grid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178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/raw devices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1062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 Data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각 시스템 별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Directory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추후 확정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Wipver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(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이마켓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알뜰시장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법인구매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580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211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TEZWELL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136 G,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76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SMSDEV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총무구매지원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4855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2480 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/ora_arch_tflb1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10.4G / 57G)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/ora_arch_titc1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인터넷공통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(dbdev01 : 1.3G / 41G)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/ora_arch_tsmw1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모바일경영대시보드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/sv1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/wo1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총무지원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임직원 알뜰시장 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e-Marketplace 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3rd vendor S/W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110G / 167G)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NetBackup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(20)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넷백업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로그 저장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48G / 83G)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어플리케이션 로그 저장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일반사용자 </a:t>
                      </a:r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홈디렉토리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/syswork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시스템관리자 작업공간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file system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Root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853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WEB–</a:t>
            </a:r>
            <a:r>
              <a:rPr lang="ko-KR" altLang="en-US" sz="1400" dirty="0" smtClean="0">
                <a:ea typeface="맑은 고딕" pitchFamily="50" charset="-127"/>
              </a:rPr>
              <a:t>디지털채널</a:t>
            </a:r>
            <a:r>
              <a:rPr lang="en-US" altLang="ko-KR" sz="1400" dirty="0" smtClean="0">
                <a:ea typeface="맑은 고딕" pitchFamily="50" charset="-127"/>
              </a:rPr>
              <a:t>–MCI/EAI/FEP </a:t>
            </a:r>
            <a:r>
              <a:rPr lang="ko-KR" altLang="en-US" sz="1400" dirty="0">
                <a:ea typeface="맑은 고딕" pitchFamily="50" charset="-127"/>
              </a:rPr>
              <a:t>간의 </a:t>
            </a:r>
            <a:r>
              <a:rPr lang="ko-KR" altLang="en-US" sz="1400" dirty="0" smtClean="0">
                <a:ea typeface="맑은 고딕" pitchFamily="50" charset="-127"/>
              </a:rPr>
              <a:t>온라인 거래 유형은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r>
              <a:rPr lang="ko-KR" altLang="en-US" sz="1400" dirty="0" smtClean="0">
                <a:ea typeface="맑은 고딕" pitchFamily="50" charset="-127"/>
              </a:rPr>
              <a:t>각 거래 유형별로 거래 처리의 완결성 및 성능을 고려하여 각 영역별로 역할 범위와 지원 범위를 정의한다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네트워크 구성도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830066" y="1507524"/>
            <a:ext cx="8099750" cy="4374291"/>
            <a:chOff x="30996" y="975248"/>
            <a:chExt cx="9223864" cy="5745338"/>
          </a:xfrm>
        </p:grpSpPr>
        <p:grpSp>
          <p:nvGrpSpPr>
            <p:cNvPr id="6" name="그룹 5"/>
            <p:cNvGrpSpPr/>
            <p:nvPr/>
          </p:nvGrpSpPr>
          <p:grpSpPr>
            <a:xfrm>
              <a:off x="765862" y="5692116"/>
              <a:ext cx="2429738" cy="819211"/>
              <a:chOff x="5639508" y="6380470"/>
              <a:chExt cx="1481372" cy="875967"/>
            </a:xfrm>
          </p:grpSpPr>
          <p:pic>
            <p:nvPicPr>
              <p:cNvPr id="335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5639508" y="6380470"/>
                <a:ext cx="1481372" cy="8759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36" name="직사각형 335"/>
              <p:cNvSpPr/>
              <p:nvPr/>
            </p:nvSpPr>
            <p:spPr>
              <a:xfrm>
                <a:off x="6122031" y="6979770"/>
                <a:ext cx="651634" cy="2708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en-US" altLang="ko-KR" sz="700" b="1" kern="0" dirty="0">
                    <a:solidFill>
                      <a:sysClr val="windowText" lastClr="000000"/>
                    </a:solidFill>
                    <a:latin typeface="+mj-ea"/>
                  </a:rPr>
                  <a:t>Nutanix </a:t>
                </a:r>
                <a:r>
                  <a:rPr lang="ko-KR" altLang="en-US" sz="700" b="1" kern="0" dirty="0" smtClean="0">
                    <a:solidFill>
                      <a:sysClr val="windowText" lastClr="000000"/>
                    </a:solidFill>
                    <a:latin typeface="+mj-ea"/>
                  </a:rPr>
                  <a:t>서버존</a:t>
                </a:r>
                <a:endParaRPr lang="en-US" altLang="ko-KR" sz="700" b="1" kern="0" dirty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</p:grpSp>
        <p:cxnSp>
          <p:nvCxnSpPr>
            <p:cNvPr id="7" name="직선 연결선 6"/>
            <p:cNvCxnSpPr>
              <a:stCxn id="142" idx="2"/>
              <a:endCxn id="152" idx="0"/>
            </p:cNvCxnSpPr>
            <p:nvPr/>
          </p:nvCxnSpPr>
          <p:spPr>
            <a:xfrm>
              <a:off x="8641567" y="4080315"/>
              <a:ext cx="0" cy="649374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" name="그룹 7"/>
            <p:cNvGrpSpPr/>
            <p:nvPr/>
          </p:nvGrpSpPr>
          <p:grpSpPr>
            <a:xfrm>
              <a:off x="3298469" y="2867268"/>
              <a:ext cx="1054776" cy="550592"/>
              <a:chOff x="5639508" y="6380470"/>
              <a:chExt cx="1481372" cy="875967"/>
            </a:xfrm>
            <a:solidFill>
              <a:schemeClr val="bg1">
                <a:alpha val="37000"/>
              </a:schemeClr>
            </a:solidFill>
          </p:grpSpPr>
          <p:pic>
            <p:nvPicPr>
              <p:cNvPr id="333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5639508" y="6380470"/>
                <a:ext cx="1481372" cy="8759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34" name="직사각형 333"/>
              <p:cNvSpPr/>
              <p:nvPr/>
            </p:nvSpPr>
            <p:spPr>
              <a:xfrm>
                <a:off x="6120379" y="6695423"/>
                <a:ext cx="529511" cy="293795"/>
              </a:xfrm>
              <a:prstGeom prst="rect">
                <a:avLst/>
              </a:prstGeom>
              <a:grpFill/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ko-KR" altLang="en-US" sz="500" b="1" kern="0">
                    <a:solidFill>
                      <a:sysClr val="windowText" lastClr="000000"/>
                    </a:solidFill>
                    <a:latin typeface="+mj-ea"/>
                  </a:rPr>
                  <a:t>서버팜</a:t>
                </a:r>
                <a:endParaRPr lang="en-US" altLang="ko-KR" sz="500" b="1" kern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</p:grpSp>
        <p:pic>
          <p:nvPicPr>
            <p:cNvPr id="9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3323583" y="2743976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3563313" y="2745358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Text Box 30"/>
            <p:cNvSpPr txBox="1">
              <a:spLocks noChangeArrowheads="1"/>
            </p:cNvSpPr>
            <p:nvPr/>
          </p:nvSpPr>
          <p:spPr bwMode="auto">
            <a:xfrm>
              <a:off x="2893656" y="2201201"/>
              <a:ext cx="813569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BB_SH#1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pic>
          <p:nvPicPr>
            <p:cNvPr id="12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3820485" y="2747806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4077656" y="2752464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4" name="직선 연결선 13"/>
            <p:cNvCxnSpPr>
              <a:stCxn id="59" idx="3"/>
              <a:endCxn id="60" idx="1"/>
            </p:cNvCxnSpPr>
            <p:nvPr/>
          </p:nvCxnSpPr>
          <p:spPr>
            <a:xfrm>
              <a:off x="3685908" y="2266951"/>
              <a:ext cx="203452" cy="73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 Box 30"/>
            <p:cNvSpPr txBox="1">
              <a:spLocks noChangeArrowheads="1"/>
            </p:cNvSpPr>
            <p:nvPr/>
          </p:nvSpPr>
          <p:spPr bwMode="auto">
            <a:xfrm>
              <a:off x="3135114" y="2667325"/>
              <a:ext cx="346388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Dist1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6" name="Text Box 30"/>
            <p:cNvSpPr txBox="1">
              <a:spLocks noChangeArrowheads="1"/>
            </p:cNvSpPr>
            <p:nvPr/>
          </p:nvSpPr>
          <p:spPr bwMode="auto">
            <a:xfrm>
              <a:off x="3459743" y="2665555"/>
              <a:ext cx="340221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Dist2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7" name="Text Box 30"/>
            <p:cNvSpPr txBox="1">
              <a:spLocks noChangeArrowheads="1"/>
            </p:cNvSpPr>
            <p:nvPr/>
          </p:nvSpPr>
          <p:spPr bwMode="auto">
            <a:xfrm>
              <a:off x="3750030" y="2665350"/>
              <a:ext cx="352723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Dist3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8" name="Text Box 30"/>
            <p:cNvSpPr txBox="1">
              <a:spLocks noChangeArrowheads="1"/>
            </p:cNvSpPr>
            <p:nvPr/>
          </p:nvSpPr>
          <p:spPr bwMode="auto">
            <a:xfrm>
              <a:off x="4071968" y="2665350"/>
              <a:ext cx="343569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Dist4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9" name="Text Box 30"/>
            <p:cNvSpPr txBox="1">
              <a:spLocks noChangeArrowheads="1"/>
            </p:cNvSpPr>
            <p:nvPr/>
          </p:nvSpPr>
          <p:spPr bwMode="auto">
            <a:xfrm>
              <a:off x="3870908" y="2210558"/>
              <a:ext cx="813569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BB_SH#2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pic>
          <p:nvPicPr>
            <p:cNvPr id="20" name="Picture 66" descr="공유기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5302" y="1347408"/>
              <a:ext cx="277526" cy="2036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21" name="구부러진 연결선 20"/>
            <p:cNvCxnSpPr>
              <a:endCxn id="51" idx="2"/>
            </p:cNvCxnSpPr>
            <p:nvPr/>
          </p:nvCxnSpPr>
          <p:spPr>
            <a:xfrm rot="16200000" flipV="1">
              <a:off x="6051479" y="809777"/>
              <a:ext cx="539396" cy="2007057"/>
            </a:xfrm>
            <a:prstGeom prst="curvedConnector3">
              <a:avLst>
                <a:gd name="adj1" fmla="val 50000"/>
              </a:avLst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구부러진 연결선 21"/>
            <p:cNvCxnSpPr>
              <a:endCxn id="43" idx="2"/>
            </p:cNvCxnSpPr>
            <p:nvPr/>
          </p:nvCxnSpPr>
          <p:spPr>
            <a:xfrm rot="16200000" flipV="1">
              <a:off x="6261688" y="1019986"/>
              <a:ext cx="539396" cy="1586639"/>
            </a:xfrm>
            <a:prstGeom prst="curvedConnector3">
              <a:avLst>
                <a:gd name="adj1" fmla="val 50000"/>
              </a:avLst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3" name="Picture 150" descr="화살-박스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764105" y="3144540"/>
              <a:ext cx="200214" cy="125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150" descr="화살-박스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952353" y="3147305"/>
              <a:ext cx="195817" cy="123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5" name="직선 연결선 24"/>
            <p:cNvCxnSpPr/>
            <p:nvPr/>
          </p:nvCxnSpPr>
          <p:spPr>
            <a:xfrm flipH="1">
              <a:off x="7452320" y="2150939"/>
              <a:ext cx="168041" cy="141"/>
            </a:xfrm>
            <a:prstGeom prst="line">
              <a:avLst/>
            </a:prstGeom>
            <a:ln w="6350">
              <a:solidFill>
                <a:srgbClr val="C0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6" name="Picture 115" descr="아이콘장비_양갱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8698" y="2040966"/>
              <a:ext cx="200269" cy="264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Text Box 30"/>
            <p:cNvSpPr txBox="1">
              <a:spLocks noChangeArrowheads="1"/>
            </p:cNvSpPr>
            <p:nvPr/>
          </p:nvSpPr>
          <p:spPr bwMode="auto">
            <a:xfrm>
              <a:off x="7753490" y="2091708"/>
              <a:ext cx="573213" cy="246203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defRPr/>
              </a:pPr>
              <a:r>
                <a:rPr lang="ko-KR" altLang="en-US" sz="500" kern="0" dirty="0" err="1">
                  <a:solidFill>
                    <a:srgbClr val="343434"/>
                  </a:solidFill>
                  <a:latin typeface="+mj-ea"/>
                  <a:ea typeface="+mj-ea"/>
                </a:rPr>
                <a:t>개발계</a:t>
              </a:r>
              <a:endParaRPr lang="en-US" altLang="ko-KR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  <a:p>
              <a:pPr algn="ctr"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SDN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28" name="직선 연결선 27"/>
            <p:cNvCxnSpPr>
              <a:stCxn id="317" idx="0"/>
              <a:endCxn id="24" idx="2"/>
            </p:cNvCxnSpPr>
            <p:nvPr/>
          </p:nvCxnSpPr>
          <p:spPr>
            <a:xfrm rot="16200000" flipV="1">
              <a:off x="1094422" y="3226254"/>
              <a:ext cx="487827" cy="576147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>
              <a:stCxn id="316" idx="0"/>
              <a:endCxn id="23" idx="2"/>
            </p:cNvCxnSpPr>
            <p:nvPr/>
          </p:nvCxnSpPr>
          <p:spPr>
            <a:xfrm rot="16200000" flipV="1">
              <a:off x="893325" y="3241301"/>
              <a:ext cx="487367" cy="545592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>
              <a:stCxn id="23" idx="3"/>
              <a:endCxn id="24" idx="1"/>
            </p:cNvCxnSpPr>
            <p:nvPr/>
          </p:nvCxnSpPr>
          <p:spPr>
            <a:xfrm flipH="1">
              <a:off x="952353" y="3207477"/>
              <a:ext cx="11966" cy="1382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구부러진 연결선 30"/>
            <p:cNvCxnSpPr>
              <a:stCxn id="23" idx="0"/>
              <a:endCxn id="59" idx="1"/>
            </p:cNvCxnSpPr>
            <p:nvPr/>
          </p:nvCxnSpPr>
          <p:spPr>
            <a:xfrm rot="5400000" flipH="1" flipV="1">
              <a:off x="1724677" y="1406487"/>
              <a:ext cx="877590" cy="2598517"/>
            </a:xfrm>
            <a:prstGeom prst="curvedConnector2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" name="그룹 31"/>
            <p:cNvGrpSpPr/>
            <p:nvPr/>
          </p:nvGrpSpPr>
          <p:grpSpPr>
            <a:xfrm>
              <a:off x="5042053" y="2859824"/>
              <a:ext cx="1054776" cy="558037"/>
              <a:chOff x="5639508" y="6380470"/>
              <a:chExt cx="1481372" cy="875967"/>
            </a:xfrm>
          </p:grpSpPr>
          <p:pic>
            <p:nvPicPr>
              <p:cNvPr id="331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5639508" y="6380470"/>
                <a:ext cx="1481372" cy="8759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32" name="직사각형 331"/>
              <p:cNvSpPr/>
              <p:nvPr/>
            </p:nvSpPr>
            <p:spPr>
              <a:xfrm>
                <a:off x="6127740" y="6651831"/>
                <a:ext cx="529511" cy="2898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ko-KR" altLang="en-US" sz="500" b="1" kern="0">
                    <a:solidFill>
                      <a:sysClr val="windowText" lastClr="000000"/>
                    </a:solidFill>
                    <a:latin typeface="+mj-ea"/>
                  </a:rPr>
                  <a:t>서버팜</a:t>
                </a:r>
                <a:endParaRPr lang="en-US" altLang="ko-KR" sz="500" b="1" kern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</p:grpSp>
        <p:cxnSp>
          <p:nvCxnSpPr>
            <p:cNvPr id="33" name="직선 연결선 32"/>
            <p:cNvCxnSpPr>
              <a:stCxn id="51" idx="3"/>
              <a:endCxn id="43" idx="1"/>
            </p:cNvCxnSpPr>
            <p:nvPr/>
          </p:nvCxnSpPr>
          <p:spPr>
            <a:xfrm>
              <a:off x="5456411" y="1441786"/>
              <a:ext cx="142892" cy="0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4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5240646" y="2736532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5652120" y="2737914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" name="Text Box 30"/>
            <p:cNvSpPr txBox="1">
              <a:spLocks noChangeArrowheads="1"/>
            </p:cNvSpPr>
            <p:nvPr/>
          </p:nvSpPr>
          <p:spPr bwMode="auto">
            <a:xfrm>
              <a:off x="4597513" y="2205018"/>
              <a:ext cx="813569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DR_BB_SH#1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37" name="직선 연결선 36"/>
            <p:cNvCxnSpPr>
              <a:stCxn id="182" idx="3"/>
            </p:cNvCxnSpPr>
            <p:nvPr/>
          </p:nvCxnSpPr>
          <p:spPr>
            <a:xfrm>
              <a:off x="5429492" y="2259506"/>
              <a:ext cx="203452" cy="73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ext Box 30"/>
            <p:cNvSpPr txBox="1">
              <a:spLocks noChangeArrowheads="1"/>
            </p:cNvSpPr>
            <p:nvPr/>
          </p:nvSpPr>
          <p:spPr bwMode="auto">
            <a:xfrm>
              <a:off x="4994360" y="2647060"/>
              <a:ext cx="66864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DR_Dist1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39" name="Text Box 30"/>
            <p:cNvSpPr txBox="1">
              <a:spLocks noChangeArrowheads="1"/>
            </p:cNvSpPr>
            <p:nvPr/>
          </p:nvSpPr>
          <p:spPr bwMode="auto">
            <a:xfrm>
              <a:off x="5394948" y="2645861"/>
              <a:ext cx="66864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DR_Dist2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40" name="Text Box 30"/>
            <p:cNvSpPr txBox="1">
              <a:spLocks noChangeArrowheads="1"/>
            </p:cNvSpPr>
            <p:nvPr/>
          </p:nvSpPr>
          <p:spPr bwMode="auto">
            <a:xfrm>
              <a:off x="5776484" y="2143238"/>
              <a:ext cx="569751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DR_BB_SH#2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41" name="직선 연결선 40"/>
            <p:cNvCxnSpPr>
              <a:stCxn id="51" idx="2"/>
            </p:cNvCxnSpPr>
            <p:nvPr/>
          </p:nvCxnSpPr>
          <p:spPr>
            <a:xfrm flipH="1">
              <a:off x="5307383" y="1543608"/>
              <a:ext cx="10266" cy="1204198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>
              <a:off x="5732623" y="1543608"/>
              <a:ext cx="25643" cy="1194306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3" name="Picture 66" descr="공유기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99303" y="1339964"/>
              <a:ext cx="277526" cy="2036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44" name="직선 연결선 43"/>
            <p:cNvCxnSpPr/>
            <p:nvPr/>
          </p:nvCxnSpPr>
          <p:spPr>
            <a:xfrm flipV="1">
              <a:off x="4317959" y="3084875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44"/>
            <p:cNvCxnSpPr/>
            <p:nvPr/>
          </p:nvCxnSpPr>
          <p:spPr>
            <a:xfrm flipV="1">
              <a:off x="4314828" y="3103386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Text Box 30"/>
            <p:cNvSpPr txBox="1">
              <a:spLocks noChangeArrowheads="1"/>
            </p:cNvSpPr>
            <p:nvPr/>
          </p:nvSpPr>
          <p:spPr bwMode="auto">
            <a:xfrm>
              <a:off x="3912962" y="3285790"/>
              <a:ext cx="954755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err="1">
                  <a:solidFill>
                    <a:srgbClr val="343434"/>
                  </a:solidFill>
                  <a:latin typeface="+mj-ea"/>
                  <a:ea typeface="+mj-ea"/>
                </a:rPr>
                <a:t>Data_Sync</a:t>
              </a: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 SW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47" name="Text Box 30"/>
            <p:cNvSpPr txBox="1">
              <a:spLocks noChangeArrowheads="1"/>
            </p:cNvSpPr>
            <p:nvPr/>
          </p:nvSpPr>
          <p:spPr bwMode="auto">
            <a:xfrm>
              <a:off x="4640474" y="3281073"/>
              <a:ext cx="738690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err="1">
                  <a:solidFill>
                    <a:srgbClr val="343434"/>
                  </a:solidFill>
                  <a:latin typeface="+mj-ea"/>
                  <a:ea typeface="+mj-ea"/>
                </a:rPr>
                <a:t>DR_Data_Sync</a:t>
              </a: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 SW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48" name="Text Box 30"/>
            <p:cNvSpPr txBox="1">
              <a:spLocks noChangeArrowheads="1"/>
            </p:cNvSpPr>
            <p:nvPr/>
          </p:nvSpPr>
          <p:spPr bwMode="auto">
            <a:xfrm>
              <a:off x="4366263" y="3142086"/>
              <a:ext cx="66864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1G*10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49" name="직선 연결선 48"/>
            <p:cNvCxnSpPr/>
            <p:nvPr/>
          </p:nvCxnSpPr>
          <p:spPr>
            <a:xfrm>
              <a:off x="4087388" y="1425663"/>
              <a:ext cx="1332505" cy="1926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0" name="Picture 66" descr="공유기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5720" y="1347408"/>
              <a:ext cx="277526" cy="2036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1" name="Picture 66" descr="공유기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8886" y="1339964"/>
              <a:ext cx="277526" cy="2036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52" name="구부러진 연결선 51"/>
            <p:cNvCxnSpPr>
              <a:endCxn id="141" idx="0"/>
            </p:cNvCxnSpPr>
            <p:nvPr/>
          </p:nvCxnSpPr>
          <p:spPr>
            <a:xfrm>
              <a:off x="5856123" y="2260241"/>
              <a:ext cx="2469029" cy="859572"/>
            </a:xfrm>
            <a:prstGeom prst="curvedConnector2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Text Box 30"/>
            <p:cNvSpPr txBox="1">
              <a:spLocks noChangeArrowheads="1"/>
            </p:cNvSpPr>
            <p:nvPr/>
          </p:nvSpPr>
          <p:spPr bwMode="auto">
            <a:xfrm>
              <a:off x="5307383" y="1320194"/>
              <a:ext cx="458154" cy="238509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ko-KR" altLang="en-US" sz="500" kern="0" err="1">
                  <a:solidFill>
                    <a:srgbClr val="343434"/>
                  </a:solidFill>
                  <a:latin typeface="+mj-ea"/>
                  <a:ea typeface="+mj-ea"/>
                </a:rPr>
                <a:t>과천백본</a:t>
              </a:r>
              <a:endParaRPr lang="en-US" altLang="ko-KR" sz="500" kern="0">
                <a:solidFill>
                  <a:srgbClr val="343434"/>
                </a:solidFill>
                <a:latin typeface="+mj-ea"/>
                <a:ea typeface="+mj-ea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ko-KR" altLang="en-US" sz="500" kern="0" err="1">
                  <a:solidFill>
                    <a:srgbClr val="343434"/>
                  </a:solidFill>
                  <a:latin typeface="+mj-ea"/>
                  <a:ea typeface="+mj-ea"/>
                </a:rPr>
                <a:t>라우터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54" name="Text Box 30"/>
            <p:cNvSpPr txBox="1">
              <a:spLocks noChangeArrowheads="1"/>
            </p:cNvSpPr>
            <p:nvPr/>
          </p:nvSpPr>
          <p:spPr bwMode="auto">
            <a:xfrm>
              <a:off x="744964" y="3045902"/>
              <a:ext cx="452447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40 SW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55" name="Text Box 30"/>
            <p:cNvSpPr txBox="1">
              <a:spLocks noChangeArrowheads="1"/>
            </p:cNvSpPr>
            <p:nvPr/>
          </p:nvSpPr>
          <p:spPr bwMode="auto">
            <a:xfrm>
              <a:off x="6985308" y="2321430"/>
              <a:ext cx="625593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ko-KR" altLang="en-US" sz="500" kern="0" dirty="0" err="1">
                  <a:solidFill>
                    <a:srgbClr val="343434"/>
                  </a:solidFill>
                  <a:latin typeface="+mj-ea"/>
                  <a:ea typeface="+mj-ea"/>
                </a:rPr>
                <a:t>개발계</a:t>
              </a:r>
              <a:r>
                <a: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rPr>
                <a:t> 방화벽</a:t>
              </a:r>
              <a:endParaRPr lang="en-US" altLang="ko-KR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56" name="직선 연결선 55"/>
            <p:cNvCxnSpPr>
              <a:stCxn id="20" idx="2"/>
              <a:endCxn id="59" idx="0"/>
            </p:cNvCxnSpPr>
            <p:nvPr/>
          </p:nvCxnSpPr>
          <p:spPr>
            <a:xfrm>
              <a:off x="3574065" y="1551052"/>
              <a:ext cx="254" cy="601094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>
              <a:stCxn id="50" idx="2"/>
              <a:endCxn id="60" idx="0"/>
            </p:cNvCxnSpPr>
            <p:nvPr/>
          </p:nvCxnSpPr>
          <p:spPr>
            <a:xfrm>
              <a:off x="3994483" y="1551052"/>
              <a:ext cx="6467" cy="601829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0"/>
            <p:cNvSpPr txBox="1">
              <a:spLocks noChangeArrowheads="1"/>
            </p:cNvSpPr>
            <p:nvPr/>
          </p:nvSpPr>
          <p:spPr bwMode="auto">
            <a:xfrm>
              <a:off x="3557342" y="1339453"/>
              <a:ext cx="451561" cy="238509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ko-KR" altLang="en-US" sz="500" kern="0" err="1">
                  <a:solidFill>
                    <a:srgbClr val="343434"/>
                  </a:solidFill>
                  <a:latin typeface="+mj-ea"/>
                  <a:ea typeface="+mj-ea"/>
                </a:rPr>
                <a:t>수원백본</a:t>
              </a:r>
              <a:endParaRPr lang="en-US" altLang="ko-KR" sz="500" kern="0">
                <a:solidFill>
                  <a:srgbClr val="343434"/>
                </a:solidFill>
                <a:latin typeface="+mj-ea"/>
                <a:ea typeface="+mj-ea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ko-KR" altLang="en-US" sz="500" kern="0" err="1">
                  <a:solidFill>
                    <a:srgbClr val="343434"/>
                  </a:solidFill>
                  <a:latin typeface="+mj-ea"/>
                  <a:ea typeface="+mj-ea"/>
                </a:rPr>
                <a:t>라우터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pic>
          <p:nvPicPr>
            <p:cNvPr id="59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3462730" y="2152146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3889360" y="2152881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" name="Picture 115" descr="아이콘장비_양갱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35843" y="1717081"/>
              <a:ext cx="175239" cy="231525"/>
            </a:xfrm>
            <a:prstGeom prst="rect">
              <a:avLst/>
            </a:prstGeom>
            <a:noFill/>
            <a:ln>
              <a:noFill/>
            </a:ln>
            <a:effectLst>
              <a:reflection blurRad="1270000" stA="0" endPos="65000" dist="50800" dir="5400000" sy="-100000" algn="bl" rotWithShape="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" name="Picture 115" descr="아이콘장비_양갱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8193" y="1721862"/>
              <a:ext cx="175239" cy="231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Text Box 30"/>
            <p:cNvSpPr txBox="1">
              <a:spLocks noChangeArrowheads="1"/>
            </p:cNvSpPr>
            <p:nvPr/>
          </p:nvSpPr>
          <p:spPr bwMode="auto">
            <a:xfrm>
              <a:off x="5320006" y="1713545"/>
              <a:ext cx="422421" cy="323147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ts val="357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</a:t>
              </a:r>
            </a:p>
            <a:p>
              <a:pPr algn="ctr">
                <a:lnSpc>
                  <a:spcPts val="357"/>
                </a:lnSpc>
                <a:spcBef>
                  <a:spcPct val="50000"/>
                </a:spcBef>
                <a:defRPr/>
              </a:pPr>
              <a:r>
                <a:rPr lang="ko-KR" altLang="en-US" sz="500" kern="0">
                  <a:solidFill>
                    <a:srgbClr val="343434"/>
                  </a:solidFill>
                  <a:latin typeface="+mj-ea"/>
                  <a:ea typeface="+mj-ea"/>
                </a:rPr>
                <a:t>서버팜</a:t>
              </a:r>
              <a:endParaRPr lang="en-US" altLang="ko-KR" sz="500" kern="0">
                <a:solidFill>
                  <a:srgbClr val="343434"/>
                </a:solidFill>
                <a:latin typeface="+mj-ea"/>
                <a:ea typeface="+mj-ea"/>
              </a:endParaRPr>
            </a:p>
            <a:p>
              <a:pPr algn="ctr">
                <a:lnSpc>
                  <a:spcPts val="357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FW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65" name="Text Box 30"/>
            <p:cNvSpPr txBox="1">
              <a:spLocks noChangeArrowheads="1"/>
            </p:cNvSpPr>
            <p:nvPr/>
          </p:nvSpPr>
          <p:spPr bwMode="auto">
            <a:xfrm>
              <a:off x="3589872" y="1722611"/>
              <a:ext cx="419031" cy="233379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ts val="357"/>
                </a:lnSpc>
                <a:spcBef>
                  <a:spcPct val="50000"/>
                </a:spcBef>
                <a:defRPr/>
              </a:pPr>
              <a:r>
                <a:rPr lang="ko-KR" altLang="en-US" sz="500" kern="0" dirty="0" err="1">
                  <a:solidFill>
                    <a:srgbClr val="343434"/>
                  </a:solidFill>
                  <a:latin typeface="+mj-ea"/>
                  <a:ea typeface="+mj-ea"/>
                </a:rPr>
                <a:t>서버팜</a:t>
              </a:r>
              <a:endParaRPr lang="en-US" altLang="ko-KR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  <a:p>
              <a:pPr algn="ctr">
                <a:lnSpc>
                  <a:spcPts val="357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FW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66" name="구부러진 연결선 65"/>
            <p:cNvCxnSpPr>
              <a:stCxn id="24" idx="0"/>
              <a:endCxn id="59" idx="1"/>
            </p:cNvCxnSpPr>
            <p:nvPr/>
          </p:nvCxnSpPr>
          <p:spPr>
            <a:xfrm rot="5400000" flipH="1" flipV="1">
              <a:off x="1816319" y="1500894"/>
              <a:ext cx="880354" cy="2412468"/>
            </a:xfrm>
            <a:prstGeom prst="curvedConnector2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7" name="그룹 66"/>
            <p:cNvGrpSpPr/>
            <p:nvPr/>
          </p:nvGrpSpPr>
          <p:grpSpPr>
            <a:xfrm>
              <a:off x="1664648" y="3153475"/>
              <a:ext cx="1464587" cy="550592"/>
              <a:chOff x="5639508" y="6380470"/>
              <a:chExt cx="1481372" cy="875967"/>
            </a:xfrm>
            <a:solidFill>
              <a:schemeClr val="bg1">
                <a:alpha val="37000"/>
              </a:schemeClr>
            </a:solidFill>
          </p:grpSpPr>
          <p:pic>
            <p:nvPicPr>
              <p:cNvPr id="329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5639508" y="6380470"/>
                <a:ext cx="1481372" cy="8759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30" name="직사각형 329"/>
              <p:cNvSpPr/>
              <p:nvPr/>
            </p:nvSpPr>
            <p:spPr>
              <a:xfrm>
                <a:off x="6184391" y="6573329"/>
                <a:ext cx="447824" cy="499452"/>
              </a:xfrm>
              <a:prstGeom prst="rect">
                <a:avLst/>
              </a:prstGeom>
              <a:grpFill/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ko-KR" altLang="en-US" sz="600" b="1" kern="0" dirty="0" err="1">
                    <a:solidFill>
                      <a:sysClr val="windowText" lastClr="000000"/>
                    </a:solidFill>
                    <a:latin typeface="+mj-ea"/>
                  </a:rPr>
                  <a:t>블루원</a:t>
                </a:r>
                <a:r>
                  <a:rPr lang="ko-KR" altLang="en-US" sz="600" b="1" kern="0" dirty="0">
                    <a:solidFill>
                      <a:sysClr val="windowText" lastClr="000000"/>
                    </a:solidFill>
                    <a:latin typeface="+mj-ea"/>
                  </a:rPr>
                  <a:t> </a:t>
                </a:r>
                <a:endParaRPr lang="en-US" altLang="ko-KR" sz="600" b="1" kern="0" dirty="0">
                  <a:solidFill>
                    <a:sysClr val="windowText" lastClr="000000"/>
                  </a:solidFill>
                  <a:latin typeface="+mj-ea"/>
                </a:endParaRPr>
              </a:p>
              <a:p>
                <a:pPr algn="ctr">
                  <a:lnSpc>
                    <a:spcPct val="120000"/>
                  </a:lnSpc>
                  <a:defRPr/>
                </a:pPr>
                <a:r>
                  <a:rPr lang="ko-KR" altLang="en-US" sz="600" b="1" kern="0" dirty="0">
                    <a:solidFill>
                      <a:sysClr val="windowText" lastClr="000000"/>
                    </a:solidFill>
                    <a:latin typeface="+mj-ea"/>
                  </a:rPr>
                  <a:t>서버존</a:t>
                </a:r>
                <a:endParaRPr lang="en-US" altLang="ko-KR" sz="600" b="1" kern="0" dirty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</p:grpSp>
        <p:pic>
          <p:nvPicPr>
            <p:cNvPr id="69" name="Picture 50" descr="LocalDirector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0270" y="3106867"/>
              <a:ext cx="199618" cy="90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" name="Picture 50" descr="LocalDirector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1518" y="3100929"/>
              <a:ext cx="199618" cy="90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" name="Picture 151" descr="복잡"/>
            <p:cNvPicPr>
              <a:picLocks noChangeArrowheads="1"/>
            </p:cNvPicPr>
            <p:nvPr/>
          </p:nvPicPr>
          <p:blipFill>
            <a:blip r:embed="rId10" cstate="print">
              <a:duotone>
                <a:srgbClr val="009CE1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2177228" y="2577889"/>
              <a:ext cx="237980" cy="241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73" name="직선 연결선 72"/>
            <p:cNvCxnSpPr>
              <a:stCxn id="82" idx="0"/>
              <a:endCxn id="72" idx="2"/>
            </p:cNvCxnSpPr>
            <p:nvPr/>
          </p:nvCxnSpPr>
          <p:spPr>
            <a:xfrm flipV="1">
              <a:off x="1818998" y="2819224"/>
              <a:ext cx="477219" cy="205629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>
              <a:stCxn id="83" idx="0"/>
              <a:endCxn id="77" idx="2"/>
            </p:cNvCxnSpPr>
            <p:nvPr/>
          </p:nvCxnSpPr>
          <p:spPr>
            <a:xfrm flipV="1">
              <a:off x="2058728" y="2814952"/>
              <a:ext cx="478146" cy="211283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>
              <a:stCxn id="89" idx="0"/>
              <a:endCxn id="72" idx="2"/>
            </p:cNvCxnSpPr>
            <p:nvPr/>
          </p:nvCxnSpPr>
          <p:spPr>
            <a:xfrm flipH="1" flipV="1">
              <a:off x="2296218" y="2819224"/>
              <a:ext cx="380689" cy="197288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>
              <a:stCxn id="90" idx="0"/>
              <a:endCxn id="77" idx="2"/>
            </p:cNvCxnSpPr>
            <p:nvPr/>
          </p:nvCxnSpPr>
          <p:spPr>
            <a:xfrm flipH="1" flipV="1">
              <a:off x="2536875" y="2814952"/>
              <a:ext cx="379762" cy="202941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7" name="Picture 151" descr="복잡"/>
            <p:cNvPicPr>
              <a:picLocks noChangeArrowheads="1"/>
            </p:cNvPicPr>
            <p:nvPr/>
          </p:nvPicPr>
          <p:blipFill>
            <a:blip r:embed="rId10" cstate="print">
              <a:duotone>
                <a:srgbClr val="009CE1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2417885" y="2573618"/>
              <a:ext cx="237980" cy="241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Text Box 30"/>
            <p:cNvSpPr txBox="1">
              <a:spLocks noChangeArrowheads="1"/>
            </p:cNvSpPr>
            <p:nvPr/>
          </p:nvSpPr>
          <p:spPr bwMode="auto">
            <a:xfrm>
              <a:off x="1331640" y="2942214"/>
              <a:ext cx="55530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OP_N_Dist1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79" name="Text Box 30"/>
            <p:cNvSpPr txBox="1">
              <a:spLocks noChangeArrowheads="1"/>
            </p:cNvSpPr>
            <p:nvPr/>
          </p:nvSpPr>
          <p:spPr bwMode="auto">
            <a:xfrm>
              <a:off x="1546986" y="2700275"/>
              <a:ext cx="813569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OP_N_BB_SH#1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80" name="Text Box 30"/>
            <p:cNvSpPr txBox="1">
              <a:spLocks noChangeArrowheads="1"/>
            </p:cNvSpPr>
            <p:nvPr/>
          </p:nvSpPr>
          <p:spPr bwMode="auto">
            <a:xfrm>
              <a:off x="2430554" y="2701416"/>
              <a:ext cx="813569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OP_N_BB_SH#2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81" name="직선 연결선 80"/>
            <p:cNvCxnSpPr>
              <a:stCxn id="82" idx="1"/>
              <a:endCxn id="71" idx="1"/>
            </p:cNvCxnSpPr>
            <p:nvPr/>
          </p:nvCxnSpPr>
          <p:spPr>
            <a:xfrm>
              <a:off x="1707409" y="3139658"/>
              <a:ext cx="464109" cy="657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2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1707409" y="3024853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1947139" y="3026235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" name="Text Box 30"/>
            <p:cNvSpPr txBox="1">
              <a:spLocks noChangeArrowheads="1"/>
            </p:cNvSpPr>
            <p:nvPr/>
          </p:nvSpPr>
          <p:spPr bwMode="auto">
            <a:xfrm>
              <a:off x="1763193" y="2942214"/>
              <a:ext cx="55530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OP_N_Dist2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pic>
          <p:nvPicPr>
            <p:cNvPr id="85" name="Picture 50" descr="LocalDirector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8178" y="3098526"/>
              <a:ext cx="199618" cy="90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50" descr="LocalDirector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9427" y="3092587"/>
              <a:ext cx="199618" cy="90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Text Box 30"/>
            <p:cNvSpPr txBox="1">
              <a:spLocks noChangeArrowheads="1"/>
            </p:cNvSpPr>
            <p:nvPr/>
          </p:nvSpPr>
          <p:spPr bwMode="auto">
            <a:xfrm>
              <a:off x="2215748" y="2942214"/>
              <a:ext cx="55530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OP_N_Dist3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88" name="직선 연결선 87"/>
            <p:cNvCxnSpPr>
              <a:stCxn id="89" idx="1"/>
              <a:endCxn id="86" idx="1"/>
            </p:cNvCxnSpPr>
            <p:nvPr/>
          </p:nvCxnSpPr>
          <p:spPr>
            <a:xfrm>
              <a:off x="2565318" y="3131317"/>
              <a:ext cx="464109" cy="657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9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2565318" y="3016512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2805048" y="3017894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" name="Text Box 30"/>
            <p:cNvSpPr txBox="1">
              <a:spLocks noChangeArrowheads="1"/>
            </p:cNvSpPr>
            <p:nvPr/>
          </p:nvSpPr>
          <p:spPr bwMode="auto">
            <a:xfrm>
              <a:off x="2650108" y="2942214"/>
              <a:ext cx="55530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OP_N_Dist4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92" name="Text Box 30"/>
            <p:cNvSpPr txBox="1">
              <a:spLocks noChangeArrowheads="1"/>
            </p:cNvSpPr>
            <p:nvPr/>
          </p:nvSpPr>
          <p:spPr bwMode="auto">
            <a:xfrm>
              <a:off x="1290503" y="3105191"/>
              <a:ext cx="293498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L4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grpSp>
          <p:nvGrpSpPr>
            <p:cNvPr id="93" name="그룹 92"/>
            <p:cNvGrpSpPr/>
            <p:nvPr/>
          </p:nvGrpSpPr>
          <p:grpSpPr>
            <a:xfrm>
              <a:off x="7282431" y="3160371"/>
              <a:ext cx="587688" cy="550592"/>
              <a:chOff x="5639508" y="6380470"/>
              <a:chExt cx="1481372" cy="875967"/>
            </a:xfrm>
            <a:solidFill>
              <a:schemeClr val="bg1">
                <a:alpha val="37000"/>
              </a:schemeClr>
            </a:solidFill>
          </p:grpSpPr>
          <p:pic>
            <p:nvPicPr>
              <p:cNvPr id="327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5639508" y="6380470"/>
                <a:ext cx="1481372" cy="8759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28" name="직사각형 327"/>
              <p:cNvSpPr/>
              <p:nvPr/>
            </p:nvSpPr>
            <p:spPr>
              <a:xfrm>
                <a:off x="5672396" y="6494012"/>
                <a:ext cx="950362" cy="440693"/>
              </a:xfrm>
              <a:prstGeom prst="rect">
                <a:avLst/>
              </a:prstGeom>
              <a:grpFill/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ko-KR" altLang="en-US" sz="500" b="1" kern="0">
                    <a:solidFill>
                      <a:sysClr val="windowText" lastClr="000000"/>
                    </a:solidFill>
                    <a:latin typeface="+mj-ea"/>
                  </a:rPr>
                  <a:t>차세대</a:t>
                </a:r>
                <a:endParaRPr lang="en-US" altLang="ko-KR" sz="500" b="1" kern="0">
                  <a:solidFill>
                    <a:sysClr val="windowText" lastClr="000000"/>
                  </a:solidFill>
                  <a:latin typeface="+mj-ea"/>
                </a:endParaRPr>
              </a:p>
              <a:p>
                <a:pPr algn="ctr">
                  <a:lnSpc>
                    <a:spcPct val="120000"/>
                  </a:lnSpc>
                  <a:defRPr/>
                </a:pPr>
                <a:r>
                  <a:rPr lang="ko-KR" altLang="en-US" sz="500" b="1" kern="0">
                    <a:solidFill>
                      <a:sysClr val="windowText" lastClr="000000"/>
                    </a:solidFill>
                    <a:latin typeface="+mj-ea"/>
                  </a:rPr>
                  <a:t>서버팜</a:t>
                </a:r>
                <a:endParaRPr lang="en-US" altLang="ko-KR" sz="500" b="1" kern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</p:grpSp>
        <p:grpSp>
          <p:nvGrpSpPr>
            <p:cNvPr id="94" name="그룹 93"/>
            <p:cNvGrpSpPr/>
            <p:nvPr/>
          </p:nvGrpSpPr>
          <p:grpSpPr>
            <a:xfrm>
              <a:off x="6443638" y="3156039"/>
              <a:ext cx="587688" cy="550592"/>
              <a:chOff x="5639508" y="6380470"/>
              <a:chExt cx="1481372" cy="875967"/>
            </a:xfrm>
            <a:solidFill>
              <a:schemeClr val="bg1">
                <a:alpha val="37000"/>
              </a:schemeClr>
            </a:solidFill>
          </p:grpSpPr>
          <p:pic>
            <p:nvPicPr>
              <p:cNvPr id="325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5639508" y="6380470"/>
                <a:ext cx="1481372" cy="8759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26" name="직사각형 325"/>
              <p:cNvSpPr/>
              <p:nvPr/>
            </p:nvSpPr>
            <p:spPr>
              <a:xfrm>
                <a:off x="5672396" y="6494012"/>
                <a:ext cx="950362" cy="440693"/>
              </a:xfrm>
              <a:prstGeom prst="rect">
                <a:avLst/>
              </a:prstGeom>
              <a:grpFill/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ko-KR" altLang="en-US" sz="500" b="1" kern="0">
                    <a:solidFill>
                      <a:sysClr val="windowText" lastClr="000000"/>
                    </a:solidFill>
                    <a:latin typeface="+mj-ea"/>
                  </a:rPr>
                  <a:t>차세대</a:t>
                </a:r>
                <a:endParaRPr lang="en-US" altLang="ko-KR" sz="500" b="1" kern="0">
                  <a:solidFill>
                    <a:sysClr val="windowText" lastClr="000000"/>
                  </a:solidFill>
                  <a:latin typeface="+mj-ea"/>
                </a:endParaRPr>
              </a:p>
              <a:p>
                <a:pPr algn="ctr">
                  <a:lnSpc>
                    <a:spcPct val="120000"/>
                  </a:lnSpc>
                  <a:defRPr/>
                </a:pPr>
                <a:r>
                  <a:rPr lang="ko-KR" altLang="en-US" sz="500" b="1" kern="0">
                    <a:solidFill>
                      <a:sysClr val="windowText" lastClr="000000"/>
                    </a:solidFill>
                    <a:latin typeface="+mj-ea"/>
                  </a:rPr>
                  <a:t>서버팜</a:t>
                </a:r>
                <a:endParaRPr lang="en-US" altLang="ko-KR" sz="500" b="1" kern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</p:grpSp>
        <p:pic>
          <p:nvPicPr>
            <p:cNvPr id="95" name="Picture 50" descr="LocalDirector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99259" y="3109431"/>
              <a:ext cx="199618" cy="90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50" descr="LocalDirector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50508" y="3103492"/>
              <a:ext cx="199618" cy="90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" name="Picture 151" descr="복잡"/>
            <p:cNvPicPr>
              <a:picLocks noChangeArrowheads="1"/>
            </p:cNvPicPr>
            <p:nvPr/>
          </p:nvPicPr>
          <p:blipFill>
            <a:blip r:embed="rId10" cstate="print">
              <a:duotone>
                <a:srgbClr val="009CE1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6806507" y="2580453"/>
              <a:ext cx="237980" cy="241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98" name="직선 연결선 97"/>
            <p:cNvCxnSpPr>
              <a:stCxn id="107" idx="0"/>
              <a:endCxn id="97" idx="2"/>
            </p:cNvCxnSpPr>
            <p:nvPr/>
          </p:nvCxnSpPr>
          <p:spPr>
            <a:xfrm flipV="1">
              <a:off x="6597988" y="2821787"/>
              <a:ext cx="327509" cy="205629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>
              <a:stCxn id="108" idx="0"/>
              <a:endCxn id="102" idx="2"/>
            </p:cNvCxnSpPr>
            <p:nvPr/>
          </p:nvCxnSpPr>
          <p:spPr>
            <a:xfrm flipV="1">
              <a:off x="6837718" y="2817516"/>
              <a:ext cx="328436" cy="211283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>
              <a:stCxn id="114" idx="0"/>
              <a:endCxn id="97" idx="2"/>
            </p:cNvCxnSpPr>
            <p:nvPr/>
          </p:nvCxnSpPr>
          <p:spPr>
            <a:xfrm flipH="1" flipV="1">
              <a:off x="6925497" y="2821787"/>
              <a:ext cx="530399" cy="197288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>
              <a:stCxn id="115" idx="0"/>
              <a:endCxn id="102" idx="2"/>
            </p:cNvCxnSpPr>
            <p:nvPr/>
          </p:nvCxnSpPr>
          <p:spPr>
            <a:xfrm flipH="1" flipV="1">
              <a:off x="7166154" y="2817516"/>
              <a:ext cx="529472" cy="202941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2" name="Picture 151" descr="복잡"/>
            <p:cNvPicPr>
              <a:picLocks noChangeArrowheads="1"/>
            </p:cNvPicPr>
            <p:nvPr/>
          </p:nvPicPr>
          <p:blipFill>
            <a:blip r:embed="rId10" cstate="print">
              <a:duotone>
                <a:srgbClr val="009CE1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7047164" y="2576182"/>
              <a:ext cx="237980" cy="241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" name="Text Box 30"/>
            <p:cNvSpPr txBox="1">
              <a:spLocks noChangeArrowheads="1"/>
            </p:cNvSpPr>
            <p:nvPr/>
          </p:nvSpPr>
          <p:spPr bwMode="auto">
            <a:xfrm>
              <a:off x="6064352" y="2944778"/>
              <a:ext cx="65220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DR_OP_N_Dist1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04" name="Text Box 30"/>
            <p:cNvSpPr txBox="1">
              <a:spLocks noChangeArrowheads="1"/>
            </p:cNvSpPr>
            <p:nvPr/>
          </p:nvSpPr>
          <p:spPr bwMode="auto">
            <a:xfrm>
              <a:off x="6176264" y="2702839"/>
              <a:ext cx="813569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DR_OP_N_BB_SH#1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05" name="Text Box 30"/>
            <p:cNvSpPr txBox="1">
              <a:spLocks noChangeArrowheads="1"/>
            </p:cNvSpPr>
            <p:nvPr/>
          </p:nvSpPr>
          <p:spPr bwMode="auto">
            <a:xfrm>
              <a:off x="7059834" y="2703980"/>
              <a:ext cx="813569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DR_OP_N_BB_SH#2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106" name="직선 연결선 105"/>
            <p:cNvCxnSpPr>
              <a:stCxn id="107" idx="1"/>
              <a:endCxn id="96" idx="1"/>
            </p:cNvCxnSpPr>
            <p:nvPr/>
          </p:nvCxnSpPr>
          <p:spPr>
            <a:xfrm>
              <a:off x="6486398" y="3142222"/>
              <a:ext cx="464109" cy="657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7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6486398" y="3027417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6726128" y="3028799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Text Box 30"/>
            <p:cNvSpPr txBox="1">
              <a:spLocks noChangeArrowheads="1"/>
            </p:cNvSpPr>
            <p:nvPr/>
          </p:nvSpPr>
          <p:spPr bwMode="auto">
            <a:xfrm>
              <a:off x="6542182" y="2944778"/>
              <a:ext cx="697004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DR_OP_N_Dist2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pic>
          <p:nvPicPr>
            <p:cNvPr id="110" name="Picture 50" descr="LocalDirector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7168" y="3101090"/>
              <a:ext cx="199618" cy="90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50" descr="LocalDirector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8416" y="3095151"/>
              <a:ext cx="199618" cy="90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" name="Text Box 30"/>
            <p:cNvSpPr txBox="1">
              <a:spLocks noChangeArrowheads="1"/>
            </p:cNvSpPr>
            <p:nvPr/>
          </p:nvSpPr>
          <p:spPr bwMode="auto">
            <a:xfrm>
              <a:off x="6994738" y="2944778"/>
              <a:ext cx="648189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DR_OP_N_Dist3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cxnSp>
          <p:nvCxnSpPr>
            <p:cNvPr id="113" name="직선 연결선 112"/>
            <p:cNvCxnSpPr>
              <a:stCxn id="114" idx="1"/>
              <a:endCxn id="111" idx="1"/>
            </p:cNvCxnSpPr>
            <p:nvPr/>
          </p:nvCxnSpPr>
          <p:spPr>
            <a:xfrm>
              <a:off x="7344307" y="3133880"/>
              <a:ext cx="464109" cy="657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4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7344307" y="3019075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7584037" y="3020457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Text Box 30"/>
            <p:cNvSpPr txBox="1">
              <a:spLocks noChangeArrowheads="1"/>
            </p:cNvSpPr>
            <p:nvPr/>
          </p:nvSpPr>
          <p:spPr bwMode="auto">
            <a:xfrm>
              <a:off x="7429098" y="2944778"/>
              <a:ext cx="663941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DR_OP_N_Dist4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17" name="Text Box 30"/>
            <p:cNvSpPr txBox="1">
              <a:spLocks noChangeArrowheads="1"/>
            </p:cNvSpPr>
            <p:nvPr/>
          </p:nvSpPr>
          <p:spPr bwMode="auto">
            <a:xfrm>
              <a:off x="6079772" y="3177993"/>
              <a:ext cx="46046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>
                  <a:solidFill>
                    <a:srgbClr val="343434"/>
                  </a:solidFill>
                  <a:latin typeface="+mj-ea"/>
                  <a:ea typeface="+mj-ea"/>
                </a:rPr>
                <a:t>DR_L4</a:t>
              </a:r>
              <a:endParaRPr lang="ko-KR" altLang="en-US" sz="500" kern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18" name="Text Box 30"/>
            <p:cNvSpPr txBox="1">
              <a:spLocks noChangeArrowheads="1"/>
            </p:cNvSpPr>
            <p:nvPr/>
          </p:nvSpPr>
          <p:spPr bwMode="auto">
            <a:xfrm>
              <a:off x="755171" y="4102238"/>
              <a:ext cx="612105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(</a:t>
              </a:r>
              <a:r>
                <a: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rPr>
                <a:t>신</a:t>
              </a: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)DB L3 SW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19" name="직사각형 118"/>
            <p:cNvSpPr/>
            <p:nvPr/>
          </p:nvSpPr>
          <p:spPr>
            <a:xfrm>
              <a:off x="89800" y="4767200"/>
              <a:ext cx="742957" cy="16670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00" b="1" spc="-214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온라인결제   </a:t>
              </a:r>
              <a:r>
                <a:rPr lang="ko-KR" altLang="en-US" sz="600" b="1" spc="-214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분리 존</a:t>
              </a:r>
            </a:p>
          </p:txBody>
        </p:sp>
        <p:grpSp>
          <p:nvGrpSpPr>
            <p:cNvPr id="120" name="그룹 119"/>
            <p:cNvGrpSpPr/>
            <p:nvPr/>
          </p:nvGrpSpPr>
          <p:grpSpPr>
            <a:xfrm>
              <a:off x="887601" y="3757781"/>
              <a:ext cx="2171998" cy="1403977"/>
              <a:chOff x="1114388" y="7014534"/>
              <a:chExt cx="3040797" cy="1965567"/>
            </a:xfrm>
          </p:grpSpPr>
          <p:cxnSp>
            <p:nvCxnSpPr>
              <p:cNvPr id="253" name="직선 연결선 252"/>
              <p:cNvCxnSpPr>
                <a:stCxn id="299" idx="1"/>
                <a:endCxn id="298" idx="3"/>
              </p:cNvCxnSpPr>
              <p:nvPr/>
            </p:nvCxnSpPr>
            <p:spPr>
              <a:xfrm flipH="1" flipV="1">
                <a:off x="2910191" y="8267823"/>
                <a:ext cx="694307" cy="1208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254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2971776" y="8553476"/>
                <a:ext cx="500066" cy="357189"/>
              </a:xfrm>
              <a:prstGeom prst="rect">
                <a:avLst/>
              </a:prstGeom>
              <a:solidFill>
                <a:schemeClr val="bg1">
                  <a:alpha val="37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55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1790668" y="8061030"/>
                <a:ext cx="428628" cy="357189"/>
              </a:xfrm>
              <a:prstGeom prst="rect">
                <a:avLst/>
              </a:prstGeom>
              <a:solidFill>
                <a:schemeClr val="bg1">
                  <a:alpha val="37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56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2257396" y="8056269"/>
                <a:ext cx="428628" cy="357189"/>
              </a:xfrm>
              <a:prstGeom prst="rect">
                <a:avLst/>
              </a:prstGeom>
              <a:solidFill>
                <a:schemeClr val="bg1">
                  <a:alpha val="37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57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1257264" y="7913369"/>
                <a:ext cx="500066" cy="357189"/>
              </a:xfrm>
              <a:prstGeom prst="rect">
                <a:avLst/>
              </a:prstGeom>
              <a:solidFill>
                <a:schemeClr val="bg1">
                  <a:alpha val="37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58" name="직사각형 257"/>
              <p:cNvSpPr/>
              <p:nvPr/>
            </p:nvSpPr>
            <p:spPr>
              <a:xfrm>
                <a:off x="1129628" y="7916250"/>
                <a:ext cx="785819" cy="34470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WAS </a:t>
                </a:r>
              </a:p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(</a:t>
                </a:r>
                <a:r>
                  <a:rPr lang="ko-KR" altLang="en-US" sz="500" b="1" kern="0" dirty="0" err="1">
                    <a:solidFill>
                      <a:sysClr val="windowText" lastClr="000000"/>
                    </a:solidFill>
                    <a:latin typeface="+mj-ea"/>
                  </a:rPr>
                  <a:t>디지널채널</a:t>
                </a: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)</a:t>
                </a:r>
                <a:endParaRPr lang="ko-KR" altLang="en-US" sz="500" b="1" kern="0" dirty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  <p:sp>
            <p:nvSpPr>
              <p:cNvPr id="259" name="직사각형 258"/>
              <p:cNvSpPr/>
              <p:nvPr/>
            </p:nvSpPr>
            <p:spPr>
              <a:xfrm>
                <a:off x="2206569" y="8071507"/>
                <a:ext cx="577209" cy="34470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WAS </a:t>
                </a:r>
              </a:p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Zone#2</a:t>
                </a:r>
                <a:endParaRPr lang="ko-KR" altLang="en-US" sz="500" b="1" kern="0" dirty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  <p:sp>
            <p:nvSpPr>
              <p:cNvPr id="260" name="직사각형 259"/>
              <p:cNvSpPr/>
              <p:nvPr/>
            </p:nvSpPr>
            <p:spPr>
              <a:xfrm>
                <a:off x="1733874" y="8079128"/>
                <a:ext cx="577209" cy="34470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WAS </a:t>
                </a:r>
              </a:p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Zone#1</a:t>
                </a:r>
                <a:endParaRPr lang="ko-KR" altLang="en-US" sz="500" b="1" kern="0" dirty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  <p:pic>
            <p:nvPicPr>
              <p:cNvPr id="261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1" cstate="print"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1939478" y="7681884"/>
                <a:ext cx="286972" cy="1477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2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1" cstate="print"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2265042" y="7681884"/>
                <a:ext cx="286972" cy="1477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3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2949007" y="7687474"/>
                <a:ext cx="269255" cy="142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4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3250121" y="7687474"/>
                <a:ext cx="269255" cy="142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5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09908" y="7992985"/>
                <a:ext cx="160997" cy="12748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66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26951" y="7993467"/>
                <a:ext cx="160997" cy="12748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67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7735" y="8000965"/>
                <a:ext cx="160997" cy="12748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68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4778" y="8001447"/>
                <a:ext cx="160997" cy="12748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269" name="직선 연결선 268"/>
              <p:cNvCxnSpPr>
                <a:stCxn id="265" idx="0"/>
                <a:endCxn id="261" idx="2"/>
              </p:cNvCxnSpPr>
              <p:nvPr/>
            </p:nvCxnSpPr>
            <p:spPr>
              <a:xfrm flipV="1">
                <a:off x="1890407" y="7829681"/>
                <a:ext cx="192557" cy="163304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직선 연결선 269"/>
              <p:cNvCxnSpPr>
                <a:stCxn id="266" idx="0"/>
                <a:endCxn id="262" idx="2"/>
              </p:cNvCxnSpPr>
              <p:nvPr/>
            </p:nvCxnSpPr>
            <p:spPr>
              <a:xfrm flipV="1">
                <a:off x="2107450" y="7829681"/>
                <a:ext cx="301079" cy="163785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" name="직선 연결선 270"/>
              <p:cNvCxnSpPr>
                <a:stCxn id="267" idx="0"/>
                <a:endCxn id="261" idx="2"/>
              </p:cNvCxnSpPr>
              <p:nvPr/>
            </p:nvCxnSpPr>
            <p:spPr>
              <a:xfrm flipH="1" flipV="1">
                <a:off x="2082964" y="7829681"/>
                <a:ext cx="275270" cy="171284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직선 연결선 271"/>
              <p:cNvCxnSpPr>
                <a:stCxn id="268" idx="0"/>
                <a:endCxn id="262" idx="2"/>
              </p:cNvCxnSpPr>
              <p:nvPr/>
            </p:nvCxnSpPr>
            <p:spPr>
              <a:xfrm flipH="1" flipV="1">
                <a:off x="2408528" y="7829681"/>
                <a:ext cx="166749" cy="171765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직선 연결선 272"/>
              <p:cNvCxnSpPr>
                <a:stCxn id="265" idx="3"/>
                <a:endCxn id="266" idx="1"/>
              </p:cNvCxnSpPr>
              <p:nvPr/>
            </p:nvCxnSpPr>
            <p:spPr>
              <a:xfrm>
                <a:off x="1970905" y="8056730"/>
                <a:ext cx="56046" cy="482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직선 연결선 273"/>
              <p:cNvCxnSpPr>
                <a:stCxn id="267" idx="3"/>
                <a:endCxn id="268" idx="1"/>
              </p:cNvCxnSpPr>
              <p:nvPr/>
            </p:nvCxnSpPr>
            <p:spPr>
              <a:xfrm>
                <a:off x="2438732" y="8064710"/>
                <a:ext cx="56046" cy="482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5" name="직사각형 274"/>
              <p:cNvSpPr/>
              <p:nvPr/>
            </p:nvSpPr>
            <p:spPr>
              <a:xfrm>
                <a:off x="2661314" y="8635392"/>
                <a:ext cx="1151725" cy="34470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Internet</a:t>
                </a:r>
              </a:p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(</a:t>
                </a:r>
                <a:r>
                  <a:rPr lang="ko-KR" altLang="en-US" sz="500" b="1" kern="0" dirty="0">
                    <a:solidFill>
                      <a:sysClr val="windowText" lastClr="000000"/>
                    </a:solidFill>
                    <a:latin typeface="+mj-ea"/>
                  </a:rPr>
                  <a:t>홈페이지</a:t>
                </a: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,</a:t>
                </a:r>
                <a:r>
                  <a:rPr lang="ko-KR" altLang="en-US" sz="500" b="1" kern="0" dirty="0">
                    <a:solidFill>
                      <a:sysClr val="windowText" lastClr="000000"/>
                    </a:solidFill>
                    <a:latin typeface="+mj-ea"/>
                  </a:rPr>
                  <a:t>디지털채널</a:t>
                </a: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)</a:t>
                </a:r>
                <a:endParaRPr lang="ko-KR" altLang="en-US" sz="500" b="1" kern="0" dirty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  <p:cxnSp>
            <p:nvCxnSpPr>
              <p:cNvPr id="276" name="직선 연결선 275"/>
              <p:cNvCxnSpPr>
                <a:stCxn id="261" idx="3"/>
              </p:cNvCxnSpPr>
              <p:nvPr/>
            </p:nvCxnSpPr>
            <p:spPr>
              <a:xfrm>
                <a:off x="2226450" y="7755783"/>
                <a:ext cx="0" cy="0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" name="직선 연결선 276"/>
              <p:cNvCxnSpPr>
                <a:stCxn id="261" idx="3"/>
                <a:endCxn id="262" idx="1"/>
              </p:cNvCxnSpPr>
              <p:nvPr/>
            </p:nvCxnSpPr>
            <p:spPr>
              <a:xfrm>
                <a:off x="2226450" y="7755783"/>
                <a:ext cx="38592" cy="0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직선 연결선 277"/>
              <p:cNvCxnSpPr>
                <a:stCxn id="263" idx="3"/>
                <a:endCxn id="264" idx="1"/>
              </p:cNvCxnSpPr>
              <p:nvPr/>
            </p:nvCxnSpPr>
            <p:spPr>
              <a:xfrm>
                <a:off x="3218263" y="7758578"/>
                <a:ext cx="31859" cy="0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9" name="Text Box 30"/>
              <p:cNvSpPr txBox="1">
                <a:spLocks noChangeArrowheads="1"/>
              </p:cNvSpPr>
              <p:nvPr/>
            </p:nvSpPr>
            <p:spPr bwMode="auto">
              <a:xfrm>
                <a:off x="2828901" y="7577156"/>
                <a:ext cx="719383" cy="204646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en-US" altLang="ko-KR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192 L3 SW</a:t>
                </a:r>
                <a:endPara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80" name="Text Box 30"/>
              <p:cNvSpPr txBox="1">
                <a:spLocks noChangeArrowheads="1"/>
              </p:cNvSpPr>
              <p:nvPr/>
            </p:nvSpPr>
            <p:spPr bwMode="auto">
              <a:xfrm>
                <a:off x="1804946" y="7562873"/>
                <a:ext cx="857256" cy="204646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en-US" altLang="ko-KR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(</a:t>
                </a:r>
                <a:r>
                  <a:rPr lang="ko-KR" altLang="en-US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구</a:t>
                </a:r>
                <a:r>
                  <a:rPr lang="en-US" altLang="ko-KR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)DB L3 SW</a:t>
                </a:r>
                <a:endPara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endParaRPr>
              </a:p>
            </p:txBody>
          </p:sp>
          <p:pic>
            <p:nvPicPr>
              <p:cNvPr id="281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2951055" y="7967667"/>
                <a:ext cx="269255" cy="142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2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3252170" y="7967667"/>
                <a:ext cx="269255" cy="142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283" name="직선 연결선 282"/>
              <p:cNvCxnSpPr/>
              <p:nvPr/>
            </p:nvCxnSpPr>
            <p:spPr>
              <a:xfrm>
                <a:off x="3218263" y="8018708"/>
                <a:ext cx="31859" cy="0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직선 연결선 283"/>
              <p:cNvCxnSpPr>
                <a:stCxn id="282" idx="0"/>
                <a:endCxn id="264" idx="2"/>
              </p:cNvCxnSpPr>
              <p:nvPr/>
            </p:nvCxnSpPr>
            <p:spPr>
              <a:xfrm flipH="1" flipV="1">
                <a:off x="3384749" y="7829681"/>
                <a:ext cx="2048" cy="137985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직선 연결선 284"/>
              <p:cNvCxnSpPr>
                <a:stCxn id="281" idx="0"/>
                <a:endCxn id="263" idx="2"/>
              </p:cNvCxnSpPr>
              <p:nvPr/>
            </p:nvCxnSpPr>
            <p:spPr>
              <a:xfrm flipH="1" flipV="1">
                <a:off x="3083635" y="7829681"/>
                <a:ext cx="2048" cy="137985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6" name="Text Box 30"/>
              <p:cNvSpPr txBox="1">
                <a:spLocks noChangeArrowheads="1"/>
              </p:cNvSpPr>
              <p:nvPr/>
            </p:nvSpPr>
            <p:spPr bwMode="auto">
              <a:xfrm>
                <a:off x="2617443" y="7857616"/>
                <a:ext cx="1000132" cy="204646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ko-KR" altLang="en-US" sz="500" kern="0" dirty="0" err="1">
                    <a:solidFill>
                      <a:srgbClr val="343434"/>
                    </a:solidFill>
                    <a:latin typeface="+mj-ea"/>
                    <a:ea typeface="+mj-ea"/>
                  </a:rPr>
                  <a:t>호스팅</a:t>
                </a:r>
                <a:r>
                  <a:rPr lang="ko-KR" altLang="en-US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 </a:t>
                </a:r>
                <a:r>
                  <a:rPr lang="ko-KR" altLang="en-US" sz="500" kern="0" dirty="0" err="1">
                    <a:solidFill>
                      <a:srgbClr val="343434"/>
                    </a:solidFill>
                    <a:latin typeface="+mj-ea"/>
                    <a:ea typeface="+mj-ea"/>
                  </a:rPr>
                  <a:t>백본</a:t>
                </a:r>
                <a:r>
                  <a:rPr lang="ko-KR" altLang="en-US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 </a:t>
                </a:r>
                <a:r>
                  <a:rPr lang="en-US" altLang="ko-KR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SW</a:t>
                </a:r>
                <a:endPara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endParaRPr>
              </a:p>
            </p:txBody>
          </p:sp>
          <p:pic>
            <p:nvPicPr>
              <p:cNvPr id="287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06154" y="8204360"/>
                <a:ext cx="160997" cy="12748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88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06167" y="8204841"/>
                <a:ext cx="160997" cy="12748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289" name="직선 연결선 288"/>
              <p:cNvCxnSpPr>
                <a:stCxn id="287" idx="3"/>
                <a:endCxn id="288" idx="1"/>
              </p:cNvCxnSpPr>
              <p:nvPr/>
            </p:nvCxnSpPr>
            <p:spPr>
              <a:xfrm>
                <a:off x="3167151" y="8268104"/>
                <a:ext cx="139016" cy="482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직선 연결선 289"/>
              <p:cNvCxnSpPr>
                <a:stCxn id="288" idx="0"/>
                <a:endCxn id="282" idx="2"/>
              </p:cNvCxnSpPr>
              <p:nvPr/>
            </p:nvCxnSpPr>
            <p:spPr>
              <a:xfrm flipV="1">
                <a:off x="3386666" y="8109874"/>
                <a:ext cx="131" cy="94967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직선 연결선 290"/>
              <p:cNvCxnSpPr>
                <a:stCxn id="287" idx="0"/>
                <a:endCxn id="281" idx="2"/>
              </p:cNvCxnSpPr>
              <p:nvPr/>
            </p:nvCxnSpPr>
            <p:spPr>
              <a:xfrm flipH="1" flipV="1">
                <a:off x="3085683" y="8109874"/>
                <a:ext cx="970" cy="94485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292" name="Picture 115" descr="아이콘장비_양갱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78818" y="8415969"/>
                <a:ext cx="211274" cy="234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3" name="Picture 115" descr="아이콘장비_양갱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82064" y="8416613"/>
                <a:ext cx="211274" cy="234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294" name="직선 연결선 293"/>
              <p:cNvCxnSpPr>
                <a:stCxn id="292" idx="3"/>
                <a:endCxn id="293" idx="1"/>
              </p:cNvCxnSpPr>
              <p:nvPr/>
            </p:nvCxnSpPr>
            <p:spPr>
              <a:xfrm>
                <a:off x="3190092" y="8533217"/>
                <a:ext cx="91972" cy="644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직선 연결선 294"/>
              <p:cNvCxnSpPr>
                <a:stCxn id="292" idx="0"/>
                <a:endCxn id="287" idx="2"/>
              </p:cNvCxnSpPr>
              <p:nvPr/>
            </p:nvCxnSpPr>
            <p:spPr>
              <a:xfrm flipV="1">
                <a:off x="3084455" y="8331848"/>
                <a:ext cx="2198" cy="84121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직선 연결선 295"/>
              <p:cNvCxnSpPr>
                <a:stCxn id="293" idx="0"/>
                <a:endCxn id="288" idx="2"/>
              </p:cNvCxnSpPr>
              <p:nvPr/>
            </p:nvCxnSpPr>
            <p:spPr>
              <a:xfrm flipH="1" flipV="1">
                <a:off x="3386666" y="8332330"/>
                <a:ext cx="1035" cy="84283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Text Box 30"/>
              <p:cNvSpPr txBox="1">
                <a:spLocks noChangeArrowheads="1"/>
              </p:cNvSpPr>
              <p:nvPr/>
            </p:nvSpPr>
            <p:spPr bwMode="auto">
              <a:xfrm>
                <a:off x="2828901" y="8515375"/>
                <a:ext cx="917960" cy="204646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ko-KR" altLang="en-US" sz="500" kern="0" dirty="0" err="1">
                    <a:solidFill>
                      <a:srgbClr val="343434"/>
                    </a:solidFill>
                    <a:latin typeface="+mj-ea"/>
                    <a:ea typeface="+mj-ea"/>
                  </a:rPr>
                  <a:t>호스팅</a:t>
                </a:r>
                <a:r>
                  <a:rPr lang="ko-KR" altLang="en-US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 방화벽</a:t>
                </a:r>
              </a:p>
            </p:txBody>
          </p:sp>
          <p:pic>
            <p:nvPicPr>
              <p:cNvPr id="298" name="Picture 33" descr="L700 new [Volan]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7067" t="11099" r="16632" b="8002"/>
              <a:stretch>
                <a:fillRect/>
              </a:stretch>
            </p:blipFill>
            <p:spPr bwMode="auto">
              <a:xfrm>
                <a:off x="2743249" y="8240536"/>
                <a:ext cx="166942" cy="545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9" name="Picture 33" descr="L700 new [Volan]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7067" t="11099" r="16632" b="8002"/>
              <a:stretch>
                <a:fillRect/>
              </a:stretch>
            </p:blipFill>
            <p:spPr bwMode="auto">
              <a:xfrm>
                <a:off x="3604498" y="8241744"/>
                <a:ext cx="166942" cy="545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0" name="Text Box 30"/>
              <p:cNvSpPr txBox="1">
                <a:spLocks noChangeArrowheads="1"/>
              </p:cNvSpPr>
              <p:nvPr/>
            </p:nvSpPr>
            <p:spPr bwMode="auto">
              <a:xfrm>
                <a:off x="2900338" y="8158187"/>
                <a:ext cx="656096" cy="204646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ko-KR" altLang="en-US" sz="500" kern="0" dirty="0" err="1">
                    <a:solidFill>
                      <a:srgbClr val="343434"/>
                    </a:solidFill>
                    <a:latin typeface="+mj-ea"/>
                    <a:ea typeface="+mj-ea"/>
                  </a:rPr>
                  <a:t>호스팅</a:t>
                </a:r>
                <a:r>
                  <a:rPr lang="ko-KR" altLang="en-US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 </a:t>
                </a:r>
                <a:r>
                  <a:rPr lang="en-US" altLang="ko-KR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L4</a:t>
                </a:r>
                <a:endPara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01" name="Text Box 30"/>
              <p:cNvSpPr txBox="1">
                <a:spLocks noChangeArrowheads="1"/>
              </p:cNvSpPr>
              <p:nvPr/>
            </p:nvSpPr>
            <p:spPr bwMode="auto">
              <a:xfrm>
                <a:off x="3456663" y="8290754"/>
                <a:ext cx="698522" cy="204646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en-US" altLang="ko-KR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SSL </a:t>
                </a:r>
                <a:r>
                  <a:rPr lang="ko-KR" altLang="en-US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가속기</a:t>
                </a:r>
              </a:p>
            </p:txBody>
          </p:sp>
          <p:pic>
            <p:nvPicPr>
              <p:cNvPr id="302" name="Picture 46" descr="Kicker_concept_9a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70500" y="8006320"/>
                <a:ext cx="153884" cy="575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303" name="직선 연결선 302"/>
              <p:cNvCxnSpPr>
                <a:stCxn id="282" idx="3"/>
                <a:endCxn id="302" idx="1"/>
              </p:cNvCxnSpPr>
              <p:nvPr/>
            </p:nvCxnSpPr>
            <p:spPr>
              <a:xfrm flipV="1">
                <a:off x="3521425" y="8035104"/>
                <a:ext cx="49075" cy="3667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304" name="Picture 46" descr="Kicker_concept_9a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7462" y="8007690"/>
                <a:ext cx="153884" cy="575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305" name="직선 연결선 304"/>
              <p:cNvCxnSpPr>
                <a:stCxn id="304" idx="3"/>
                <a:endCxn id="281" idx="1"/>
              </p:cNvCxnSpPr>
              <p:nvPr/>
            </p:nvCxnSpPr>
            <p:spPr>
              <a:xfrm>
                <a:off x="2911346" y="8036474"/>
                <a:ext cx="39709" cy="2297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6" name="Text Box 30"/>
              <p:cNvSpPr txBox="1">
                <a:spLocks noChangeArrowheads="1"/>
              </p:cNvSpPr>
              <p:nvPr/>
            </p:nvSpPr>
            <p:spPr bwMode="auto">
              <a:xfrm>
                <a:off x="3471842" y="7872434"/>
                <a:ext cx="571504" cy="204646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en-US" altLang="ko-KR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IDS/IPS</a:t>
                </a:r>
                <a:endPara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07" name="Text Box 30"/>
              <p:cNvSpPr txBox="1">
                <a:spLocks noChangeArrowheads="1"/>
              </p:cNvSpPr>
              <p:nvPr/>
            </p:nvSpPr>
            <p:spPr bwMode="auto">
              <a:xfrm>
                <a:off x="1828767" y="7943872"/>
                <a:ext cx="868008" cy="204646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en-US" altLang="ko-KR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WAS L4 SW</a:t>
                </a:r>
                <a:endPara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endParaRPr>
              </a:p>
            </p:txBody>
          </p:sp>
          <p:pic>
            <p:nvPicPr>
              <p:cNvPr id="308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1" cstate="print"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1209401" y="7681884"/>
                <a:ext cx="286972" cy="1477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9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1" cstate="print"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1534965" y="7681884"/>
                <a:ext cx="286972" cy="1477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0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0740" y="7884614"/>
                <a:ext cx="160997" cy="12748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11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70736" y="7884294"/>
                <a:ext cx="160997" cy="12748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312" name="직선 연결선 311"/>
              <p:cNvCxnSpPr>
                <a:stCxn id="311" idx="0"/>
                <a:endCxn id="308" idx="2"/>
              </p:cNvCxnSpPr>
              <p:nvPr/>
            </p:nvCxnSpPr>
            <p:spPr>
              <a:xfrm flipV="1">
                <a:off x="1351235" y="7829681"/>
                <a:ext cx="1652" cy="54613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" name="직선 연결선 312"/>
              <p:cNvCxnSpPr>
                <a:stCxn id="310" idx="0"/>
                <a:endCxn id="309" idx="2"/>
              </p:cNvCxnSpPr>
              <p:nvPr/>
            </p:nvCxnSpPr>
            <p:spPr>
              <a:xfrm flipH="1" flipV="1">
                <a:off x="1678451" y="7829681"/>
                <a:ext cx="2788" cy="54933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4" name="Text Box 30"/>
              <p:cNvSpPr txBox="1">
                <a:spLocks noChangeArrowheads="1"/>
              </p:cNvSpPr>
              <p:nvPr/>
            </p:nvSpPr>
            <p:spPr bwMode="auto">
              <a:xfrm>
                <a:off x="1114388" y="7800998"/>
                <a:ext cx="759571" cy="204646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en-US" altLang="ko-KR" sz="500" kern="0" dirty="0">
                    <a:solidFill>
                      <a:srgbClr val="343434"/>
                    </a:solidFill>
                    <a:latin typeface="+mj-ea"/>
                    <a:ea typeface="+mj-ea"/>
                  </a:rPr>
                  <a:t>WAS L4 SW</a:t>
                </a:r>
                <a:endPara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endParaRPr>
              </a:p>
            </p:txBody>
          </p:sp>
          <p:cxnSp>
            <p:nvCxnSpPr>
              <p:cNvPr id="315" name="직선 연결선 314"/>
              <p:cNvCxnSpPr>
                <a:stCxn id="308" idx="3"/>
                <a:endCxn id="309" idx="1"/>
              </p:cNvCxnSpPr>
              <p:nvPr/>
            </p:nvCxnSpPr>
            <p:spPr>
              <a:xfrm>
                <a:off x="1496373" y="7755783"/>
                <a:ext cx="38592" cy="1588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316" name="Picture 115" descr="아이콘장비_양갱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39836" y="7014534"/>
                <a:ext cx="211274" cy="234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" name="Picture 115" descr="아이콘장비_양갱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3082" y="7015178"/>
                <a:ext cx="211274" cy="234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318" name="직선 연결선 317"/>
              <p:cNvCxnSpPr>
                <a:stCxn id="316" idx="3"/>
                <a:endCxn id="317" idx="1"/>
              </p:cNvCxnSpPr>
              <p:nvPr/>
            </p:nvCxnSpPr>
            <p:spPr>
              <a:xfrm>
                <a:off x="1951110" y="7131781"/>
                <a:ext cx="91972" cy="644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직선 연결선 318"/>
              <p:cNvCxnSpPr>
                <a:stCxn id="316" idx="2"/>
                <a:endCxn id="308" idx="0"/>
              </p:cNvCxnSpPr>
              <p:nvPr/>
            </p:nvCxnSpPr>
            <p:spPr>
              <a:xfrm rot="5400000">
                <a:off x="1382752" y="7219163"/>
                <a:ext cx="432856" cy="492586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직선 연결선 319"/>
              <p:cNvCxnSpPr>
                <a:stCxn id="317" idx="2"/>
                <a:endCxn id="309" idx="0"/>
              </p:cNvCxnSpPr>
              <p:nvPr/>
            </p:nvCxnSpPr>
            <p:spPr>
              <a:xfrm rot="5400000">
                <a:off x="1697479" y="7230644"/>
                <a:ext cx="432212" cy="470268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직선 연결선 320"/>
              <p:cNvCxnSpPr>
                <a:stCxn id="316" idx="2"/>
                <a:endCxn id="261" idx="0"/>
              </p:cNvCxnSpPr>
              <p:nvPr/>
            </p:nvCxnSpPr>
            <p:spPr>
              <a:xfrm rot="16200000" flipH="1">
                <a:off x="1747790" y="7346710"/>
                <a:ext cx="432856" cy="237491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직선 연결선 321"/>
              <p:cNvCxnSpPr>
                <a:stCxn id="317" idx="2"/>
                <a:endCxn id="262" idx="0"/>
              </p:cNvCxnSpPr>
              <p:nvPr/>
            </p:nvCxnSpPr>
            <p:spPr>
              <a:xfrm rot="16200000" flipH="1">
                <a:off x="2062517" y="7335873"/>
                <a:ext cx="432212" cy="259809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직선 연결선 322"/>
              <p:cNvCxnSpPr>
                <a:stCxn id="316" idx="2"/>
                <a:endCxn id="263" idx="0"/>
              </p:cNvCxnSpPr>
              <p:nvPr/>
            </p:nvCxnSpPr>
            <p:spPr>
              <a:xfrm rot="16200000" flipH="1">
                <a:off x="2245331" y="6849170"/>
                <a:ext cx="438446" cy="1238162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직선 연결선 323"/>
              <p:cNvCxnSpPr>
                <a:stCxn id="317" idx="2"/>
                <a:endCxn id="264" idx="0"/>
              </p:cNvCxnSpPr>
              <p:nvPr/>
            </p:nvCxnSpPr>
            <p:spPr>
              <a:xfrm rot="16200000" flipH="1">
                <a:off x="2547833" y="6850558"/>
                <a:ext cx="437802" cy="1236030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1" name="그룹 120"/>
            <p:cNvGrpSpPr/>
            <p:nvPr/>
          </p:nvGrpSpPr>
          <p:grpSpPr>
            <a:xfrm>
              <a:off x="30996" y="3709256"/>
              <a:ext cx="846201" cy="1058542"/>
              <a:chOff x="29138" y="8033549"/>
              <a:chExt cx="1184681" cy="1481959"/>
            </a:xfrm>
          </p:grpSpPr>
          <p:pic>
            <p:nvPicPr>
              <p:cNvPr id="220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614362" y="8977313"/>
                <a:ext cx="428587" cy="252442"/>
              </a:xfrm>
              <a:prstGeom prst="rect">
                <a:avLst/>
              </a:prstGeom>
              <a:solidFill>
                <a:schemeClr val="bg1">
                  <a:alpha val="37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21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209548" y="8653463"/>
                <a:ext cx="357190" cy="247650"/>
              </a:xfrm>
              <a:prstGeom prst="rect">
                <a:avLst/>
              </a:prstGeom>
              <a:solidFill>
                <a:schemeClr val="bg1">
                  <a:alpha val="37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22" name="직사각형 221"/>
              <p:cNvSpPr/>
              <p:nvPr/>
            </p:nvSpPr>
            <p:spPr>
              <a:xfrm>
                <a:off x="29138" y="8648726"/>
                <a:ext cx="770211" cy="34470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WAS</a:t>
                </a:r>
              </a:p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(</a:t>
                </a:r>
                <a:r>
                  <a:rPr lang="ko-KR" altLang="en-US" sz="500" b="1" kern="0" dirty="0">
                    <a:solidFill>
                      <a:sysClr val="windowText" lastClr="000000"/>
                    </a:solidFill>
                    <a:latin typeface="+mj-ea"/>
                  </a:rPr>
                  <a:t>온라인결제</a:t>
                </a: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)</a:t>
                </a:r>
                <a:endParaRPr lang="ko-KR" altLang="en-US" sz="500" b="1" kern="0" dirty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  <p:sp>
            <p:nvSpPr>
              <p:cNvPr id="223" name="직사각형 222"/>
              <p:cNvSpPr/>
              <p:nvPr/>
            </p:nvSpPr>
            <p:spPr>
              <a:xfrm>
                <a:off x="443608" y="8996389"/>
                <a:ext cx="770211" cy="34470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Internet</a:t>
                </a:r>
              </a:p>
              <a:p>
                <a:pPr algn="ctr">
                  <a:defRPr/>
                </a:pP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(</a:t>
                </a:r>
                <a:r>
                  <a:rPr lang="ko-KR" altLang="en-US" sz="500" b="1" kern="0" dirty="0">
                    <a:solidFill>
                      <a:sysClr val="windowText" lastClr="000000"/>
                    </a:solidFill>
                    <a:latin typeface="+mj-ea"/>
                  </a:rPr>
                  <a:t>온라인결제</a:t>
                </a:r>
                <a:r>
                  <a:rPr lang="en-US" altLang="ko-KR" sz="500" b="1" kern="0" dirty="0">
                    <a:solidFill>
                      <a:sysClr val="windowText" lastClr="000000"/>
                    </a:solidFill>
                    <a:latin typeface="+mj-ea"/>
                  </a:rPr>
                  <a:t>)</a:t>
                </a:r>
                <a:endParaRPr lang="ko-KR" altLang="en-US" sz="500" b="1" kern="0" dirty="0">
                  <a:solidFill>
                    <a:sysClr val="windowText" lastClr="000000"/>
                  </a:solidFill>
                  <a:latin typeface="+mj-ea"/>
                </a:endParaRPr>
              </a:p>
            </p:txBody>
          </p:sp>
          <p:cxnSp>
            <p:nvCxnSpPr>
              <p:cNvPr id="224" name="직선 연결선 223"/>
              <p:cNvCxnSpPr>
                <a:stCxn id="230" idx="0"/>
                <a:endCxn id="228" idx="2"/>
              </p:cNvCxnSpPr>
              <p:nvPr/>
            </p:nvCxnSpPr>
            <p:spPr>
              <a:xfrm rot="5400000" flipH="1" flipV="1">
                <a:off x="367652" y="8269666"/>
                <a:ext cx="127873" cy="225380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직선 연결선 224"/>
              <p:cNvCxnSpPr>
                <a:stCxn id="232" idx="0"/>
                <a:endCxn id="229" idx="2"/>
              </p:cNvCxnSpPr>
              <p:nvPr/>
            </p:nvCxnSpPr>
            <p:spPr>
              <a:xfrm rot="5400000" flipH="1" flipV="1">
                <a:off x="554466" y="8267113"/>
                <a:ext cx="133302" cy="232909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" name="직선 연결선 225"/>
              <p:cNvCxnSpPr>
                <a:stCxn id="240" idx="0"/>
                <a:endCxn id="234" idx="2"/>
              </p:cNvCxnSpPr>
              <p:nvPr/>
            </p:nvCxnSpPr>
            <p:spPr>
              <a:xfrm flipH="1" flipV="1">
                <a:off x="721584" y="8545944"/>
                <a:ext cx="6060" cy="350485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직선 연결선 226"/>
              <p:cNvCxnSpPr>
                <a:stCxn id="241" idx="0"/>
                <a:endCxn id="235" idx="2"/>
              </p:cNvCxnSpPr>
              <p:nvPr/>
            </p:nvCxnSpPr>
            <p:spPr>
              <a:xfrm flipH="1" flipV="1">
                <a:off x="921614" y="8550691"/>
                <a:ext cx="5993" cy="344235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228" name="Picture 115" descr="아이콘장비_양갱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1446" y="8156746"/>
                <a:ext cx="145664" cy="1616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9" name="Picture 115" descr="아이콘장비_양갱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740" y="8155243"/>
                <a:ext cx="145664" cy="1616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0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9" cstate="print"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233227" y="8446292"/>
                <a:ext cx="171342" cy="882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BEBA8EAE-BF5A-486C-A8C5-ECC9F3942E4B}">
                    <a14:imgProps xmlns:a14="http://schemas.microsoft.com/office/drawing/2010/main">
                      <a14:imgLayer r:embed="rId21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3716" y="8597860"/>
                <a:ext cx="129066" cy="10220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32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19" cstate="print"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418992" y="8450218"/>
                <a:ext cx="171342" cy="882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3" name="Picture 20" descr="Ace_XML_Gateway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BEBA8EAE-BF5A-486C-A8C5-ECC9F3942E4B}">
                    <a14:imgProps xmlns:a14="http://schemas.microsoft.com/office/drawing/2010/main">
                      <a14:imgLayer r:embed="rId21">
                        <a14:imgEffect>
                          <a14:colorTemperature colorTemp="112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9481" y="8606549"/>
                <a:ext cx="129066" cy="10220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34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629566" y="8448745"/>
                <a:ext cx="184036" cy="971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5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829596" y="8453492"/>
                <a:ext cx="184036" cy="971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634313" y="8601145"/>
                <a:ext cx="184036" cy="971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7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834343" y="8605892"/>
                <a:ext cx="184036" cy="971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33" descr="L700 new [Volan]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7067" t="11099" r="16632" b="8002"/>
              <a:stretch>
                <a:fillRect/>
              </a:stretch>
            </p:blipFill>
            <p:spPr bwMode="auto">
              <a:xfrm>
                <a:off x="650209" y="8778539"/>
                <a:ext cx="166942" cy="545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" name="Picture 33" descr="L700 new [Volan]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7067" t="11099" r="16632" b="8002"/>
              <a:stretch>
                <a:fillRect/>
              </a:stretch>
            </p:blipFill>
            <p:spPr bwMode="auto">
              <a:xfrm>
                <a:off x="845476" y="8783286"/>
                <a:ext cx="166942" cy="545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0" name="Picture 115" descr="아이콘장비_양갱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54812" y="8896429"/>
                <a:ext cx="145664" cy="1616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1" name="Picture 115" descr="아이콘장비_양갱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4775" y="8894926"/>
                <a:ext cx="145664" cy="1616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242" name="직선 연결선 241"/>
              <p:cNvCxnSpPr>
                <a:stCxn id="234" idx="0"/>
                <a:endCxn id="228" idx="2"/>
              </p:cNvCxnSpPr>
              <p:nvPr/>
            </p:nvCxnSpPr>
            <p:spPr>
              <a:xfrm rot="16200000" flipV="1">
                <a:off x="567768" y="8294929"/>
                <a:ext cx="130326" cy="177306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직선 연결선 242"/>
              <p:cNvCxnSpPr>
                <a:stCxn id="235" idx="0"/>
                <a:endCxn id="229" idx="2"/>
              </p:cNvCxnSpPr>
              <p:nvPr/>
            </p:nvCxnSpPr>
            <p:spPr>
              <a:xfrm rot="16200000" flipV="1">
                <a:off x="761305" y="8293183"/>
                <a:ext cx="136576" cy="184042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직선 연결선 243"/>
              <p:cNvCxnSpPr>
                <a:stCxn id="228" idx="3"/>
                <a:endCxn id="229" idx="1"/>
              </p:cNvCxnSpPr>
              <p:nvPr/>
            </p:nvCxnSpPr>
            <p:spPr>
              <a:xfrm flipV="1">
                <a:off x="617110" y="8236080"/>
                <a:ext cx="47630" cy="1503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직선 연결선 244"/>
              <p:cNvCxnSpPr>
                <a:stCxn id="230" idx="3"/>
                <a:endCxn id="232" idx="1"/>
              </p:cNvCxnSpPr>
              <p:nvPr/>
            </p:nvCxnSpPr>
            <p:spPr>
              <a:xfrm>
                <a:off x="404569" y="8490415"/>
                <a:ext cx="14423" cy="3926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직선 연결선 245"/>
              <p:cNvCxnSpPr>
                <a:stCxn id="234" idx="3"/>
                <a:endCxn id="235" idx="1"/>
              </p:cNvCxnSpPr>
              <p:nvPr/>
            </p:nvCxnSpPr>
            <p:spPr>
              <a:xfrm>
                <a:off x="813602" y="8497345"/>
                <a:ext cx="15994" cy="4747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직선 연결선 246"/>
              <p:cNvCxnSpPr>
                <a:stCxn id="236" idx="3"/>
                <a:endCxn id="237" idx="1"/>
              </p:cNvCxnSpPr>
              <p:nvPr/>
            </p:nvCxnSpPr>
            <p:spPr>
              <a:xfrm>
                <a:off x="818349" y="8649745"/>
                <a:ext cx="15994" cy="4747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직선 연결선 247"/>
              <p:cNvCxnSpPr>
                <a:stCxn id="238" idx="3"/>
                <a:endCxn id="239" idx="1"/>
              </p:cNvCxnSpPr>
              <p:nvPr/>
            </p:nvCxnSpPr>
            <p:spPr>
              <a:xfrm>
                <a:off x="817151" y="8805826"/>
                <a:ext cx="28325" cy="4747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직선 연결선 248"/>
              <p:cNvCxnSpPr>
                <a:stCxn id="240" idx="3"/>
                <a:endCxn id="241" idx="1"/>
              </p:cNvCxnSpPr>
              <p:nvPr/>
            </p:nvCxnSpPr>
            <p:spPr>
              <a:xfrm flipV="1">
                <a:off x="800476" y="8975763"/>
                <a:ext cx="54299" cy="1503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직사각형 249"/>
              <p:cNvSpPr/>
              <p:nvPr/>
            </p:nvSpPr>
            <p:spPr>
              <a:xfrm>
                <a:off x="104762" y="8033549"/>
                <a:ext cx="1043939" cy="1481959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300"/>
              </a:p>
            </p:txBody>
          </p:sp>
          <p:cxnSp>
            <p:nvCxnSpPr>
              <p:cNvPr id="251" name="직선 연결선 250"/>
              <p:cNvCxnSpPr>
                <a:stCxn id="231" idx="0"/>
                <a:endCxn id="230" idx="2"/>
              </p:cNvCxnSpPr>
              <p:nvPr/>
            </p:nvCxnSpPr>
            <p:spPr>
              <a:xfrm rot="5400000" flipH="1" flipV="1">
                <a:off x="286912" y="8565875"/>
                <a:ext cx="63323" cy="649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직선 연결선 251"/>
              <p:cNvCxnSpPr>
                <a:stCxn id="233" idx="0"/>
                <a:endCxn id="232" idx="2"/>
              </p:cNvCxnSpPr>
              <p:nvPr/>
            </p:nvCxnSpPr>
            <p:spPr>
              <a:xfrm rot="5400000" flipH="1" flipV="1">
                <a:off x="470295" y="8572182"/>
                <a:ext cx="68086" cy="649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2" name="직선 연결선 121"/>
            <p:cNvCxnSpPr>
              <a:stCxn id="228" idx="0"/>
              <a:endCxn id="23" idx="2"/>
            </p:cNvCxnSpPr>
            <p:nvPr/>
          </p:nvCxnSpPr>
          <p:spPr>
            <a:xfrm rot="5400000" flipH="1" flipV="1">
              <a:off x="368163" y="3301205"/>
              <a:ext cx="526839" cy="465259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>
              <a:stCxn id="229" idx="0"/>
              <a:endCxn id="24" idx="2"/>
            </p:cNvCxnSpPr>
            <p:nvPr/>
          </p:nvCxnSpPr>
          <p:spPr>
            <a:xfrm rot="5400000" flipH="1" flipV="1">
              <a:off x="530758" y="3276676"/>
              <a:ext cx="525766" cy="513241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Text Box 30"/>
            <p:cNvSpPr txBox="1">
              <a:spLocks noChangeArrowheads="1"/>
            </p:cNvSpPr>
            <p:nvPr/>
          </p:nvSpPr>
          <p:spPr bwMode="auto">
            <a:xfrm>
              <a:off x="1204207" y="3692927"/>
              <a:ext cx="65568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rPr>
                <a:t>내부 방화벽</a:t>
              </a:r>
            </a:p>
          </p:txBody>
        </p:sp>
        <p:pic>
          <p:nvPicPr>
            <p:cNvPr id="125" name="Picture 115" descr="아이콘장비_양갱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3715" y="1686539"/>
              <a:ext cx="175239" cy="231525"/>
            </a:xfrm>
            <a:prstGeom prst="rect">
              <a:avLst/>
            </a:prstGeom>
            <a:noFill/>
            <a:ln>
              <a:noFill/>
            </a:ln>
            <a:effectLst>
              <a:reflection blurRad="1270000" stA="0" endPos="65000" dist="50800" dir="5400000" sy="-100000" algn="bl" rotWithShape="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" name="Picture 115" descr="아이콘장비_양갱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8647" y="1684498"/>
              <a:ext cx="175239" cy="231525"/>
            </a:xfrm>
            <a:prstGeom prst="rect">
              <a:avLst/>
            </a:prstGeom>
            <a:noFill/>
            <a:ln>
              <a:noFill/>
            </a:ln>
            <a:effectLst>
              <a:reflection blurRad="1270000" stA="0" endPos="65000" dist="50800" dir="5400000" sy="-100000" algn="bl" rotWithShape="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" name="Picture 151" descr="복잡"/>
            <p:cNvPicPr>
              <a:picLocks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7694908" y="2046084"/>
              <a:ext cx="187240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28" name="직선 연결선 127"/>
            <p:cNvCxnSpPr/>
            <p:nvPr/>
          </p:nvCxnSpPr>
          <p:spPr>
            <a:xfrm flipV="1">
              <a:off x="4316370" y="3120802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직선 연결선 128"/>
            <p:cNvCxnSpPr/>
            <p:nvPr/>
          </p:nvCxnSpPr>
          <p:spPr>
            <a:xfrm flipV="1">
              <a:off x="4301044" y="3139672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 flipV="1">
              <a:off x="4302585" y="3157088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1" name="Picture 150" descr="화살-박스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4168989" y="3049147"/>
              <a:ext cx="255230" cy="160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50" descr="화살-박스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4951083" y="3054806"/>
              <a:ext cx="255230" cy="160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33" name="직선 연결선 132"/>
            <p:cNvCxnSpPr/>
            <p:nvPr/>
          </p:nvCxnSpPr>
          <p:spPr>
            <a:xfrm flipV="1">
              <a:off x="4289380" y="3216605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 flipV="1">
              <a:off x="4286250" y="3235116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직선 연결선 134"/>
            <p:cNvCxnSpPr/>
            <p:nvPr/>
          </p:nvCxnSpPr>
          <p:spPr>
            <a:xfrm flipV="1">
              <a:off x="4287791" y="3252532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 flipV="1">
              <a:off x="4272465" y="3271402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 flipV="1">
              <a:off x="4274007" y="3288818"/>
              <a:ext cx="783757" cy="1279"/>
            </a:xfrm>
            <a:prstGeom prst="line">
              <a:avLst/>
            </a:prstGeom>
            <a:ln w="635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8" name="Picture 150" descr="화살-박스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4168989" y="3184005"/>
              <a:ext cx="255230" cy="160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" name="Picture 150" descr="화살-박스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4951083" y="3189663"/>
              <a:ext cx="255230" cy="160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115" descr="아이콘장비_양갱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0347" y="3549788"/>
              <a:ext cx="150910" cy="167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" name="Picture 150" descr="화살-박스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8228989" y="3119814"/>
              <a:ext cx="192325" cy="1015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" name="Picture 150" descr="화살-박스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8545404" y="3978738"/>
              <a:ext cx="192325" cy="1015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" name="Picture 150" descr="화살-박스"/>
            <p:cNvPicPr>
              <a:picLocks noChangeAspect="1" noChangeArrowheads="1"/>
            </p:cNvPicPr>
            <p:nvPr/>
          </p:nvPicPr>
          <p:blipFill>
            <a:blip r:embed="rId11" cstate="print"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8223460" y="3976226"/>
              <a:ext cx="204980" cy="1055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" name="Picture 150" descr="화살-박스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828"/>
            <a:stretch>
              <a:fillRect/>
            </a:stretch>
          </p:blipFill>
          <p:spPr bwMode="auto">
            <a:xfrm>
              <a:off x="8549493" y="4257075"/>
              <a:ext cx="192325" cy="1015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" name="Picture 20" descr="Ace_XML_Gateway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BEBA8EAE-BF5A-486C-A8C5-ECC9F3942E4B}">
                  <a14:imgProps xmlns:a14="http://schemas.microsoft.com/office/drawing/2010/main">
                    <a14:imgLayer r:embed="rId26"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9906" y="4521806"/>
              <a:ext cx="95300" cy="737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6" name="Picture 46" descr="Kicker_concept_9a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31944" y="4287683"/>
              <a:ext cx="109917" cy="41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33" descr="L700 new [Volan]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067" t="11099" r="16632" b="8002"/>
            <a:stretch>
              <a:fillRect/>
            </a:stretch>
          </p:blipFill>
          <p:spPr bwMode="auto">
            <a:xfrm>
              <a:off x="8830747" y="4539181"/>
              <a:ext cx="119244" cy="389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" name="Picture 53"/>
            <p:cNvPicPr>
              <a:picLocks noChangeArrowheads="1"/>
            </p:cNvPicPr>
            <p:nvPr/>
          </p:nvPicPr>
          <p:blipFill>
            <a:blip r:embed="rId2">
              <a:biLevel thresh="75000"/>
            </a:blip>
            <a:srcRect/>
            <a:stretch>
              <a:fillRect/>
            </a:stretch>
          </p:blipFill>
          <p:spPr bwMode="auto">
            <a:xfrm>
              <a:off x="8111894" y="4315275"/>
              <a:ext cx="357190" cy="255135"/>
            </a:xfrm>
            <a:prstGeom prst="rect">
              <a:avLst/>
            </a:prstGeom>
            <a:solidFill>
              <a:schemeClr val="bg1">
                <a:alpha val="37000"/>
              </a:schemeClr>
            </a:solidFill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49" name="직사각형 148"/>
            <p:cNvSpPr/>
            <p:nvPr/>
          </p:nvSpPr>
          <p:spPr>
            <a:xfrm>
              <a:off x="8138774" y="4310315"/>
              <a:ext cx="330540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altLang="ko-KR" sz="500" b="1" kern="0" dirty="0">
                  <a:solidFill>
                    <a:sysClr val="windowText" lastClr="000000"/>
                  </a:solidFill>
                  <a:latin typeface="+mj-ea"/>
                </a:rPr>
                <a:t>WAS</a:t>
              </a:r>
            </a:p>
            <a:p>
              <a:pPr algn="ctr">
                <a:defRPr/>
              </a:pPr>
              <a:r>
                <a:rPr lang="en-US" altLang="ko-KR" sz="500" b="1" kern="0" dirty="0">
                  <a:solidFill>
                    <a:sysClr val="windowText" lastClr="000000"/>
                  </a:solidFill>
                  <a:latin typeface="+mj-ea"/>
                </a:rPr>
                <a:t>(DR)</a:t>
              </a:r>
              <a:endParaRPr lang="ko-KR" altLang="en-US" sz="500" b="1" kern="0" dirty="0">
                <a:solidFill>
                  <a:sysClr val="windowText" lastClr="000000"/>
                </a:solidFill>
                <a:latin typeface="+mj-ea"/>
              </a:endParaRPr>
            </a:p>
          </p:txBody>
        </p:sp>
        <p:pic>
          <p:nvPicPr>
            <p:cNvPr id="150" name="Picture 53"/>
            <p:cNvPicPr>
              <a:picLocks noChangeArrowheads="1"/>
            </p:cNvPicPr>
            <p:nvPr/>
          </p:nvPicPr>
          <p:blipFill>
            <a:blip r:embed="rId2">
              <a:biLevel thresh="75000"/>
            </a:blip>
            <a:srcRect/>
            <a:stretch>
              <a:fillRect/>
            </a:stretch>
          </p:blipFill>
          <p:spPr bwMode="auto">
            <a:xfrm>
              <a:off x="8448554" y="4852544"/>
              <a:ext cx="357190" cy="255135"/>
            </a:xfrm>
            <a:prstGeom prst="rect">
              <a:avLst/>
            </a:prstGeom>
            <a:solidFill>
              <a:schemeClr val="bg1">
                <a:alpha val="37000"/>
              </a:schemeClr>
            </a:solidFill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51" name="직사각형 150"/>
            <p:cNvSpPr/>
            <p:nvPr/>
          </p:nvSpPr>
          <p:spPr>
            <a:xfrm>
              <a:off x="8418614" y="4868778"/>
              <a:ext cx="425116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altLang="ko-KR" sz="500" b="1" kern="0" dirty="0">
                  <a:solidFill>
                    <a:sysClr val="windowText" lastClr="000000"/>
                  </a:solidFill>
                  <a:latin typeface="+mj-ea"/>
                </a:rPr>
                <a:t>Internet</a:t>
              </a:r>
            </a:p>
            <a:p>
              <a:pPr algn="ctr">
                <a:defRPr/>
              </a:pPr>
              <a:r>
                <a:rPr lang="en-US" altLang="ko-KR" sz="500" b="1" kern="0" dirty="0">
                  <a:solidFill>
                    <a:sysClr val="windowText" lastClr="000000"/>
                  </a:solidFill>
                  <a:latin typeface="+mj-ea"/>
                </a:rPr>
                <a:t>(DR)</a:t>
              </a:r>
              <a:endParaRPr lang="ko-KR" altLang="en-US" sz="500" b="1" kern="0" dirty="0">
                <a:solidFill>
                  <a:sysClr val="windowText" lastClr="000000"/>
                </a:solidFill>
                <a:latin typeface="+mj-ea"/>
              </a:endParaRPr>
            </a:p>
          </p:txBody>
        </p:sp>
        <p:pic>
          <p:nvPicPr>
            <p:cNvPr id="152" name="Picture 115" descr="아이콘장비_양갱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112" y="4729689"/>
              <a:ext cx="150910" cy="167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53" name="직선 연결선 152"/>
            <p:cNvCxnSpPr>
              <a:stCxn id="140" idx="2"/>
              <a:endCxn id="143" idx="0"/>
            </p:cNvCxnSpPr>
            <p:nvPr/>
          </p:nvCxnSpPr>
          <p:spPr>
            <a:xfrm>
              <a:off x="8325802" y="3717283"/>
              <a:ext cx="148" cy="258943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4" name="Picture 20" descr="Ace_XML_Gateway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BEBA8EAE-BF5A-486C-A8C5-ECC9F3942E4B}">
                  <a14:imgProps xmlns:a14="http://schemas.microsoft.com/office/drawing/2010/main">
                    <a14:imgLayer r:embed="rId26"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6916" y="4258386"/>
              <a:ext cx="95300" cy="737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55" name="직선 연결선 154"/>
            <p:cNvCxnSpPr>
              <a:stCxn id="143" idx="2"/>
              <a:endCxn id="154" idx="0"/>
            </p:cNvCxnSpPr>
            <p:nvPr/>
          </p:nvCxnSpPr>
          <p:spPr>
            <a:xfrm flipH="1">
              <a:off x="8324566" y="4081796"/>
              <a:ext cx="1384" cy="176590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직선 연결선 155"/>
            <p:cNvCxnSpPr>
              <a:stCxn id="144" idx="3"/>
              <a:endCxn id="146" idx="1"/>
            </p:cNvCxnSpPr>
            <p:nvPr/>
          </p:nvCxnSpPr>
          <p:spPr>
            <a:xfrm>
              <a:off x="8741818" y="4307864"/>
              <a:ext cx="90126" cy="379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>
              <a:stCxn id="145" idx="3"/>
              <a:endCxn id="147" idx="1"/>
            </p:cNvCxnSpPr>
            <p:nvPr/>
          </p:nvCxnSpPr>
          <p:spPr>
            <a:xfrm>
              <a:off x="8685206" y="4558671"/>
              <a:ext cx="145541" cy="0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>
              <a:stCxn id="140" idx="2"/>
              <a:endCxn id="142" idx="0"/>
            </p:cNvCxnSpPr>
            <p:nvPr/>
          </p:nvCxnSpPr>
          <p:spPr>
            <a:xfrm>
              <a:off x="8325802" y="3717283"/>
              <a:ext cx="315765" cy="26145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>
              <a:stCxn id="141" idx="2"/>
              <a:endCxn id="140" idx="0"/>
            </p:cNvCxnSpPr>
            <p:nvPr/>
          </p:nvCxnSpPr>
          <p:spPr>
            <a:xfrm>
              <a:off x="8325152" y="3221390"/>
              <a:ext cx="650" cy="328397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Text Box 30"/>
            <p:cNvSpPr txBox="1">
              <a:spLocks noChangeArrowheads="1"/>
            </p:cNvSpPr>
            <p:nvPr/>
          </p:nvSpPr>
          <p:spPr bwMode="auto">
            <a:xfrm>
              <a:off x="7989143" y="4028795"/>
              <a:ext cx="609306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DR_DB L3 SW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61" name="Text Box 30"/>
            <p:cNvSpPr txBox="1">
              <a:spLocks noChangeArrowheads="1"/>
            </p:cNvSpPr>
            <p:nvPr/>
          </p:nvSpPr>
          <p:spPr bwMode="auto">
            <a:xfrm>
              <a:off x="8372216" y="3901301"/>
              <a:ext cx="664570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DR_192 L3 SW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62" name="Text Box 30"/>
            <p:cNvSpPr txBox="1">
              <a:spLocks noChangeArrowheads="1"/>
            </p:cNvSpPr>
            <p:nvPr/>
          </p:nvSpPr>
          <p:spPr bwMode="auto">
            <a:xfrm>
              <a:off x="8660761" y="4184785"/>
              <a:ext cx="513110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DR_IDS/IPS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63" name="Text Box 30"/>
            <p:cNvSpPr txBox="1">
              <a:spLocks noChangeArrowheads="1"/>
            </p:cNvSpPr>
            <p:nvPr/>
          </p:nvSpPr>
          <p:spPr bwMode="auto">
            <a:xfrm>
              <a:off x="8340342" y="4314550"/>
              <a:ext cx="782095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</a:t>
              </a:r>
              <a:r>
                <a:rPr lang="ko-KR" altLang="en-US" sz="500" kern="0" dirty="0" err="1">
                  <a:solidFill>
                    <a:srgbClr val="343434"/>
                  </a:solidFill>
                  <a:latin typeface="+mj-ea"/>
                  <a:ea typeface="+mj-ea"/>
                </a:rPr>
                <a:t>호스팅</a:t>
              </a:r>
              <a:r>
                <a: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rPr>
                <a:t> </a:t>
              </a:r>
              <a:r>
                <a:rPr lang="ko-KR" altLang="en-US" sz="500" kern="0" dirty="0" err="1">
                  <a:solidFill>
                    <a:srgbClr val="343434"/>
                  </a:solidFill>
                  <a:latin typeface="+mj-ea"/>
                  <a:ea typeface="+mj-ea"/>
                </a:rPr>
                <a:t>백본</a:t>
              </a:r>
              <a:r>
                <a: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rPr>
                <a:t> </a:t>
              </a: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SW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64" name="Text Box 30"/>
            <p:cNvSpPr txBox="1">
              <a:spLocks noChangeArrowheads="1"/>
            </p:cNvSpPr>
            <p:nvPr/>
          </p:nvSpPr>
          <p:spPr bwMode="auto">
            <a:xfrm>
              <a:off x="8170996" y="4571633"/>
              <a:ext cx="782095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</a:t>
              </a:r>
              <a:r>
                <a:rPr lang="ko-KR" altLang="en-US" sz="500" kern="0" dirty="0" err="1">
                  <a:solidFill>
                    <a:srgbClr val="343434"/>
                  </a:solidFill>
                  <a:latin typeface="+mj-ea"/>
                  <a:ea typeface="+mj-ea"/>
                </a:rPr>
                <a:t>호스팅</a:t>
              </a:r>
              <a:r>
                <a: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rPr>
                <a:t> </a:t>
              </a: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L4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65" name="Text Box 30"/>
            <p:cNvSpPr txBox="1">
              <a:spLocks noChangeArrowheads="1"/>
            </p:cNvSpPr>
            <p:nvPr/>
          </p:nvSpPr>
          <p:spPr bwMode="auto">
            <a:xfrm>
              <a:off x="8472765" y="4443414"/>
              <a:ext cx="782095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DR_SSL </a:t>
              </a:r>
              <a:r>
                <a: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rPr>
                <a:t>가속기</a:t>
              </a:r>
            </a:p>
          </p:txBody>
        </p:sp>
        <p:sp>
          <p:nvSpPr>
            <p:cNvPr id="166" name="Text Box 30"/>
            <p:cNvSpPr txBox="1">
              <a:spLocks noChangeArrowheads="1"/>
            </p:cNvSpPr>
            <p:nvPr/>
          </p:nvSpPr>
          <p:spPr bwMode="auto">
            <a:xfrm>
              <a:off x="7980302" y="4768868"/>
              <a:ext cx="782095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</a:t>
              </a:r>
              <a:r>
                <a:rPr lang="ko-KR" altLang="en-US" sz="500" kern="0" dirty="0" err="1">
                  <a:solidFill>
                    <a:srgbClr val="343434"/>
                  </a:solidFill>
                  <a:latin typeface="+mj-ea"/>
                  <a:ea typeface="+mj-ea"/>
                </a:rPr>
                <a:t>호스팅</a:t>
              </a:r>
              <a:r>
                <a:rPr lang="ko-KR" altLang="en-US" sz="500" kern="0" dirty="0">
                  <a:solidFill>
                    <a:srgbClr val="343434"/>
                  </a:solidFill>
                  <a:latin typeface="+mj-ea"/>
                  <a:ea typeface="+mj-ea"/>
                </a:rPr>
                <a:t> 방화벽</a:t>
              </a:r>
            </a:p>
          </p:txBody>
        </p:sp>
        <p:sp>
          <p:nvSpPr>
            <p:cNvPr id="167" name="Text Box 30"/>
            <p:cNvSpPr txBox="1">
              <a:spLocks noChangeArrowheads="1"/>
            </p:cNvSpPr>
            <p:nvPr/>
          </p:nvSpPr>
          <p:spPr bwMode="auto">
            <a:xfrm>
              <a:off x="8318289" y="3580667"/>
              <a:ext cx="634850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 err="1">
                  <a:solidFill>
                    <a:srgbClr val="343434"/>
                  </a:solidFill>
                  <a:latin typeface="+mj-ea"/>
                  <a:ea typeface="+mj-ea"/>
                </a:rPr>
                <a:t>DR_Legacy</a:t>
              </a: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 FW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sp>
          <p:nvSpPr>
            <p:cNvPr id="168" name="Text Box 30"/>
            <p:cNvSpPr txBox="1">
              <a:spLocks noChangeArrowheads="1"/>
            </p:cNvSpPr>
            <p:nvPr/>
          </p:nvSpPr>
          <p:spPr bwMode="auto">
            <a:xfrm>
              <a:off x="8352824" y="3143099"/>
              <a:ext cx="493195" cy="146176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altLang="ko-KR" sz="500" kern="0" dirty="0">
                  <a:solidFill>
                    <a:srgbClr val="343434"/>
                  </a:solidFill>
                  <a:latin typeface="+mj-ea"/>
                  <a:ea typeface="+mj-ea"/>
                </a:rPr>
                <a:t>DR_40 SW</a:t>
              </a:r>
              <a:endParaRPr lang="ko-KR" altLang="en-US" sz="5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pic>
          <p:nvPicPr>
            <p:cNvPr id="169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5632944" y="2145436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70" name="직선 연결선 169"/>
            <p:cNvCxnSpPr>
              <a:stCxn id="59" idx="2"/>
              <a:endCxn id="9" idx="0"/>
            </p:cNvCxnSpPr>
            <p:nvPr/>
          </p:nvCxnSpPr>
          <p:spPr>
            <a:xfrm flipH="1">
              <a:off x="3435173" y="2381756"/>
              <a:ext cx="139146" cy="362220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>
              <a:stCxn id="60" idx="2"/>
              <a:endCxn id="9" idx="0"/>
            </p:cNvCxnSpPr>
            <p:nvPr/>
          </p:nvCxnSpPr>
          <p:spPr>
            <a:xfrm flipH="1">
              <a:off x="3435173" y="2382491"/>
              <a:ext cx="565777" cy="36148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>
              <a:stCxn id="59" idx="2"/>
              <a:endCxn id="10" idx="0"/>
            </p:cNvCxnSpPr>
            <p:nvPr/>
          </p:nvCxnSpPr>
          <p:spPr>
            <a:xfrm>
              <a:off x="3574319" y="2381756"/>
              <a:ext cx="100584" cy="363602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직선 연결선 172"/>
            <p:cNvCxnSpPr>
              <a:stCxn id="59" idx="2"/>
              <a:endCxn id="12" idx="0"/>
            </p:cNvCxnSpPr>
            <p:nvPr/>
          </p:nvCxnSpPr>
          <p:spPr>
            <a:xfrm>
              <a:off x="3574319" y="2381756"/>
              <a:ext cx="357755" cy="366050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직선 연결선 173"/>
            <p:cNvCxnSpPr>
              <a:stCxn id="59" idx="2"/>
              <a:endCxn id="13" idx="0"/>
            </p:cNvCxnSpPr>
            <p:nvPr/>
          </p:nvCxnSpPr>
          <p:spPr>
            <a:xfrm>
              <a:off x="3574319" y="2381756"/>
              <a:ext cx="614926" cy="370708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>
              <a:stCxn id="60" idx="2"/>
              <a:endCxn id="10" idx="0"/>
            </p:cNvCxnSpPr>
            <p:nvPr/>
          </p:nvCxnSpPr>
          <p:spPr>
            <a:xfrm flipH="1">
              <a:off x="3674903" y="2382491"/>
              <a:ext cx="326047" cy="362867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>
              <a:stCxn id="60" idx="2"/>
              <a:endCxn id="12" idx="0"/>
            </p:cNvCxnSpPr>
            <p:nvPr/>
          </p:nvCxnSpPr>
          <p:spPr>
            <a:xfrm flipH="1">
              <a:off x="3932074" y="2382491"/>
              <a:ext cx="68876" cy="36531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>
              <a:stCxn id="60" idx="2"/>
              <a:endCxn id="13" idx="0"/>
            </p:cNvCxnSpPr>
            <p:nvPr/>
          </p:nvCxnSpPr>
          <p:spPr>
            <a:xfrm>
              <a:off x="4000950" y="2382491"/>
              <a:ext cx="188296" cy="369973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>
              <a:stCxn id="59" idx="2"/>
              <a:endCxn id="72" idx="0"/>
            </p:cNvCxnSpPr>
            <p:nvPr/>
          </p:nvCxnSpPr>
          <p:spPr>
            <a:xfrm flipH="1">
              <a:off x="2296218" y="2381756"/>
              <a:ext cx="1278101" cy="196134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>
              <a:stCxn id="60" idx="2"/>
              <a:endCxn id="77" idx="0"/>
            </p:cNvCxnSpPr>
            <p:nvPr/>
          </p:nvCxnSpPr>
          <p:spPr>
            <a:xfrm flipH="1">
              <a:off x="2536875" y="2382491"/>
              <a:ext cx="1464075" cy="191127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>
              <a:stCxn id="182" idx="2"/>
              <a:endCxn id="97" idx="0"/>
            </p:cNvCxnSpPr>
            <p:nvPr/>
          </p:nvCxnSpPr>
          <p:spPr>
            <a:xfrm>
              <a:off x="5317903" y="2374311"/>
              <a:ext cx="1607594" cy="206141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>
              <a:stCxn id="169" idx="2"/>
              <a:endCxn id="102" idx="0"/>
            </p:cNvCxnSpPr>
            <p:nvPr/>
          </p:nvCxnSpPr>
          <p:spPr>
            <a:xfrm>
              <a:off x="5744533" y="2375046"/>
              <a:ext cx="1421621" cy="201135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82" name="Picture 151" descr="복잡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901" r="20901" b="6154"/>
            <a:stretch>
              <a:fillRect/>
            </a:stretch>
          </p:blipFill>
          <p:spPr bwMode="auto">
            <a:xfrm>
              <a:off x="5206313" y="2144701"/>
              <a:ext cx="223179" cy="229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83" name="직선 연결선 182"/>
            <p:cNvCxnSpPr>
              <a:stCxn id="182" idx="2"/>
              <a:endCxn id="39" idx="2"/>
            </p:cNvCxnSpPr>
            <p:nvPr/>
          </p:nvCxnSpPr>
          <p:spPr>
            <a:xfrm>
              <a:off x="5317904" y="2374311"/>
              <a:ext cx="411367" cy="417726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>
              <a:stCxn id="169" idx="2"/>
              <a:endCxn id="38" idx="2"/>
            </p:cNvCxnSpPr>
            <p:nvPr/>
          </p:nvCxnSpPr>
          <p:spPr>
            <a:xfrm flipH="1">
              <a:off x="5328683" y="2375046"/>
              <a:ext cx="415851" cy="418190"/>
            </a:xfrm>
            <a:prstGeom prst="line">
              <a:avLst/>
            </a:prstGeom>
            <a:ln w="63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ext Box 30"/>
            <p:cNvSpPr txBox="1">
              <a:spLocks noChangeArrowheads="1"/>
            </p:cNvSpPr>
            <p:nvPr/>
          </p:nvSpPr>
          <p:spPr bwMode="auto">
            <a:xfrm>
              <a:off x="5322506" y="1989490"/>
              <a:ext cx="447409" cy="124631"/>
            </a:xfrm>
            <a:prstGeom prst="rect">
              <a:avLst/>
            </a:prstGeom>
            <a:noFill/>
            <a:ln w="22225" algn="ctr">
              <a:noFill/>
              <a:miter lim="800000"/>
              <a:headEnd/>
              <a:tailEnd/>
            </a:ln>
          </p:spPr>
          <p:txBody>
            <a:bodyPr wrap="square" lIns="91423" tIns="45711" rIns="91423" bIns="45711"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ko-KR" altLang="en-US" sz="300" kern="0" dirty="0">
                  <a:solidFill>
                    <a:srgbClr val="343434"/>
                  </a:solidFill>
                  <a:latin typeface="+mj-ea"/>
                  <a:ea typeface="+mj-ea"/>
                </a:rPr>
                <a:t>관문</a:t>
              </a:r>
              <a:r>
                <a:rPr lang="en-US" altLang="ko-KR" sz="300" kern="0" dirty="0" err="1">
                  <a:solidFill>
                    <a:srgbClr val="343434"/>
                  </a:solidFill>
                  <a:latin typeface="+mj-ea"/>
                  <a:ea typeface="+mj-ea"/>
                </a:rPr>
                <a:t>QoS</a:t>
              </a:r>
              <a:endParaRPr lang="ko-KR" altLang="en-US" sz="300" kern="0" dirty="0">
                <a:solidFill>
                  <a:srgbClr val="343434"/>
                </a:solidFill>
                <a:latin typeface="+mj-ea"/>
                <a:ea typeface="+mj-ea"/>
              </a:endParaRPr>
            </a:p>
          </p:txBody>
        </p:sp>
        <p:pic>
          <p:nvPicPr>
            <p:cNvPr id="186" name="Picture 182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4338" y="2009590"/>
              <a:ext cx="202510" cy="60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" name="Picture 182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74319" y="2011443"/>
              <a:ext cx="202510" cy="60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53"/>
            <p:cNvPicPr>
              <a:picLocks noChangeArrowheads="1"/>
            </p:cNvPicPr>
            <p:nvPr/>
          </p:nvPicPr>
          <p:blipFill>
            <a:blip r:embed="rId2">
              <a:biLevel thresh="75000"/>
            </a:blip>
            <a:srcRect/>
            <a:stretch>
              <a:fillRect/>
            </a:stretch>
          </p:blipFill>
          <p:spPr bwMode="auto">
            <a:xfrm>
              <a:off x="7535054" y="2255689"/>
              <a:ext cx="483043" cy="350362"/>
            </a:xfrm>
            <a:prstGeom prst="rect">
              <a:avLst/>
            </a:prstGeom>
            <a:solidFill>
              <a:schemeClr val="bg1">
                <a:alpha val="37000"/>
              </a:schemeClr>
            </a:solidFill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89" name="직사각형 188"/>
            <p:cNvSpPr/>
            <p:nvPr/>
          </p:nvSpPr>
          <p:spPr>
            <a:xfrm>
              <a:off x="7503754" y="2276290"/>
              <a:ext cx="537463" cy="3231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ko-KR" altLang="en-US" sz="500" b="1" kern="0" dirty="0" err="1">
                  <a:solidFill>
                    <a:sysClr val="windowText" lastClr="000000"/>
                  </a:solidFill>
                  <a:latin typeface="+mj-ea"/>
                </a:rPr>
                <a:t>개발계</a:t>
              </a:r>
              <a:endParaRPr lang="en-US" altLang="ko-KR" sz="500" b="1" kern="0" dirty="0">
                <a:solidFill>
                  <a:sysClr val="windowText" lastClr="000000"/>
                </a:solidFill>
                <a:latin typeface="+mj-ea"/>
              </a:endParaRPr>
            </a:p>
            <a:p>
              <a:pPr algn="ctr">
                <a:defRPr/>
              </a:pPr>
              <a:r>
                <a:rPr lang="ko-KR" altLang="en-US" sz="500" b="1" kern="0" dirty="0" err="1">
                  <a:solidFill>
                    <a:sysClr val="windowText" lastClr="000000"/>
                  </a:solidFill>
                  <a:latin typeface="+mj-ea"/>
                </a:rPr>
                <a:t>서버팜</a:t>
              </a:r>
              <a:r>
                <a:rPr lang="ko-KR" altLang="en-US" sz="500" b="1" kern="0" dirty="0">
                  <a:solidFill>
                    <a:sysClr val="windowText" lastClr="000000"/>
                  </a:solidFill>
                  <a:latin typeface="+mj-ea"/>
                </a:rPr>
                <a:t> </a:t>
              </a:r>
              <a:endParaRPr lang="en-US" altLang="ko-KR" sz="500" b="1" kern="0" dirty="0">
                <a:solidFill>
                  <a:sysClr val="windowText" lastClr="000000"/>
                </a:solidFill>
                <a:latin typeface="+mj-ea"/>
              </a:endParaRPr>
            </a:p>
            <a:p>
              <a:pPr algn="ctr">
                <a:defRPr/>
              </a:pPr>
              <a:r>
                <a:rPr lang="en-US" altLang="ko-KR" sz="500" b="1" kern="0" dirty="0">
                  <a:solidFill>
                    <a:sysClr val="windowText" lastClr="000000"/>
                  </a:solidFill>
                  <a:latin typeface="+mj-ea"/>
                </a:rPr>
                <a:t>(</a:t>
              </a:r>
              <a:r>
                <a:rPr lang="ko-KR" altLang="en-US" sz="500" b="1" kern="0" dirty="0">
                  <a:solidFill>
                    <a:sysClr val="windowText" lastClr="000000"/>
                  </a:solidFill>
                  <a:latin typeface="+mj-ea"/>
                </a:rPr>
                <a:t>예정</a:t>
              </a:r>
              <a:r>
                <a:rPr lang="en-US" altLang="ko-KR" sz="500" b="1" kern="0" dirty="0">
                  <a:solidFill>
                    <a:sysClr val="windowText" lastClr="000000"/>
                  </a:solidFill>
                  <a:latin typeface="+mj-ea"/>
                </a:rPr>
                <a:t>)</a:t>
              </a:r>
              <a:endParaRPr lang="ko-KR" altLang="en-US" sz="500" b="1" kern="0" dirty="0">
                <a:solidFill>
                  <a:sysClr val="windowText" lastClr="000000"/>
                </a:solidFill>
                <a:latin typeface="+mj-ea"/>
              </a:endParaRPr>
            </a:p>
          </p:txBody>
        </p:sp>
        <p:cxnSp>
          <p:nvCxnSpPr>
            <p:cNvPr id="190" name="직선 연결선 189"/>
            <p:cNvCxnSpPr>
              <a:endCxn id="216" idx="3"/>
            </p:cNvCxnSpPr>
            <p:nvPr/>
          </p:nvCxnSpPr>
          <p:spPr>
            <a:xfrm>
              <a:off x="237503" y="4232742"/>
              <a:ext cx="1852032" cy="148645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>
              <a:stCxn id="241" idx="2"/>
              <a:endCxn id="216" idx="3"/>
            </p:cNvCxnSpPr>
            <p:nvPr/>
          </p:nvCxnSpPr>
          <p:spPr>
            <a:xfrm>
              <a:off x="672760" y="4440006"/>
              <a:ext cx="1416775" cy="127918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2" name="그룹 191"/>
            <p:cNvGrpSpPr/>
            <p:nvPr/>
          </p:nvGrpSpPr>
          <p:grpSpPr>
            <a:xfrm>
              <a:off x="1588811" y="5626052"/>
              <a:ext cx="1018102" cy="354711"/>
              <a:chOff x="711536" y="8007471"/>
              <a:chExt cx="833119" cy="335553"/>
            </a:xfrm>
          </p:grpSpPr>
          <p:pic>
            <p:nvPicPr>
              <p:cNvPr id="216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840982" y="8007471"/>
                <a:ext cx="280299" cy="1762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7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1104529" y="8011341"/>
                <a:ext cx="274144" cy="1723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218" name="직선 연결선 217"/>
              <p:cNvCxnSpPr>
                <a:stCxn id="216" idx="3"/>
                <a:endCxn id="217" idx="1"/>
              </p:cNvCxnSpPr>
              <p:nvPr/>
            </p:nvCxnSpPr>
            <p:spPr>
              <a:xfrm flipH="1">
                <a:off x="1104529" y="8095583"/>
                <a:ext cx="16752" cy="1935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" name="Text Box 30"/>
              <p:cNvSpPr txBox="1">
                <a:spLocks noChangeArrowheads="1"/>
              </p:cNvSpPr>
              <p:nvPr/>
            </p:nvSpPr>
            <p:spPr bwMode="auto">
              <a:xfrm>
                <a:off x="711536" y="8183695"/>
                <a:ext cx="833119" cy="159329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ko-KR" altLang="en-US" sz="700" b="1" kern="0" dirty="0" smtClean="0">
                    <a:solidFill>
                      <a:srgbClr val="343434"/>
                    </a:solidFill>
                    <a:latin typeface="+mj-ea"/>
                    <a:ea typeface="+mj-ea"/>
                  </a:rPr>
                  <a:t>통합 </a:t>
                </a:r>
                <a:r>
                  <a:rPr lang="en-US" altLang="ko-KR" sz="700" b="1" kern="0" dirty="0" smtClean="0">
                    <a:solidFill>
                      <a:srgbClr val="343434"/>
                    </a:solidFill>
                    <a:latin typeface="+mj-ea"/>
                    <a:ea typeface="+mj-ea"/>
                  </a:rPr>
                  <a:t>10G </a:t>
                </a:r>
                <a:endParaRPr lang="ko-KR" altLang="en-US" sz="700" b="1" kern="0" dirty="0">
                  <a:solidFill>
                    <a:srgbClr val="343434"/>
                  </a:solidFill>
                  <a:latin typeface="+mj-ea"/>
                  <a:ea typeface="+mj-ea"/>
                </a:endParaRPr>
              </a:p>
            </p:txBody>
          </p:sp>
        </p:grpSp>
        <p:cxnSp>
          <p:nvCxnSpPr>
            <p:cNvPr id="193" name="직선 연결선 192"/>
            <p:cNvCxnSpPr>
              <a:stCxn id="314" idx="2"/>
              <a:endCxn id="217" idx="1"/>
            </p:cNvCxnSpPr>
            <p:nvPr/>
          </p:nvCxnSpPr>
          <p:spPr>
            <a:xfrm>
              <a:off x="1158877" y="4465717"/>
              <a:ext cx="910186" cy="12555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>
              <a:stCxn id="297" idx="2"/>
              <a:endCxn id="217" idx="1"/>
            </p:cNvCxnSpPr>
            <p:nvPr/>
          </p:nvCxnSpPr>
          <p:spPr>
            <a:xfrm flipH="1">
              <a:off x="2069063" y="4975987"/>
              <a:ext cx="371033" cy="74525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>
              <a:stCxn id="12" idx="2"/>
              <a:endCxn id="216" idx="3"/>
            </p:cNvCxnSpPr>
            <p:nvPr/>
          </p:nvCxnSpPr>
          <p:spPr>
            <a:xfrm flipH="1">
              <a:off x="2089535" y="2977416"/>
              <a:ext cx="1842540" cy="274177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6" name="그룹 195"/>
            <p:cNvGrpSpPr/>
            <p:nvPr/>
          </p:nvGrpSpPr>
          <p:grpSpPr>
            <a:xfrm>
              <a:off x="1835661" y="5949280"/>
              <a:ext cx="504091" cy="284162"/>
              <a:chOff x="4528592" y="5770925"/>
              <a:chExt cx="705728" cy="397827"/>
            </a:xfrm>
          </p:grpSpPr>
          <p:pic>
            <p:nvPicPr>
              <p:cNvPr id="213" name="Picture 31" descr="SQL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28592" y="5770925"/>
                <a:ext cx="383638" cy="391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4" name="Picture 31" descr="SQL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8870" y="5779815"/>
                <a:ext cx="383637" cy="388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5" name="Picture 31" descr="SQL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50683" y="5779815"/>
                <a:ext cx="383637" cy="388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97" name="직선 연결선 196"/>
            <p:cNvCxnSpPr/>
            <p:nvPr/>
          </p:nvCxnSpPr>
          <p:spPr>
            <a:xfrm flipV="1">
              <a:off x="3770520" y="975248"/>
              <a:ext cx="1792080" cy="1858"/>
            </a:xfrm>
            <a:prstGeom prst="line">
              <a:avLst/>
            </a:prstGeom>
            <a:ln w="12700"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직사각형 197"/>
            <p:cNvSpPr/>
            <p:nvPr/>
          </p:nvSpPr>
          <p:spPr>
            <a:xfrm>
              <a:off x="3853813" y="981076"/>
              <a:ext cx="821151" cy="176743"/>
            </a:xfrm>
            <a:prstGeom prst="rect">
              <a:avLst/>
            </a:prstGeom>
          </p:spPr>
          <p:txBody>
            <a:bodyPr wrap="square" lIns="65306" tIns="32653" rIns="65306" bIns="32653">
              <a:sp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en-US" altLang="ko-KR" sz="600" b="1" kern="0" dirty="0">
                  <a:solidFill>
                    <a:sysClr val="windowText" lastClr="000000"/>
                  </a:solidFill>
                  <a:latin typeface="+mj-ea"/>
                </a:rPr>
                <a:t>Main</a:t>
              </a:r>
              <a:r>
                <a:rPr lang="ko-KR" altLang="en-US" sz="600" b="1" kern="0" dirty="0">
                  <a:solidFill>
                    <a:sysClr val="windowText" lastClr="000000"/>
                  </a:solidFill>
                  <a:latin typeface="+mj-ea"/>
                </a:rPr>
                <a:t>센터</a:t>
              </a:r>
              <a:r>
                <a:rPr lang="en-US" altLang="ko-KR" sz="600" b="1" kern="0" dirty="0">
                  <a:solidFill>
                    <a:sysClr val="windowText" lastClr="000000"/>
                  </a:solidFill>
                  <a:latin typeface="+mj-ea"/>
                </a:rPr>
                <a:t>(</a:t>
              </a:r>
              <a:r>
                <a:rPr lang="ko-KR" altLang="en-US" sz="600" b="1" kern="0" dirty="0">
                  <a:solidFill>
                    <a:sysClr val="windowText" lastClr="000000"/>
                  </a:solidFill>
                  <a:latin typeface="+mj-ea"/>
                </a:rPr>
                <a:t>수원</a:t>
              </a:r>
              <a:r>
                <a:rPr lang="en-US" altLang="ko-KR" sz="600" b="1" kern="0" dirty="0">
                  <a:solidFill>
                    <a:sysClr val="windowText" lastClr="000000"/>
                  </a:solidFill>
                  <a:latin typeface="+mj-ea"/>
                </a:rPr>
                <a:t>)</a:t>
              </a:r>
            </a:p>
          </p:txBody>
        </p:sp>
        <p:cxnSp>
          <p:nvCxnSpPr>
            <p:cNvPr id="199" name="직선 연결선 198"/>
            <p:cNvCxnSpPr/>
            <p:nvPr/>
          </p:nvCxnSpPr>
          <p:spPr>
            <a:xfrm flipH="1">
              <a:off x="4660733" y="980728"/>
              <a:ext cx="0" cy="5739858"/>
            </a:xfrm>
            <a:prstGeom prst="line">
              <a:avLst/>
            </a:prstGeom>
            <a:ln w="12700"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" name="직사각형 199"/>
            <p:cNvSpPr/>
            <p:nvPr/>
          </p:nvSpPr>
          <p:spPr>
            <a:xfrm>
              <a:off x="4651483" y="981076"/>
              <a:ext cx="821151" cy="176743"/>
            </a:xfrm>
            <a:prstGeom prst="rect">
              <a:avLst/>
            </a:prstGeom>
          </p:spPr>
          <p:txBody>
            <a:bodyPr wrap="square" lIns="65306" tIns="32653" rIns="65306" bIns="32653">
              <a:sp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en-US" altLang="ko-KR" sz="600" b="1" kern="0" dirty="0">
                  <a:solidFill>
                    <a:sysClr val="windowText" lastClr="000000"/>
                  </a:solidFill>
                  <a:latin typeface="+mj-ea"/>
                </a:rPr>
                <a:t>Main</a:t>
              </a:r>
              <a:r>
                <a:rPr lang="ko-KR" altLang="en-US" sz="600" b="1" kern="0" dirty="0">
                  <a:solidFill>
                    <a:sysClr val="windowText" lastClr="000000"/>
                  </a:solidFill>
                  <a:latin typeface="+mj-ea"/>
                </a:rPr>
                <a:t>센터</a:t>
              </a:r>
              <a:r>
                <a:rPr lang="en-US" altLang="ko-KR" sz="600" b="1" kern="0" dirty="0" smtClean="0">
                  <a:solidFill>
                    <a:sysClr val="windowText" lastClr="000000"/>
                  </a:solidFill>
                  <a:latin typeface="+mj-ea"/>
                </a:rPr>
                <a:t>(</a:t>
              </a:r>
              <a:r>
                <a:rPr lang="ko-KR" altLang="en-US" sz="600" b="1" kern="0" dirty="0" smtClean="0">
                  <a:solidFill>
                    <a:sysClr val="windowText" lastClr="000000"/>
                  </a:solidFill>
                  <a:latin typeface="+mj-ea"/>
                </a:rPr>
                <a:t>과</a:t>
              </a:r>
              <a:r>
                <a:rPr lang="ko-KR" altLang="en-US" sz="600" b="1" kern="0" dirty="0">
                  <a:solidFill>
                    <a:sysClr val="windowText" lastClr="000000"/>
                  </a:solidFill>
                  <a:latin typeface="+mj-ea"/>
                </a:rPr>
                <a:t>천</a:t>
              </a:r>
              <a:r>
                <a:rPr lang="en-US" altLang="ko-KR" sz="600" b="1" kern="0" dirty="0" smtClean="0">
                  <a:solidFill>
                    <a:sysClr val="windowText" lastClr="000000"/>
                  </a:solidFill>
                  <a:latin typeface="+mj-ea"/>
                </a:rPr>
                <a:t>)</a:t>
              </a:r>
              <a:endParaRPr lang="en-US" altLang="ko-KR" sz="600" b="1" kern="0" dirty="0">
                <a:solidFill>
                  <a:sysClr val="windowText" lastClr="000000"/>
                </a:solidFill>
                <a:latin typeface="+mj-ea"/>
              </a:endParaRPr>
            </a:p>
          </p:txBody>
        </p:sp>
        <p:grpSp>
          <p:nvGrpSpPr>
            <p:cNvPr id="201" name="그룹 200"/>
            <p:cNvGrpSpPr/>
            <p:nvPr/>
          </p:nvGrpSpPr>
          <p:grpSpPr>
            <a:xfrm>
              <a:off x="5472634" y="5589240"/>
              <a:ext cx="2429738" cy="1035237"/>
              <a:chOff x="5639508" y="6332480"/>
              <a:chExt cx="1481372" cy="1106962"/>
            </a:xfrm>
          </p:grpSpPr>
          <p:pic>
            <p:nvPicPr>
              <p:cNvPr id="211" name="Picture 53"/>
              <p:cNvPicPr>
                <a:picLocks noChangeArrowheads="1"/>
              </p:cNvPicPr>
              <p:nvPr/>
            </p:nvPicPr>
            <p:blipFill>
              <a:blip r:embed="rId2">
                <a:biLevel thresh="75000"/>
              </a:blip>
              <a:srcRect/>
              <a:stretch>
                <a:fillRect/>
              </a:stretch>
            </p:blipFill>
            <p:spPr bwMode="auto">
              <a:xfrm>
                <a:off x="5639508" y="6332480"/>
                <a:ext cx="1481372" cy="11069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12" name="직사각형 211"/>
              <p:cNvSpPr/>
              <p:nvPr/>
            </p:nvSpPr>
            <p:spPr>
              <a:xfrm>
                <a:off x="6193830" y="6979768"/>
                <a:ext cx="594415" cy="45664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en-US" altLang="ko-KR" sz="700" b="1" kern="0" dirty="0">
                    <a:solidFill>
                      <a:schemeClr val="bg2">
                        <a:lumMod val="25000"/>
                      </a:schemeClr>
                    </a:solidFill>
                    <a:latin typeface="+mj-ea"/>
                  </a:rPr>
                  <a:t>Nutanix </a:t>
                </a:r>
                <a:r>
                  <a:rPr lang="ko-KR" altLang="en-US" sz="700" b="1" kern="0" dirty="0" smtClean="0">
                    <a:solidFill>
                      <a:schemeClr val="bg2">
                        <a:lumMod val="25000"/>
                      </a:schemeClr>
                    </a:solidFill>
                    <a:latin typeface="+mj-ea"/>
                  </a:rPr>
                  <a:t>서버존</a:t>
                </a:r>
                <a:endParaRPr lang="en-US" altLang="ko-KR" sz="700" b="1" kern="0" dirty="0" smtClean="0">
                  <a:solidFill>
                    <a:schemeClr val="bg2">
                      <a:lumMod val="25000"/>
                    </a:schemeClr>
                  </a:solidFill>
                  <a:latin typeface="+mj-ea"/>
                </a:endParaRPr>
              </a:p>
              <a:p>
                <a:pPr algn="ctr">
                  <a:lnSpc>
                    <a:spcPct val="120000"/>
                  </a:lnSpc>
                  <a:defRPr/>
                </a:pPr>
                <a:r>
                  <a:rPr lang="ko-KR" altLang="en-US" sz="700" b="1" kern="0" dirty="0" smtClean="0">
                    <a:solidFill>
                      <a:schemeClr val="bg2">
                        <a:lumMod val="25000"/>
                      </a:schemeClr>
                    </a:solidFill>
                    <a:latin typeface="+mj-ea"/>
                  </a:rPr>
                  <a:t>현재 미구성</a:t>
                </a:r>
                <a:endParaRPr lang="en-US" altLang="ko-KR" sz="700" b="1" kern="0" dirty="0">
                  <a:solidFill>
                    <a:schemeClr val="bg2">
                      <a:lumMod val="25000"/>
                    </a:schemeClr>
                  </a:solidFill>
                  <a:latin typeface="+mj-ea"/>
                </a:endParaRPr>
              </a:p>
            </p:txBody>
          </p:sp>
        </p:grpSp>
        <p:grpSp>
          <p:nvGrpSpPr>
            <p:cNvPr id="202" name="그룹 201"/>
            <p:cNvGrpSpPr/>
            <p:nvPr/>
          </p:nvGrpSpPr>
          <p:grpSpPr>
            <a:xfrm>
              <a:off x="6295583" y="5568068"/>
              <a:ext cx="1018102" cy="354711"/>
              <a:chOff x="711536" y="8007471"/>
              <a:chExt cx="833119" cy="335553"/>
            </a:xfrm>
          </p:grpSpPr>
          <p:pic>
            <p:nvPicPr>
              <p:cNvPr id="207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28" cstate="print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840982" y="8007471"/>
                <a:ext cx="280299" cy="1762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8" name="Picture 150" descr="화살-박스"/>
              <p:cNvPicPr>
                <a:picLocks noChangeAspect="1" noChangeArrowheads="1"/>
              </p:cNvPicPr>
              <p:nvPr/>
            </p:nvPicPr>
            <p:blipFill>
              <a:blip r:embed="rId29" cstate="print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1828"/>
              <a:stretch>
                <a:fillRect/>
              </a:stretch>
            </p:blipFill>
            <p:spPr bwMode="auto">
              <a:xfrm>
                <a:off x="1104529" y="8011341"/>
                <a:ext cx="274144" cy="1723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209" name="직선 연결선 208"/>
              <p:cNvCxnSpPr>
                <a:stCxn id="207" idx="3"/>
                <a:endCxn id="208" idx="1"/>
              </p:cNvCxnSpPr>
              <p:nvPr/>
            </p:nvCxnSpPr>
            <p:spPr>
              <a:xfrm flipH="1">
                <a:off x="1104529" y="8095583"/>
                <a:ext cx="16752" cy="1935"/>
              </a:xfrm>
              <a:prstGeom prst="line">
                <a:avLst/>
              </a:prstGeom>
              <a:ln w="63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0" name="Text Box 30"/>
              <p:cNvSpPr txBox="1">
                <a:spLocks noChangeArrowheads="1"/>
              </p:cNvSpPr>
              <p:nvPr/>
            </p:nvSpPr>
            <p:spPr bwMode="auto">
              <a:xfrm>
                <a:off x="711536" y="8183695"/>
                <a:ext cx="833119" cy="159329"/>
              </a:xfrm>
              <a:prstGeom prst="rect">
                <a:avLst/>
              </a:prstGeom>
              <a:noFill/>
              <a:ln w="22225" algn="ctr">
                <a:noFill/>
                <a:miter lim="800000"/>
                <a:headEnd/>
                <a:tailEnd/>
              </a:ln>
            </p:spPr>
            <p:txBody>
              <a:bodyPr wrap="square" lIns="91423" tIns="45711" rIns="91423" bIns="45711"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  <a:defRPr/>
                </a:pPr>
                <a:r>
                  <a:rPr lang="ko-KR" altLang="en-US" sz="700" b="1" kern="0" dirty="0" smtClean="0">
                    <a:solidFill>
                      <a:srgbClr val="343434"/>
                    </a:solidFill>
                    <a:latin typeface="+mj-ea"/>
                    <a:ea typeface="+mj-ea"/>
                  </a:rPr>
                  <a:t>현재 미구성</a:t>
                </a:r>
                <a:endParaRPr lang="ko-KR" altLang="en-US" sz="700" b="1" kern="0" dirty="0">
                  <a:solidFill>
                    <a:srgbClr val="343434"/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03" name="그룹 202"/>
            <p:cNvGrpSpPr/>
            <p:nvPr/>
          </p:nvGrpSpPr>
          <p:grpSpPr>
            <a:xfrm>
              <a:off x="6542433" y="5891296"/>
              <a:ext cx="504091" cy="284162"/>
              <a:chOff x="4528592" y="5770925"/>
              <a:chExt cx="705728" cy="397827"/>
            </a:xfrm>
          </p:grpSpPr>
          <p:pic>
            <p:nvPicPr>
              <p:cNvPr id="204" name="Picture 31" descr="SQL"/>
              <p:cNvPicPr>
                <a:picLocks noChangeAspect="1" noChangeArrowheads="1"/>
              </p:cNvPicPr>
              <p:nvPr/>
            </p:nvPicPr>
            <p:blipFill>
              <a:blip r:embed="rId30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28592" y="5770925"/>
                <a:ext cx="383638" cy="391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5" name="Picture 31" descr="SQL"/>
              <p:cNvPicPr>
                <a:picLocks noChangeAspect="1" noChangeArrowheads="1"/>
              </p:cNvPicPr>
              <p:nvPr/>
            </p:nvPicPr>
            <p:blipFill>
              <a:blip r:embed="rId30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8870" y="5779815"/>
                <a:ext cx="383637" cy="388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6" name="Picture 31" descr="SQL"/>
              <p:cNvPicPr>
                <a:picLocks noChangeAspect="1" noChangeArrowheads="1"/>
              </p:cNvPicPr>
              <p:nvPr/>
            </p:nvPicPr>
            <p:blipFill>
              <a:blip r:embed="rId30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50683" y="5779815"/>
                <a:ext cx="383637" cy="388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990489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/ </a:t>
            </a:r>
            <a:r>
              <a:rPr lang="ko-KR" altLang="en-US" sz="1400" b="1" dirty="0" smtClean="0"/>
              <a:t>개발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</a:t>
            </a:r>
            <a:r>
              <a:rPr lang="en-US" altLang="ko-KR" sz="1400" b="1" dirty="0" smtClean="0"/>
              <a:t>OS</a:t>
            </a:r>
            <a:r>
              <a:rPr lang="ko-KR" altLang="en-US" sz="1400" b="1" dirty="0" smtClean="0"/>
              <a:t> 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5" name="텍스트 개체 틀 4"/>
          <p:cNvSpPr txBox="1">
            <a:spLocks/>
          </p:cNvSpPr>
          <p:nvPr/>
        </p:nvSpPr>
        <p:spPr>
          <a:xfrm>
            <a:off x="596600" y="1426557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O/S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6" name="TextBox 1"/>
          <p:cNvSpPr txBox="1"/>
          <p:nvPr/>
        </p:nvSpPr>
        <p:spPr>
          <a:xfrm>
            <a:off x="704820" y="1746874"/>
            <a:ext cx="7715304" cy="1477328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uname -a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pflbap01 3.8.13-118.16.4.el7uek.x86_64 #2 SMP Thu Feb 23 18:25:45 PST 2017 x86_64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smtClean="0">
                <a:solidFill>
                  <a:srgbClr val="000000"/>
                </a:solidFill>
              </a:rPr>
              <a:t>GNU/Linux</a:t>
            </a:r>
          </a:p>
          <a:p>
            <a:endParaRPr lang="en-US" altLang="ko-KR" sz="1000" dirty="0" smtClean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cat /proc/version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version 3.8.13-118.16.4.el7uek.x86_64 (mockbuild@x86-ol7-builder-01) (</a:t>
            </a:r>
            <a:r>
              <a:rPr lang="en-US" altLang="ko-KR" sz="1000" dirty="0" err="1">
                <a:solidFill>
                  <a:srgbClr val="000000"/>
                </a:solidFill>
              </a:rPr>
              <a:t>gcc</a:t>
            </a:r>
            <a:r>
              <a:rPr lang="en-US" altLang="ko-KR" sz="1000" dirty="0">
                <a:solidFill>
                  <a:srgbClr val="000000"/>
                </a:solidFill>
              </a:rPr>
              <a:t> version 4.8.5 20150623 (Red Hat 4.8.5-11) (GCC) ) #2 SMP Thu Feb 23 18:25:45 PST </a:t>
            </a:r>
            <a:r>
              <a:rPr lang="en-US" altLang="ko-KR" sz="1000" dirty="0" smtClean="0">
                <a:solidFill>
                  <a:srgbClr val="000000"/>
                </a:solidFill>
              </a:rPr>
              <a:t>2017</a:t>
            </a:r>
          </a:p>
          <a:p>
            <a:endParaRPr lang="en-US" altLang="ko-KR" sz="1000" dirty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rpm </a:t>
            </a:r>
            <a:r>
              <a:rPr lang="en-US" altLang="ko-KR" sz="1000" dirty="0">
                <a:solidFill>
                  <a:srgbClr val="000000"/>
                </a:solidFill>
              </a:rPr>
              <a:t>-qa | grep oraclelinux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oraclelinux-release-7.2-1.0.5.el7.x86_64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  <p:sp>
        <p:nvSpPr>
          <p:cNvPr id="67" name="텍스트 개체 틀 4"/>
          <p:cNvSpPr txBox="1">
            <a:spLocks/>
          </p:cNvSpPr>
          <p:nvPr/>
        </p:nvSpPr>
        <p:spPr>
          <a:xfrm>
            <a:off x="596600" y="3862289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Java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704820" y="4182606"/>
            <a:ext cx="7715304" cy="707886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java </a:t>
            </a:r>
            <a:r>
              <a:rPr lang="en-US" altLang="ko-KR" sz="1000" dirty="0">
                <a:solidFill>
                  <a:srgbClr val="000000"/>
                </a:solidFill>
              </a:rPr>
              <a:t>-version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version "1.8.0_121"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Java(TM) SE Runtime Environment (build 1.8.0_121-b13)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HotSpot(TM) 64-Bit Server VM (build 25.121-b13, mixed mode)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98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554530" y="1399016"/>
          <a:ext cx="8536015" cy="1369586"/>
        </p:xfrm>
        <a:graphic>
          <a:graphicData uri="http://schemas.openxmlformats.org/drawingml/2006/table">
            <a:tbl>
              <a:tblPr/>
              <a:tblGrid>
                <a:gridCol w="510038"/>
                <a:gridCol w="1152128"/>
                <a:gridCol w="5604982"/>
                <a:gridCol w="1268867"/>
              </a:tblGrid>
              <a:tr h="28299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OCR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vote</a:t>
                      </a: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77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554530" y="2890174"/>
          <a:ext cx="8536015" cy="2892088"/>
        </p:xfrm>
        <a:graphic>
          <a:graphicData uri="http://schemas.openxmlformats.org/drawingml/2006/table">
            <a:tbl>
              <a:tblPr/>
              <a:tblGrid>
                <a:gridCol w="510038"/>
                <a:gridCol w="1157932"/>
                <a:gridCol w="5600700"/>
                <a:gridCol w="1267345"/>
              </a:tblGrid>
              <a:tr h="1638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Tablespace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716960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SYSTEM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/rsys01_PITC001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/rsys01_PITC002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/rsys01_PITC003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/rsys01_PITC004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b="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5</a:t>
                      </a:r>
                      <a:endParaRPr lang="ko-KR" altLang="ko-KR" sz="900" b="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78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SYSAUX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en-US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UNDOTBS1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UNDOTBS2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USERS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/rdat01_PITC0001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/rdat01_PITC0004</a:t>
                      </a:r>
                      <a:endParaRPr lang="ko-KR" altLang="ko-KR" sz="9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4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TEMP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/rtemp10_PITC024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240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6490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554530" y="2806426"/>
          <a:ext cx="8574694" cy="2581304"/>
        </p:xfrm>
        <a:graphic>
          <a:graphicData uri="http://schemas.openxmlformats.org/drawingml/2006/table">
            <a:tbl>
              <a:tblPr/>
              <a:tblGrid>
                <a:gridCol w="486870"/>
                <a:gridCol w="1193800"/>
                <a:gridCol w="5575300"/>
                <a:gridCol w="1318724"/>
              </a:tblGrid>
              <a:tr h="2917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Redo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</a:t>
                      </a:r>
                      <a:endParaRPr lang="ko-KR" altLang="en-US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Member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72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554530" y="1400160"/>
          <a:ext cx="8536015" cy="1190002"/>
        </p:xfrm>
        <a:graphic>
          <a:graphicData uri="http://schemas.openxmlformats.org/drawingml/2006/table">
            <a:tbl>
              <a:tblPr/>
              <a:tblGrid>
                <a:gridCol w="499570"/>
                <a:gridCol w="1181100"/>
                <a:gridCol w="5586478"/>
                <a:gridCol w="1268867"/>
              </a:tblGrid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Control 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File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486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5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8084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8. </a:t>
            </a:r>
            <a:r>
              <a:rPr kumimoji="0" lang="ko-KR" altLang="en-US" sz="1600" b="1" dirty="0" smtClean="0"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8.5.4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텍스트 개체 틀 4"/>
          <p:cNvSpPr txBox="1">
            <a:spLocks/>
          </p:cNvSpPr>
          <p:nvPr/>
        </p:nvSpPr>
        <p:spPr>
          <a:xfrm>
            <a:off x="554530" y="965463"/>
            <a:ext cx="4435310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en-US" altLang="ko-KR" sz="1400" b="1" dirty="0" smtClean="0"/>
              <a:t>User group</a:t>
            </a:r>
            <a:r>
              <a:rPr lang="ko-KR" altLang="en-US" sz="1400" b="1" dirty="0" smtClean="0"/>
              <a:t>  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</a:t>
            </a:r>
            <a:r>
              <a:rPr lang="ko-KR" altLang="en-US" sz="1400" b="1" dirty="0"/>
              <a:t>영 </a:t>
            </a:r>
            <a:r>
              <a:rPr lang="en-US" altLang="ko-KR" sz="1400" b="1" dirty="0"/>
              <a:t>DB) </a:t>
            </a:r>
            <a:r>
              <a:rPr lang="en-US" altLang="ko-KR" sz="1400" b="1" dirty="0" smtClean="0"/>
              <a:t>– pitcdb0a, pitcdb0b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495300" y="1476400"/>
          <a:ext cx="8915400" cy="3174640"/>
        </p:xfrm>
        <a:graphic>
          <a:graphicData uri="http://schemas.openxmlformats.org/drawingml/2006/table">
            <a:tbl>
              <a:tblPr/>
              <a:tblGrid>
                <a:gridCol w="589305"/>
                <a:gridCol w="360404"/>
                <a:gridCol w="365399"/>
                <a:gridCol w="511558"/>
                <a:gridCol w="950037"/>
                <a:gridCol w="803877"/>
                <a:gridCol w="1388515"/>
                <a:gridCol w="2033928"/>
                <a:gridCol w="1912377"/>
              </a:tblGrid>
              <a:tr h="301600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계정명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group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home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shell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crs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(grid)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listener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및 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(user) process fork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oracle(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RAC, Single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서버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ora11XXX -&gt; XXX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SID)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504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rp 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Aid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유저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Control-M Agent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03809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416868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2400" b="1" dirty="0" smtClean="0"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665295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직사각형 182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8"/>
            <a:ext cx="9438217" cy="49035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고객이 각 채널에서 발생시킨 </a:t>
            </a:r>
            <a:r>
              <a:rPr lang="en-US" altLang="ko-KR" sz="1400" dirty="0" smtClean="0">
                <a:ea typeface="맑은 고딕" pitchFamily="50" charset="-127"/>
              </a:rPr>
              <a:t>VOC</a:t>
            </a:r>
            <a:r>
              <a:rPr lang="ko-KR" altLang="en-US" sz="1400" dirty="0">
                <a:ea typeface="맑은 고딕" pitchFamily="50" charset="-127"/>
              </a:rPr>
              <a:t>를 </a:t>
            </a:r>
            <a:r>
              <a:rPr lang="ko-KR" altLang="en-US" sz="1400" dirty="0" smtClean="0">
                <a:ea typeface="맑은 고딕" pitchFamily="50" charset="-127"/>
              </a:rPr>
              <a:t>수신 받아 처리</a:t>
            </a:r>
            <a:r>
              <a:rPr lang="en-US" altLang="ko-KR" sz="1400" dirty="0" smtClean="0">
                <a:ea typeface="맑은 고딕" pitchFamily="50" charset="-127"/>
              </a:rPr>
              <a:t>, </a:t>
            </a:r>
            <a:r>
              <a:rPr lang="ko-KR" altLang="en-US" sz="1400" dirty="0" smtClean="0">
                <a:ea typeface="맑은 고딕" pitchFamily="50" charset="-127"/>
              </a:rPr>
              <a:t>통계 및 진행상황을 관리하는 시스템으로</a:t>
            </a:r>
            <a:r>
              <a:rPr lang="en-US" altLang="ko-KR" sz="1400" dirty="0" smtClean="0">
                <a:ea typeface="맑은 고딕" pitchFamily="50" charset="-127"/>
              </a:rPr>
              <a:t>, </a:t>
            </a:r>
            <a:r>
              <a:rPr lang="ko-KR" altLang="en-US" sz="1400" dirty="0" smtClean="0">
                <a:ea typeface="맑은 고딕" pitchFamily="50" charset="-127"/>
              </a:rPr>
              <a:t>싱</a:t>
            </a:r>
            <a:r>
              <a:rPr lang="ko-KR" altLang="en-US" sz="1400" dirty="0">
                <a:ea typeface="맑은 고딕" pitchFamily="50" charset="-127"/>
              </a:rPr>
              <a:t>글 </a:t>
            </a:r>
            <a:r>
              <a:rPr lang="ko-KR" altLang="en-US" sz="1400" dirty="0" smtClean="0">
                <a:ea typeface="맑은 고딕" pitchFamily="50" charset="-127"/>
              </a:rPr>
              <a:t>메일화면에 </a:t>
            </a:r>
            <a:endParaRPr lang="en-US" altLang="ko-KR" sz="1400" dirty="0" smtClean="0">
              <a:ea typeface="맑은 고딕" pitchFamily="50" charset="-127"/>
            </a:endParaRPr>
          </a:p>
          <a:p>
            <a:r>
              <a:rPr lang="ko-KR" altLang="en-US" sz="1400" dirty="0" smtClean="0">
                <a:ea typeface="맑은 고딕" pitchFamily="50" charset="-127"/>
              </a:rPr>
              <a:t>별도 어플리케이션을 통해 서비스를 제공함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9.1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2389749" y="4621427"/>
            <a:ext cx="1094855" cy="74494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65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146" y="485893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Text Box 148"/>
          <p:cNvSpPr txBox="1">
            <a:spLocks noChangeArrowheads="1"/>
          </p:cNvSpPr>
          <p:nvPr/>
        </p:nvSpPr>
        <p:spPr bwMode="auto">
          <a:xfrm>
            <a:off x="2713555" y="4628884"/>
            <a:ext cx="38504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VMS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67" name="Text Box 148"/>
          <p:cNvSpPr txBox="1">
            <a:spLocks noChangeArrowheads="1"/>
          </p:cNvSpPr>
          <p:nvPr/>
        </p:nvSpPr>
        <p:spPr bwMode="auto">
          <a:xfrm>
            <a:off x="2450993" y="5194411"/>
            <a:ext cx="80823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PPAS(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인트라넷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69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276" y="487611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1" name="직선 화살표 연결선 70"/>
          <p:cNvCxnSpPr>
            <a:stCxn id="72" idx="3"/>
            <a:endCxn id="73" idx="3"/>
          </p:cNvCxnSpPr>
          <p:nvPr/>
        </p:nvCxnSpPr>
        <p:spPr>
          <a:xfrm>
            <a:off x="3153409" y="5187859"/>
            <a:ext cx="691274" cy="720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2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357" y="5100196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631" y="5107397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" name="Text Box 148"/>
          <p:cNvSpPr txBox="1">
            <a:spLocks noChangeArrowheads="1"/>
          </p:cNvSpPr>
          <p:nvPr/>
        </p:nvSpPr>
        <p:spPr bwMode="auto">
          <a:xfrm>
            <a:off x="3128271" y="5201644"/>
            <a:ext cx="5597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lang="en-US" altLang="ko-KR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(T/C)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1843550" y="5335590"/>
            <a:ext cx="333746" cy="415498"/>
            <a:chOff x="1668939" y="5489117"/>
            <a:chExt cx="333746" cy="415498"/>
          </a:xfrm>
        </p:grpSpPr>
        <p:sp>
          <p:nvSpPr>
            <p:cNvPr id="76" name="Text Box 148"/>
            <p:cNvSpPr txBox="1">
              <a:spLocks noChangeArrowheads="1"/>
            </p:cNvSpPr>
            <p:nvPr/>
          </p:nvSpPr>
          <p:spPr bwMode="auto">
            <a:xfrm>
              <a:off x="1668939" y="5489117"/>
              <a:ext cx="333746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700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VTL</a:t>
              </a: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78" name="Picture 14" descr="data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8002" y="5568762"/>
              <a:ext cx="232052" cy="17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2" name="꺾인 연결선 91"/>
          <p:cNvCxnSpPr>
            <a:stCxn id="64" idx="2"/>
            <a:endCxn id="76" idx="3"/>
          </p:cNvCxnSpPr>
          <p:nvPr/>
        </p:nvCxnSpPr>
        <p:spPr>
          <a:xfrm rot="5400000">
            <a:off x="2468752" y="5074914"/>
            <a:ext cx="176970" cy="759881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Box 148"/>
          <p:cNvSpPr txBox="1">
            <a:spLocks noChangeArrowheads="1"/>
          </p:cNvSpPr>
          <p:nvPr/>
        </p:nvSpPr>
        <p:spPr bwMode="auto">
          <a:xfrm>
            <a:off x="2220551" y="5368431"/>
            <a:ext cx="513282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백업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94" name="직선 화살표 연결선 24"/>
          <p:cNvCxnSpPr>
            <a:stCxn id="148" idx="2"/>
            <a:endCxn id="121" idx="0"/>
          </p:cNvCxnSpPr>
          <p:nvPr/>
        </p:nvCxnSpPr>
        <p:spPr>
          <a:xfrm rot="5400000">
            <a:off x="2855987" y="2555401"/>
            <a:ext cx="212076" cy="41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>
            <a:endCxn id="64" idx="0"/>
          </p:cNvCxnSpPr>
          <p:nvPr/>
        </p:nvCxnSpPr>
        <p:spPr>
          <a:xfrm>
            <a:off x="2935128" y="4374254"/>
            <a:ext cx="2049" cy="24717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직사각형 107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19" name="직사각형 118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7141895" y="1881264"/>
            <a:ext cx="2379202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/>
              <a:t>리눅스 </a:t>
            </a:r>
            <a:r>
              <a:rPr lang="en-US" altLang="ko-KR" dirty="0" smtClean="0"/>
              <a:t>OS </a:t>
            </a:r>
            <a:r>
              <a:rPr lang="ko-KR" altLang="en-US" dirty="0" smtClean="0"/>
              <a:t>기반에 오픈소스 </a:t>
            </a:r>
            <a:r>
              <a:rPr lang="en-US" altLang="ko-KR" dirty="0" smtClean="0"/>
              <a:t>S/W(Apache, Jboss)</a:t>
            </a:r>
            <a:r>
              <a:rPr lang="ko-KR" altLang="en-US" dirty="0" smtClean="0"/>
              <a:t>로 구성하여 인프라 개선</a:t>
            </a:r>
            <a:endParaRPr lang="en-US" altLang="ko-KR" dirty="0" smtClean="0"/>
          </a:p>
          <a:p>
            <a:r>
              <a:rPr lang="ko-KR" altLang="en-US" dirty="0" smtClean="0"/>
              <a:t>기</a:t>
            </a:r>
            <a:r>
              <a:rPr lang="ko-KR" altLang="en-US" dirty="0"/>
              <a:t>존 </a:t>
            </a:r>
            <a:r>
              <a:rPr lang="en-US" altLang="ko-KR" dirty="0" smtClean="0"/>
              <a:t>Oracle</a:t>
            </a:r>
            <a:r>
              <a:rPr lang="ko-KR" altLang="en-US" dirty="0" smtClean="0"/>
              <a:t>에서 </a:t>
            </a:r>
            <a:r>
              <a:rPr lang="en-US" altLang="ko-KR" dirty="0" smtClean="0"/>
              <a:t>PPAS</a:t>
            </a:r>
            <a:r>
              <a:rPr lang="ko-KR" altLang="en-US" dirty="0" smtClean="0"/>
              <a:t>로 </a:t>
            </a:r>
            <a:r>
              <a:rPr lang="en-US" altLang="ko-KR" dirty="0" smtClean="0"/>
              <a:t>DBMS </a:t>
            </a:r>
            <a:r>
              <a:rPr lang="ko-KR" altLang="en-US" dirty="0" smtClean="0"/>
              <a:t>변경</a:t>
            </a:r>
            <a:endParaRPr lang="en-US" altLang="ko-KR" dirty="0" smtClean="0"/>
          </a:p>
          <a:p>
            <a:r>
              <a:rPr lang="ko-KR" altLang="en-US" dirty="0" smtClean="0"/>
              <a:t>인트라넷</a:t>
            </a:r>
            <a:r>
              <a:rPr lang="en-US" altLang="ko-KR" dirty="0" smtClean="0"/>
              <a:t>(INT) </a:t>
            </a:r>
            <a:r>
              <a:rPr lang="ko-KR" altLang="en-US" dirty="0"/>
              <a:t>시스템에 </a:t>
            </a:r>
            <a:r>
              <a:rPr lang="en-US" altLang="ko-KR" dirty="0"/>
              <a:t>Instance </a:t>
            </a:r>
            <a:r>
              <a:rPr lang="ko-KR" altLang="en-US" dirty="0" smtClean="0"/>
              <a:t>구성</a:t>
            </a:r>
            <a:endParaRPr lang="en-US" altLang="ko-KR" dirty="0" smtClean="0"/>
          </a:p>
          <a:p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WEB, WAS, DB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로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구성함</a:t>
            </a:r>
            <a:endParaRPr lang="en-US" altLang="ko-KR" dirty="0" smtClean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삼성카드 업무별 </a:t>
            </a:r>
            <a:r>
              <a:rPr lang="en-US" altLang="ko-KR" dirty="0" smtClean="0"/>
              <a:t>VOC </a:t>
            </a:r>
            <a:r>
              <a:rPr lang="ko-KR" altLang="en-US" dirty="0" smtClean="0"/>
              <a:t>처리 담당자</a:t>
            </a:r>
            <a:endParaRPr lang="en-US" altLang="ko-KR" dirty="0" smtClean="0"/>
          </a:p>
          <a:p>
            <a:r>
              <a:rPr lang="ko-KR" altLang="en-US" dirty="0" smtClean="0"/>
              <a:t>싱글</a:t>
            </a:r>
            <a:r>
              <a:rPr lang="en-US" altLang="ko-KR" dirty="0" smtClean="0"/>
              <a:t>SSO </a:t>
            </a:r>
            <a:r>
              <a:rPr lang="ko-KR" altLang="en-US" dirty="0" smtClean="0"/>
              <a:t>연계를 통한 로그인</a:t>
            </a:r>
            <a:endParaRPr lang="en-US" altLang="ko-KR" dirty="0" smtClean="0"/>
          </a:p>
          <a:p>
            <a:r>
              <a:rPr lang="ko-KR" altLang="en-US" dirty="0" smtClean="0"/>
              <a:t>서비스</a:t>
            </a:r>
            <a:r>
              <a:rPr lang="ko-KR" altLang="en-US" dirty="0"/>
              <a:t>는 </a:t>
            </a:r>
            <a:r>
              <a:rPr lang="ko-KR" altLang="en-US" dirty="0" smtClean="0"/>
              <a:t>웹으로 제공</a:t>
            </a:r>
            <a:endParaRPr lang="en-US" altLang="ko-KR" dirty="0"/>
          </a:p>
          <a:p>
            <a:r>
              <a:rPr lang="ko-KR" altLang="en-US" dirty="0"/>
              <a:t>업무서비스 가용성 보장을 위한 </a:t>
            </a:r>
            <a:r>
              <a:rPr lang="en-US" altLang="ko-KR" dirty="0" smtClean="0"/>
              <a:t>WEB/WAS</a:t>
            </a:r>
            <a:r>
              <a:rPr lang="ko-KR" altLang="en-US" dirty="0" smtClean="0"/>
              <a:t>서버 </a:t>
            </a:r>
            <a:r>
              <a:rPr lang="ko-KR" altLang="en-US" dirty="0"/>
              <a:t>다중화 </a:t>
            </a:r>
            <a:r>
              <a:rPr lang="en-US" altLang="ko-KR" dirty="0"/>
              <a:t>Active-Active </a:t>
            </a:r>
            <a:r>
              <a:rPr lang="ko-KR" altLang="en-US" dirty="0" smtClean="0"/>
              <a:t>구성</a:t>
            </a:r>
            <a:endParaRPr lang="en-US" altLang="ko-KR" dirty="0" smtClean="0"/>
          </a:p>
          <a:p>
            <a:r>
              <a:rPr lang="en-US" altLang="ko-KR" dirty="0" smtClean="0"/>
              <a:t>DBMS(PPAS)</a:t>
            </a:r>
            <a:r>
              <a:rPr lang="ko-KR" altLang="en-US" dirty="0" smtClean="0"/>
              <a:t>는 </a:t>
            </a:r>
            <a:r>
              <a:rPr lang="en-US" altLang="ko-KR" dirty="0" smtClean="0"/>
              <a:t>Active-Standby </a:t>
            </a:r>
            <a:r>
              <a:rPr lang="ko-KR" altLang="en-US" dirty="0" smtClean="0"/>
              <a:t>구성</a:t>
            </a:r>
            <a:endParaRPr lang="en-US" altLang="ko-KR" dirty="0"/>
          </a:p>
        </p:txBody>
      </p:sp>
      <p:sp>
        <p:nvSpPr>
          <p:cNvPr id="121" name="직사각형 120"/>
          <p:cNvSpPr/>
          <p:nvPr/>
        </p:nvSpPr>
        <p:spPr>
          <a:xfrm>
            <a:off x="2389756" y="2682303"/>
            <a:ext cx="1102808" cy="73047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22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5211" y="2939911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" name="Text Box 148"/>
          <p:cNvSpPr txBox="1">
            <a:spLocks noChangeArrowheads="1"/>
          </p:cNvSpPr>
          <p:nvPr/>
        </p:nvSpPr>
        <p:spPr bwMode="auto">
          <a:xfrm>
            <a:off x="2717308" y="2714329"/>
            <a:ext cx="38504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VMS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37" name="Text Box 148"/>
          <p:cNvSpPr txBox="1">
            <a:spLocks noChangeArrowheads="1"/>
          </p:cNvSpPr>
          <p:nvPr/>
        </p:nvSpPr>
        <p:spPr bwMode="auto">
          <a:xfrm>
            <a:off x="2491799" y="3253356"/>
            <a:ext cx="782587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WEB(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인트라넷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38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7013" y="2956757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직사각형 138"/>
          <p:cNvSpPr/>
          <p:nvPr/>
        </p:nvSpPr>
        <p:spPr>
          <a:xfrm>
            <a:off x="2385633" y="3595812"/>
            <a:ext cx="1098989" cy="7442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40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0100" y="3833102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Text Box 148"/>
          <p:cNvSpPr txBox="1">
            <a:spLocks noChangeArrowheads="1"/>
          </p:cNvSpPr>
          <p:nvPr/>
        </p:nvSpPr>
        <p:spPr bwMode="auto">
          <a:xfrm>
            <a:off x="2711386" y="3603262"/>
            <a:ext cx="38504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VMS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42" name="Text Box 148"/>
          <p:cNvSpPr txBox="1">
            <a:spLocks noChangeArrowheads="1"/>
          </p:cNvSpPr>
          <p:nvPr/>
        </p:nvSpPr>
        <p:spPr bwMode="auto">
          <a:xfrm>
            <a:off x="2515055" y="4168318"/>
            <a:ext cx="790601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WAS(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인트라넷</a:t>
            </a:r>
            <a:r>
              <a:rPr lang="en-US" altLang="ko-KR" sz="700" kern="0" dirty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</a:p>
        </p:txBody>
      </p:sp>
      <p:pic>
        <p:nvPicPr>
          <p:cNvPr id="143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099" y="3850267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4" name="직선 연결선 143"/>
          <p:cNvCxnSpPr>
            <a:stCxn id="121" idx="2"/>
            <a:endCxn id="139" idx="0"/>
          </p:cNvCxnSpPr>
          <p:nvPr/>
        </p:nvCxnSpPr>
        <p:spPr>
          <a:xfrm flipH="1">
            <a:off x="2935128" y="3412777"/>
            <a:ext cx="6032" cy="1830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꺾인 연결선 144"/>
          <p:cNvCxnSpPr>
            <a:stCxn id="157" idx="1"/>
          </p:cNvCxnSpPr>
          <p:nvPr/>
        </p:nvCxnSpPr>
        <p:spPr>
          <a:xfrm flipH="1">
            <a:off x="3482556" y="3675245"/>
            <a:ext cx="688655" cy="1095046"/>
          </a:xfrm>
          <a:prstGeom prst="straightConnector1">
            <a:avLst/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>
            <a:stCxn id="151" idx="2"/>
            <a:endCxn id="147" idx="0"/>
          </p:cNvCxnSpPr>
          <p:nvPr/>
        </p:nvCxnSpPr>
        <p:spPr>
          <a:xfrm>
            <a:off x="2998391" y="2148334"/>
            <a:ext cx="3742" cy="12039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7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0223" y="226873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8" name="TextBox 81"/>
          <p:cNvSpPr txBox="1">
            <a:spLocks noChangeArrowheads="1"/>
          </p:cNvSpPr>
          <p:nvPr/>
        </p:nvSpPr>
        <p:spPr bwMode="auto">
          <a:xfrm>
            <a:off x="2617649" y="2278956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grpSp>
        <p:nvGrpSpPr>
          <p:cNvPr id="149" name="그룹 148"/>
          <p:cNvGrpSpPr/>
          <p:nvPr/>
        </p:nvGrpSpPr>
        <p:grpSpPr>
          <a:xfrm>
            <a:off x="2605494" y="1743697"/>
            <a:ext cx="785793" cy="404637"/>
            <a:chOff x="2531351" y="1743697"/>
            <a:chExt cx="785793" cy="404637"/>
          </a:xfrm>
        </p:grpSpPr>
        <p:grpSp>
          <p:nvGrpSpPr>
            <p:cNvPr id="150" name="Group 625"/>
            <p:cNvGrpSpPr>
              <a:grpSpLocks noChangeAspect="1"/>
            </p:cNvGrpSpPr>
            <p:nvPr/>
          </p:nvGrpSpPr>
          <p:grpSpPr bwMode="auto">
            <a:xfrm>
              <a:off x="2830952" y="1743697"/>
              <a:ext cx="212986" cy="256829"/>
              <a:chOff x="5411" y="1733"/>
              <a:chExt cx="219" cy="260"/>
            </a:xfrm>
          </p:grpSpPr>
          <p:pic>
            <p:nvPicPr>
              <p:cNvPr id="152" name="Picture 626" descr="사람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00" y="1733"/>
                <a:ext cx="130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3" name="Picture 627" descr="enternet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1" y="1857"/>
                <a:ext cx="14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1" name="Text Box 148"/>
            <p:cNvSpPr txBox="1">
              <a:spLocks noChangeArrowheads="1"/>
            </p:cNvSpPr>
            <p:nvPr/>
          </p:nvSpPr>
          <p:spPr bwMode="auto">
            <a:xfrm>
              <a:off x="2531351" y="1957063"/>
              <a:ext cx="785793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삼성카</a:t>
              </a:r>
              <a:r>
                <a:rPr lang="ko-KR" altLang="en-US" sz="643" kern="0" dirty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드 </a:t>
              </a: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임직원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sp>
        <p:nvSpPr>
          <p:cNvPr id="156" name="TextBox 22"/>
          <p:cNvSpPr txBox="1">
            <a:spLocks noChangeArrowheads="1"/>
          </p:cNvSpPr>
          <p:nvPr/>
        </p:nvSpPr>
        <p:spPr bwMode="auto">
          <a:xfrm>
            <a:off x="4272604" y="3581005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EAI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7" name="Picture 99" descr="Picture3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171211" y="3529369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9" name="Group 625"/>
          <p:cNvGrpSpPr>
            <a:grpSpLocks noChangeAspect="1"/>
          </p:cNvGrpSpPr>
          <p:nvPr/>
        </p:nvGrpSpPr>
        <p:grpSpPr bwMode="auto">
          <a:xfrm>
            <a:off x="4050147" y="1760173"/>
            <a:ext cx="212986" cy="256829"/>
            <a:chOff x="5411" y="1733"/>
            <a:chExt cx="219" cy="260"/>
          </a:xfrm>
        </p:grpSpPr>
        <p:pic>
          <p:nvPicPr>
            <p:cNvPr id="160" name="Picture 626" descr="사람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0" y="1733"/>
              <a:ext cx="130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627" descr="enternet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1" y="1857"/>
              <a:ext cx="14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2" name="Text Box 148"/>
          <p:cNvSpPr txBox="1">
            <a:spLocks noChangeArrowheads="1"/>
          </p:cNvSpPr>
          <p:nvPr/>
        </p:nvSpPr>
        <p:spPr bwMode="auto">
          <a:xfrm>
            <a:off x="3747338" y="1973539"/>
            <a:ext cx="792205" cy="1912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VOC </a:t>
            </a:r>
            <a:r>
              <a:rPr lang="ko-KR" altLang="en-US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처리담당자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63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8832" y="2281085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4" name="TextBox 81"/>
          <p:cNvSpPr txBox="1">
            <a:spLocks noChangeArrowheads="1"/>
          </p:cNvSpPr>
          <p:nvPr/>
        </p:nvSpPr>
        <p:spPr bwMode="auto">
          <a:xfrm>
            <a:off x="3816258" y="2291310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 smtClean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내부망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cxnSp>
        <p:nvCxnSpPr>
          <p:cNvPr id="165" name="직선 화살표 연결선 24"/>
          <p:cNvCxnSpPr>
            <a:stCxn id="163" idx="2"/>
          </p:cNvCxnSpPr>
          <p:nvPr/>
        </p:nvCxnSpPr>
        <p:spPr>
          <a:xfrm rot="5400000">
            <a:off x="3541506" y="2432778"/>
            <a:ext cx="616776" cy="701696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ext Box 148"/>
          <p:cNvSpPr txBox="1">
            <a:spLocks noChangeArrowheads="1"/>
          </p:cNvSpPr>
          <p:nvPr/>
        </p:nvSpPr>
        <p:spPr bwMode="auto">
          <a:xfrm>
            <a:off x="2183637" y="2437039"/>
            <a:ext cx="88357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Knox SSO </a:t>
            </a: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로그인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4410154" y="4621427"/>
            <a:ext cx="529087" cy="535681"/>
            <a:chOff x="5001144" y="4932593"/>
            <a:chExt cx="529087" cy="535681"/>
          </a:xfrm>
        </p:grpSpPr>
        <p:sp>
          <p:nvSpPr>
            <p:cNvPr id="169" name="직사각형 168"/>
            <p:cNvSpPr/>
            <p:nvPr/>
          </p:nvSpPr>
          <p:spPr>
            <a:xfrm>
              <a:off x="5001144" y="4932593"/>
              <a:ext cx="529087" cy="535681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53156" latinLnBrk="0">
                <a:defRPr/>
              </a:pPr>
              <a:endParaRPr lang="ko-KR" altLang="en-US" sz="1286" ker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70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38095" y="5152810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Text Box 148"/>
            <p:cNvSpPr txBox="1">
              <a:spLocks noChangeArrowheads="1"/>
            </p:cNvSpPr>
            <p:nvPr/>
          </p:nvSpPr>
          <p:spPr bwMode="auto">
            <a:xfrm>
              <a:off x="5021269" y="4962669"/>
              <a:ext cx="458780" cy="20223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714" b="1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기간계</a:t>
              </a:r>
              <a:endParaRPr lang="en-US" altLang="ko-KR" sz="714" b="1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173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9305" y="5140450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174" name="꺾인 연결선 173"/>
          <p:cNvCxnSpPr>
            <a:stCxn id="169" idx="1"/>
            <a:endCxn id="64" idx="3"/>
          </p:cNvCxnSpPr>
          <p:nvPr/>
        </p:nvCxnSpPr>
        <p:spPr>
          <a:xfrm rot="10800000" flipV="1">
            <a:off x="3484604" y="4889268"/>
            <a:ext cx="925550" cy="104630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 Box 148"/>
          <p:cNvSpPr txBox="1">
            <a:spLocks noChangeArrowheads="1"/>
          </p:cNvSpPr>
          <p:nvPr/>
        </p:nvSpPr>
        <p:spPr bwMode="auto">
          <a:xfrm>
            <a:off x="3618071" y="4836059"/>
            <a:ext cx="377026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SFTP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79" name="TextBox 22"/>
          <p:cNvSpPr txBox="1">
            <a:spLocks noChangeArrowheads="1"/>
          </p:cNvSpPr>
          <p:nvPr/>
        </p:nvSpPr>
        <p:spPr bwMode="auto">
          <a:xfrm>
            <a:off x="4260245" y="3922878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MDM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80" name="Picture 99" descr="Picture3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158852" y="3871242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81" name="꺾인 연결선 144"/>
          <p:cNvCxnSpPr>
            <a:stCxn id="180" idx="1"/>
          </p:cNvCxnSpPr>
          <p:nvPr/>
        </p:nvCxnSpPr>
        <p:spPr>
          <a:xfrm flipH="1">
            <a:off x="3481120" y="4017118"/>
            <a:ext cx="677732" cy="731279"/>
          </a:xfrm>
          <a:prstGeom prst="straightConnector1">
            <a:avLst/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 Box 148"/>
          <p:cNvSpPr txBox="1">
            <a:spLocks noChangeArrowheads="1"/>
          </p:cNvSpPr>
          <p:nvPr/>
        </p:nvSpPr>
        <p:spPr bwMode="auto">
          <a:xfrm>
            <a:off x="3721620" y="4156433"/>
            <a:ext cx="359393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MFT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532171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9</a:t>
            </a:r>
            <a:r>
              <a:rPr kumimoji="0" lang="en-US" sz="2400" b="1" dirty="0" smtClean="0">
                <a:latin typeface="+mj-ea"/>
                <a:ea typeface="+mj-ea"/>
              </a:rPr>
              <a:t>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61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1282797"/>
              </p:ext>
            </p:extLst>
          </p:nvPr>
        </p:nvGraphicFramePr>
        <p:xfrm>
          <a:off x="4113618" y="3718353"/>
          <a:ext cx="1550988" cy="1292255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PAS 9.5.7.12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4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3861559"/>
              </p:ext>
            </p:extLst>
          </p:nvPr>
        </p:nvGraphicFramePr>
        <p:xfrm>
          <a:off x="4119722" y="2242885"/>
          <a:ext cx="1550988" cy="1075462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962976"/>
              </p:ext>
            </p:extLst>
          </p:nvPr>
        </p:nvGraphicFramePr>
        <p:xfrm>
          <a:off x="2465908" y="2246934"/>
          <a:ext cx="1550988" cy="1075462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6" name="Group 74"/>
          <p:cNvGraphicFramePr>
            <a:graphicFrameLocks noGrp="1"/>
          </p:cNvGraphicFramePr>
          <p:nvPr>
            <p:extLst/>
          </p:nvPr>
        </p:nvGraphicFramePr>
        <p:xfrm>
          <a:off x="7572775" y="3734607"/>
          <a:ext cx="1551069" cy="853698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7" name="Line 669"/>
          <p:cNvSpPr>
            <a:spLocks noChangeShapeType="1"/>
          </p:cNvSpPr>
          <p:nvPr/>
        </p:nvSpPr>
        <p:spPr bwMode="auto">
          <a:xfrm>
            <a:off x="386921" y="3520436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9" name="Rectangle 678"/>
          <p:cNvSpPr>
            <a:spLocks noChangeArrowheads="1"/>
          </p:cNvSpPr>
          <p:nvPr/>
        </p:nvSpPr>
        <p:spPr bwMode="auto">
          <a:xfrm>
            <a:off x="386922" y="3465063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Line 671"/>
          <p:cNvSpPr>
            <a:spLocks noChangeShapeType="1"/>
          </p:cNvSpPr>
          <p:nvPr/>
        </p:nvSpPr>
        <p:spPr bwMode="auto">
          <a:xfrm>
            <a:off x="1595414" y="3284984"/>
            <a:ext cx="0" cy="2376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2" name="Rectangle 678"/>
          <p:cNvSpPr>
            <a:spLocks noChangeArrowheads="1"/>
          </p:cNvSpPr>
          <p:nvPr/>
        </p:nvSpPr>
        <p:spPr bwMode="auto">
          <a:xfrm>
            <a:off x="9050332" y="3490474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4894883" y="3318318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48544" y="3776810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7546754"/>
              </p:ext>
            </p:extLst>
          </p:nvPr>
        </p:nvGraphicFramePr>
        <p:xfrm>
          <a:off x="841415" y="2246934"/>
          <a:ext cx="1550988" cy="1075462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0439955"/>
              </p:ext>
            </p:extLst>
          </p:nvPr>
        </p:nvGraphicFramePr>
        <p:xfrm>
          <a:off x="5778276" y="2226409"/>
          <a:ext cx="1550988" cy="1075462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8" name="Line 671"/>
          <p:cNvSpPr>
            <a:spLocks noChangeShapeType="1"/>
          </p:cNvSpPr>
          <p:nvPr/>
        </p:nvSpPr>
        <p:spPr bwMode="auto">
          <a:xfrm>
            <a:off x="6560600" y="3292433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92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171267"/>
              </p:ext>
            </p:extLst>
          </p:nvPr>
        </p:nvGraphicFramePr>
        <p:xfrm>
          <a:off x="5792733" y="3719166"/>
          <a:ext cx="1550988" cy="1292255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PAS 9.5.7.12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93" name="Line 671"/>
          <p:cNvSpPr>
            <a:spLocks noChangeShapeType="1"/>
          </p:cNvSpPr>
          <p:nvPr/>
        </p:nvSpPr>
        <p:spPr bwMode="auto">
          <a:xfrm>
            <a:off x="3224808" y="3312836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4" name="Line 671"/>
          <p:cNvSpPr>
            <a:spLocks noChangeShapeType="1"/>
          </p:cNvSpPr>
          <p:nvPr/>
        </p:nvSpPr>
        <p:spPr bwMode="auto">
          <a:xfrm>
            <a:off x="4889230" y="3495432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5" name="Line 671"/>
          <p:cNvSpPr>
            <a:spLocks noChangeShapeType="1"/>
          </p:cNvSpPr>
          <p:nvPr/>
        </p:nvSpPr>
        <p:spPr bwMode="auto">
          <a:xfrm>
            <a:off x="6554947" y="3502499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19982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VMS </a:t>
            </a:r>
            <a:r>
              <a:rPr lang="ko-KR" altLang="en-US" sz="1400" dirty="0" smtClean="0">
                <a:ea typeface="맑은 고딕" pitchFamily="50" charset="-127"/>
              </a:rPr>
              <a:t>업무의 미들웨어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9</a:t>
            </a:r>
            <a:r>
              <a:rPr kumimoji="0" lang="en-US" sz="2400" b="1" dirty="0" smtClean="0">
                <a:latin typeface="+mj-ea"/>
                <a:ea typeface="+mj-ea"/>
              </a:rPr>
              <a:t>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219200"/>
            <a:ext cx="8712199" cy="4703805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0977345"/>
              </p:ext>
            </p:extLst>
          </p:nvPr>
        </p:nvGraphicFramePr>
        <p:xfrm>
          <a:off x="3196281" y="1980572"/>
          <a:ext cx="133451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P-VMS1-O-F11:8321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9344325"/>
              </p:ext>
            </p:extLst>
          </p:nvPr>
        </p:nvGraphicFramePr>
        <p:xfrm>
          <a:off x="4979074" y="1980572"/>
          <a:ext cx="129815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P-VMS1-O-F21:8321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40.1.2.42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3038914"/>
              </p:ext>
            </p:extLst>
          </p:nvPr>
        </p:nvGraphicFramePr>
        <p:xfrm>
          <a:off x="3196281" y="3283726"/>
          <a:ext cx="133451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P-VMS1-O-F11:13140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3346479"/>
              </p:ext>
            </p:extLst>
          </p:nvPr>
        </p:nvGraphicFramePr>
        <p:xfrm>
          <a:off x="4979074" y="3283726"/>
          <a:ext cx="129815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P-VMS1-O-F21:13140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40.1.2.44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>
            <a:stCxn id="64" idx="2"/>
            <a:endCxn id="66" idx="0"/>
          </p:cNvCxnSpPr>
          <p:nvPr/>
        </p:nvCxnSpPr>
        <p:spPr>
          <a:xfrm>
            <a:off x="3863538" y="2902756"/>
            <a:ext cx="0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>
            <a:off x="5628153" y="2902756"/>
            <a:ext cx="0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5" idx="2"/>
            <a:endCxn id="66" idx="0"/>
          </p:cNvCxnSpPr>
          <p:nvPr/>
        </p:nvCxnSpPr>
        <p:spPr>
          <a:xfrm flipH="1">
            <a:off x="3863538" y="2902756"/>
            <a:ext cx="1764615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4" idx="2"/>
            <a:endCxn id="67" idx="0"/>
          </p:cNvCxnSpPr>
          <p:nvPr/>
        </p:nvCxnSpPr>
        <p:spPr>
          <a:xfrm>
            <a:off x="3863538" y="2902756"/>
            <a:ext cx="1764615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517424"/>
              </p:ext>
            </p:extLst>
          </p:nvPr>
        </p:nvGraphicFramePr>
        <p:xfrm>
          <a:off x="3196280" y="4516128"/>
          <a:ext cx="1334515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/>
                        <a:t>40.1.2.47(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40.1.2.45(rip)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5" name="직선 연결선 74"/>
          <p:cNvCxnSpPr>
            <a:stCxn id="66" idx="2"/>
            <a:endCxn id="74" idx="0"/>
          </p:cNvCxnSpPr>
          <p:nvPr/>
        </p:nvCxnSpPr>
        <p:spPr>
          <a:xfrm flipH="1">
            <a:off x="3863537" y="4205910"/>
            <a:ext cx="1" cy="3102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>
            <a:stCxn id="67" idx="2"/>
            <a:endCxn id="74" idx="0"/>
          </p:cNvCxnSpPr>
          <p:nvPr/>
        </p:nvCxnSpPr>
        <p:spPr>
          <a:xfrm flipH="1">
            <a:off x="3863537" y="4205910"/>
            <a:ext cx="1764616" cy="3102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" name="표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2928074"/>
              </p:ext>
            </p:extLst>
          </p:nvPr>
        </p:nvGraphicFramePr>
        <p:xfrm>
          <a:off x="4040559" y="1328843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40.1.2.40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  <a:p>
                      <a:pPr algn="ctr" fontAlgn="ctr"/>
                      <a:r>
                        <a:rPr lang="en-US" altLang="ko-KR" sz="800" dirty="0" smtClean="0"/>
                        <a:t>40.1.2.40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92" name="직선 연결선 91"/>
          <p:cNvCxnSpPr>
            <a:stCxn id="78" idx="2"/>
            <a:endCxn id="64" idx="0"/>
          </p:cNvCxnSpPr>
          <p:nvPr/>
        </p:nvCxnSpPr>
        <p:spPr>
          <a:xfrm flipH="1">
            <a:off x="3863538" y="1803229"/>
            <a:ext cx="891396" cy="1773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78" idx="2"/>
            <a:endCxn id="65" idx="0"/>
          </p:cNvCxnSpPr>
          <p:nvPr/>
        </p:nvCxnSpPr>
        <p:spPr>
          <a:xfrm>
            <a:off x="4754934" y="1803229"/>
            <a:ext cx="873219" cy="1773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4" name="표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558345"/>
              </p:ext>
            </p:extLst>
          </p:nvPr>
        </p:nvGraphicFramePr>
        <p:xfrm>
          <a:off x="4960896" y="4516128"/>
          <a:ext cx="1334515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Stnadby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40.1.2.46(rip)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95" name="직선 연결선 94"/>
          <p:cNvCxnSpPr>
            <a:stCxn id="67" idx="2"/>
            <a:endCxn id="94" idx="0"/>
          </p:cNvCxnSpPr>
          <p:nvPr/>
        </p:nvCxnSpPr>
        <p:spPr>
          <a:xfrm>
            <a:off x="5628153" y="4205910"/>
            <a:ext cx="0" cy="31021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직선 연결선 107"/>
          <p:cNvCxnSpPr>
            <a:stCxn id="94" idx="0"/>
            <a:endCxn id="66" idx="2"/>
          </p:cNvCxnSpPr>
          <p:nvPr/>
        </p:nvCxnSpPr>
        <p:spPr>
          <a:xfrm flipH="1" flipV="1">
            <a:off x="3863538" y="4205910"/>
            <a:ext cx="1764615" cy="31021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19" name="표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733144"/>
              </p:ext>
            </p:extLst>
          </p:nvPr>
        </p:nvGraphicFramePr>
        <p:xfrm>
          <a:off x="584759" y="4531472"/>
          <a:ext cx="2536011" cy="12840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362591"/>
                <a:gridCol w="698848"/>
                <a:gridCol w="626076"/>
                <a:gridCol w="395416"/>
                <a:gridCol w="4530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P-VMS1-O-F11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P-VMS1-O-F21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VMS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8321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P-VMS1-O-F11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P-VMS1-O-F21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VMS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13140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13211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15121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7421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VMS </a:t>
            </a:r>
            <a:r>
              <a:rPr lang="ko-KR" altLang="en-US" sz="1400" dirty="0" smtClean="0">
                <a:ea typeface="맑은 고딕" pitchFamily="50" charset="-127"/>
              </a:rPr>
              <a:t>업무의 </a:t>
            </a:r>
            <a:r>
              <a:rPr lang="en-US" altLang="ko-KR" sz="1400" dirty="0" smtClean="0">
                <a:ea typeface="맑은 고딕" pitchFamily="50" charset="-127"/>
              </a:rPr>
              <a:t>DB-</a:t>
            </a:r>
            <a:r>
              <a:rPr lang="ko-KR" altLang="en-US" sz="1400" dirty="0" smtClean="0">
                <a:ea typeface="맑은 고딕" pitchFamily="50" charset="-127"/>
              </a:rPr>
              <a:t>기간계 배치 서버</a:t>
            </a:r>
            <a:r>
              <a:rPr lang="en-US" altLang="ko-KR" sz="1400" dirty="0" smtClean="0">
                <a:ea typeface="맑은 고딕" pitchFamily="50" charset="-127"/>
              </a:rPr>
              <a:t>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SFTP </a:t>
            </a:r>
            <a:r>
              <a:rPr lang="ko-KR" altLang="en-US" sz="1400" dirty="0" smtClean="0">
                <a:ea typeface="맑은 고딕" pitchFamily="50" charset="-127"/>
              </a:rPr>
              <a:t>로 직접 접속하여 전송한다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9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392195"/>
            <a:ext cx="8712199" cy="4581567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3028192"/>
              </p:ext>
            </p:extLst>
          </p:nvPr>
        </p:nvGraphicFramePr>
        <p:xfrm>
          <a:off x="2179334" y="1992424"/>
          <a:ext cx="1334515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/>
                        <a:t>40.1.2.47(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40.1.2.45(rip)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2795950"/>
              </p:ext>
            </p:extLst>
          </p:nvPr>
        </p:nvGraphicFramePr>
        <p:xfrm>
          <a:off x="4686932" y="1992425"/>
          <a:ext cx="3361432" cy="930401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756094"/>
                <a:gridCol w="1304449"/>
                <a:gridCol w="611444"/>
                <a:gridCol w="689445"/>
              </a:tblGrid>
              <a:tr h="20514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17041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기간계 배치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  <a:cs typeface="+mj-cs"/>
                        </a:rPr>
                        <a:t>40.10.1.91</a:t>
                      </a:r>
                      <a:endParaRPr lang="ko-KR" alt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  <a:cs typeface="+mj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  <a:cs typeface="+mj-cs"/>
                        </a:rPr>
                        <a:t>pcorbt01</a:t>
                      </a:r>
                      <a:endParaRPr lang="ko-KR" alt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  <a:cs typeface="+mj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6775827"/>
              </p:ext>
            </p:extLst>
          </p:nvPr>
        </p:nvGraphicFramePr>
        <p:xfrm>
          <a:off x="5138881" y="3802132"/>
          <a:ext cx="2508982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SFTP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7" name="직선 연결선 66"/>
          <p:cNvCxnSpPr/>
          <p:nvPr/>
        </p:nvCxnSpPr>
        <p:spPr>
          <a:xfrm flipH="1">
            <a:off x="5211781" y="4137627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>
            <a:stCxn id="64" idx="3"/>
            <a:endCxn id="65" idx="1"/>
          </p:cNvCxnSpPr>
          <p:nvPr/>
        </p:nvCxnSpPr>
        <p:spPr>
          <a:xfrm flipV="1">
            <a:off x="3513849" y="2457625"/>
            <a:ext cx="1173083" cy="111164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8693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VMS </a:t>
            </a:r>
            <a:r>
              <a:rPr lang="ko-KR" altLang="en-US" sz="1400" dirty="0" smtClean="0">
                <a:ea typeface="맑은 고딕" pitchFamily="50" charset="-127"/>
              </a:rPr>
              <a:t>업무의 </a:t>
            </a:r>
            <a:r>
              <a:rPr lang="en-US" altLang="ko-KR" sz="1400" dirty="0" smtClean="0">
                <a:ea typeface="맑은 고딕" pitchFamily="50" charset="-127"/>
              </a:rPr>
              <a:t>WAS-ARM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9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351005"/>
            <a:ext cx="8712199" cy="4622758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5233722"/>
              </p:ext>
            </p:extLst>
          </p:nvPr>
        </p:nvGraphicFramePr>
        <p:xfrm>
          <a:off x="4229100" y="1845305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P-VMS1-O-F11:13211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096550"/>
              </p:ext>
            </p:extLst>
          </p:nvPr>
        </p:nvGraphicFramePr>
        <p:xfrm>
          <a:off x="4229100" y="3563407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P-VMS1-O-F21:13211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4458872"/>
              </p:ext>
            </p:extLst>
          </p:nvPr>
        </p:nvGraphicFramePr>
        <p:xfrm>
          <a:off x="643793" y="4425975"/>
          <a:ext cx="2508982" cy="94877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13211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WAS </a:t>
                      </a:r>
                      <a:r>
                        <a:rPr lang="ko-KR" altLang="en-US" sz="800" baseline="0" dirty="0" smtClean="0"/>
                        <a:t>기동 연계용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 WAS</a:t>
                      </a:r>
                      <a:r>
                        <a:rPr lang="en-US" altLang="ko-KR" sz="800" baseline="0" dirty="0" smtClean="0"/>
                        <a:t> health check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H="1">
            <a:off x="716694" y="498389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>
            <a:off x="707168" y="5228195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12" idx="1"/>
          </p:cNvCxnSpPr>
          <p:nvPr/>
        </p:nvCxnSpPr>
        <p:spPr>
          <a:xfrm flipH="1" flipV="1">
            <a:off x="5525273" y="2481947"/>
            <a:ext cx="579036" cy="5707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표 11"/>
          <p:cNvGraphicFramePr>
            <a:graphicFrameLocks noGrp="1"/>
          </p:cNvGraphicFramePr>
          <p:nvPr>
            <p:extLst/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3" name="직선 연결선 12"/>
          <p:cNvCxnSpPr>
            <a:stCxn id="6" idx="3"/>
          </p:cNvCxnSpPr>
          <p:nvPr/>
        </p:nvCxnSpPr>
        <p:spPr>
          <a:xfrm flipV="1">
            <a:off x="5528279" y="3185436"/>
            <a:ext cx="576030" cy="83906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6" idx="3"/>
          </p:cNvCxnSpPr>
          <p:nvPr/>
        </p:nvCxnSpPr>
        <p:spPr>
          <a:xfrm flipV="1">
            <a:off x="5528279" y="2882888"/>
            <a:ext cx="576030" cy="114161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5" idx="3"/>
          </p:cNvCxnSpPr>
          <p:nvPr/>
        </p:nvCxnSpPr>
        <p:spPr>
          <a:xfrm>
            <a:off x="5528279" y="2306397"/>
            <a:ext cx="576030" cy="6115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5" idx="3"/>
          </p:cNvCxnSpPr>
          <p:nvPr/>
        </p:nvCxnSpPr>
        <p:spPr>
          <a:xfrm>
            <a:off x="5528279" y="2306397"/>
            <a:ext cx="576030" cy="90077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>
            <a:stCxn id="5" idx="3"/>
          </p:cNvCxnSpPr>
          <p:nvPr/>
        </p:nvCxnSpPr>
        <p:spPr>
          <a:xfrm>
            <a:off x="5528279" y="2306397"/>
            <a:ext cx="576030" cy="112901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>
            <a:stCxn id="6" idx="3"/>
          </p:cNvCxnSpPr>
          <p:nvPr/>
        </p:nvCxnSpPr>
        <p:spPr>
          <a:xfrm flipV="1">
            <a:off x="5528279" y="3435412"/>
            <a:ext cx="576030" cy="5890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 flipV="1">
            <a:off x="5541421" y="2463635"/>
            <a:ext cx="562888" cy="7435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 flipV="1">
            <a:off x="5532874" y="2481947"/>
            <a:ext cx="571435" cy="9187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 flipH="1">
            <a:off x="5509598" y="2941330"/>
            <a:ext cx="594711" cy="126466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>
            <a:off x="5536826" y="3207170"/>
            <a:ext cx="554341" cy="99882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>
            <a:off x="5528280" y="3400714"/>
            <a:ext cx="562887" cy="805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5532874" y="2198924"/>
            <a:ext cx="571435" cy="69362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>
            <a:off x="5532874" y="2941330"/>
            <a:ext cx="584578" cy="93650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stCxn id="12" idx="1"/>
          </p:cNvCxnSpPr>
          <p:nvPr/>
        </p:nvCxnSpPr>
        <p:spPr>
          <a:xfrm flipH="1" flipV="1">
            <a:off x="5509597" y="2170749"/>
            <a:ext cx="594712" cy="88197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 flipV="1">
            <a:off x="5519731" y="2170749"/>
            <a:ext cx="597721" cy="116056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5523683" y="3175570"/>
            <a:ext cx="606911" cy="687944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>
            <a:off x="5536825" y="3409582"/>
            <a:ext cx="570491" cy="42676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71231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2.6 </a:t>
            </a:r>
            <a:r>
              <a:rPr kumimoji="0" lang="ko-KR" altLang="en-US" sz="2400" b="1" dirty="0" smtClean="0">
                <a:latin typeface="+mj-ea"/>
                <a:ea typeface="+mj-ea"/>
              </a:rPr>
              <a:t>스토리지 구성도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7010386" y="1676743"/>
            <a:ext cx="2321369" cy="4327208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9833" tIns="39916" rIns="79833" bIns="39916" anchor="b"/>
          <a:lstStyle/>
          <a:p>
            <a:pPr defTabSz="844056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661" kern="0" dirty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7020348" y="1676743"/>
            <a:ext cx="2287537" cy="28622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3663" indent="-93663" latinLnBrk="0">
              <a:lnSpc>
                <a:spcPct val="150000"/>
              </a:lnSpc>
              <a:buAutoNum type="arabicPeriod"/>
            </a:pPr>
            <a:r>
              <a:rPr lang="ko-KR" altLang="en-US" sz="923" dirty="0" smtClean="0">
                <a:ea typeface="맑은 고딕" pitchFamily="50" charset="-127"/>
              </a:rPr>
              <a:t> 실시간 복제</a:t>
            </a:r>
            <a:endParaRPr lang="en-US" altLang="ko-KR" sz="923" dirty="0" smtClean="0">
              <a:ea typeface="맑은 고딕" pitchFamily="50" charset="-127"/>
            </a:endParaRPr>
          </a:p>
          <a:p>
            <a:pPr marL="271463" lvl="1" indent="-93663" latinLnBrk="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23" dirty="0" smtClean="0">
                <a:ea typeface="맑은 고딕" pitchFamily="50" charset="-127"/>
              </a:rPr>
              <a:t>대상 </a:t>
            </a:r>
            <a:r>
              <a:rPr lang="en-US" altLang="ko-KR" sz="923" dirty="0" smtClean="0">
                <a:ea typeface="맑은 고딕" pitchFamily="50" charset="-127"/>
              </a:rPr>
              <a:t>: </a:t>
            </a:r>
            <a:r>
              <a:rPr lang="ko-KR" altLang="en-US" sz="923" dirty="0" smtClean="0">
                <a:ea typeface="맑은 고딕" pitchFamily="50" charset="-127"/>
              </a:rPr>
              <a:t>선택적복지 </a:t>
            </a:r>
            <a:r>
              <a:rPr lang="en-US" altLang="ko-KR" sz="923" dirty="0" smtClean="0">
                <a:ea typeface="맑은 고딕" pitchFamily="50" charset="-127"/>
              </a:rPr>
              <a:t>DB </a:t>
            </a:r>
            <a:r>
              <a:rPr lang="ko-KR" altLang="en-US" sz="923" dirty="0" smtClean="0">
                <a:ea typeface="맑은 고딕" pitchFamily="50" charset="-127"/>
              </a:rPr>
              <a:t>서버</a:t>
            </a:r>
            <a:endParaRPr lang="en-US" altLang="ko-KR" sz="923" dirty="0" smtClean="0">
              <a:ea typeface="맑은 고딕" pitchFamily="50" charset="-127"/>
            </a:endParaRPr>
          </a:p>
          <a:p>
            <a:pPr marL="177800" lvl="1" indent="0" latinLnBrk="0">
              <a:lnSpc>
                <a:spcPct val="150000"/>
              </a:lnSpc>
            </a:pPr>
            <a:r>
              <a:rPr lang="en-US" altLang="ko-KR" sz="923" dirty="0" smtClean="0">
                <a:ea typeface="맑은 고딕" pitchFamily="50" charset="-127"/>
              </a:rPr>
              <a:t>           </a:t>
            </a:r>
            <a:r>
              <a:rPr lang="ko-KR" altLang="en-US" sz="923" dirty="0" smtClean="0">
                <a:ea typeface="맑은 고딕" pitchFamily="50" charset="-127"/>
              </a:rPr>
              <a:t>인터넷공통 </a:t>
            </a:r>
            <a:r>
              <a:rPr lang="en-US" altLang="ko-KR" sz="923" dirty="0">
                <a:ea typeface="맑은 고딕" pitchFamily="50" charset="-127"/>
              </a:rPr>
              <a:t>DB </a:t>
            </a:r>
            <a:r>
              <a:rPr lang="ko-KR" altLang="en-US" sz="923" dirty="0" smtClean="0">
                <a:ea typeface="맑은 고딕" pitchFamily="50" charset="-127"/>
              </a:rPr>
              <a:t>서버</a:t>
            </a:r>
            <a:endParaRPr lang="en-US" altLang="ko-KR" sz="923" dirty="0" smtClean="0">
              <a:ea typeface="맑은 고딕" pitchFamily="50" charset="-127"/>
            </a:endParaRPr>
          </a:p>
          <a:p>
            <a:pPr marL="271463" lvl="1" indent="-93663" latinLnBrk="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23" dirty="0" smtClean="0">
                <a:ea typeface="맑은 고딕" pitchFamily="50" charset="-127"/>
              </a:rPr>
              <a:t>세부 내용 </a:t>
            </a:r>
            <a:r>
              <a:rPr lang="en-US" altLang="ko-KR" sz="923" dirty="0" smtClean="0">
                <a:ea typeface="맑은 고딕" pitchFamily="50" charset="-127"/>
              </a:rPr>
              <a:t>: </a:t>
            </a:r>
            <a:r>
              <a:rPr lang="ko-KR" altLang="en-US" sz="923" dirty="0" smtClean="0">
                <a:ea typeface="맑은 고딕" pitchFamily="50" charset="-127"/>
              </a:rPr>
              <a:t>선택적복지 </a:t>
            </a:r>
            <a:r>
              <a:rPr lang="en-US" altLang="ko-KR" sz="923" dirty="0" smtClean="0">
                <a:ea typeface="맑은 고딕" pitchFamily="50" charset="-127"/>
              </a:rPr>
              <a:t>DB</a:t>
            </a:r>
            <a:r>
              <a:rPr lang="ko-KR" altLang="en-US" sz="923" dirty="0" smtClean="0">
                <a:ea typeface="맑은 고딕" pitchFamily="50" charset="-127"/>
              </a:rPr>
              <a:t>서</a:t>
            </a:r>
            <a:r>
              <a:rPr lang="ko-KR" altLang="en-US" sz="923" dirty="0">
                <a:ea typeface="맑은 고딕" pitchFamily="50" charset="-127"/>
              </a:rPr>
              <a:t>버 </a:t>
            </a:r>
            <a:r>
              <a:rPr lang="en-US" altLang="ko-KR" sz="923" dirty="0" smtClean="0">
                <a:ea typeface="맑은 고딕" pitchFamily="50" charset="-127"/>
              </a:rPr>
              <a:t>FS/DB UR, TC </a:t>
            </a:r>
            <a:r>
              <a:rPr lang="ko-KR" altLang="en-US" sz="923" dirty="0" smtClean="0">
                <a:ea typeface="맑은 고딕" pitchFamily="50" charset="-127"/>
              </a:rPr>
              <a:t>복제</a:t>
            </a:r>
            <a:endParaRPr lang="en-US" altLang="ko-KR" sz="923" dirty="0" smtClean="0">
              <a:ea typeface="맑은 고딕" pitchFamily="50" charset="-127"/>
            </a:endParaRPr>
          </a:p>
          <a:p>
            <a:pPr marL="177800" lvl="1" indent="0" latinLnBrk="0">
              <a:lnSpc>
                <a:spcPct val="150000"/>
              </a:lnSpc>
            </a:pPr>
            <a:r>
              <a:rPr lang="en-US" altLang="ko-KR" sz="923" dirty="0">
                <a:ea typeface="맑은 고딕" pitchFamily="50" charset="-127"/>
              </a:rPr>
              <a:t> </a:t>
            </a:r>
            <a:r>
              <a:rPr lang="en-US" altLang="ko-KR" sz="923" dirty="0" smtClean="0">
                <a:ea typeface="맑은 고딕" pitchFamily="50" charset="-127"/>
              </a:rPr>
              <a:t> </a:t>
            </a:r>
            <a:r>
              <a:rPr lang="ko-KR" altLang="en-US" sz="923" dirty="0" smtClean="0">
                <a:ea typeface="맑은 고딕" pitchFamily="50" charset="-127"/>
              </a:rPr>
              <a:t>인터넷공통 </a:t>
            </a:r>
            <a:r>
              <a:rPr lang="en-US" altLang="ko-KR" sz="923" dirty="0" smtClean="0">
                <a:ea typeface="맑은 고딕" pitchFamily="50" charset="-127"/>
              </a:rPr>
              <a:t>DB</a:t>
            </a:r>
            <a:r>
              <a:rPr lang="ko-KR" altLang="en-US" sz="923" dirty="0" smtClean="0">
                <a:ea typeface="맑은 고딕" pitchFamily="50" charset="-127"/>
              </a:rPr>
              <a:t>서버 </a:t>
            </a:r>
            <a:r>
              <a:rPr lang="en-US" altLang="ko-KR" sz="923" dirty="0" smtClean="0">
                <a:ea typeface="맑은 고딕" pitchFamily="50" charset="-127"/>
              </a:rPr>
              <a:t>FS/DB TC </a:t>
            </a:r>
            <a:r>
              <a:rPr lang="ko-KR" altLang="en-US" sz="923" dirty="0" smtClean="0">
                <a:ea typeface="맑은 고딕" pitchFamily="50" charset="-127"/>
              </a:rPr>
              <a:t>복제</a:t>
            </a:r>
            <a:endParaRPr lang="en-US" altLang="ko-KR" sz="923" dirty="0" smtClean="0">
              <a:ea typeface="맑은 고딕" pitchFamily="50" charset="-127"/>
            </a:endParaRPr>
          </a:p>
          <a:p>
            <a:pPr marL="271463" lvl="1" indent="-93663" latinLnBrk="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23" dirty="0" smtClean="0">
                <a:ea typeface="맑은 고딕" pitchFamily="50" charset="-127"/>
              </a:rPr>
              <a:t>복</a:t>
            </a:r>
            <a:r>
              <a:rPr lang="ko-KR" altLang="en-US" sz="923" dirty="0">
                <a:ea typeface="맑은 고딕" pitchFamily="50" charset="-127"/>
              </a:rPr>
              <a:t>제 </a:t>
            </a:r>
            <a:r>
              <a:rPr lang="ko-KR" altLang="en-US" sz="923" dirty="0" smtClean="0">
                <a:ea typeface="맑은 고딕" pitchFamily="50" charset="-127"/>
              </a:rPr>
              <a:t>주기 </a:t>
            </a:r>
            <a:r>
              <a:rPr lang="en-US" altLang="ko-KR" sz="923" dirty="0" smtClean="0">
                <a:ea typeface="맑은 고딕" pitchFamily="50" charset="-127"/>
              </a:rPr>
              <a:t>: </a:t>
            </a:r>
            <a:r>
              <a:rPr lang="ko-KR" altLang="en-US" sz="923" dirty="0" smtClean="0">
                <a:ea typeface="맑은 고딕" pitchFamily="50" charset="-127"/>
              </a:rPr>
              <a:t>실시간</a:t>
            </a:r>
            <a:endParaRPr lang="en-US" altLang="ko-KR" sz="923" dirty="0" smtClean="0">
              <a:ea typeface="맑은 고딕" pitchFamily="50" charset="-127"/>
            </a:endParaRPr>
          </a:p>
          <a:p>
            <a:pPr marL="93663" indent="-93663" latinLnBrk="0">
              <a:lnSpc>
                <a:spcPct val="150000"/>
              </a:lnSpc>
              <a:buAutoNum type="arabicPeriod"/>
            </a:pPr>
            <a:r>
              <a:rPr lang="ko-KR" altLang="en-US" sz="923" dirty="0" smtClean="0">
                <a:ea typeface="맑은 고딕" pitchFamily="50" charset="-127"/>
              </a:rPr>
              <a:t> 시점 복제</a:t>
            </a:r>
            <a:endParaRPr lang="en-US" altLang="ko-KR" sz="923" dirty="0" smtClean="0">
              <a:ea typeface="맑은 고딕" pitchFamily="50" charset="-127"/>
            </a:endParaRPr>
          </a:p>
          <a:p>
            <a:pPr marL="271463" lvl="1" indent="-93663" latinLnBrk="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23" dirty="0">
                <a:ea typeface="맑은 고딕" pitchFamily="50" charset="-127"/>
              </a:rPr>
              <a:t>대상  </a:t>
            </a:r>
            <a:r>
              <a:rPr lang="en-US" altLang="ko-KR" sz="923" dirty="0">
                <a:ea typeface="맑은 고딕" pitchFamily="50" charset="-127"/>
              </a:rPr>
              <a:t>: </a:t>
            </a:r>
            <a:r>
              <a:rPr lang="ko-KR" altLang="en-US" sz="923" dirty="0">
                <a:ea typeface="맑은 고딕" pitchFamily="50" charset="-127"/>
              </a:rPr>
              <a:t>선택적복지 </a:t>
            </a:r>
            <a:r>
              <a:rPr lang="en-US" altLang="ko-KR" sz="923" dirty="0">
                <a:ea typeface="맑은 고딕" pitchFamily="50" charset="-127"/>
              </a:rPr>
              <a:t>DB </a:t>
            </a:r>
            <a:r>
              <a:rPr lang="ko-KR" altLang="en-US" sz="923" dirty="0">
                <a:ea typeface="맑은 고딕" pitchFamily="50" charset="-127"/>
              </a:rPr>
              <a:t>서버</a:t>
            </a:r>
            <a:endParaRPr lang="en-US" altLang="ko-KR" sz="923" dirty="0">
              <a:ea typeface="맑은 고딕" pitchFamily="50" charset="-127"/>
            </a:endParaRPr>
          </a:p>
          <a:p>
            <a:pPr marL="271463" lvl="1" indent="-93663" latinLnBrk="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23" dirty="0">
                <a:ea typeface="맑은 고딕" pitchFamily="50" charset="-127"/>
              </a:rPr>
              <a:t>세부 내용 </a:t>
            </a:r>
            <a:r>
              <a:rPr lang="en-US" altLang="ko-KR" sz="923" dirty="0">
                <a:ea typeface="맑은 고딕" pitchFamily="50" charset="-127"/>
              </a:rPr>
              <a:t>: </a:t>
            </a:r>
            <a:r>
              <a:rPr lang="ko-KR" altLang="en-US" sz="923" dirty="0">
                <a:ea typeface="맑은 고딕" pitchFamily="50" charset="-127"/>
              </a:rPr>
              <a:t>이중화 스토리지 내 </a:t>
            </a:r>
            <a:r>
              <a:rPr lang="en-US" altLang="ko-KR" sz="923" dirty="0" smtClean="0">
                <a:ea typeface="맑은 고딕" pitchFamily="50" charset="-127"/>
              </a:rPr>
              <a:t>TC</a:t>
            </a:r>
            <a:r>
              <a:rPr lang="ko-KR" altLang="en-US" sz="923" dirty="0" smtClean="0">
                <a:ea typeface="맑은 고딕" pitchFamily="50" charset="-127"/>
              </a:rPr>
              <a:t>복제본을 사용하여 </a:t>
            </a:r>
            <a:r>
              <a:rPr lang="en-US" altLang="ko-KR" sz="923" dirty="0" smtClean="0">
                <a:ea typeface="맑은 고딕" pitchFamily="50" charset="-127"/>
              </a:rPr>
              <a:t>FS/DB </a:t>
            </a:r>
            <a:r>
              <a:rPr lang="ko-KR" altLang="en-US" sz="923" dirty="0" smtClean="0">
                <a:ea typeface="맑은 고딕" pitchFamily="50" charset="-127"/>
              </a:rPr>
              <a:t>복제</a:t>
            </a:r>
            <a:endParaRPr lang="en-US" altLang="ko-KR" sz="923" dirty="0">
              <a:ea typeface="맑은 고딕" pitchFamily="50" charset="-127"/>
              <a:sym typeface="Wingdings" panose="05000000000000000000" pitchFamily="2" charset="2"/>
            </a:endParaRPr>
          </a:p>
          <a:p>
            <a:pPr marL="271463" lvl="1" indent="-93663" latinLnBrk="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23" dirty="0">
                <a:ea typeface="맑은 고딕" pitchFamily="50" charset="-127"/>
              </a:rPr>
              <a:t>복제 주기 </a:t>
            </a:r>
            <a:r>
              <a:rPr lang="en-US" altLang="ko-KR" sz="923" dirty="0">
                <a:ea typeface="맑은 고딕" pitchFamily="50" charset="-127"/>
              </a:rPr>
              <a:t>: SI </a:t>
            </a:r>
            <a:r>
              <a:rPr lang="ko-KR" altLang="en-US" sz="923" dirty="0">
                <a:ea typeface="맑은 고딕" pitchFamily="50" charset="-127"/>
              </a:rPr>
              <a:t>복제 </a:t>
            </a:r>
            <a:r>
              <a:rPr lang="en-US" altLang="ko-KR" sz="923" dirty="0">
                <a:ea typeface="맑은 고딕" pitchFamily="50" charset="-127"/>
              </a:rPr>
              <a:t>1</a:t>
            </a:r>
            <a:r>
              <a:rPr lang="ko-KR" altLang="en-US" sz="923" dirty="0">
                <a:ea typeface="맑은 고딕" pitchFamily="50" charset="-127"/>
              </a:rPr>
              <a:t>일 </a:t>
            </a:r>
            <a:r>
              <a:rPr lang="en-US" altLang="ko-KR" sz="923" dirty="0">
                <a:ea typeface="맑은 고딕" pitchFamily="50" charset="-127"/>
              </a:rPr>
              <a:t>1</a:t>
            </a:r>
            <a:r>
              <a:rPr lang="ko-KR" altLang="en-US" sz="923" dirty="0" smtClean="0">
                <a:ea typeface="맑은 고딕" pitchFamily="50" charset="-127"/>
              </a:rPr>
              <a:t>회</a:t>
            </a:r>
            <a:endParaRPr lang="en-US" altLang="ko-KR" sz="923" dirty="0" smtClean="0">
              <a:ea typeface="맑은 고딕" pitchFamily="50" charset="-127"/>
            </a:endParaRPr>
          </a:p>
          <a:p>
            <a:pPr marL="93663" indent="-93663" latinLnBrk="0">
              <a:lnSpc>
                <a:spcPct val="150000"/>
              </a:lnSpc>
              <a:buAutoNum type="arabicPeriod"/>
            </a:pPr>
            <a:endParaRPr lang="en-US" altLang="ko-KR" sz="923" dirty="0" smtClean="0">
              <a:ea typeface="맑은 고딕" pitchFamily="50" charset="-127"/>
            </a:endParaRPr>
          </a:p>
        </p:txBody>
      </p:sp>
      <p:sp>
        <p:nvSpPr>
          <p:cNvPr id="65" name="직사각형 64"/>
          <p:cNvSpPr/>
          <p:nvPr/>
        </p:nvSpPr>
        <p:spPr>
          <a:xfrm>
            <a:off x="7010385" y="1308943"/>
            <a:ext cx="2321369" cy="318691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9833" tIns="39916" rIns="79833" bIns="39916" anchor="b"/>
          <a:lstStyle/>
          <a:p>
            <a:pPr algn="ctr" defTabSz="844056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292" b="1" kern="0" dirty="0" smtClean="0">
                <a:solidFill>
                  <a:schemeClr val="bg1"/>
                </a:solidFill>
                <a:ea typeface="맑은 고딕" pitchFamily="50" charset="-127"/>
                <a:cs typeface="Arial" pitchFamily="34" charset="0"/>
              </a:rPr>
              <a:t>구성 내역</a:t>
            </a:r>
            <a:endParaRPr kumimoji="0" lang="ko-KR" altLang="en-US" sz="1292" b="1" kern="0" dirty="0">
              <a:solidFill>
                <a:schemeClr val="bg1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492126" y="1308943"/>
            <a:ext cx="6425141" cy="470924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9833" tIns="39916" rIns="79833" bIns="39916" anchor="b"/>
          <a:lstStyle/>
          <a:p>
            <a:pPr defTabSz="844056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661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7" name="직사각형 66"/>
          <p:cNvSpPr/>
          <p:nvPr/>
        </p:nvSpPr>
        <p:spPr>
          <a:xfrm>
            <a:off x="632199" y="2082361"/>
            <a:ext cx="1455430" cy="3382369"/>
          </a:xfrm>
          <a:prstGeom prst="rect">
            <a:avLst/>
          </a:pr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>
              <a:latin typeface="+mj-lt"/>
              <a:ea typeface="맑은 고딕" pitchFamily="50" charset="-127"/>
            </a:endParaRPr>
          </a:p>
        </p:txBody>
      </p:sp>
      <p:sp>
        <p:nvSpPr>
          <p:cNvPr id="69" name="직사각형 68"/>
          <p:cNvSpPr/>
          <p:nvPr/>
        </p:nvSpPr>
        <p:spPr>
          <a:xfrm>
            <a:off x="2748235" y="2079927"/>
            <a:ext cx="1507422" cy="2667029"/>
          </a:xfrm>
          <a:prstGeom prst="rect">
            <a:avLst/>
          </a:pr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>
              <a:latin typeface="+mj-lt"/>
              <a:ea typeface="맑은 고딕" pitchFamily="50" charset="-127"/>
            </a:endParaRPr>
          </a:p>
        </p:txBody>
      </p:sp>
      <p:sp>
        <p:nvSpPr>
          <p:cNvPr id="71" name="직사각형 70"/>
          <p:cNvSpPr/>
          <p:nvPr/>
        </p:nvSpPr>
        <p:spPr>
          <a:xfrm>
            <a:off x="550128" y="1955051"/>
            <a:ext cx="3810597" cy="3627568"/>
          </a:xfrm>
          <a:prstGeom prst="rect">
            <a:avLst/>
          </a:pr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>
              <a:latin typeface="+mj-lt"/>
              <a:ea typeface="맑은 고딕" pitchFamily="50" charset="-127"/>
            </a:endParaRPr>
          </a:p>
        </p:txBody>
      </p:sp>
      <p:sp>
        <p:nvSpPr>
          <p:cNvPr id="72" name="AutoShape 55"/>
          <p:cNvSpPr>
            <a:spLocks noChangeArrowheads="1"/>
          </p:cNvSpPr>
          <p:nvPr/>
        </p:nvSpPr>
        <p:spPr bwMode="auto">
          <a:xfrm>
            <a:off x="535671" y="1776545"/>
            <a:ext cx="3830424" cy="220617"/>
          </a:xfrm>
          <a:prstGeom prst="roundRect">
            <a:avLst>
              <a:gd name="adj" fmla="val 16667"/>
            </a:avLst>
          </a:prstGeom>
          <a:solidFill>
            <a:srgbClr val="000066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91428" tIns="46795" rIns="91428" bIns="45714" anchor="ctr" anchorCtr="0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1">
              <a:defRPr/>
            </a:pPr>
            <a:r>
              <a:rPr lang="ko-KR" altLang="en-US" sz="900" b="1" dirty="0" smtClean="0">
                <a:solidFill>
                  <a:schemeClr val="bg1"/>
                </a:solidFill>
                <a:latin typeface="+mj-lt"/>
                <a:ea typeface="맑은 고딕" pitchFamily="50" charset="-127"/>
              </a:rPr>
              <a:t>주센터</a:t>
            </a:r>
            <a:endParaRPr lang="en-US" altLang="ko-KR" sz="900" b="1" dirty="0">
              <a:solidFill>
                <a:schemeClr val="bg1"/>
              </a:solidFill>
              <a:latin typeface="+mj-lt"/>
              <a:ea typeface="맑은 고딕" pitchFamily="50" charset="-127"/>
            </a:endParaRPr>
          </a:p>
        </p:txBody>
      </p:sp>
      <p:sp>
        <p:nvSpPr>
          <p:cNvPr id="73" name="직사각형 72"/>
          <p:cNvSpPr/>
          <p:nvPr/>
        </p:nvSpPr>
        <p:spPr>
          <a:xfrm>
            <a:off x="4995717" y="1955052"/>
            <a:ext cx="1810427" cy="3627566"/>
          </a:xfrm>
          <a:prstGeom prst="rect">
            <a:avLst/>
          </a:pr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800">
              <a:latin typeface="+mj-lt"/>
              <a:ea typeface="맑은 고딕" pitchFamily="50" charset="-127"/>
            </a:endParaRPr>
          </a:p>
        </p:txBody>
      </p:sp>
      <p:sp>
        <p:nvSpPr>
          <p:cNvPr id="74" name="AutoShape 56"/>
          <p:cNvSpPr>
            <a:spLocks noChangeArrowheads="1"/>
          </p:cNvSpPr>
          <p:nvPr/>
        </p:nvSpPr>
        <p:spPr bwMode="auto">
          <a:xfrm>
            <a:off x="4995717" y="1776545"/>
            <a:ext cx="1824291" cy="220617"/>
          </a:xfrm>
          <a:prstGeom prst="roundRect">
            <a:avLst>
              <a:gd name="adj" fmla="val 16667"/>
            </a:avLst>
          </a:prstGeom>
          <a:solidFill>
            <a:srgbClr val="000066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91428" tIns="46795" rIns="91428" bIns="45714" anchor="ctr" anchorCtr="0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1">
              <a:defRPr/>
            </a:pPr>
            <a:r>
              <a:rPr lang="en-US" altLang="ko-KR" sz="900" b="1" dirty="0" smtClean="0">
                <a:solidFill>
                  <a:schemeClr val="bg1"/>
                </a:solidFill>
                <a:latin typeface="+mj-lt"/>
                <a:ea typeface="맑은 고딕" pitchFamily="50" charset="-127"/>
              </a:rPr>
              <a:t>DR</a:t>
            </a:r>
            <a:r>
              <a:rPr lang="ko-KR" altLang="en-US" sz="900" b="1" dirty="0" smtClean="0">
                <a:solidFill>
                  <a:schemeClr val="bg1"/>
                </a:solidFill>
                <a:latin typeface="+mj-lt"/>
                <a:ea typeface="맑은 고딕" pitchFamily="50" charset="-127"/>
              </a:rPr>
              <a:t>센터</a:t>
            </a:r>
            <a:endParaRPr lang="en-US" altLang="ko-KR" sz="900" b="1" dirty="0">
              <a:solidFill>
                <a:schemeClr val="bg1"/>
              </a:solidFill>
              <a:latin typeface="+mj-lt"/>
              <a:ea typeface="맑은 고딕" pitchFamily="50" charset="-127"/>
            </a:endParaRPr>
          </a:p>
        </p:txBody>
      </p:sp>
      <p:sp>
        <p:nvSpPr>
          <p:cNvPr id="75" name="원통 74"/>
          <p:cNvSpPr/>
          <p:nvPr/>
        </p:nvSpPr>
        <p:spPr>
          <a:xfrm>
            <a:off x="3100586" y="2559689"/>
            <a:ext cx="842196" cy="358688"/>
          </a:xfrm>
          <a:prstGeom prst="can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선택적복지</a:t>
            </a:r>
            <a:endParaRPr lang="en-US" altLang="ko-KR" sz="1000" b="1" dirty="0" smtClean="0">
              <a:solidFill>
                <a:schemeClr val="tx1"/>
              </a:solidFill>
              <a:latin typeface="+mj-lt"/>
              <a:ea typeface="맑은 고딕" pitchFamily="50" charset="-127"/>
            </a:endParaRPr>
          </a:p>
          <a:p>
            <a:pPr algn="ctr"/>
            <a:r>
              <a:rPr lang="en-US" altLang="ko-KR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FS/DB</a:t>
            </a:r>
          </a:p>
        </p:txBody>
      </p:sp>
      <p:cxnSp>
        <p:nvCxnSpPr>
          <p:cNvPr id="76" name="직선 화살표 연결선 75"/>
          <p:cNvCxnSpPr>
            <a:stCxn id="75" idx="2"/>
            <a:endCxn id="92" idx="4"/>
          </p:cNvCxnSpPr>
          <p:nvPr/>
        </p:nvCxnSpPr>
        <p:spPr>
          <a:xfrm flipH="1">
            <a:off x="1658918" y="2739033"/>
            <a:ext cx="1441668" cy="3216"/>
          </a:xfrm>
          <a:prstGeom prst="straightConnector1">
            <a:avLst/>
          </a:prstGeom>
          <a:ln w="19050">
            <a:prstDash val="soli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Rectangle 74"/>
          <p:cNvSpPr>
            <a:spLocks noChangeArrowheads="1"/>
          </p:cNvSpPr>
          <p:nvPr/>
        </p:nvSpPr>
        <p:spPr bwMode="auto">
          <a:xfrm>
            <a:off x="2144819" y="2683571"/>
            <a:ext cx="521517" cy="124041"/>
          </a:xfrm>
          <a:prstGeom prst="rect">
            <a:avLst/>
          </a:prstGeom>
          <a:solidFill>
            <a:schemeClr val="tx2">
              <a:lumMod val="50000"/>
            </a:schemeClr>
          </a:solidFill>
          <a:ln w="6350" algn="ctr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lIns="0" tIns="35995" rIns="0" bIns="35995" anchor="ctr" anchorCtr="0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None/>
            </a:pPr>
            <a:r>
              <a:rPr lang="en-US" altLang="ko-KR" sz="900" b="1" dirty="0" smtClean="0">
                <a:solidFill>
                  <a:schemeClr val="bg1"/>
                </a:solidFill>
                <a:latin typeface="+mj-lt"/>
                <a:ea typeface="맑은 고딕" pitchFamily="50" charset="-127"/>
              </a:rPr>
              <a:t>TC</a:t>
            </a:r>
            <a:endParaRPr lang="en-US" altLang="ko-KR" sz="900" b="1" dirty="0">
              <a:solidFill>
                <a:schemeClr val="bg1"/>
              </a:solidFill>
              <a:latin typeface="+mj-lt"/>
              <a:ea typeface="맑은 고딕" pitchFamily="50" charset="-127"/>
            </a:endParaRPr>
          </a:p>
        </p:txBody>
      </p:sp>
      <p:sp>
        <p:nvSpPr>
          <p:cNvPr id="92" name="원통 91"/>
          <p:cNvSpPr/>
          <p:nvPr/>
        </p:nvSpPr>
        <p:spPr>
          <a:xfrm>
            <a:off x="1060910" y="2580961"/>
            <a:ext cx="598008" cy="322575"/>
          </a:xfrm>
          <a:prstGeom prst="can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TC</a:t>
            </a:r>
            <a:r>
              <a:rPr lang="ko-KR" altLang="en-US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복제</a:t>
            </a:r>
            <a:endParaRPr lang="en-US" altLang="ko-KR" sz="1000" b="1" dirty="0" smtClean="0">
              <a:solidFill>
                <a:schemeClr val="tx1"/>
              </a:solidFill>
              <a:latin typeface="+mj-lt"/>
              <a:ea typeface="맑은 고딕" pitchFamily="50" charset="-127"/>
            </a:endParaRPr>
          </a:p>
        </p:txBody>
      </p:sp>
      <p:sp>
        <p:nvSpPr>
          <p:cNvPr id="93" name="원통 92"/>
          <p:cNvSpPr/>
          <p:nvPr/>
        </p:nvSpPr>
        <p:spPr>
          <a:xfrm>
            <a:off x="1057920" y="3389799"/>
            <a:ext cx="603988" cy="322575"/>
          </a:xfrm>
          <a:prstGeom prst="can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시점</a:t>
            </a:r>
            <a:endParaRPr lang="en-US" altLang="ko-KR" sz="1000" b="1" dirty="0" smtClean="0">
              <a:solidFill>
                <a:schemeClr val="tx1"/>
              </a:solidFill>
              <a:latin typeface="+mj-lt"/>
              <a:ea typeface="맑은 고딕" pitchFamily="50" charset="-127"/>
            </a:endParaRPr>
          </a:p>
          <a:p>
            <a:pPr algn="ctr"/>
            <a:r>
              <a:rPr lang="en-US" altLang="ko-KR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BCV</a:t>
            </a:r>
          </a:p>
        </p:txBody>
      </p:sp>
      <p:cxnSp>
        <p:nvCxnSpPr>
          <p:cNvPr id="94" name="꺾인 연결선 93"/>
          <p:cNvCxnSpPr>
            <a:stCxn id="92" idx="3"/>
            <a:endCxn id="93" idx="1"/>
          </p:cNvCxnSpPr>
          <p:nvPr/>
        </p:nvCxnSpPr>
        <p:spPr>
          <a:xfrm rot="5400000">
            <a:off x="1116783" y="3146667"/>
            <a:ext cx="486263" cy="12700"/>
          </a:xfrm>
          <a:prstGeom prst="bentConnector3">
            <a:avLst>
              <a:gd name="adj1" fmla="val 50000"/>
            </a:avLst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Rectangle 74"/>
          <p:cNvSpPr>
            <a:spLocks noChangeArrowheads="1"/>
          </p:cNvSpPr>
          <p:nvPr/>
        </p:nvSpPr>
        <p:spPr bwMode="auto">
          <a:xfrm>
            <a:off x="1134092" y="2952652"/>
            <a:ext cx="312911" cy="109448"/>
          </a:xfrm>
          <a:prstGeom prst="rect">
            <a:avLst/>
          </a:prstGeom>
          <a:solidFill>
            <a:schemeClr val="accent3">
              <a:lumMod val="50000"/>
            </a:schemeClr>
          </a:solidFill>
          <a:ln w="6350" algn="ctr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lIns="0" tIns="35995" rIns="0" bIns="35995" anchor="ctr" anchorCtr="0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None/>
            </a:pPr>
            <a:r>
              <a:rPr lang="en-US" altLang="ko-KR" sz="900" b="1" dirty="0" smtClean="0">
                <a:solidFill>
                  <a:schemeClr val="bg1"/>
                </a:solidFill>
                <a:latin typeface="+mj-lt"/>
                <a:ea typeface="맑은 고딕" pitchFamily="50" charset="-127"/>
              </a:rPr>
              <a:t>SI</a:t>
            </a:r>
            <a:endParaRPr lang="en-US" altLang="ko-KR" sz="900" b="1" dirty="0">
              <a:solidFill>
                <a:schemeClr val="bg1"/>
              </a:solidFill>
              <a:latin typeface="+mj-lt"/>
              <a:ea typeface="맑은 고딕" pitchFamily="50" charset="-127"/>
            </a:endParaRPr>
          </a:p>
        </p:txBody>
      </p:sp>
      <p:sp>
        <p:nvSpPr>
          <p:cNvPr id="108" name="직사각형 107"/>
          <p:cNvSpPr/>
          <p:nvPr/>
        </p:nvSpPr>
        <p:spPr>
          <a:xfrm>
            <a:off x="634953" y="2087783"/>
            <a:ext cx="1449923" cy="185206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 dirty="0" smtClean="0">
                <a:latin typeface="+mj-lt"/>
                <a:ea typeface="맑은 고딕" pitchFamily="50" charset="-127"/>
              </a:rPr>
              <a:t>이중화</a:t>
            </a:r>
            <a:r>
              <a:rPr lang="en-US" altLang="ko-KR" sz="900" b="1" dirty="0" smtClean="0">
                <a:latin typeface="+mj-lt"/>
                <a:ea typeface="맑은 고딕" pitchFamily="50" charset="-127"/>
              </a:rPr>
              <a:t>(TC/SI) </a:t>
            </a:r>
            <a:r>
              <a:rPr lang="ko-KR" altLang="en-US" sz="900" b="1" dirty="0" smtClean="0">
                <a:latin typeface="+mj-lt"/>
                <a:ea typeface="맑은 고딕" pitchFamily="50" charset="-127"/>
              </a:rPr>
              <a:t>스토리지</a:t>
            </a:r>
            <a:endParaRPr lang="ko-KR" altLang="en-US" sz="900" b="1" dirty="0">
              <a:latin typeface="+mj-lt"/>
              <a:ea typeface="맑은 고딕" pitchFamily="50" charset="-127"/>
            </a:endParaRPr>
          </a:p>
        </p:txBody>
      </p:sp>
      <p:sp>
        <p:nvSpPr>
          <p:cNvPr id="119" name="직사각형 118"/>
          <p:cNvSpPr/>
          <p:nvPr/>
        </p:nvSpPr>
        <p:spPr>
          <a:xfrm>
            <a:off x="2755278" y="2078055"/>
            <a:ext cx="1493337" cy="19077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 dirty="0" smtClean="0">
                <a:latin typeface="+mj-lt"/>
                <a:ea typeface="맑은 고딕" pitchFamily="50" charset="-127"/>
              </a:rPr>
              <a:t>운영스토리지</a:t>
            </a:r>
            <a:endParaRPr lang="ko-KR" altLang="en-US" sz="900" b="1" dirty="0">
              <a:latin typeface="+mj-lt"/>
              <a:ea typeface="맑은 고딕" pitchFamily="50" charset="-127"/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5158288" y="2079927"/>
            <a:ext cx="1496167" cy="2667029"/>
          </a:xfrm>
          <a:prstGeom prst="rect">
            <a:avLst/>
          </a:pr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>
              <a:latin typeface="+mj-lt"/>
              <a:ea typeface="맑은 고딕" pitchFamily="50" charset="-127"/>
            </a:endParaRPr>
          </a:p>
        </p:txBody>
      </p:sp>
      <p:sp>
        <p:nvSpPr>
          <p:cNvPr id="121" name="직사각형 120"/>
          <p:cNvSpPr/>
          <p:nvPr/>
        </p:nvSpPr>
        <p:spPr>
          <a:xfrm>
            <a:off x="5151357" y="2078055"/>
            <a:ext cx="1493337" cy="19077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b="1" dirty="0" smtClean="0">
                <a:latin typeface="+mj-lt"/>
                <a:ea typeface="맑은 고딕" pitchFamily="50" charset="-127"/>
              </a:rPr>
              <a:t>DR/</a:t>
            </a:r>
            <a:r>
              <a:rPr lang="ko-KR" altLang="en-US" sz="900" b="1" dirty="0" smtClean="0">
                <a:latin typeface="+mj-lt"/>
                <a:ea typeface="맑은 고딕" pitchFamily="50" charset="-127"/>
              </a:rPr>
              <a:t>검증</a:t>
            </a:r>
            <a:r>
              <a:rPr lang="en-US" altLang="ko-KR" sz="900" b="1" dirty="0" smtClean="0">
                <a:latin typeface="+mj-lt"/>
                <a:ea typeface="맑은 고딕" pitchFamily="50" charset="-127"/>
              </a:rPr>
              <a:t> </a:t>
            </a:r>
            <a:r>
              <a:rPr lang="ko-KR" altLang="en-US" sz="900" b="1" dirty="0" smtClean="0">
                <a:latin typeface="+mj-lt"/>
                <a:ea typeface="맑은 고딕" pitchFamily="50" charset="-127"/>
              </a:rPr>
              <a:t>스토리지  </a:t>
            </a:r>
            <a:endParaRPr lang="ko-KR" altLang="en-US" sz="900" b="1" dirty="0">
              <a:latin typeface="+mj-lt"/>
              <a:ea typeface="맑은 고딕" pitchFamily="50" charset="-127"/>
            </a:endParaRPr>
          </a:p>
        </p:txBody>
      </p:sp>
      <p:sp>
        <p:nvSpPr>
          <p:cNvPr id="122" name="원통 121"/>
          <p:cNvSpPr/>
          <p:nvPr/>
        </p:nvSpPr>
        <p:spPr>
          <a:xfrm>
            <a:off x="5408024" y="2559689"/>
            <a:ext cx="802720" cy="358688"/>
          </a:xfrm>
          <a:prstGeom prst="can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선택적복지</a:t>
            </a:r>
            <a:r>
              <a:rPr lang="en-US" altLang="ko-KR" sz="800" b="1" dirty="0" smtClean="0">
                <a:solidFill>
                  <a:schemeClr val="tx1"/>
                </a:solidFill>
              </a:rPr>
              <a:t> DR</a:t>
            </a:r>
            <a:r>
              <a:rPr lang="ko-KR" altLang="en-US" sz="8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 </a:t>
            </a:r>
            <a:r>
              <a:rPr lang="en-US" altLang="ko-KR" sz="8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FS/DB</a:t>
            </a:r>
          </a:p>
        </p:txBody>
      </p:sp>
      <p:cxnSp>
        <p:nvCxnSpPr>
          <p:cNvPr id="136" name="직선 화살표 연결선 135"/>
          <p:cNvCxnSpPr>
            <a:stCxn id="75" idx="4"/>
            <a:endCxn id="122" idx="2"/>
          </p:cNvCxnSpPr>
          <p:nvPr/>
        </p:nvCxnSpPr>
        <p:spPr>
          <a:xfrm>
            <a:off x="3942782" y="2739033"/>
            <a:ext cx="1465242" cy="0"/>
          </a:xfrm>
          <a:prstGeom prst="straightConnector1">
            <a:avLst/>
          </a:prstGeom>
          <a:ln w="19050">
            <a:prstDash val="soli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Rectangle 74"/>
          <p:cNvSpPr>
            <a:spLocks noChangeArrowheads="1"/>
          </p:cNvSpPr>
          <p:nvPr/>
        </p:nvSpPr>
        <p:spPr bwMode="auto">
          <a:xfrm>
            <a:off x="4455972" y="2669719"/>
            <a:ext cx="469367" cy="125634"/>
          </a:xfrm>
          <a:prstGeom prst="rect">
            <a:avLst/>
          </a:prstGeom>
          <a:solidFill>
            <a:schemeClr val="tx2">
              <a:lumMod val="50000"/>
            </a:schemeClr>
          </a:solidFill>
          <a:ln w="6350" algn="ctr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lIns="0" tIns="35995" rIns="0" bIns="35995" anchor="ctr" anchorCtr="0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None/>
            </a:pPr>
            <a:r>
              <a:rPr lang="en-US" altLang="ko-KR" sz="900" b="1" dirty="0" smtClean="0">
                <a:solidFill>
                  <a:schemeClr val="bg1"/>
                </a:solidFill>
                <a:latin typeface="+mj-lt"/>
                <a:ea typeface="맑은 고딕" pitchFamily="50" charset="-127"/>
              </a:rPr>
              <a:t>UR</a:t>
            </a:r>
            <a:endParaRPr lang="en-US" altLang="ko-KR" sz="900" b="1" dirty="0">
              <a:solidFill>
                <a:schemeClr val="bg1"/>
              </a:solidFill>
              <a:latin typeface="+mj-lt"/>
              <a:ea typeface="맑은 고딕" pitchFamily="50" charset="-127"/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4344141" y="2836460"/>
            <a:ext cx="723913" cy="273618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복제주기</a:t>
            </a:r>
            <a:r>
              <a:rPr lang="en-US" altLang="ko-KR" sz="800" b="1" dirty="0" smtClean="0">
                <a:solidFill>
                  <a:schemeClr val="tx1"/>
                </a:solidFill>
              </a:rPr>
              <a:t>:</a:t>
            </a:r>
          </a:p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실시간</a:t>
            </a:r>
            <a:endParaRPr lang="ko-KR" altLang="en-US" sz="800" b="1" dirty="0">
              <a:solidFill>
                <a:schemeClr val="tx1"/>
              </a:solidFill>
            </a:endParaRPr>
          </a:p>
        </p:txBody>
      </p:sp>
      <p:sp>
        <p:nvSpPr>
          <p:cNvPr id="139" name="직사각형 138"/>
          <p:cNvSpPr/>
          <p:nvPr/>
        </p:nvSpPr>
        <p:spPr>
          <a:xfrm>
            <a:off x="2063735" y="2861174"/>
            <a:ext cx="723913" cy="273618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복제주기</a:t>
            </a:r>
            <a:r>
              <a:rPr lang="en-US" altLang="ko-KR" sz="800" b="1" dirty="0" smtClean="0">
                <a:solidFill>
                  <a:schemeClr val="tx1"/>
                </a:solidFill>
              </a:rPr>
              <a:t>:</a:t>
            </a:r>
          </a:p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실시간</a:t>
            </a:r>
            <a:endParaRPr lang="ko-KR" altLang="en-US" sz="800" b="1" dirty="0">
              <a:solidFill>
                <a:schemeClr val="tx1"/>
              </a:solidFill>
            </a:endParaRPr>
          </a:p>
        </p:txBody>
      </p:sp>
      <p:sp>
        <p:nvSpPr>
          <p:cNvPr id="140" name="직사각형 139"/>
          <p:cNvSpPr/>
          <p:nvPr/>
        </p:nvSpPr>
        <p:spPr>
          <a:xfrm>
            <a:off x="1375651" y="3140968"/>
            <a:ext cx="723913" cy="273618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복제주기</a:t>
            </a:r>
            <a:r>
              <a:rPr lang="en-US" altLang="ko-KR" sz="800" b="1" dirty="0" smtClean="0">
                <a:solidFill>
                  <a:schemeClr val="tx1"/>
                </a:solidFill>
              </a:rPr>
              <a:t>:</a:t>
            </a:r>
          </a:p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일 </a:t>
            </a:r>
            <a:r>
              <a:rPr lang="en-US" altLang="ko-KR" sz="800" b="1" dirty="0">
                <a:solidFill>
                  <a:schemeClr val="tx1"/>
                </a:solidFill>
              </a:rPr>
              <a:t>1</a:t>
            </a:r>
            <a:r>
              <a:rPr lang="ko-KR" altLang="en-US" sz="800" b="1" smtClean="0">
                <a:solidFill>
                  <a:schemeClr val="tx1"/>
                </a:solidFill>
              </a:rPr>
              <a:t>회</a:t>
            </a:r>
            <a:endParaRPr lang="ko-KR" altLang="en-US" sz="800" b="1" dirty="0">
              <a:solidFill>
                <a:schemeClr val="tx1"/>
              </a:solidFill>
            </a:endParaRPr>
          </a:p>
        </p:txBody>
      </p:sp>
      <p:graphicFrame>
        <p:nvGraphicFramePr>
          <p:cNvPr id="141" name="표 1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5075022"/>
              </p:ext>
            </p:extLst>
          </p:nvPr>
        </p:nvGraphicFramePr>
        <p:xfrm>
          <a:off x="7071129" y="4348861"/>
          <a:ext cx="2228046" cy="405225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742682"/>
                <a:gridCol w="742682"/>
                <a:gridCol w="742682"/>
              </a:tblGrid>
              <a:tr h="1613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 smtClean="0">
                          <a:solidFill>
                            <a:schemeClr val="tx1"/>
                          </a:solidFill>
                        </a:rPr>
                        <a:t>구분</a:t>
                      </a:r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 smtClean="0">
                          <a:solidFill>
                            <a:schemeClr val="tx1"/>
                          </a:solidFill>
                        </a:rPr>
                        <a:t>주기</a:t>
                      </a:r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 smtClean="0">
                          <a:solidFill>
                            <a:schemeClr val="tx1"/>
                          </a:solidFill>
                        </a:rPr>
                        <a:t>시간</a:t>
                      </a:r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434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SI</a:t>
                      </a:r>
                      <a:endParaRPr lang="ko-KR" altLang="en-US" sz="800" dirty="0"/>
                    </a:p>
                  </a:txBody>
                  <a:tcPr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일 </a:t>
                      </a:r>
                      <a:r>
                        <a:rPr lang="en-US" altLang="ko-KR" sz="800" dirty="0" smtClean="0"/>
                        <a:t>1</a:t>
                      </a:r>
                      <a:r>
                        <a:rPr lang="ko-KR" altLang="en-US" sz="800" smtClean="0"/>
                        <a:t>회</a:t>
                      </a:r>
                      <a:endParaRPr lang="ko-KR" altLang="en-US" sz="800" dirty="0"/>
                    </a:p>
                  </a:txBody>
                  <a:tcPr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의사결정 후 등록</a:t>
                      </a:r>
                      <a:endParaRPr lang="ko-KR" altLang="en-US" sz="800" dirty="0"/>
                    </a:p>
                  </a:txBody>
                  <a:tcPr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2748235" y="4995516"/>
            <a:ext cx="1507422" cy="469213"/>
          </a:xfrm>
          <a:prstGeom prst="rect">
            <a:avLst/>
          </a:pr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>
              <a:latin typeface="+mj-lt"/>
              <a:ea typeface="맑은 고딕" pitchFamily="50" charset="-127"/>
            </a:endParaRPr>
          </a:p>
        </p:txBody>
      </p:sp>
      <p:sp>
        <p:nvSpPr>
          <p:cNvPr id="143" name="직사각형 142"/>
          <p:cNvSpPr/>
          <p:nvPr/>
        </p:nvSpPr>
        <p:spPr>
          <a:xfrm>
            <a:off x="2755278" y="4811836"/>
            <a:ext cx="1493337" cy="19077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b="1" dirty="0" smtClean="0">
                <a:latin typeface="+mj-lt"/>
                <a:ea typeface="맑은 고딕" pitchFamily="50" charset="-127"/>
              </a:rPr>
              <a:t>NAS </a:t>
            </a:r>
            <a:r>
              <a:rPr lang="ko-KR" altLang="en-US" sz="900" b="1" smtClean="0">
                <a:latin typeface="+mj-lt"/>
                <a:ea typeface="맑은 고딕" pitchFamily="50" charset="-127"/>
              </a:rPr>
              <a:t>스토리지</a:t>
            </a:r>
            <a:endParaRPr lang="ko-KR" altLang="en-US" sz="900" b="1" dirty="0">
              <a:latin typeface="+mj-lt"/>
              <a:ea typeface="맑은 고딕" pitchFamily="50" charset="-127"/>
            </a:endParaRPr>
          </a:p>
        </p:txBody>
      </p:sp>
      <p:sp>
        <p:nvSpPr>
          <p:cNvPr id="144" name="원통 143"/>
          <p:cNvSpPr/>
          <p:nvPr/>
        </p:nvSpPr>
        <p:spPr>
          <a:xfrm>
            <a:off x="3100586" y="5067486"/>
            <a:ext cx="842196" cy="358688"/>
          </a:xfrm>
          <a:prstGeom prst="can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1000" b="1" dirty="0">
                <a:solidFill>
                  <a:schemeClr val="tx1"/>
                </a:solidFill>
              </a:rPr>
              <a:t>선택적복지</a:t>
            </a:r>
            <a:endParaRPr lang="en-US" altLang="ko-KR" sz="1000" b="1" dirty="0">
              <a:solidFill>
                <a:schemeClr val="tx1"/>
              </a:solidFill>
            </a:endParaRPr>
          </a:p>
          <a:p>
            <a:pPr algn="ctr"/>
            <a:r>
              <a:rPr lang="ko-KR" altLang="en-US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첨부파일</a:t>
            </a:r>
            <a:endParaRPr lang="en-US" altLang="ko-KR" sz="1000" b="1" dirty="0" smtClean="0">
              <a:solidFill>
                <a:schemeClr val="tx1"/>
              </a:solidFill>
              <a:latin typeface="+mj-lt"/>
              <a:ea typeface="맑은 고딕" pitchFamily="50" charset="-127"/>
            </a:endParaRPr>
          </a:p>
        </p:txBody>
      </p:sp>
      <p:sp>
        <p:nvSpPr>
          <p:cNvPr id="145" name="직사각형 144"/>
          <p:cNvSpPr/>
          <p:nvPr/>
        </p:nvSpPr>
        <p:spPr>
          <a:xfrm>
            <a:off x="5158288" y="4995516"/>
            <a:ext cx="1507422" cy="469213"/>
          </a:xfrm>
          <a:prstGeom prst="rect">
            <a:avLst/>
          </a:pr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>
              <a:latin typeface="+mj-lt"/>
              <a:ea typeface="맑은 고딕" pitchFamily="50" charset="-127"/>
            </a:endParaRPr>
          </a:p>
        </p:txBody>
      </p:sp>
      <p:sp>
        <p:nvSpPr>
          <p:cNvPr id="146" name="직사각형 145"/>
          <p:cNvSpPr/>
          <p:nvPr/>
        </p:nvSpPr>
        <p:spPr>
          <a:xfrm>
            <a:off x="5165331" y="4811836"/>
            <a:ext cx="1493337" cy="19077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b="1" dirty="0" smtClean="0">
                <a:latin typeface="+mj-lt"/>
                <a:ea typeface="맑은 고딕" pitchFamily="50" charset="-127"/>
              </a:rPr>
              <a:t>NAS </a:t>
            </a:r>
            <a:r>
              <a:rPr lang="ko-KR" altLang="en-US" sz="900" b="1" smtClean="0">
                <a:latin typeface="+mj-lt"/>
                <a:ea typeface="맑은 고딕" pitchFamily="50" charset="-127"/>
              </a:rPr>
              <a:t>스토리지</a:t>
            </a:r>
            <a:endParaRPr lang="ko-KR" altLang="en-US" sz="900" b="1" dirty="0">
              <a:latin typeface="+mj-lt"/>
              <a:ea typeface="맑은 고딕" pitchFamily="50" charset="-127"/>
            </a:endParaRPr>
          </a:p>
        </p:txBody>
      </p:sp>
      <p:sp>
        <p:nvSpPr>
          <p:cNvPr id="147" name="원통 146"/>
          <p:cNvSpPr/>
          <p:nvPr/>
        </p:nvSpPr>
        <p:spPr>
          <a:xfrm>
            <a:off x="5401140" y="5067486"/>
            <a:ext cx="816489" cy="358688"/>
          </a:xfrm>
          <a:prstGeom prst="can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선택적복지</a:t>
            </a:r>
            <a:endParaRPr lang="en-US" altLang="ko-KR" sz="8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800" b="1" dirty="0" smtClean="0">
                <a:solidFill>
                  <a:schemeClr val="tx1"/>
                </a:solidFill>
              </a:rPr>
              <a:t>DR </a:t>
            </a:r>
            <a:r>
              <a:rPr lang="ko-KR" altLang="en-US" sz="8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첨부파일</a:t>
            </a:r>
            <a:endParaRPr lang="en-US" altLang="ko-KR" sz="800" b="1" dirty="0" smtClean="0">
              <a:solidFill>
                <a:schemeClr val="tx1"/>
              </a:solidFill>
              <a:latin typeface="+mj-lt"/>
              <a:ea typeface="맑은 고딕" pitchFamily="50" charset="-127"/>
            </a:endParaRPr>
          </a:p>
        </p:txBody>
      </p:sp>
      <p:cxnSp>
        <p:nvCxnSpPr>
          <p:cNvPr id="148" name="직선 화살표 연결선 147"/>
          <p:cNvCxnSpPr>
            <a:stCxn id="144" idx="4"/>
            <a:endCxn id="147" idx="2"/>
          </p:cNvCxnSpPr>
          <p:nvPr/>
        </p:nvCxnSpPr>
        <p:spPr>
          <a:xfrm>
            <a:off x="3942782" y="5246830"/>
            <a:ext cx="1458358" cy="0"/>
          </a:xfrm>
          <a:prstGeom prst="straightConnector1">
            <a:avLst/>
          </a:prstGeom>
          <a:ln w="19050">
            <a:prstDash val="soli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직사각형 148"/>
          <p:cNvSpPr/>
          <p:nvPr/>
        </p:nvSpPr>
        <p:spPr>
          <a:xfrm>
            <a:off x="4344140" y="5334160"/>
            <a:ext cx="723913" cy="273618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복제주기</a:t>
            </a:r>
            <a:r>
              <a:rPr lang="en-US" altLang="ko-KR" sz="800" b="1" dirty="0" smtClean="0">
                <a:solidFill>
                  <a:schemeClr val="tx1"/>
                </a:solidFill>
              </a:rPr>
              <a:t>:</a:t>
            </a:r>
          </a:p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실시간</a:t>
            </a:r>
            <a:endParaRPr lang="ko-KR" altLang="en-US" sz="800" b="1" dirty="0">
              <a:solidFill>
                <a:schemeClr val="tx1"/>
              </a:solidFill>
            </a:endParaRPr>
          </a:p>
        </p:txBody>
      </p:sp>
      <p:sp>
        <p:nvSpPr>
          <p:cNvPr id="150" name="원통 149"/>
          <p:cNvSpPr/>
          <p:nvPr/>
        </p:nvSpPr>
        <p:spPr>
          <a:xfrm>
            <a:off x="3104244" y="3933056"/>
            <a:ext cx="842196" cy="358688"/>
          </a:xfrm>
          <a:prstGeom prst="can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인터넷공통</a:t>
            </a:r>
            <a:endParaRPr lang="en-US" altLang="ko-KR" sz="1000" b="1" dirty="0" smtClean="0">
              <a:solidFill>
                <a:schemeClr val="tx1"/>
              </a:solidFill>
              <a:latin typeface="+mj-lt"/>
              <a:ea typeface="맑은 고딕" pitchFamily="50" charset="-127"/>
            </a:endParaRPr>
          </a:p>
          <a:p>
            <a:pPr algn="ctr"/>
            <a:r>
              <a:rPr lang="en-US" altLang="ko-KR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FS/DB</a:t>
            </a:r>
          </a:p>
        </p:txBody>
      </p:sp>
      <p:cxnSp>
        <p:nvCxnSpPr>
          <p:cNvPr id="151" name="직선 화살표 연결선 150"/>
          <p:cNvCxnSpPr>
            <a:stCxn id="150" idx="2"/>
            <a:endCxn id="153" idx="4"/>
          </p:cNvCxnSpPr>
          <p:nvPr/>
        </p:nvCxnSpPr>
        <p:spPr>
          <a:xfrm flipH="1">
            <a:off x="1662576" y="4112400"/>
            <a:ext cx="1441668" cy="3216"/>
          </a:xfrm>
          <a:prstGeom prst="straightConnector1">
            <a:avLst/>
          </a:prstGeom>
          <a:ln w="19050">
            <a:prstDash val="soli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Rectangle 74"/>
          <p:cNvSpPr>
            <a:spLocks noChangeArrowheads="1"/>
          </p:cNvSpPr>
          <p:nvPr/>
        </p:nvSpPr>
        <p:spPr bwMode="auto">
          <a:xfrm>
            <a:off x="2148477" y="4056938"/>
            <a:ext cx="521517" cy="124041"/>
          </a:xfrm>
          <a:prstGeom prst="rect">
            <a:avLst/>
          </a:prstGeom>
          <a:solidFill>
            <a:schemeClr val="tx2">
              <a:lumMod val="50000"/>
            </a:schemeClr>
          </a:solidFill>
          <a:ln w="6350" algn="ctr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lIns="0" tIns="35995" rIns="0" bIns="35995" anchor="ctr" anchorCtr="0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None/>
            </a:pPr>
            <a:r>
              <a:rPr lang="en-US" altLang="ko-KR" sz="900" b="1" dirty="0" smtClean="0">
                <a:solidFill>
                  <a:schemeClr val="bg1"/>
                </a:solidFill>
                <a:latin typeface="+mj-lt"/>
                <a:ea typeface="맑은 고딕" pitchFamily="50" charset="-127"/>
              </a:rPr>
              <a:t>TC</a:t>
            </a:r>
            <a:endParaRPr lang="en-US" altLang="ko-KR" sz="900" b="1" dirty="0">
              <a:solidFill>
                <a:schemeClr val="bg1"/>
              </a:solidFill>
              <a:latin typeface="+mj-lt"/>
              <a:ea typeface="맑은 고딕" pitchFamily="50" charset="-127"/>
            </a:endParaRPr>
          </a:p>
        </p:txBody>
      </p:sp>
      <p:sp>
        <p:nvSpPr>
          <p:cNvPr id="153" name="원통 152"/>
          <p:cNvSpPr/>
          <p:nvPr/>
        </p:nvSpPr>
        <p:spPr>
          <a:xfrm>
            <a:off x="1064568" y="3954328"/>
            <a:ext cx="598008" cy="322575"/>
          </a:xfrm>
          <a:prstGeom prst="can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rtlCol="0" anchor="ctr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TC</a:t>
            </a:r>
            <a:r>
              <a:rPr lang="ko-KR" altLang="en-US" sz="1000" b="1" dirty="0" smtClean="0">
                <a:solidFill>
                  <a:schemeClr val="tx1"/>
                </a:solidFill>
                <a:latin typeface="+mj-lt"/>
                <a:ea typeface="맑은 고딕" pitchFamily="50" charset="-127"/>
              </a:rPr>
              <a:t>복제</a:t>
            </a:r>
            <a:endParaRPr lang="en-US" altLang="ko-KR" sz="1000" b="1" dirty="0" smtClean="0">
              <a:solidFill>
                <a:schemeClr val="tx1"/>
              </a:solidFill>
              <a:latin typeface="+mj-lt"/>
              <a:ea typeface="맑은 고딕" pitchFamily="50" charset="-127"/>
            </a:endParaRPr>
          </a:p>
        </p:txBody>
      </p:sp>
      <p:sp>
        <p:nvSpPr>
          <p:cNvPr id="154" name="직사각형 153"/>
          <p:cNvSpPr/>
          <p:nvPr/>
        </p:nvSpPr>
        <p:spPr>
          <a:xfrm>
            <a:off x="2067393" y="4281403"/>
            <a:ext cx="723913" cy="273618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복제주기</a:t>
            </a:r>
            <a:r>
              <a:rPr lang="en-US" altLang="ko-KR" sz="800" b="1" dirty="0" smtClean="0">
                <a:solidFill>
                  <a:schemeClr val="tx1"/>
                </a:solidFill>
              </a:rPr>
              <a:t>:</a:t>
            </a:r>
          </a:p>
          <a:p>
            <a:pPr algn="ctr"/>
            <a:r>
              <a:rPr lang="ko-KR" altLang="en-US" sz="800" b="1" dirty="0" smtClean="0">
                <a:solidFill>
                  <a:schemeClr val="tx1"/>
                </a:solidFill>
              </a:rPr>
              <a:t>실시간</a:t>
            </a:r>
            <a:endParaRPr lang="ko-KR" altLang="en-US" sz="800" b="1" dirty="0">
              <a:solidFill>
                <a:schemeClr val="tx1"/>
              </a:solidFill>
            </a:endParaRPr>
          </a:p>
        </p:txBody>
      </p:sp>
      <p:sp>
        <p:nvSpPr>
          <p:cNvPr id="155" name="Rectangle 74"/>
          <p:cNvSpPr>
            <a:spLocks noChangeArrowheads="1"/>
          </p:cNvSpPr>
          <p:nvPr/>
        </p:nvSpPr>
        <p:spPr bwMode="auto">
          <a:xfrm>
            <a:off x="4448944" y="5175574"/>
            <a:ext cx="469367" cy="125634"/>
          </a:xfrm>
          <a:prstGeom prst="rect">
            <a:avLst/>
          </a:prstGeom>
          <a:solidFill>
            <a:schemeClr val="tx2">
              <a:lumMod val="50000"/>
            </a:schemeClr>
          </a:solidFill>
          <a:ln w="6350" algn="ctr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lIns="0" tIns="35995" rIns="0" bIns="35995" anchor="ctr" anchorCtr="0"/>
          <a:lstStyle>
            <a:defPPr>
              <a:defRPr lang="ko-KR"/>
            </a:defPPr>
            <a:lvl1pPr marL="0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000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8000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92000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60013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200016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840019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480022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20025" algn="l" defTabSz="1280006" rtl="0" eaLnBrk="1" latinLnBrk="1" hangingPunct="1">
              <a:defRPr sz="2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None/>
            </a:pPr>
            <a:r>
              <a:rPr lang="en-US" altLang="ko-KR" sz="900" b="1" dirty="0" smtClean="0">
                <a:solidFill>
                  <a:schemeClr val="bg1"/>
                </a:solidFill>
                <a:latin typeface="+mj-lt"/>
                <a:ea typeface="맑은 고딕" pitchFamily="50" charset="-127"/>
              </a:rPr>
              <a:t>UR</a:t>
            </a:r>
            <a:endParaRPr lang="en-US" altLang="ko-KR" sz="900" b="1" dirty="0">
              <a:solidFill>
                <a:schemeClr val="bg1"/>
              </a:solidFill>
              <a:latin typeface="+mj-lt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46741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VMS </a:t>
            </a:r>
            <a:r>
              <a:rPr lang="ko-KR" altLang="en-US" sz="1400" dirty="0" smtClean="0">
                <a:ea typeface="맑은 고딕" pitchFamily="50" charset="-127"/>
              </a:rPr>
              <a:t>업무의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)-EAI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9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416907"/>
            <a:ext cx="8712199" cy="4556855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643793" y="4425975"/>
          <a:ext cx="2508982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9520298"/>
              </p:ext>
            </p:extLst>
          </p:nvPr>
        </p:nvGraphicFramePr>
        <p:xfrm>
          <a:off x="6089880" y="240507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16866"/>
                <a:gridCol w="1300776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MDM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ap.p.mdm.samsungcard.biz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40.10.1.115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pmdmap_L4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ap1.p.mdm.samsungcard.biz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40.10.1.111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pmdmap01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ap2.p.mdm.samsungcard.biz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40.10.1.121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pmdmap02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9423406"/>
              </p:ext>
            </p:extLst>
          </p:nvPr>
        </p:nvGraphicFramePr>
        <p:xfrm>
          <a:off x="4267759" y="2405079"/>
          <a:ext cx="1299179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/>
                        <a:t>40.1.2.47(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40.1.2.45(rip)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646327" y="240507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9" name="직선 연결선 8"/>
          <p:cNvCxnSpPr/>
          <p:nvPr/>
        </p:nvCxnSpPr>
        <p:spPr>
          <a:xfrm flipH="1" flipV="1">
            <a:off x="716695" y="4765986"/>
            <a:ext cx="530991" cy="25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 flipV="1">
            <a:off x="3694771" y="2743201"/>
            <a:ext cx="572988" cy="769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 flipH="1">
            <a:off x="3694771" y="2743201"/>
            <a:ext cx="572988" cy="26013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H="1">
            <a:off x="3694771" y="2743201"/>
            <a:ext cx="572988" cy="50786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6" idx="1"/>
          </p:cNvCxnSpPr>
          <p:nvPr/>
        </p:nvCxnSpPr>
        <p:spPr>
          <a:xfrm flipH="1" flipV="1">
            <a:off x="5566938" y="2743206"/>
            <a:ext cx="522942" cy="12296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4607914"/>
              </p:ext>
            </p:extLst>
          </p:nvPr>
        </p:nvGraphicFramePr>
        <p:xfrm>
          <a:off x="4267758" y="3728329"/>
          <a:ext cx="1299179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(Standby)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40.1.2.46(rip)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43733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VMS </a:t>
            </a:r>
            <a:r>
              <a:rPr lang="ko-KR" altLang="en-US" sz="1400" dirty="0" smtClean="0">
                <a:ea typeface="맑은 고딕" pitchFamily="50" charset="-127"/>
              </a:rPr>
              <a:t>업무의 </a:t>
            </a:r>
            <a:r>
              <a:rPr lang="en-US" altLang="ko-KR" sz="1400" dirty="0" smtClean="0">
                <a:ea typeface="맑은 고딕" pitchFamily="50" charset="-127"/>
              </a:rPr>
              <a:t>WEB/DB-ARM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9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5" name="Rectangle 138"/>
          <p:cNvSpPr>
            <a:spLocks noChangeArrowheads="1"/>
          </p:cNvSpPr>
          <p:nvPr/>
        </p:nvSpPr>
        <p:spPr bwMode="auto">
          <a:xfrm>
            <a:off x="517487" y="1252150"/>
            <a:ext cx="8712199" cy="4695569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5235415"/>
              </p:ext>
            </p:extLst>
          </p:nvPr>
        </p:nvGraphicFramePr>
        <p:xfrm>
          <a:off x="1036938" y="1377552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P-VMS1-O-F11:8321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3393690"/>
              </p:ext>
            </p:extLst>
          </p:nvPr>
        </p:nvGraphicFramePr>
        <p:xfrm>
          <a:off x="1036938" y="3095654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P-VMS1-O-F21:8321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40.1.2.42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3297208"/>
              </p:ext>
            </p:extLst>
          </p:nvPr>
        </p:nvGraphicFramePr>
        <p:xfrm>
          <a:off x="652031" y="4475402"/>
          <a:ext cx="2508982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9" name="직선 연결선 18"/>
          <p:cNvCxnSpPr/>
          <p:nvPr/>
        </p:nvCxnSpPr>
        <p:spPr>
          <a:xfrm flipH="1">
            <a:off x="724115" y="4807360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표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670484"/>
              </p:ext>
            </p:extLst>
          </p:nvPr>
        </p:nvGraphicFramePr>
        <p:xfrm>
          <a:off x="2912147" y="212387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1" name="직선 연결선 20"/>
          <p:cNvCxnSpPr>
            <a:stCxn id="17" idx="3"/>
          </p:cNvCxnSpPr>
          <p:nvPr/>
        </p:nvCxnSpPr>
        <p:spPr>
          <a:xfrm flipV="1">
            <a:off x="2336117" y="2717683"/>
            <a:ext cx="576030" cy="83906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>
            <a:stCxn id="17" idx="3"/>
          </p:cNvCxnSpPr>
          <p:nvPr/>
        </p:nvCxnSpPr>
        <p:spPr>
          <a:xfrm flipV="1">
            <a:off x="2336117" y="2415135"/>
            <a:ext cx="576030" cy="114161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>
            <a:stCxn id="16" idx="3"/>
          </p:cNvCxnSpPr>
          <p:nvPr/>
        </p:nvCxnSpPr>
        <p:spPr>
          <a:xfrm>
            <a:off x="2336117" y="1838644"/>
            <a:ext cx="576030" cy="6115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>
            <a:stCxn id="16" idx="3"/>
          </p:cNvCxnSpPr>
          <p:nvPr/>
        </p:nvCxnSpPr>
        <p:spPr>
          <a:xfrm>
            <a:off x="2336117" y="1838644"/>
            <a:ext cx="576030" cy="90077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>
            <a:stCxn id="16" idx="3"/>
          </p:cNvCxnSpPr>
          <p:nvPr/>
        </p:nvCxnSpPr>
        <p:spPr>
          <a:xfrm>
            <a:off x="2336117" y="1838644"/>
            <a:ext cx="576030" cy="112901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stCxn id="17" idx="3"/>
          </p:cNvCxnSpPr>
          <p:nvPr/>
        </p:nvCxnSpPr>
        <p:spPr>
          <a:xfrm flipV="1">
            <a:off x="2336117" y="2967659"/>
            <a:ext cx="576030" cy="5890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7" name="표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5123881"/>
              </p:ext>
            </p:extLst>
          </p:nvPr>
        </p:nvGraphicFramePr>
        <p:xfrm>
          <a:off x="6762824" y="1992851"/>
          <a:ext cx="1299179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/>
                        <a:t>40.1.2.47(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40.1.2.45(rip)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8" name="직선 연결선 27"/>
          <p:cNvCxnSpPr>
            <a:stCxn id="27" idx="1"/>
          </p:cNvCxnSpPr>
          <p:nvPr/>
        </p:nvCxnSpPr>
        <p:spPr>
          <a:xfrm flipH="1" flipV="1">
            <a:off x="5964614" y="2450199"/>
            <a:ext cx="798210" cy="11901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>
            <a:stCxn id="27" idx="1"/>
          </p:cNvCxnSpPr>
          <p:nvPr/>
        </p:nvCxnSpPr>
        <p:spPr>
          <a:xfrm flipH="1">
            <a:off x="5964614" y="2569216"/>
            <a:ext cx="798210" cy="14846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>
            <a:stCxn id="27" idx="1"/>
          </p:cNvCxnSpPr>
          <p:nvPr/>
        </p:nvCxnSpPr>
        <p:spPr>
          <a:xfrm flipH="1">
            <a:off x="5964614" y="2569216"/>
            <a:ext cx="798210" cy="39844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263589"/>
              </p:ext>
            </p:extLst>
          </p:nvPr>
        </p:nvGraphicFramePr>
        <p:xfrm>
          <a:off x="6762824" y="3448770"/>
          <a:ext cx="1299179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VMS(DB#2)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(Standby)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40.1.2.46(rip)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4909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     데이터 베이스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9.5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86" name="Rectangle 4"/>
          <p:cNvSpPr>
            <a:spLocks noChangeArrowheads="1"/>
          </p:cNvSpPr>
          <p:nvPr/>
        </p:nvSpPr>
        <p:spPr bwMode="auto">
          <a:xfrm>
            <a:off x="497162" y="5217479"/>
            <a:ext cx="6576738" cy="6887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■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ITC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전체 구성도 형태 및 특징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pPr marL="171450" indent="-171450">
              <a:buFontTx/>
              <a:buChar char="-"/>
            </a:pP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는 </a:t>
            </a:r>
            <a:r>
              <a:rPr lang="en-US" altLang="ko-KR" sz="900" b="1" dirty="0" err="1" smtClean="0">
                <a:solidFill>
                  <a:schemeClr val="tx1"/>
                </a:solidFill>
                <a:latin typeface="+mn-ea"/>
              </a:rPr>
              <a:t>Mantech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클러스터 를 이용한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HA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구성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평상시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번 </a:t>
            </a:r>
            <a:r>
              <a:rPr lang="ko-KR" altLang="en-US" sz="900" b="1" dirty="0" err="1" smtClean="0">
                <a:solidFill>
                  <a:schemeClr val="tx1"/>
                </a:solidFill>
                <a:latin typeface="+mn-ea"/>
              </a:rPr>
              <a:t>노드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사용 중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번 </a:t>
            </a:r>
            <a:r>
              <a:rPr lang="ko-KR" altLang="en-US" sz="900" b="1" dirty="0" err="1" smtClean="0">
                <a:solidFill>
                  <a:schemeClr val="tx1"/>
                </a:solidFill>
                <a:latin typeface="+mn-ea"/>
              </a:rPr>
              <a:t>노드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down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2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번 </a:t>
            </a:r>
            <a:r>
              <a:rPr lang="ko-KR" altLang="en-US" sz="900" b="1" dirty="0" err="1" smtClean="0">
                <a:solidFill>
                  <a:schemeClr val="tx1"/>
                </a:solidFill>
                <a:latin typeface="+mn-ea"/>
              </a:rPr>
              <a:t>노드에서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기동 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pPr marL="171450" indent="-171450">
              <a:buFontTx/>
              <a:buChar char="-"/>
            </a:pP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디스크 복제는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TC(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-&gt;TC),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시점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SI(TC-&gt;SI),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로 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97162" y="1353591"/>
            <a:ext cx="2880000" cy="247650"/>
            <a:chOff x="497162" y="1189678"/>
            <a:chExt cx="2880000" cy="247650"/>
          </a:xfrm>
        </p:grpSpPr>
        <p:sp>
          <p:nvSpPr>
            <p:cNvPr id="289" name="Rectangle 4"/>
            <p:cNvSpPr>
              <a:spLocks noChangeArrowheads="1"/>
            </p:cNvSpPr>
            <p:nvPr/>
          </p:nvSpPr>
          <p:spPr bwMode="auto">
            <a:xfrm>
              <a:off x="497162" y="1189678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운영계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499066" y="1190796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1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1166" y="1353591"/>
            <a:ext cx="2880000" cy="247650"/>
            <a:chOff x="3783242" y="1190796"/>
            <a:chExt cx="2880000" cy="247650"/>
          </a:xfrm>
        </p:grpSpPr>
        <p:sp>
          <p:nvSpPr>
            <p:cNvPr id="292" name="Rectangle 4"/>
            <p:cNvSpPr>
              <a:spLocks noChangeArrowheads="1"/>
            </p:cNvSpPr>
            <p:nvPr/>
          </p:nvSpPr>
          <p:spPr bwMode="auto">
            <a:xfrm>
              <a:off x="3783242" y="1190796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개발계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785146" y="1191914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7" name="그룹 296"/>
          <p:cNvGrpSpPr/>
          <p:nvPr/>
        </p:nvGrpSpPr>
        <p:grpSpPr>
          <a:xfrm>
            <a:off x="789122" y="1841792"/>
            <a:ext cx="2363678" cy="2701112"/>
            <a:chOff x="789122" y="1663992"/>
            <a:chExt cx="2363678" cy="2701112"/>
          </a:xfrm>
        </p:grpSpPr>
        <p:sp>
          <p:nvSpPr>
            <p:cNvPr id="298" name="Rectangle 146"/>
            <p:cNvSpPr>
              <a:spLocks noChangeArrowheads="1"/>
            </p:cNvSpPr>
            <p:nvPr/>
          </p:nvSpPr>
          <p:spPr bwMode="auto">
            <a:xfrm>
              <a:off x="789122" y="1663992"/>
              <a:ext cx="2363678" cy="2701112"/>
            </a:xfrm>
            <a:prstGeom prst="roundRect">
              <a:avLst>
                <a:gd name="adj" fmla="val 3388"/>
              </a:avLst>
            </a:prstGeom>
            <a:solidFill>
              <a:srgbClr val="FFFFFF"/>
            </a:solidFill>
            <a:ln w="12700" algn="ctr">
              <a:solidFill>
                <a:srgbClr val="333333"/>
              </a:solidFill>
              <a:prstDash val="sysDot"/>
              <a:miter lim="800000"/>
              <a:headEnd/>
              <a:tailEnd/>
            </a:ln>
            <a:effectLst/>
            <a:extLst/>
          </p:spPr>
          <p:txBody>
            <a:bodyPr lIns="0" tIns="0" rIns="0" bIns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9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028644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72560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02" y="3475170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2" name="Rectangle 18"/>
            <p:cNvSpPr>
              <a:spLocks noChangeArrowheads="1"/>
            </p:cNvSpPr>
            <p:nvPr/>
          </p:nvSpPr>
          <p:spPr bwMode="auto">
            <a:xfrm>
              <a:off x="1124021" y="2565590"/>
              <a:ext cx="1525610" cy="43409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MCCS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를 이용한 </a:t>
              </a:r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HA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구현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03" name="직선 연결선 302"/>
            <p:cNvCxnSpPr>
              <a:stCxn id="301" idx="0"/>
              <a:endCxn id="299" idx="2"/>
            </p:cNvCxnSpPr>
            <p:nvPr/>
          </p:nvCxnSpPr>
          <p:spPr bwMode="auto">
            <a:xfrm flipH="1" flipV="1">
              <a:off x="1388644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" name="직선 연결선 303"/>
            <p:cNvCxnSpPr>
              <a:stCxn id="301" idx="0"/>
              <a:endCxn id="300" idx="2"/>
            </p:cNvCxnSpPr>
            <p:nvPr/>
          </p:nvCxnSpPr>
          <p:spPr bwMode="auto">
            <a:xfrm flipV="1">
              <a:off x="1910602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lg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" name="직사각형 304"/>
            <p:cNvSpPr/>
            <p:nvPr/>
          </p:nvSpPr>
          <p:spPr bwMode="auto">
            <a:xfrm>
              <a:off x="1694517" y="3546781"/>
              <a:ext cx="412293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INT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10" name="Rectangle 18"/>
            <p:cNvSpPr>
              <a:spLocks noChangeArrowheads="1"/>
            </p:cNvSpPr>
            <p:nvPr/>
          </p:nvSpPr>
          <p:spPr bwMode="auto">
            <a:xfrm>
              <a:off x="1183176" y="2251038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1" name="Rectangle 18"/>
            <p:cNvSpPr>
              <a:spLocks noChangeArrowheads="1"/>
            </p:cNvSpPr>
            <p:nvPr/>
          </p:nvSpPr>
          <p:spPr bwMode="auto">
            <a:xfrm>
              <a:off x="2227092" y="2239906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#2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2" name="모서리가 둥근 직사각형 311"/>
            <p:cNvSpPr/>
            <p:nvPr/>
          </p:nvSpPr>
          <p:spPr bwMode="auto">
            <a:xfrm>
              <a:off x="868669" y="1704316"/>
              <a:ext cx="2151078" cy="365071"/>
            </a:xfrm>
            <a:prstGeom prst="roundRect">
              <a:avLst/>
            </a:prstGeom>
            <a:solidFill>
              <a:schemeClr val="tx2">
                <a:lumMod val="20000"/>
                <a:lumOff val="80000"/>
                <a:alpha val="8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INT DB </a:t>
              </a:r>
              <a:r>
                <a:rPr kumimoji="0" lang="ko-KR" alt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서버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</p:grpSp>
      <p:cxnSp>
        <p:nvCxnSpPr>
          <p:cNvPr id="315" name="직선 연결선 314"/>
          <p:cNvCxnSpPr/>
          <p:nvPr/>
        </p:nvCxnSpPr>
        <p:spPr>
          <a:xfrm>
            <a:off x="3429164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>
            <a:off x="6413168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sp>
        <p:nvSpPr>
          <p:cNvPr id="319" name="Rectangle 146"/>
          <p:cNvSpPr>
            <a:spLocks noChangeArrowheads="1"/>
          </p:cNvSpPr>
          <p:nvPr/>
        </p:nvSpPr>
        <p:spPr bwMode="auto">
          <a:xfrm>
            <a:off x="3658792" y="1834431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4449024" y="2471394"/>
            <a:ext cx="720000" cy="1855486"/>
            <a:chOff x="3872880" y="2243677"/>
            <a:chExt cx="720000" cy="1855486"/>
          </a:xfrm>
        </p:grpSpPr>
        <p:pic>
          <p:nvPicPr>
            <p:cNvPr id="321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2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3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24" name="직선 연결선 323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" name="직사각형 324"/>
            <p:cNvSpPr/>
            <p:nvPr/>
          </p:nvSpPr>
          <p:spPr bwMode="auto">
            <a:xfrm>
              <a:off x="4026734" y="3539420"/>
              <a:ext cx="412293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ITN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26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7" name="모서리가 둥근 직사각형 326"/>
          <p:cNvSpPr/>
          <p:nvPr/>
        </p:nvSpPr>
        <p:spPr bwMode="auto">
          <a:xfrm>
            <a:off x="3738339" y="1874755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ITN</a:t>
            </a: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56271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9.5.1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pint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pintdb0a, pintdb0b</a:t>
            </a:r>
          </a:p>
        </p:txBody>
      </p:sp>
      <p:sp>
        <p:nvSpPr>
          <p:cNvPr id="55" name="직사각형 54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9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" name="Text Box 124"/>
          <p:cNvSpPr txBox="1">
            <a:spLocks noChangeArrowheads="1"/>
          </p:cNvSpPr>
          <p:nvPr/>
        </p:nvSpPr>
        <p:spPr bwMode="auto">
          <a:xfrm>
            <a:off x="3270488" y="3554203"/>
            <a:ext cx="526106" cy="24519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MCCS </a:t>
            </a:r>
          </a:p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Cluster</a:t>
            </a:r>
          </a:p>
        </p:txBody>
      </p:sp>
      <p:cxnSp>
        <p:nvCxnSpPr>
          <p:cNvPr id="63" name="직선 연결선 228"/>
          <p:cNvCxnSpPr>
            <a:cxnSpLocks noChangeShapeType="1"/>
            <a:stCxn id="99" idx="2"/>
            <a:endCxn id="68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7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8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0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81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6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87" name="Line 2656"/>
          <p:cNvSpPr>
            <a:spLocks noChangeShapeType="1"/>
          </p:cNvSpPr>
          <p:nvPr/>
        </p:nvSpPr>
        <p:spPr bwMode="auto">
          <a:xfrm>
            <a:off x="4670311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88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89" name="Text Box 280"/>
          <p:cNvSpPr txBox="1">
            <a:spLocks noChangeArrowheads="1"/>
          </p:cNvSpPr>
          <p:nvPr/>
        </p:nvSpPr>
        <p:spPr bwMode="auto">
          <a:xfrm>
            <a:off x="428983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#2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93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PINT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94" name="직사각형 93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9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100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Postmaster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05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Database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Oval 110"/>
          <p:cNvSpPr>
            <a:spLocks noChangeArrowheads="1"/>
          </p:cNvSpPr>
          <p:nvPr/>
        </p:nvSpPr>
        <p:spPr bwMode="auto">
          <a:xfrm>
            <a:off x="3197555" y="3357658"/>
            <a:ext cx="634679" cy="172159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Cluster IP</a:t>
            </a:r>
          </a:p>
        </p:txBody>
      </p:sp>
      <p:sp>
        <p:nvSpPr>
          <p:cNvPr id="107" name="직사각형 106"/>
          <p:cNvSpPr/>
          <p:nvPr/>
        </p:nvSpPr>
        <p:spPr bwMode="auto">
          <a:xfrm>
            <a:off x="3143555" y="2845160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직사각형 107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직사각형 108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17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18" name="Line 2630"/>
          <p:cNvSpPr>
            <a:spLocks noChangeShapeType="1"/>
          </p:cNvSpPr>
          <p:nvPr/>
        </p:nvSpPr>
        <p:spPr bwMode="auto">
          <a:xfrm>
            <a:off x="3189039" y="2953160"/>
            <a:ext cx="17906" cy="482354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19" name="Rectangle 4"/>
          <p:cNvSpPr>
            <a:spLocks noChangeArrowheads="1"/>
          </p:cNvSpPr>
          <p:nvPr/>
        </p:nvSpPr>
        <p:spPr bwMode="auto">
          <a:xfrm>
            <a:off x="4133681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pic>
        <p:nvPicPr>
          <p:cNvPr id="120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20060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21" name="직선 연결선 229"/>
          <p:cNvCxnSpPr>
            <a:cxnSpLocks noChangeShapeType="1"/>
            <a:stCxn id="119" idx="2"/>
            <a:endCxn id="120" idx="0"/>
          </p:cNvCxnSpPr>
          <p:nvPr/>
        </p:nvCxnSpPr>
        <p:spPr bwMode="auto">
          <a:xfrm flipH="1">
            <a:off x="4322046" y="4461028"/>
            <a:ext cx="38763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22" name="직사각형 121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23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Cluster </a:t>
            </a:r>
            <a:r>
              <a:rPr kumimoji="0" lang="en-US" altLang="ko-KR" b="1" kern="0" noProof="0" dirty="0" err="1" smtClean="0">
                <a:solidFill>
                  <a:srgbClr val="000000"/>
                </a:solidFill>
                <a:ea typeface="맑은 고딕" pitchFamily="50" charset="-127"/>
              </a:rPr>
              <a:t>ip</a:t>
            </a:r>
            <a:endParaRPr kumimoji="0" lang="en-US" altLang="ko-KR" b="1" kern="0" noProof="0" dirty="0" smtClean="0">
              <a:solidFill>
                <a:srgbClr val="000000"/>
              </a:solidFill>
              <a:ea typeface="맑은 고딕" pitchFamily="50" charset="-127"/>
            </a:endParaRPr>
          </a:p>
        </p:txBody>
      </p:sp>
      <p:sp>
        <p:nvSpPr>
          <p:cNvPr id="127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MCCS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를 이용한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Cluster </a:t>
            </a:r>
            <a:r>
              <a:rPr lang="en-US" altLang="ko-KR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ip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이용한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접속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9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Database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pint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데이터베이스 관리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직사각형 137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Postmaster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EDB PAS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관리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main process</a:t>
            </a:r>
          </a:p>
        </p:txBody>
      </p:sp>
      <p:sp>
        <p:nvSpPr>
          <p:cNvPr id="141" name="직사각형 140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2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- 2-Node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HA</a:t>
            </a:r>
            <a:r>
              <a:rPr lang="ko-KR" altLang="en-US" sz="900" b="1" dirty="0" smtClean="0">
                <a:solidFill>
                  <a:schemeClr val="tx1"/>
                </a:solidFill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인트라넷 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43" name="Rectangle 46"/>
          <p:cNvSpPr>
            <a:spLocks noChangeArrowheads="1"/>
          </p:cNvSpPr>
          <p:nvPr/>
        </p:nvSpPr>
        <p:spPr bwMode="auto">
          <a:xfrm>
            <a:off x="4241681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Postmaster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44" name="Rectangle 47"/>
          <p:cNvSpPr>
            <a:spLocks noChangeArrowheads="1"/>
          </p:cNvSpPr>
          <p:nvPr/>
        </p:nvSpPr>
        <p:spPr bwMode="auto">
          <a:xfrm>
            <a:off x="4241681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Database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Rectangle 104"/>
          <p:cNvSpPr>
            <a:spLocks noChangeArrowheads="1"/>
          </p:cNvSpPr>
          <p:nvPr/>
        </p:nvSpPr>
        <p:spPr bwMode="auto">
          <a:xfrm>
            <a:off x="3052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49" name="직사각형 148"/>
          <p:cNvSpPr/>
          <p:nvPr/>
        </p:nvSpPr>
        <p:spPr bwMode="auto">
          <a:xfrm>
            <a:off x="3205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50" name="그룹 149"/>
          <p:cNvGrpSpPr/>
          <p:nvPr/>
        </p:nvGrpSpPr>
        <p:grpSpPr>
          <a:xfrm>
            <a:off x="3281122" y="5357838"/>
            <a:ext cx="485389" cy="270580"/>
            <a:chOff x="2717182" y="5357838"/>
            <a:chExt cx="485389" cy="270580"/>
          </a:xfrm>
        </p:grpSpPr>
        <p:pic>
          <p:nvPicPr>
            <p:cNvPr id="151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52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53" name="직선 연결선 245"/>
          <p:cNvCxnSpPr>
            <a:cxnSpLocks noChangeShapeType="1"/>
            <a:stCxn id="68" idx="2"/>
            <a:endCxn id="149" idx="0"/>
          </p:cNvCxnSpPr>
          <p:nvPr/>
        </p:nvCxnSpPr>
        <p:spPr bwMode="auto">
          <a:xfrm>
            <a:off x="2849386" y="5150386"/>
            <a:ext cx="67208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54" name="직선 연결선 244"/>
          <p:cNvCxnSpPr>
            <a:cxnSpLocks noChangeShapeType="1"/>
            <a:stCxn id="120" idx="2"/>
            <a:endCxn id="149" idx="0"/>
          </p:cNvCxnSpPr>
          <p:nvPr/>
        </p:nvCxnSpPr>
        <p:spPr bwMode="auto">
          <a:xfrm flipH="1">
            <a:off x="3521471" y="5150386"/>
            <a:ext cx="80057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55" name="직선 연결선 17"/>
          <p:cNvCxnSpPr>
            <a:cxnSpLocks noChangeShapeType="1"/>
            <a:stCxn id="99" idx="3"/>
          </p:cNvCxnSpPr>
          <p:nvPr/>
        </p:nvCxnSpPr>
        <p:spPr bwMode="auto">
          <a:xfrm>
            <a:off x="2914562" y="3660028"/>
            <a:ext cx="418422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6" name="직선 연결선 18"/>
          <p:cNvCxnSpPr>
            <a:cxnSpLocks noChangeShapeType="1"/>
            <a:stCxn id="119" idx="1"/>
          </p:cNvCxnSpPr>
          <p:nvPr/>
        </p:nvCxnSpPr>
        <p:spPr bwMode="auto">
          <a:xfrm flipH="1">
            <a:off x="3733034" y="3660028"/>
            <a:ext cx="400647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514888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9.5.1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lang="en-US" altLang="ko-KR" sz="1200" b="1" dirty="0" err="1" smtClean="0">
                <a:latin typeface="맑은 고딕" pitchFamily="50" charset="-127"/>
                <a:ea typeface="맑은 고딕" pitchFamily="50" charset="-127"/>
              </a:rPr>
              <a:t>titn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titndb0a, titndb0b</a:t>
            </a:r>
          </a:p>
        </p:txBody>
      </p:sp>
      <p:sp>
        <p:nvSpPr>
          <p:cNvPr id="43" name="직사각형 42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44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45" name="직선 연결선 228"/>
          <p:cNvCxnSpPr>
            <a:cxnSpLocks noChangeShapeType="1"/>
            <a:stCxn id="55" idx="2"/>
            <a:endCxn id="47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46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47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8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4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50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51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52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TITN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53" name="직사각형 52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59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Postmaster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60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Database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Oval 110"/>
          <p:cNvSpPr>
            <a:spLocks noChangeArrowheads="1"/>
          </p:cNvSpPr>
          <p:nvPr/>
        </p:nvSpPr>
        <p:spPr bwMode="auto">
          <a:xfrm>
            <a:off x="2182945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IP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3" name="직사각형 62"/>
          <p:cNvSpPr/>
          <p:nvPr/>
        </p:nvSpPr>
        <p:spPr bwMode="auto">
          <a:xfrm>
            <a:off x="1606846" y="295018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직사각형 66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직사각형 67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2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4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0" name="Line 2630"/>
          <p:cNvSpPr>
            <a:spLocks noChangeShapeType="1"/>
          </p:cNvSpPr>
          <p:nvPr/>
        </p:nvSpPr>
        <p:spPr bwMode="auto">
          <a:xfrm>
            <a:off x="1710037" y="3010496"/>
            <a:ext cx="522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1" name="직사각형 8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86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IP</a:t>
            </a:r>
            <a:endParaRPr kumimoji="0" lang="ko-KR" altLang="en-US" sz="1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버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en-US" altLang="ko-KR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ip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이용한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접속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직사각형 87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Database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3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titn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데이터베이스 관리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직사각형 93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Postmaster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EDB PAS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관리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main process</a:t>
            </a:r>
          </a:p>
        </p:txBody>
      </p:sp>
      <p:sp>
        <p:nvSpPr>
          <p:cNvPr id="97" name="직사각형 96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8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인트라넷 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99" name="Rectangle 104"/>
          <p:cNvSpPr>
            <a:spLocks noChangeArrowheads="1"/>
          </p:cNvSpPr>
          <p:nvPr/>
        </p:nvSpPr>
        <p:spPr bwMode="auto">
          <a:xfrm>
            <a:off x="3052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00" name="직사각형 99"/>
          <p:cNvSpPr/>
          <p:nvPr/>
        </p:nvSpPr>
        <p:spPr bwMode="auto">
          <a:xfrm>
            <a:off x="3205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05" name="그룹 104"/>
          <p:cNvGrpSpPr/>
          <p:nvPr/>
        </p:nvGrpSpPr>
        <p:grpSpPr>
          <a:xfrm>
            <a:off x="3281122" y="5357838"/>
            <a:ext cx="485389" cy="270580"/>
            <a:chOff x="2717182" y="5357838"/>
            <a:chExt cx="485389" cy="270580"/>
          </a:xfrm>
        </p:grpSpPr>
        <p:pic>
          <p:nvPicPr>
            <p:cNvPr id="106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08" name="직선 연결선 245"/>
          <p:cNvCxnSpPr>
            <a:cxnSpLocks noChangeShapeType="1"/>
            <a:stCxn id="47" idx="2"/>
            <a:endCxn id="100" idx="0"/>
          </p:cNvCxnSpPr>
          <p:nvPr/>
        </p:nvCxnSpPr>
        <p:spPr bwMode="auto">
          <a:xfrm>
            <a:off x="2849386" y="5150386"/>
            <a:ext cx="67208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</p:spTree>
    <p:extLst>
      <p:ext uri="{BB962C8B-B14F-4D97-AF65-F5344CB8AC3E}">
        <p14:creationId xmlns:p14="http://schemas.microsoft.com/office/powerpoint/2010/main" val="3215556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9.5.1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7" name="텍스트 개체 틀 1"/>
          <p:cNvSpPr txBox="1">
            <a:spLocks/>
          </p:cNvSpPr>
          <p:nvPr/>
        </p:nvSpPr>
        <p:spPr>
          <a:xfrm>
            <a:off x="558500" y="979785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en-US" altLang="ko-KR" sz="1200" dirty="0" smtClean="0">
                <a:latin typeface="맑은 고딕" pitchFamily="50" charset="-127"/>
              </a:rPr>
              <a:t>U2L </a:t>
            </a:r>
            <a:r>
              <a:rPr kumimoji="0" lang="ko-KR" altLang="en-US" sz="1200" dirty="0" smtClean="0">
                <a:latin typeface="맑은 고딕" pitchFamily="50" charset="-127"/>
              </a:rPr>
              <a:t>운영계 </a:t>
            </a:r>
            <a:r>
              <a:rPr kumimoji="0" lang="en-US" altLang="ko-KR" sz="1200" dirty="0" smtClean="0">
                <a:latin typeface="맑은 고딕" pitchFamily="50" charset="-127"/>
              </a:rPr>
              <a:t>DB </a:t>
            </a:r>
            <a:r>
              <a:rPr kumimoji="0" lang="ko-KR" altLang="en-US" sz="1200" dirty="0" smtClean="0">
                <a:latin typeface="맑은 고딕" pitchFamily="50" charset="-127"/>
              </a:rPr>
              <a:t>시스템의 </a:t>
            </a:r>
            <a:r>
              <a:rPr kumimoji="0" lang="en-US" altLang="ko-KR" sz="1200" dirty="0" smtClean="0">
                <a:latin typeface="맑은 고딕" pitchFamily="50" charset="-127"/>
              </a:rPr>
              <a:t>DBMS</a:t>
            </a:r>
            <a:r>
              <a:rPr kumimoji="0" lang="ko-KR" altLang="en-US" sz="1200" dirty="0" smtClean="0">
                <a:latin typeface="맑은 고딕" pitchFamily="50" charset="-127"/>
              </a:rPr>
              <a:t>는 </a:t>
            </a:r>
            <a:r>
              <a:rPr kumimoji="0" lang="en-US" altLang="ko-KR" sz="1200" dirty="0"/>
              <a:t>EnterpriseDB 9.5.7.12 </a:t>
            </a:r>
            <a:r>
              <a:rPr kumimoji="0" lang="ko-KR" altLang="en-US" sz="1200" dirty="0" smtClean="0"/>
              <a:t>설치하고 </a:t>
            </a:r>
            <a:r>
              <a:rPr kumimoji="0" lang="en-US" altLang="ko-KR" sz="1200" dirty="0" smtClean="0"/>
              <a:t>MCCS</a:t>
            </a:r>
            <a:r>
              <a:rPr kumimoji="0" lang="ko-KR" altLang="en-US" sz="1200" dirty="0" smtClean="0"/>
              <a:t> 활용한 </a:t>
            </a:r>
            <a:r>
              <a:rPr kumimoji="0" lang="en-US" altLang="ko-KR" sz="1200" dirty="0" smtClean="0"/>
              <a:t>Active-Standby HA </a:t>
            </a:r>
            <a:r>
              <a:rPr kumimoji="0" lang="ko-KR" altLang="en-US" sz="1200" dirty="0" smtClean="0"/>
              <a:t>시스템으로 구성함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/>
          </p:nvPr>
        </p:nvGraphicFramePr>
        <p:xfrm>
          <a:off x="809596" y="1773065"/>
          <a:ext cx="8679908" cy="1973437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DATABASE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pint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ENCODING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UTF8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on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EDBHOME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/pg95int/9.5AS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8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latin typeface="+mn-lt"/>
                          <a:ea typeface="굴림"/>
                          <a:cs typeface="Raavi"/>
                        </a:rPr>
                        <a:t>PGDATA</a:t>
                      </a:r>
                      <a:endParaRPr lang="ko-KR" altLang="ko-KR" sz="1050" kern="100" dirty="0" smtClean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pg_data_pint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68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oragrid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/grid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latin typeface="맑은 고딕"/>
                          <a:ea typeface="굴림"/>
                          <a:cs typeface="Raavi"/>
                        </a:rPr>
                        <a:t>LOG_DIRECTORY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/log/pg95int/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pg_log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latin typeface="맑은 고딕"/>
                          <a:ea typeface="굴림"/>
                          <a:cs typeface="Raavi"/>
                        </a:rPr>
                        <a:t>EDB_AUDIT_DIRECTORY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/log/pg95int/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edb_audit_log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822296" y="4338465"/>
          <a:ext cx="8679908" cy="1480875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titn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ENCODING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UTF8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on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EDBHOME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/pg95itn/9.5AS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latin typeface="+mn-lt"/>
                          <a:ea typeface="굴림"/>
                          <a:cs typeface="Raavi"/>
                        </a:rPr>
                        <a:t>PGDATA</a:t>
                      </a:r>
                      <a:endParaRPr lang="ko-KR" altLang="ko-KR" sz="1050" kern="100" dirty="0" smtClean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pg_data_titn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latin typeface="맑은 고딕"/>
                          <a:ea typeface="굴림"/>
                          <a:cs typeface="Raavi"/>
                        </a:rPr>
                        <a:t>LOG_DIRECTORY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/log/pg95itn/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pg_log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1" name="텍스트 개체 틀 1"/>
          <p:cNvSpPr txBox="1">
            <a:spLocks/>
          </p:cNvSpPr>
          <p:nvPr/>
        </p:nvSpPr>
        <p:spPr>
          <a:xfrm>
            <a:off x="822296" y="14405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텍스트 개체 틀 1"/>
          <p:cNvSpPr txBox="1">
            <a:spLocks/>
          </p:cNvSpPr>
          <p:nvPr/>
        </p:nvSpPr>
        <p:spPr>
          <a:xfrm>
            <a:off x="822296" y="39932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개</a:t>
            </a:r>
            <a:r>
              <a:rPr kumimoji="0" lang="ko-KR" altLang="en-US" sz="1200" dirty="0">
                <a:latin typeface="맑은 고딕" pitchFamily="50" charset="-127"/>
                <a:ea typeface="맑은 고딕" pitchFamily="50" charset="-127"/>
              </a:rPr>
              <a:t>발</a:t>
            </a: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93263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9.5.2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접속정보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595282" y="26074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개발계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3" name="표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7279353"/>
              </p:ext>
            </p:extLst>
          </p:nvPr>
        </p:nvGraphicFramePr>
        <p:xfrm>
          <a:off x="416496" y="2891556"/>
          <a:ext cx="9000554" cy="631680"/>
        </p:xfrm>
        <a:graphic>
          <a:graphicData uri="http://schemas.openxmlformats.org/drawingml/2006/table">
            <a:tbl>
              <a:tblPr/>
              <a:tblGrid>
                <a:gridCol w="585986"/>
                <a:gridCol w="1327328"/>
                <a:gridCol w="1208423"/>
                <a:gridCol w="709485"/>
                <a:gridCol w="1548658"/>
                <a:gridCol w="851384"/>
                <a:gridCol w="924631"/>
                <a:gridCol w="1844659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Database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TITN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titndb01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40.10.22.158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1579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titn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0682326"/>
              </p:ext>
            </p:extLst>
          </p:nvPr>
        </p:nvGraphicFramePr>
        <p:xfrm>
          <a:off x="416496" y="1270098"/>
          <a:ext cx="9000554" cy="825600"/>
        </p:xfrm>
        <a:graphic>
          <a:graphicData uri="http://schemas.openxmlformats.org/drawingml/2006/table">
            <a:tbl>
              <a:tblPr/>
              <a:tblGrid>
                <a:gridCol w="465617"/>
                <a:gridCol w="1054677"/>
                <a:gridCol w="960197"/>
                <a:gridCol w="563746"/>
                <a:gridCol w="1230542"/>
                <a:gridCol w="1230542"/>
                <a:gridCol w="676499"/>
                <a:gridCol w="734700"/>
                <a:gridCol w="1170279"/>
                <a:gridCol w="913755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MCCS</a:t>
                      </a:r>
                      <a:r>
                        <a:rPr lang="en-US" sz="8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cluster </a:t>
                      </a:r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IP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Database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HA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pintdb0a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40.1.2.45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40.1.2.47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MCCS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이용 구성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pintdb0b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40.1.2.46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595282" y="972546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1.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105191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9.5.3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</a:t>
            </a:r>
            <a:r>
              <a:rPr lang="en-US" altLang="ko-KR" sz="800" b="1" dirty="0" smtClean="0"/>
              <a:t>– pintdb0a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495300" y="1659228"/>
          <a:ext cx="8915400" cy="4370567"/>
        </p:xfrm>
        <a:graphic>
          <a:graphicData uri="http://schemas.openxmlformats.org/drawingml/2006/table">
            <a:tbl>
              <a:tblPr/>
              <a:tblGrid>
                <a:gridCol w="1937420"/>
                <a:gridCol w="936104"/>
                <a:gridCol w="792088"/>
                <a:gridCol w="1656184"/>
                <a:gridCol w="1080120"/>
                <a:gridCol w="1440160"/>
                <a:gridCol w="1073324"/>
              </a:tblGrid>
              <a:tr h="35375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Filesystem</a:t>
                      </a:r>
                    </a:p>
                  </a:txBody>
                  <a:tcPr marL="7151" marR="7151" marT="7151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Mounted on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사이즈</a:t>
                      </a:r>
                      <a:r>
                        <a:rPr lang="en-US" altLang="ko-KR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G)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사용그룹</a:t>
                      </a:r>
                      <a:endParaRPr lang="ko-KR" alt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담당자</a:t>
                      </a:r>
                      <a:endParaRPr lang="ko-KR" alt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비고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/dev/mapper/vg00-root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/dev/mapper/vg00-home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/home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일반사용자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홈디렉토리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/dev/mapper/vg00-CRASH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/CRASH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DUMP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저장공간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/dev/mapper/vg00-var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var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로그영역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/dev/sda1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/boot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boot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/dev/mapper/vglo00-pg95int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/pg95int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엔진 설치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/dev/mapper/vglo00-pg_arch_pint1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/pg_arch_pint1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PPAS Archive Log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/dev/mapper/vglo00-pg_data_pint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/pg_data_pint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PPAS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/dev/mapper/vglo00-pg_xlog_pint1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/pg_xlog_pint1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PPAS Transaction Log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/dev/mapper/vglo00-product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3rd vendor S/W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설치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/dev/mapper/vglo00-log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/log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로그 저장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김창균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원성재 책임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/dev/mapper/vglo00-app_log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/app_log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어플리케이션 로그 저장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남지선 책임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/dev/mapper/vglo00-compile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/compile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/dev/mapper/vglo00-deploy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/deploy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/dev/mapper/vglo00-ps9</a:t>
                      </a:r>
                      <a:endParaRPr 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/ps9</a:t>
                      </a:r>
                      <a:endParaRPr 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  <a:endParaRPr lang="en-US" altLang="ko-KR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하나로협의회 배치영역</a:t>
                      </a:r>
                      <a:r>
                        <a:rPr lang="en-US" altLang="ko-KR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(H/A)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남지선 책임</a:t>
                      </a:r>
                      <a:endParaRPr lang="ko-KR" alt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/dev/mapper/vglo00-vms</a:t>
                      </a:r>
                      <a:endParaRPr 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/vms</a:t>
                      </a:r>
                      <a:endParaRPr 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</a:t>
                      </a:r>
                      <a:endParaRPr lang="en-US" altLang="ko-KR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VMS</a:t>
                      </a:r>
                      <a:r>
                        <a:rPr lang="ko-KR" alt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배치영역</a:t>
                      </a:r>
                      <a:r>
                        <a:rPr lang="en-US" altLang="ko-KR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(H/A)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정일교 선임</a:t>
                      </a:r>
                      <a:endParaRPr lang="ko-KR" alt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14685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9.5.4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인트라넷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/ </a:t>
            </a:r>
            <a:r>
              <a:rPr lang="ko-KR" altLang="en-US" sz="1400" b="1" dirty="0" smtClean="0"/>
              <a:t>개발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</a:t>
            </a:r>
            <a:r>
              <a:rPr lang="en-US" altLang="ko-KR" sz="1400" b="1" dirty="0" smtClean="0"/>
              <a:t>OS</a:t>
            </a:r>
            <a:r>
              <a:rPr lang="ko-KR" altLang="en-US" sz="1400" b="1" dirty="0" smtClean="0"/>
              <a:t> 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5" name="텍스트 개체 틀 4"/>
          <p:cNvSpPr txBox="1">
            <a:spLocks/>
          </p:cNvSpPr>
          <p:nvPr/>
        </p:nvSpPr>
        <p:spPr>
          <a:xfrm>
            <a:off x="596600" y="1426557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O/S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6" name="TextBox 1"/>
          <p:cNvSpPr txBox="1"/>
          <p:nvPr/>
        </p:nvSpPr>
        <p:spPr>
          <a:xfrm>
            <a:off x="704820" y="1746874"/>
            <a:ext cx="7715304" cy="1477328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uname -a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pflbap01 3.8.13-118.16.4.el7uek.x86_64 #2 SMP Thu Feb 23 18:25:45 PST 2017 x86_64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smtClean="0">
                <a:solidFill>
                  <a:srgbClr val="000000"/>
                </a:solidFill>
              </a:rPr>
              <a:t>GNU/Linux</a:t>
            </a:r>
          </a:p>
          <a:p>
            <a:endParaRPr lang="en-US" altLang="ko-KR" sz="1000" dirty="0" smtClean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cat /proc/version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version 3.8.13-118.16.4.el7uek.x86_64 (mockbuild@x86-ol7-builder-01) (</a:t>
            </a:r>
            <a:r>
              <a:rPr lang="en-US" altLang="ko-KR" sz="1000" dirty="0" err="1">
                <a:solidFill>
                  <a:srgbClr val="000000"/>
                </a:solidFill>
              </a:rPr>
              <a:t>gcc</a:t>
            </a:r>
            <a:r>
              <a:rPr lang="en-US" altLang="ko-KR" sz="1000" dirty="0">
                <a:solidFill>
                  <a:srgbClr val="000000"/>
                </a:solidFill>
              </a:rPr>
              <a:t> version 4.8.5 20150623 (Red Hat 4.8.5-11) (GCC) ) #2 SMP Thu Feb 23 18:25:45 PST </a:t>
            </a:r>
            <a:r>
              <a:rPr lang="en-US" altLang="ko-KR" sz="1000" dirty="0" smtClean="0">
                <a:solidFill>
                  <a:srgbClr val="000000"/>
                </a:solidFill>
              </a:rPr>
              <a:t>2017</a:t>
            </a:r>
          </a:p>
          <a:p>
            <a:endParaRPr lang="en-US" altLang="ko-KR" sz="1000" dirty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rpm </a:t>
            </a:r>
            <a:r>
              <a:rPr lang="en-US" altLang="ko-KR" sz="1000" dirty="0">
                <a:solidFill>
                  <a:srgbClr val="000000"/>
                </a:solidFill>
              </a:rPr>
              <a:t>-qa | grep oraclelinux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oraclelinux-release-7.2-1.0.5.el7.x86_64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  <p:sp>
        <p:nvSpPr>
          <p:cNvPr id="67" name="텍스트 개체 틀 4"/>
          <p:cNvSpPr txBox="1">
            <a:spLocks/>
          </p:cNvSpPr>
          <p:nvPr/>
        </p:nvSpPr>
        <p:spPr>
          <a:xfrm>
            <a:off x="596600" y="3862289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Java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704820" y="4182606"/>
            <a:ext cx="7715304" cy="707886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java </a:t>
            </a:r>
            <a:r>
              <a:rPr lang="en-US" altLang="ko-KR" sz="1000" dirty="0">
                <a:solidFill>
                  <a:srgbClr val="000000"/>
                </a:solidFill>
              </a:rPr>
              <a:t>-version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version "1.8.0_121"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Java(TM) SE Runtime Environment (build 1.8.0_121-b13)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HotSpot(TM) 64-Bit Server VM (build 25.121-b13, mixed mode)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334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9. VMS</a:t>
            </a: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9.5.4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텍스트 개체 틀 4"/>
          <p:cNvSpPr txBox="1">
            <a:spLocks/>
          </p:cNvSpPr>
          <p:nvPr/>
        </p:nvSpPr>
        <p:spPr>
          <a:xfrm>
            <a:off x="554530" y="965463"/>
            <a:ext cx="4435310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en-US" altLang="ko-KR" sz="1400" b="1" dirty="0" smtClean="0"/>
              <a:t>User group</a:t>
            </a:r>
            <a:r>
              <a:rPr lang="ko-KR" altLang="en-US" sz="1400" b="1" dirty="0" smtClean="0"/>
              <a:t>  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</a:t>
            </a:r>
            <a:r>
              <a:rPr lang="ko-KR" altLang="en-US" sz="1400" b="1" dirty="0"/>
              <a:t>영 </a:t>
            </a:r>
            <a:r>
              <a:rPr lang="en-US" altLang="ko-KR" sz="1400" b="1" dirty="0"/>
              <a:t>DB) </a:t>
            </a:r>
            <a:r>
              <a:rPr lang="en-US" altLang="ko-KR" sz="1400" b="1" dirty="0" smtClean="0"/>
              <a:t>– pintdb0a, pintdb0b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495300" y="1454068"/>
          <a:ext cx="8915401" cy="2506811"/>
        </p:xfrm>
        <a:graphic>
          <a:graphicData uri="http://schemas.openxmlformats.org/drawingml/2006/table">
            <a:tbl>
              <a:tblPr/>
              <a:tblGrid>
                <a:gridCol w="573297"/>
                <a:gridCol w="377102"/>
                <a:gridCol w="529981"/>
                <a:gridCol w="377102"/>
                <a:gridCol w="1192457"/>
                <a:gridCol w="703244"/>
                <a:gridCol w="1977236"/>
                <a:gridCol w="848479"/>
                <a:gridCol w="733820"/>
                <a:gridCol w="879055"/>
                <a:gridCol w="723628"/>
              </a:tblGrid>
              <a:tr h="4320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UID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그룹명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GID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Home Directory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Shell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용도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group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영구 </a:t>
                      </a:r>
                      <a:b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패스워드 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담당자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/root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이한진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박채운 선임　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pg95int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</a:t>
                      </a:r>
                      <a:r>
                        <a:rPr lang="en-US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ba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/pg95int/9.5AS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PPAS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엔진 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deploy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batgrp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/compile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vmsbat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501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batgr</a:t>
                      </a:r>
                      <a:r>
                        <a:rPr lang="en-US" altLang="ko-KR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home/</a:t>
                      </a:r>
                      <a:r>
                        <a:rPr lang="en-US" altLang="ko-KR" sz="85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vmsbat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민원관리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(VMS)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배치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정일교 책임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ps9bat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502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batgrp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home/ps9bat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하나로협의회 배치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남지선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책임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tibco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eai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800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/product/tibco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/bin/bash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EAI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설치 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cfadmin, cfbrowse, cftrnsfr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이재진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홍의찬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dpagt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third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/product/</a:t>
                      </a:r>
                      <a:r>
                        <a:rPr lang="en-US" sz="85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dpagt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/bin/bash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Data-Aid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김재현 수석보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0573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0" name="직선 연결선 669"/>
          <p:cNvCxnSpPr/>
          <p:nvPr/>
        </p:nvCxnSpPr>
        <p:spPr>
          <a:xfrm flipH="1">
            <a:off x="3952240" y="1567274"/>
            <a:ext cx="2509" cy="4267916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각 업무별 </a:t>
            </a:r>
            <a:r>
              <a:rPr lang="en-US" altLang="ko-KR" sz="1400" dirty="0" smtClean="0">
                <a:ea typeface="맑은 고딕" pitchFamily="50" charset="-127"/>
              </a:rPr>
              <a:t>DB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r>
              <a:rPr lang="ko-KR" altLang="en-US" sz="1400" dirty="0" smtClean="0">
                <a:ea typeface="맑은 고딕" pitchFamily="50" charset="-127"/>
              </a:rPr>
              <a:t>개</a:t>
            </a:r>
            <a:r>
              <a:rPr lang="ko-KR" altLang="en-US" sz="1400" dirty="0">
                <a:ea typeface="맑은 고딕" pitchFamily="50" charset="-127"/>
              </a:rPr>
              <a:t>발 </a:t>
            </a:r>
            <a:r>
              <a:rPr lang="en-US" altLang="ko-KR" sz="1400" dirty="0" smtClean="0">
                <a:ea typeface="맑은 고딕" pitchFamily="50" charset="-127"/>
              </a:rPr>
              <a:t>DB </a:t>
            </a:r>
            <a:r>
              <a:rPr lang="ko-KR" altLang="en-US" sz="1400" dirty="0" smtClean="0">
                <a:ea typeface="맑은 고딕" pitchFamily="50" charset="-127"/>
              </a:rPr>
              <a:t>의 경우 </a:t>
            </a:r>
            <a:r>
              <a:rPr lang="en-US" altLang="ko-KR" sz="1400" dirty="0" smtClean="0">
                <a:ea typeface="맑은 고딕" pitchFamily="50" charset="-127"/>
              </a:rPr>
              <a:t>1</a:t>
            </a:r>
            <a:r>
              <a:rPr lang="ko-KR" altLang="en-US" sz="1400" dirty="0" smtClean="0">
                <a:ea typeface="맑은 고딕" pitchFamily="50" charset="-127"/>
              </a:rPr>
              <a:t>개의 </a:t>
            </a:r>
            <a:r>
              <a:rPr lang="ko-KR" altLang="en-US" sz="1400" dirty="0" err="1" smtClean="0">
                <a:ea typeface="맑은 고딕" pitchFamily="50" charset="-127"/>
              </a:rPr>
              <a:t>노드에</a:t>
            </a:r>
            <a:r>
              <a:rPr lang="ko-KR" altLang="en-US" sz="1400" dirty="0" smtClean="0">
                <a:ea typeface="맑은 고딕" pitchFamily="50" charset="-127"/>
              </a:rPr>
              <a:t> </a:t>
            </a:r>
            <a:r>
              <a:rPr lang="en-US" altLang="ko-KR" sz="1400" dirty="0" smtClean="0">
                <a:ea typeface="맑은 고딕" pitchFamily="50" charset="-127"/>
              </a:rPr>
              <a:t>3</a:t>
            </a:r>
            <a:r>
              <a:rPr lang="ko-KR" altLang="en-US" sz="1400" dirty="0" smtClean="0">
                <a:ea typeface="맑은 고딕" pitchFamily="50" charset="-127"/>
              </a:rPr>
              <a:t>개의 </a:t>
            </a:r>
            <a:r>
              <a:rPr lang="ko-KR" altLang="en-US" sz="1400" dirty="0" err="1" smtClean="0">
                <a:ea typeface="맑은 고딕" pitchFamily="50" charset="-127"/>
              </a:rPr>
              <a:t>인스턴스</a:t>
            </a:r>
            <a:r>
              <a:rPr lang="ko-KR" altLang="en-US" sz="1400" dirty="0" smtClean="0">
                <a:ea typeface="맑은 고딕" pitchFamily="50" charset="-127"/>
              </a:rPr>
              <a:t> </a:t>
            </a:r>
            <a:r>
              <a:rPr lang="en-US" altLang="ko-KR" sz="1400" dirty="0" smtClean="0">
                <a:ea typeface="맑은 고딕" pitchFamily="50" charset="-127"/>
              </a:rPr>
              <a:t>(</a:t>
            </a:r>
            <a:r>
              <a:rPr lang="ko-KR" altLang="en-US" sz="1400" dirty="0" smtClean="0">
                <a:ea typeface="맑은 고딕" pitchFamily="50" charset="-127"/>
              </a:rPr>
              <a:t>선택적복지</a:t>
            </a:r>
            <a:r>
              <a:rPr lang="en-US" altLang="ko-KR" sz="1400" dirty="0" smtClean="0">
                <a:ea typeface="맑은 고딕" pitchFamily="50" charset="-127"/>
              </a:rPr>
              <a:t>,</a:t>
            </a:r>
            <a:r>
              <a:rPr lang="ko-KR" altLang="en-US" sz="1400" dirty="0" smtClean="0">
                <a:ea typeface="맑은 고딕" pitchFamily="50" charset="-127"/>
              </a:rPr>
              <a:t>인터넷공통</a:t>
            </a:r>
            <a:r>
              <a:rPr lang="en-US" altLang="ko-KR" sz="1400" dirty="0" smtClean="0">
                <a:ea typeface="맑은 고딕" pitchFamily="50" charset="-127"/>
              </a:rPr>
              <a:t>, </a:t>
            </a:r>
            <a:r>
              <a:rPr lang="ko-KR" altLang="en-US" sz="1400" dirty="0" smtClean="0">
                <a:ea typeface="맑은 고딕" pitchFamily="50" charset="-127"/>
              </a:rPr>
              <a:t>스마트워크플레이스</a:t>
            </a:r>
            <a:r>
              <a:rPr lang="en-US" altLang="ko-KR" sz="1400" dirty="0" smtClean="0">
                <a:ea typeface="맑은 고딕" pitchFamily="50" charset="-127"/>
              </a:rPr>
              <a:t>) </a:t>
            </a:r>
            <a:r>
              <a:rPr lang="ko-KR" altLang="en-US" sz="1400" dirty="0" smtClean="0">
                <a:ea typeface="맑은 고딕" pitchFamily="50" charset="-127"/>
              </a:rPr>
              <a:t>로 구성되</a:t>
            </a:r>
            <a:r>
              <a:rPr lang="ko-KR" altLang="en-US" sz="1400" dirty="0">
                <a:ea typeface="맑은 고딕" pitchFamily="50" charset="-127"/>
              </a:rPr>
              <a:t>어 </a:t>
            </a:r>
            <a:r>
              <a:rPr lang="ko-KR" altLang="en-US" sz="1400" dirty="0" smtClean="0">
                <a:ea typeface="맑은 고딕" pitchFamily="50" charset="-127"/>
              </a:rPr>
              <a:t>있다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2.7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구성도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392" name="AutoShape 55"/>
          <p:cNvSpPr>
            <a:spLocks noChangeArrowheads="1"/>
          </p:cNvSpPr>
          <p:nvPr/>
        </p:nvSpPr>
        <p:spPr bwMode="auto">
          <a:xfrm>
            <a:off x="1189215" y="1586417"/>
            <a:ext cx="2451634" cy="255645"/>
          </a:xfrm>
          <a:prstGeom prst="roundRect">
            <a:avLst>
              <a:gd name="adj" fmla="val 16667"/>
            </a:avLst>
          </a:prstGeom>
          <a:solidFill>
            <a:srgbClr val="000066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tIns="33429" anchor="ctr" anchorCtr="0"/>
          <a:lstStyle>
            <a:defPPr>
              <a:defRPr lang="en-US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9pPr>
          </a:lstStyle>
          <a:p>
            <a:pPr>
              <a:defRPr/>
            </a:pPr>
            <a:r>
              <a:rPr lang="ko-KR" altLang="en-US" sz="857" b="1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운영</a:t>
            </a:r>
            <a:endParaRPr lang="en-US" altLang="ko-KR" sz="857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93" name="그룹 392"/>
          <p:cNvGrpSpPr/>
          <p:nvPr/>
        </p:nvGrpSpPr>
        <p:grpSpPr>
          <a:xfrm>
            <a:off x="1732337" y="1935780"/>
            <a:ext cx="1380481" cy="1078198"/>
            <a:chOff x="854054" y="1302766"/>
            <a:chExt cx="1577463" cy="1604376"/>
          </a:xfrm>
        </p:grpSpPr>
        <p:grpSp>
          <p:nvGrpSpPr>
            <p:cNvPr id="394" name="Group 51"/>
            <p:cNvGrpSpPr>
              <a:grpSpLocks/>
            </p:cNvGrpSpPr>
            <p:nvPr/>
          </p:nvGrpSpPr>
          <p:grpSpPr bwMode="auto">
            <a:xfrm>
              <a:off x="1070077" y="1662806"/>
              <a:ext cx="461909" cy="572973"/>
              <a:chOff x="2330" y="3136"/>
              <a:chExt cx="686" cy="1040"/>
            </a:xfrm>
          </p:grpSpPr>
          <p:pic>
            <p:nvPicPr>
              <p:cNvPr id="406" name="Picture 52" descr="Server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7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95" name="모서리가 둥근 직사각형 394"/>
            <p:cNvSpPr/>
            <p:nvPr/>
          </p:nvSpPr>
          <p:spPr bwMode="auto">
            <a:xfrm>
              <a:off x="854054" y="1302766"/>
              <a:ext cx="1577463" cy="1107282"/>
            </a:xfrm>
            <a:prstGeom prst="roundRect">
              <a:avLst/>
            </a:prstGeom>
            <a:noFill/>
            <a:ln w="25400" cap="flat" cmpd="sng" algn="ctr">
              <a:solidFill>
                <a:srgbClr val="386FB1">
                  <a:lumMod val="60000"/>
                  <a:lumOff val="40000"/>
                </a:srgbClr>
              </a:solidFill>
              <a:prstDash val="solid"/>
            </a:ln>
            <a:effectLst/>
          </p:spPr>
          <p:txBody>
            <a:bodyPr anchor="t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786" kern="0" dirty="0">
                <a:ea typeface="맑은 고딕" pitchFamily="50" charset="-127"/>
              </a:endParaRPr>
            </a:p>
          </p:txBody>
        </p:sp>
        <p:cxnSp>
          <p:nvCxnSpPr>
            <p:cNvPr id="396" name="직선 연결선 989"/>
            <p:cNvCxnSpPr>
              <a:cxnSpLocks noChangeShapeType="1"/>
              <a:endCxn id="397" idx="1"/>
            </p:cNvCxnSpPr>
            <p:nvPr/>
          </p:nvCxnSpPr>
          <p:spPr bwMode="auto">
            <a:xfrm>
              <a:off x="1300695" y="2219251"/>
              <a:ext cx="341774" cy="309273"/>
            </a:xfrm>
            <a:prstGeom prst="line">
              <a:avLst/>
            </a:prstGeom>
            <a:noFill/>
            <a:ln w="19050" algn="ctr">
              <a:solidFill>
                <a:srgbClr val="5F5F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7" name="AutoShape 102"/>
            <p:cNvSpPr>
              <a:spLocks noChangeArrowheads="1"/>
            </p:cNvSpPr>
            <p:nvPr/>
          </p:nvSpPr>
          <p:spPr bwMode="auto">
            <a:xfrm>
              <a:off x="1350765" y="2528524"/>
              <a:ext cx="583407" cy="378618"/>
            </a:xfrm>
            <a:prstGeom prst="can">
              <a:avLst>
                <a:gd name="adj" fmla="val 25000"/>
              </a:avLst>
            </a:prstGeom>
            <a:solidFill>
              <a:srgbClr val="969696"/>
            </a:solidFill>
            <a:ln w="6350">
              <a:solidFill>
                <a:srgbClr val="9999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7.5TB</a:t>
              </a:r>
            </a:p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(Raid1)</a:t>
              </a:r>
            </a:p>
          </p:txBody>
        </p:sp>
        <p:sp>
          <p:nvSpPr>
            <p:cNvPr id="398" name="직사각형 397"/>
            <p:cNvSpPr/>
            <p:nvPr/>
          </p:nvSpPr>
          <p:spPr bwMode="auto">
            <a:xfrm>
              <a:off x="1070077" y="1731723"/>
              <a:ext cx="461236" cy="154397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>
                  <a:ea typeface="맑은 고딕" pitchFamily="50" charset="-127"/>
                </a:rPr>
                <a:t>Oracle</a:t>
              </a:r>
              <a:endParaRPr kumimoji="0" lang="ko-KR" altLang="en-US" sz="714" b="1" dirty="0">
                <a:ea typeface="맑은 고딕" pitchFamily="50" charset="-127"/>
              </a:endParaRPr>
            </a:p>
          </p:txBody>
        </p:sp>
        <p:grpSp>
          <p:nvGrpSpPr>
            <p:cNvPr id="399" name="Group 51"/>
            <p:cNvGrpSpPr>
              <a:grpSpLocks/>
            </p:cNvGrpSpPr>
            <p:nvPr/>
          </p:nvGrpSpPr>
          <p:grpSpPr bwMode="auto">
            <a:xfrm>
              <a:off x="1760296" y="1662806"/>
              <a:ext cx="461909" cy="572973"/>
              <a:chOff x="2330" y="3136"/>
              <a:chExt cx="686" cy="1040"/>
            </a:xfrm>
          </p:grpSpPr>
          <p:pic>
            <p:nvPicPr>
              <p:cNvPr id="404" name="Picture 52" descr="Server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5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00" name="직사각형 399"/>
            <p:cNvSpPr/>
            <p:nvPr/>
          </p:nvSpPr>
          <p:spPr bwMode="auto">
            <a:xfrm>
              <a:off x="1760290" y="1731723"/>
              <a:ext cx="461236" cy="154397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>
                  <a:ea typeface="맑은 고딕" pitchFamily="50" charset="-127"/>
                </a:rPr>
                <a:t>Oracle</a:t>
              </a:r>
              <a:endParaRPr kumimoji="0" lang="ko-KR" altLang="en-US" sz="714" b="1" dirty="0">
                <a:ea typeface="맑은 고딕" pitchFamily="50" charset="-127"/>
              </a:endParaRPr>
            </a:p>
          </p:txBody>
        </p:sp>
        <p:cxnSp>
          <p:nvCxnSpPr>
            <p:cNvPr id="401" name="직선 연결선 989"/>
            <p:cNvCxnSpPr>
              <a:cxnSpLocks noChangeShapeType="1"/>
              <a:endCxn id="397" idx="1"/>
            </p:cNvCxnSpPr>
            <p:nvPr/>
          </p:nvCxnSpPr>
          <p:spPr bwMode="auto">
            <a:xfrm flipH="1">
              <a:off x="1642469" y="2219251"/>
              <a:ext cx="348445" cy="309273"/>
            </a:xfrm>
            <a:prstGeom prst="line">
              <a:avLst/>
            </a:prstGeom>
            <a:noFill/>
            <a:ln w="19050" algn="ctr">
              <a:solidFill>
                <a:srgbClr val="5F5F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2" name="모서리가 둥근 직사각형 401"/>
            <p:cNvSpPr>
              <a:spLocks noChangeArrowheads="1"/>
            </p:cNvSpPr>
            <p:nvPr/>
          </p:nvSpPr>
          <p:spPr bwMode="auto">
            <a:xfrm>
              <a:off x="1165243" y="1374774"/>
              <a:ext cx="984953" cy="205582"/>
            </a:xfrm>
            <a:prstGeom prst="roundRect">
              <a:avLst>
                <a:gd name="adj" fmla="val 16667"/>
              </a:avLst>
            </a:prstGeom>
            <a:solidFill>
              <a:srgbClr val="EAEAEA"/>
            </a:solidFill>
            <a:ln w="6350" algn="ctr">
              <a:solidFill>
                <a:srgbClr val="333333"/>
              </a:solidFill>
              <a:round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algn="ctr" latinLnBrk="1">
                <a:defRPr/>
              </a:pPr>
              <a:r>
                <a:rPr lang="ko-KR" altLang="en-US" sz="714" b="1" dirty="0" smtClean="0">
                  <a:ea typeface="맑은 고딕" pitchFamily="50" charset="-127"/>
                </a:rPr>
                <a:t>선택적복지</a:t>
              </a:r>
              <a:endParaRPr lang="ko-KR" altLang="en-US" sz="714" b="1" dirty="0">
                <a:ea typeface="맑은 고딕" pitchFamily="50" charset="-127"/>
              </a:endParaRPr>
            </a:p>
          </p:txBody>
        </p:sp>
        <p:sp>
          <p:nvSpPr>
            <p:cNvPr id="403" name="직사각형 402"/>
            <p:cNvSpPr/>
            <p:nvPr/>
          </p:nvSpPr>
          <p:spPr bwMode="auto">
            <a:xfrm>
              <a:off x="1070077" y="1937366"/>
              <a:ext cx="1152128" cy="154397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>
                  <a:ea typeface="맑은 고딕" pitchFamily="50" charset="-127"/>
                </a:rPr>
                <a:t>Oracle </a:t>
              </a:r>
              <a:r>
                <a:rPr lang="en-US" altLang="ko-KR" sz="714" b="1" dirty="0">
                  <a:ea typeface="맑은 고딕" pitchFamily="50" charset="-127"/>
                </a:rPr>
                <a:t>Grid Control</a:t>
              </a:r>
              <a:endParaRPr kumimoji="0" lang="ko-KR" altLang="en-US" sz="714" b="1" dirty="0">
                <a:ea typeface="맑은 고딕" pitchFamily="50" charset="-127"/>
              </a:endParaRPr>
            </a:p>
          </p:txBody>
        </p:sp>
      </p:grpSp>
      <p:sp>
        <p:nvSpPr>
          <p:cNvPr id="408" name="AutoShape 55"/>
          <p:cNvSpPr>
            <a:spLocks noChangeArrowheads="1"/>
          </p:cNvSpPr>
          <p:nvPr/>
        </p:nvSpPr>
        <p:spPr bwMode="auto">
          <a:xfrm>
            <a:off x="4266140" y="1586354"/>
            <a:ext cx="1840713" cy="255707"/>
          </a:xfrm>
          <a:prstGeom prst="roundRect">
            <a:avLst>
              <a:gd name="adj" fmla="val 16667"/>
            </a:avLst>
          </a:prstGeom>
          <a:solidFill>
            <a:srgbClr val="000066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tIns="33429" anchor="ctr" anchorCtr="0"/>
          <a:lstStyle>
            <a:defPPr>
              <a:defRPr lang="en-US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9pPr>
          </a:lstStyle>
          <a:p>
            <a:pPr>
              <a:defRPr/>
            </a:pPr>
            <a:r>
              <a:rPr lang="en-US" altLang="ko-KR" sz="857" b="1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DR / </a:t>
            </a:r>
            <a:r>
              <a:rPr lang="ko-KR" altLang="en-US" sz="857" b="1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검증</a:t>
            </a:r>
            <a:endParaRPr lang="en-US" altLang="ko-KR" sz="857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410" name="직선 연결선 409"/>
          <p:cNvCxnSpPr/>
          <p:nvPr/>
        </p:nvCxnSpPr>
        <p:spPr>
          <a:xfrm flipH="1">
            <a:off x="6461760" y="1567274"/>
            <a:ext cx="2509" cy="4267916"/>
          </a:xfrm>
          <a:prstGeom prst="line">
            <a:avLst/>
          </a:prstGeom>
          <a:ln w="1905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1" name="AutoShape 55"/>
          <p:cNvSpPr>
            <a:spLocks noChangeArrowheads="1"/>
          </p:cNvSpPr>
          <p:nvPr/>
        </p:nvSpPr>
        <p:spPr bwMode="auto">
          <a:xfrm>
            <a:off x="7047677" y="1571365"/>
            <a:ext cx="1509784" cy="270696"/>
          </a:xfrm>
          <a:prstGeom prst="roundRect">
            <a:avLst>
              <a:gd name="adj" fmla="val 16667"/>
            </a:avLst>
          </a:prstGeom>
          <a:solidFill>
            <a:srgbClr val="000066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tIns="33429" anchor="ctr" anchorCtr="0"/>
          <a:lstStyle>
            <a:defPPr>
              <a:defRPr lang="en-US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sz="900" kern="1200">
                <a:solidFill>
                  <a:schemeClr val="tx1"/>
                </a:solidFill>
                <a:latin typeface="돋움" pitchFamily="50" charset="-127"/>
                <a:ea typeface="돋움" pitchFamily="50" charset="-127"/>
                <a:cs typeface="+mn-cs"/>
              </a:defRPr>
            </a:lvl9pPr>
          </a:lstStyle>
          <a:p>
            <a:pPr>
              <a:defRPr/>
            </a:pPr>
            <a:r>
              <a:rPr lang="ko-KR" altLang="en-US" sz="857" b="1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개발</a:t>
            </a:r>
            <a:endParaRPr lang="en-US" altLang="ko-KR" sz="857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427" name="그룹 426"/>
          <p:cNvGrpSpPr/>
          <p:nvPr/>
        </p:nvGrpSpPr>
        <p:grpSpPr>
          <a:xfrm>
            <a:off x="1738473" y="3423389"/>
            <a:ext cx="1380481" cy="1078198"/>
            <a:chOff x="854054" y="1302766"/>
            <a:chExt cx="1577463" cy="1604376"/>
          </a:xfrm>
        </p:grpSpPr>
        <p:grpSp>
          <p:nvGrpSpPr>
            <p:cNvPr id="428" name="Group 51"/>
            <p:cNvGrpSpPr>
              <a:grpSpLocks/>
            </p:cNvGrpSpPr>
            <p:nvPr/>
          </p:nvGrpSpPr>
          <p:grpSpPr bwMode="auto">
            <a:xfrm>
              <a:off x="1070077" y="1662806"/>
              <a:ext cx="461909" cy="572973"/>
              <a:chOff x="2330" y="3136"/>
              <a:chExt cx="686" cy="1040"/>
            </a:xfrm>
          </p:grpSpPr>
          <p:pic>
            <p:nvPicPr>
              <p:cNvPr id="440" name="Picture 52" descr="Server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29" name="모서리가 둥근 직사각형 428"/>
            <p:cNvSpPr/>
            <p:nvPr/>
          </p:nvSpPr>
          <p:spPr bwMode="auto">
            <a:xfrm>
              <a:off x="854054" y="1302766"/>
              <a:ext cx="1577463" cy="1107282"/>
            </a:xfrm>
            <a:prstGeom prst="roundRect">
              <a:avLst/>
            </a:prstGeom>
            <a:noFill/>
            <a:ln w="25400" cap="flat" cmpd="sng" algn="ctr">
              <a:solidFill>
                <a:srgbClr val="386FB1">
                  <a:lumMod val="60000"/>
                  <a:lumOff val="40000"/>
                </a:srgbClr>
              </a:solidFill>
              <a:prstDash val="solid"/>
            </a:ln>
            <a:effectLst/>
          </p:spPr>
          <p:txBody>
            <a:bodyPr anchor="t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786" kern="0" dirty="0">
                <a:ea typeface="맑은 고딕" pitchFamily="50" charset="-127"/>
              </a:endParaRPr>
            </a:p>
          </p:txBody>
        </p:sp>
        <p:cxnSp>
          <p:nvCxnSpPr>
            <p:cNvPr id="430" name="직선 연결선 989"/>
            <p:cNvCxnSpPr>
              <a:cxnSpLocks noChangeShapeType="1"/>
              <a:endCxn id="431" idx="1"/>
            </p:cNvCxnSpPr>
            <p:nvPr/>
          </p:nvCxnSpPr>
          <p:spPr bwMode="auto">
            <a:xfrm>
              <a:off x="1300695" y="2219251"/>
              <a:ext cx="341774" cy="309273"/>
            </a:xfrm>
            <a:prstGeom prst="line">
              <a:avLst/>
            </a:prstGeom>
            <a:noFill/>
            <a:ln w="19050" algn="ctr">
              <a:solidFill>
                <a:srgbClr val="5F5F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31" name="AutoShape 102"/>
            <p:cNvSpPr>
              <a:spLocks noChangeArrowheads="1"/>
            </p:cNvSpPr>
            <p:nvPr/>
          </p:nvSpPr>
          <p:spPr bwMode="auto">
            <a:xfrm>
              <a:off x="1350765" y="2528524"/>
              <a:ext cx="583407" cy="378618"/>
            </a:xfrm>
            <a:prstGeom prst="can">
              <a:avLst>
                <a:gd name="adj" fmla="val 25000"/>
              </a:avLst>
            </a:prstGeom>
            <a:solidFill>
              <a:srgbClr val="969696"/>
            </a:solidFill>
            <a:ln w="6350">
              <a:solidFill>
                <a:srgbClr val="9999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3.8TB</a:t>
              </a:r>
            </a:p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(Raid1)</a:t>
              </a:r>
            </a:p>
          </p:txBody>
        </p:sp>
        <p:sp>
          <p:nvSpPr>
            <p:cNvPr id="432" name="직사각형 431"/>
            <p:cNvSpPr/>
            <p:nvPr/>
          </p:nvSpPr>
          <p:spPr bwMode="auto">
            <a:xfrm>
              <a:off x="1070077" y="1731723"/>
              <a:ext cx="461236" cy="154397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>
                  <a:ea typeface="맑은 고딕" pitchFamily="50" charset="-127"/>
                </a:rPr>
                <a:t>Oracle</a:t>
              </a:r>
              <a:endParaRPr kumimoji="0" lang="ko-KR" altLang="en-US" sz="714" b="1" dirty="0">
                <a:ea typeface="맑은 고딕" pitchFamily="50" charset="-127"/>
              </a:endParaRPr>
            </a:p>
          </p:txBody>
        </p:sp>
        <p:grpSp>
          <p:nvGrpSpPr>
            <p:cNvPr id="433" name="Group 51"/>
            <p:cNvGrpSpPr>
              <a:grpSpLocks/>
            </p:cNvGrpSpPr>
            <p:nvPr/>
          </p:nvGrpSpPr>
          <p:grpSpPr bwMode="auto">
            <a:xfrm>
              <a:off x="1760296" y="1662806"/>
              <a:ext cx="461909" cy="572973"/>
              <a:chOff x="2330" y="3136"/>
              <a:chExt cx="686" cy="1040"/>
            </a:xfrm>
          </p:grpSpPr>
          <p:pic>
            <p:nvPicPr>
              <p:cNvPr id="438" name="Picture 52" descr="Server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9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34" name="직사각형 433"/>
            <p:cNvSpPr/>
            <p:nvPr/>
          </p:nvSpPr>
          <p:spPr bwMode="auto">
            <a:xfrm>
              <a:off x="1760290" y="1731723"/>
              <a:ext cx="461236" cy="154397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>
                  <a:ea typeface="맑은 고딕" pitchFamily="50" charset="-127"/>
                </a:rPr>
                <a:t>Oracle</a:t>
              </a:r>
              <a:endParaRPr kumimoji="0" lang="ko-KR" altLang="en-US" sz="714" b="1" dirty="0">
                <a:ea typeface="맑은 고딕" pitchFamily="50" charset="-127"/>
              </a:endParaRPr>
            </a:p>
          </p:txBody>
        </p:sp>
        <p:cxnSp>
          <p:nvCxnSpPr>
            <p:cNvPr id="435" name="직선 연결선 989"/>
            <p:cNvCxnSpPr>
              <a:cxnSpLocks noChangeShapeType="1"/>
              <a:endCxn id="431" idx="1"/>
            </p:cNvCxnSpPr>
            <p:nvPr/>
          </p:nvCxnSpPr>
          <p:spPr bwMode="auto">
            <a:xfrm flipH="1">
              <a:off x="1642469" y="2219251"/>
              <a:ext cx="348445" cy="309273"/>
            </a:xfrm>
            <a:prstGeom prst="line">
              <a:avLst/>
            </a:prstGeom>
            <a:noFill/>
            <a:ln w="19050" algn="ctr">
              <a:solidFill>
                <a:srgbClr val="5F5F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36" name="모서리가 둥근 직사각형 435"/>
            <p:cNvSpPr>
              <a:spLocks noChangeArrowheads="1"/>
            </p:cNvSpPr>
            <p:nvPr/>
          </p:nvSpPr>
          <p:spPr bwMode="auto">
            <a:xfrm>
              <a:off x="912089" y="1334065"/>
              <a:ext cx="1491263" cy="324427"/>
            </a:xfrm>
            <a:prstGeom prst="roundRect">
              <a:avLst>
                <a:gd name="adj" fmla="val 16667"/>
              </a:avLst>
            </a:prstGeom>
            <a:solidFill>
              <a:srgbClr val="EAEAEA"/>
            </a:solidFill>
            <a:ln w="6350" algn="ctr">
              <a:solidFill>
                <a:srgbClr val="333333"/>
              </a:solidFill>
              <a:round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algn="ctr" latinLnBrk="1">
                <a:defRPr/>
              </a:pPr>
              <a:r>
                <a:rPr lang="ko-KR" altLang="en-US" sz="714" b="1" dirty="0" smtClean="0">
                  <a:ea typeface="맑은 고딕" pitchFamily="50" charset="-127"/>
                </a:rPr>
                <a:t>인터넷공통 </a:t>
              </a:r>
              <a:r>
                <a:rPr lang="en-US" altLang="ko-KR" sz="714" b="1" dirty="0" smtClean="0">
                  <a:ea typeface="맑은 고딕" pitchFamily="50" charset="-127"/>
                </a:rPr>
                <a:t>/ </a:t>
              </a:r>
            </a:p>
            <a:p>
              <a:pPr algn="ctr" latinLnBrk="1">
                <a:defRPr/>
              </a:pPr>
              <a:r>
                <a:rPr lang="ko-KR" altLang="en-US" sz="714" b="1" dirty="0" smtClean="0">
                  <a:ea typeface="맑은 고딕" pitchFamily="50" charset="-127"/>
                </a:rPr>
                <a:t>스마트워크플레이스</a:t>
              </a:r>
              <a:endParaRPr lang="en-US" altLang="ko-KR" sz="714" b="1" dirty="0" smtClean="0">
                <a:ea typeface="맑은 고딕" pitchFamily="50" charset="-127"/>
              </a:endParaRPr>
            </a:p>
          </p:txBody>
        </p:sp>
        <p:sp>
          <p:nvSpPr>
            <p:cNvPr id="437" name="직사각형 436"/>
            <p:cNvSpPr/>
            <p:nvPr/>
          </p:nvSpPr>
          <p:spPr bwMode="auto">
            <a:xfrm>
              <a:off x="1070077" y="1937366"/>
              <a:ext cx="1152128" cy="154397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>
                  <a:ea typeface="맑은 고딕" pitchFamily="50" charset="-127"/>
                </a:rPr>
                <a:t>Oracle </a:t>
              </a:r>
              <a:r>
                <a:rPr lang="en-US" altLang="ko-KR" sz="714" b="1" dirty="0">
                  <a:ea typeface="맑은 고딕" pitchFamily="50" charset="-127"/>
                </a:rPr>
                <a:t>Grid Control</a:t>
              </a:r>
              <a:endParaRPr kumimoji="0" lang="ko-KR" altLang="en-US" sz="714" b="1" dirty="0">
                <a:ea typeface="맑은 고딕" pitchFamily="50" charset="-127"/>
              </a:endParaRPr>
            </a:p>
          </p:txBody>
        </p:sp>
      </p:grpSp>
      <p:grpSp>
        <p:nvGrpSpPr>
          <p:cNvPr id="475" name="그룹 474"/>
          <p:cNvGrpSpPr/>
          <p:nvPr/>
        </p:nvGrpSpPr>
        <p:grpSpPr>
          <a:xfrm>
            <a:off x="4528992" y="1933128"/>
            <a:ext cx="1247415" cy="1075416"/>
            <a:chOff x="5100106" y="1300964"/>
            <a:chExt cx="1823802" cy="1949275"/>
          </a:xfrm>
        </p:grpSpPr>
        <p:grpSp>
          <p:nvGrpSpPr>
            <p:cNvPr id="476" name="Group 51"/>
            <p:cNvGrpSpPr>
              <a:grpSpLocks/>
            </p:cNvGrpSpPr>
            <p:nvPr/>
          </p:nvGrpSpPr>
          <p:grpSpPr bwMode="auto">
            <a:xfrm>
              <a:off x="5721928" y="1741336"/>
              <a:ext cx="534041" cy="697948"/>
              <a:chOff x="2330" y="3136"/>
              <a:chExt cx="686" cy="1040"/>
            </a:xfrm>
          </p:grpSpPr>
          <p:pic>
            <p:nvPicPr>
              <p:cNvPr id="490" name="Picture 52" descr="Server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1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77" name="모서리가 둥근 직사각형 476"/>
            <p:cNvSpPr/>
            <p:nvPr/>
          </p:nvSpPr>
          <p:spPr bwMode="auto">
            <a:xfrm>
              <a:off x="5100106" y="1300964"/>
              <a:ext cx="1823802" cy="1348798"/>
            </a:xfrm>
            <a:prstGeom prst="roundRect">
              <a:avLst/>
            </a:prstGeom>
            <a:noFill/>
            <a:ln w="25400" cap="flat" cmpd="sng" algn="ctr">
              <a:solidFill>
                <a:srgbClr val="386FB1">
                  <a:lumMod val="60000"/>
                  <a:lumOff val="40000"/>
                </a:srgbClr>
              </a:solidFill>
              <a:prstDash val="solid"/>
            </a:ln>
            <a:effectLst/>
          </p:spPr>
          <p:txBody>
            <a:bodyPr anchor="t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786" kern="0" dirty="0">
                <a:ea typeface="맑은 고딕" pitchFamily="50" charset="-127"/>
              </a:endParaRPr>
            </a:p>
          </p:txBody>
        </p:sp>
        <p:cxnSp>
          <p:nvCxnSpPr>
            <p:cNvPr id="478" name="직선 연결선 989"/>
            <p:cNvCxnSpPr>
              <a:cxnSpLocks noChangeShapeType="1"/>
              <a:stCxn id="490" idx="2"/>
              <a:endCxn id="479" idx="1"/>
            </p:cNvCxnSpPr>
            <p:nvPr/>
          </p:nvCxnSpPr>
          <p:spPr bwMode="auto">
            <a:xfrm>
              <a:off x="5988560" y="2419151"/>
              <a:ext cx="389" cy="369887"/>
            </a:xfrm>
            <a:prstGeom prst="line">
              <a:avLst/>
            </a:prstGeom>
            <a:noFill/>
            <a:ln w="19050" algn="ctr">
              <a:solidFill>
                <a:srgbClr val="5F5F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9" name="AutoShape 102"/>
            <p:cNvSpPr>
              <a:spLocks noChangeArrowheads="1"/>
            </p:cNvSpPr>
            <p:nvPr/>
          </p:nvSpPr>
          <p:spPr bwMode="auto">
            <a:xfrm>
              <a:off x="5651692" y="2789038"/>
              <a:ext cx="674513" cy="461201"/>
            </a:xfrm>
            <a:prstGeom prst="can">
              <a:avLst>
                <a:gd name="adj" fmla="val 25000"/>
              </a:avLst>
            </a:prstGeom>
            <a:solidFill>
              <a:srgbClr val="969696"/>
            </a:solidFill>
            <a:ln w="6350">
              <a:solidFill>
                <a:srgbClr val="9999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2.2TB</a:t>
              </a:r>
            </a:p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(Raid5)</a:t>
              </a:r>
            </a:p>
          </p:txBody>
        </p:sp>
        <p:sp>
          <p:nvSpPr>
            <p:cNvPr id="480" name="직사각형 479"/>
            <p:cNvSpPr/>
            <p:nvPr/>
          </p:nvSpPr>
          <p:spPr bwMode="auto">
            <a:xfrm>
              <a:off x="5714453" y="1825284"/>
              <a:ext cx="533263" cy="286959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>
                  <a:ea typeface="맑은 고딕" pitchFamily="50" charset="-127"/>
                </a:rPr>
                <a:t>Oracle</a:t>
              </a:r>
              <a:endParaRPr lang="en-US" altLang="ko-KR" sz="714" b="1" dirty="0">
                <a:ea typeface="맑은 고딕" pitchFamily="50" charset="-127"/>
              </a:endParaRPr>
            </a:p>
            <a:p>
              <a:pPr marL="95252" indent="-95252" defTabSz="653156" latinLnBrk="0"/>
              <a:r>
                <a:rPr lang="en-US" altLang="ko-KR" sz="714" b="1" dirty="0">
                  <a:ea typeface="맑은 고딕" pitchFamily="50" charset="-127"/>
                </a:rPr>
                <a:t>(DR)</a:t>
              </a:r>
              <a:endParaRPr kumimoji="0" lang="en-US" altLang="ko-KR" sz="714" b="1" dirty="0">
                <a:ea typeface="맑은 고딕" pitchFamily="50" charset="-127"/>
              </a:endParaRPr>
            </a:p>
          </p:txBody>
        </p:sp>
        <p:sp>
          <p:nvSpPr>
            <p:cNvPr id="483" name="모서리가 둥근 직사각형 482"/>
            <p:cNvSpPr>
              <a:spLocks noChangeArrowheads="1"/>
            </p:cNvSpPr>
            <p:nvPr/>
          </p:nvSpPr>
          <p:spPr bwMode="auto">
            <a:xfrm>
              <a:off x="5279591" y="1440129"/>
              <a:ext cx="1464018" cy="271177"/>
            </a:xfrm>
            <a:prstGeom prst="roundRect">
              <a:avLst>
                <a:gd name="adj" fmla="val 16667"/>
              </a:avLst>
            </a:prstGeom>
            <a:solidFill>
              <a:srgbClr val="EAEAEA"/>
            </a:solidFill>
            <a:ln w="6350" algn="ctr">
              <a:solidFill>
                <a:srgbClr val="333333"/>
              </a:solidFill>
              <a:round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algn="ctr" latinLnBrk="1">
                <a:defRPr/>
              </a:pPr>
              <a:r>
                <a:rPr lang="ko-KR" altLang="en-US" sz="714" b="1" dirty="0" smtClean="0">
                  <a:ea typeface="맑은 고딕" pitchFamily="50" charset="-127"/>
                </a:rPr>
                <a:t>선택적복지 </a:t>
              </a:r>
              <a:r>
                <a:rPr lang="en-US" altLang="ko-KR" sz="714" b="1" dirty="0" smtClean="0">
                  <a:ea typeface="맑은 고딕" pitchFamily="50" charset="-127"/>
                </a:rPr>
                <a:t>DR</a:t>
              </a:r>
            </a:p>
          </p:txBody>
        </p:sp>
      </p:grpSp>
      <p:grpSp>
        <p:nvGrpSpPr>
          <p:cNvPr id="566" name="그룹 565"/>
          <p:cNvGrpSpPr/>
          <p:nvPr/>
        </p:nvGrpSpPr>
        <p:grpSpPr>
          <a:xfrm>
            <a:off x="2392121" y="3026842"/>
            <a:ext cx="2801354" cy="223412"/>
            <a:chOff x="1576264" y="3288432"/>
            <a:chExt cx="6760401" cy="271460"/>
          </a:xfrm>
        </p:grpSpPr>
        <p:grpSp>
          <p:nvGrpSpPr>
            <p:cNvPr id="567" name="그룹 566"/>
            <p:cNvGrpSpPr/>
            <p:nvPr/>
          </p:nvGrpSpPr>
          <p:grpSpPr>
            <a:xfrm>
              <a:off x="1576264" y="3288432"/>
              <a:ext cx="6760401" cy="271460"/>
              <a:chOff x="1576264" y="3288432"/>
              <a:chExt cx="6760401" cy="271460"/>
            </a:xfrm>
          </p:grpSpPr>
          <p:sp>
            <p:nvSpPr>
              <p:cNvPr id="569" name="직사각형 568"/>
              <p:cNvSpPr/>
              <p:nvPr/>
            </p:nvSpPr>
            <p:spPr bwMode="auto">
              <a:xfrm>
                <a:off x="1576264" y="3288432"/>
                <a:ext cx="117124" cy="209098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9525" algn="ctr">
                <a:noFill/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pPr fontAlgn="auto" latinLnBrk="0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ko-KR" altLang="en-US" sz="714" kern="0">
                  <a:solidFill>
                    <a:srgbClr val="386FB1"/>
                  </a:solidFill>
                  <a:ea typeface="맑은 고딕" pitchFamily="50" charset="-127"/>
                </a:endParaRPr>
              </a:p>
            </p:txBody>
          </p:sp>
          <p:sp>
            <p:nvSpPr>
              <p:cNvPr id="570" name="직사각형 569"/>
              <p:cNvSpPr/>
              <p:nvPr/>
            </p:nvSpPr>
            <p:spPr bwMode="auto">
              <a:xfrm rot="16200000">
                <a:off x="4843146" y="182961"/>
                <a:ext cx="110051" cy="6643812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9525" algn="ctr">
                <a:noFill/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pPr fontAlgn="auto" latinLnBrk="0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ko-KR" altLang="en-US" sz="714" kern="0" dirty="0">
                  <a:solidFill>
                    <a:srgbClr val="386FB1"/>
                  </a:solidFill>
                  <a:ea typeface="맑은 고딕" pitchFamily="50" charset="-127"/>
                </a:endParaRPr>
              </a:p>
            </p:txBody>
          </p:sp>
          <p:sp>
            <p:nvSpPr>
              <p:cNvPr id="571" name="위쪽 화살표 570"/>
              <p:cNvSpPr/>
              <p:nvPr/>
            </p:nvSpPr>
            <p:spPr bwMode="auto">
              <a:xfrm>
                <a:off x="8076033" y="3288432"/>
                <a:ext cx="260632" cy="260455"/>
              </a:xfrm>
              <a:prstGeom prst="upArrow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9525" algn="ctr">
                <a:noFill/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pPr fontAlgn="auto" latinLnBrk="0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ko-KR" altLang="en-US" sz="714" kern="0">
                  <a:solidFill>
                    <a:srgbClr val="386FB1"/>
                  </a:solidFill>
                  <a:ea typeface="맑은 고딕" pitchFamily="50" charset="-127"/>
                </a:endParaRPr>
              </a:p>
            </p:txBody>
          </p:sp>
        </p:grpSp>
        <p:sp>
          <p:nvSpPr>
            <p:cNvPr id="568" name="Rectangle 74"/>
            <p:cNvSpPr>
              <a:spLocks noChangeArrowheads="1"/>
            </p:cNvSpPr>
            <p:nvPr/>
          </p:nvSpPr>
          <p:spPr bwMode="auto">
            <a:xfrm>
              <a:off x="4477929" y="3391195"/>
              <a:ext cx="642941" cy="164006"/>
            </a:xfrm>
            <a:prstGeom prst="rect">
              <a:avLst/>
            </a:prstGeom>
            <a:solidFill>
              <a:schemeClr val="tx2">
                <a:lumMod val="50000"/>
              </a:schemeClr>
            </a:solidFill>
            <a:ln w="6350" algn="ctr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0" tIns="25711" rIns="0" bIns="25711" anchor="ctr" anchorCtr="0"/>
            <a:lstStyle>
              <a:defPPr>
                <a:defRPr lang="ko-KR"/>
              </a:defPPr>
              <a:lvl1pPr marL="0" algn="l" defTabSz="1280006" rtl="0" eaLnBrk="1" latinLnBrk="1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40003" algn="l" defTabSz="1280006" rtl="0" eaLnBrk="1" latinLnBrk="1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280006" algn="l" defTabSz="1280006" rtl="0" eaLnBrk="1" latinLnBrk="1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920009" algn="l" defTabSz="1280006" rtl="0" eaLnBrk="1" latinLnBrk="1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560013" algn="l" defTabSz="1280006" rtl="0" eaLnBrk="1" latinLnBrk="1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3200016" algn="l" defTabSz="1280006" rtl="0" eaLnBrk="1" latinLnBrk="1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840019" algn="l" defTabSz="1280006" rtl="0" eaLnBrk="1" latinLnBrk="1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480022" algn="l" defTabSz="1280006" rtl="0" eaLnBrk="1" latinLnBrk="1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5120025" algn="l" defTabSz="1280006" rtl="0" eaLnBrk="1" latinLnBrk="1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buNone/>
              </a:pPr>
              <a:r>
                <a:rPr lang="en-US" altLang="ko-KR" sz="786" b="1" dirty="0">
                  <a:solidFill>
                    <a:schemeClr val="bg1"/>
                  </a:solidFill>
                  <a:latin typeface="+mj-lt"/>
                  <a:ea typeface="맑은 고딕" pitchFamily="50" charset="-127"/>
                </a:rPr>
                <a:t>UR</a:t>
              </a:r>
            </a:p>
          </p:txBody>
        </p:sp>
      </p:grpSp>
      <p:grpSp>
        <p:nvGrpSpPr>
          <p:cNvPr id="578" name="그룹 577"/>
          <p:cNvGrpSpPr/>
          <p:nvPr/>
        </p:nvGrpSpPr>
        <p:grpSpPr>
          <a:xfrm>
            <a:off x="6829336" y="2508571"/>
            <a:ext cx="2013240" cy="1382030"/>
            <a:chOff x="8822416" y="1822690"/>
            <a:chExt cx="2943490" cy="2505035"/>
          </a:xfrm>
        </p:grpSpPr>
        <p:grpSp>
          <p:nvGrpSpPr>
            <p:cNvPr id="579" name="Group 51"/>
            <p:cNvGrpSpPr>
              <a:grpSpLocks/>
            </p:cNvGrpSpPr>
            <p:nvPr/>
          </p:nvGrpSpPr>
          <p:grpSpPr bwMode="auto">
            <a:xfrm>
              <a:off x="10030481" y="2821143"/>
              <a:ext cx="534041" cy="697948"/>
              <a:chOff x="2330" y="4745"/>
              <a:chExt cx="686" cy="1040"/>
            </a:xfrm>
          </p:grpSpPr>
          <p:pic>
            <p:nvPicPr>
              <p:cNvPr id="585" name="Picture 52" descr="Server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0" y="4745"/>
                <a:ext cx="685" cy="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86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3" y="5280"/>
                <a:ext cx="343" cy="5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80" name="모서리가 둥근 직사각형 579"/>
            <p:cNvSpPr/>
            <p:nvPr/>
          </p:nvSpPr>
          <p:spPr bwMode="auto">
            <a:xfrm>
              <a:off x="8822416" y="1822690"/>
              <a:ext cx="2943490" cy="1818266"/>
            </a:xfrm>
            <a:prstGeom prst="roundRect">
              <a:avLst/>
            </a:prstGeom>
            <a:noFill/>
            <a:ln w="25400" cap="flat" cmpd="sng" algn="ctr">
              <a:solidFill>
                <a:srgbClr val="386FB1">
                  <a:lumMod val="60000"/>
                  <a:lumOff val="40000"/>
                </a:srgbClr>
              </a:solidFill>
              <a:prstDash val="solid"/>
            </a:ln>
            <a:effectLst/>
          </p:spPr>
          <p:txBody>
            <a:bodyPr anchor="t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786" kern="0" dirty="0">
                <a:ea typeface="맑은 고딕" pitchFamily="50" charset="-127"/>
              </a:endParaRPr>
            </a:p>
          </p:txBody>
        </p:sp>
        <p:cxnSp>
          <p:nvCxnSpPr>
            <p:cNvPr id="581" name="직선 연결선 989"/>
            <p:cNvCxnSpPr>
              <a:cxnSpLocks noChangeShapeType="1"/>
              <a:stCxn id="585" idx="2"/>
              <a:endCxn id="582" idx="1"/>
            </p:cNvCxnSpPr>
            <p:nvPr/>
          </p:nvCxnSpPr>
          <p:spPr bwMode="auto">
            <a:xfrm>
              <a:off x="10297113" y="3496637"/>
              <a:ext cx="389" cy="369886"/>
            </a:xfrm>
            <a:prstGeom prst="line">
              <a:avLst/>
            </a:prstGeom>
            <a:noFill/>
            <a:ln w="19050" algn="ctr">
              <a:solidFill>
                <a:srgbClr val="5F5F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2" name="AutoShape 102"/>
            <p:cNvSpPr>
              <a:spLocks noChangeArrowheads="1"/>
            </p:cNvSpPr>
            <p:nvPr/>
          </p:nvSpPr>
          <p:spPr bwMode="auto">
            <a:xfrm>
              <a:off x="9960245" y="3866525"/>
              <a:ext cx="674513" cy="461200"/>
            </a:xfrm>
            <a:prstGeom prst="can">
              <a:avLst>
                <a:gd name="adj" fmla="val 25000"/>
              </a:avLst>
            </a:prstGeom>
            <a:solidFill>
              <a:srgbClr val="969696"/>
            </a:solidFill>
            <a:ln w="6350">
              <a:solidFill>
                <a:srgbClr val="9999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0.5TB</a:t>
              </a:r>
              <a:endParaRPr kumimoji="0" lang="en-US" altLang="ko-KR" sz="786" kern="0" dirty="0">
                <a:solidFill>
                  <a:sysClr val="windowText" lastClr="000000"/>
                </a:solidFill>
                <a:ea typeface="맑은 고딕" pitchFamily="50" charset="-127"/>
              </a:endParaRPr>
            </a:p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(Raid5)</a:t>
              </a:r>
            </a:p>
          </p:txBody>
        </p:sp>
        <p:sp>
          <p:nvSpPr>
            <p:cNvPr id="583" name="모서리가 둥근 직사각형 582"/>
            <p:cNvSpPr>
              <a:spLocks noChangeArrowheads="1"/>
            </p:cNvSpPr>
            <p:nvPr/>
          </p:nvSpPr>
          <p:spPr bwMode="auto">
            <a:xfrm>
              <a:off x="9256180" y="2027034"/>
              <a:ext cx="2052738" cy="779044"/>
            </a:xfrm>
            <a:prstGeom prst="roundRect">
              <a:avLst>
                <a:gd name="adj" fmla="val 16667"/>
              </a:avLst>
            </a:prstGeom>
            <a:solidFill>
              <a:srgbClr val="EAEAEA"/>
            </a:solidFill>
            <a:ln w="6350" algn="ctr">
              <a:solidFill>
                <a:srgbClr val="333333"/>
              </a:solidFill>
              <a:round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algn="ctr" latinLnBrk="1">
                <a:defRPr/>
              </a:pPr>
              <a:r>
                <a:rPr lang="ko-KR" altLang="en-US" sz="714" b="1" dirty="0" smtClean="0">
                  <a:ea typeface="맑은 고딕" pitchFamily="50" charset="-127"/>
                </a:rPr>
                <a:t>선택적복</a:t>
              </a:r>
              <a:r>
                <a:rPr lang="ko-KR" altLang="en-US" sz="714" b="1" dirty="0">
                  <a:ea typeface="맑은 고딕" pitchFamily="50" charset="-127"/>
                </a:rPr>
                <a:t>지 </a:t>
              </a:r>
              <a:r>
                <a:rPr lang="en-US" altLang="ko-KR" sz="714" b="1" dirty="0" smtClean="0">
                  <a:ea typeface="맑은 고딕" pitchFamily="50" charset="-127"/>
                </a:rPr>
                <a:t>/</a:t>
              </a:r>
            </a:p>
            <a:p>
              <a:pPr algn="ctr" latinLnBrk="1">
                <a:defRPr/>
              </a:pPr>
              <a:r>
                <a:rPr lang="ko-KR" altLang="en-US" sz="714" b="1" dirty="0" smtClean="0">
                  <a:ea typeface="맑은 고딕" pitchFamily="50" charset="-127"/>
                </a:rPr>
                <a:t>인터넷공</a:t>
              </a:r>
              <a:r>
                <a:rPr lang="ko-KR" altLang="en-US" sz="714" b="1" dirty="0">
                  <a:ea typeface="맑은 고딕" pitchFamily="50" charset="-127"/>
                </a:rPr>
                <a:t>통 </a:t>
              </a:r>
              <a:r>
                <a:rPr lang="en-US" altLang="ko-KR" sz="714" b="1" dirty="0" smtClean="0">
                  <a:ea typeface="맑은 고딕" pitchFamily="50" charset="-127"/>
                </a:rPr>
                <a:t>/</a:t>
              </a:r>
            </a:p>
            <a:p>
              <a:pPr algn="ctr" latinLnBrk="1">
                <a:defRPr/>
              </a:pPr>
              <a:r>
                <a:rPr lang="ko-KR" altLang="en-US" sz="714" b="1" dirty="0" smtClean="0">
                  <a:ea typeface="맑은 고딕" pitchFamily="50" charset="-127"/>
                </a:rPr>
                <a:t>스마트워크플레이스</a:t>
              </a:r>
              <a:endParaRPr lang="en-US" altLang="ko-KR" sz="714" b="1" dirty="0" smtClean="0">
                <a:ea typeface="맑은 고딕" pitchFamily="50" charset="-127"/>
              </a:endParaRPr>
            </a:p>
          </p:txBody>
        </p:sp>
        <p:sp>
          <p:nvSpPr>
            <p:cNvPr id="584" name="직사각형 583"/>
            <p:cNvSpPr/>
            <p:nvPr/>
          </p:nvSpPr>
          <p:spPr bwMode="auto">
            <a:xfrm>
              <a:off x="10002037" y="3127789"/>
              <a:ext cx="590150" cy="188073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>
                  <a:ea typeface="맑은 고딕" pitchFamily="50" charset="-127"/>
                </a:rPr>
                <a:t>Oracle</a:t>
              </a:r>
              <a:endParaRPr kumimoji="0" lang="ko-KR" altLang="en-US" sz="714" b="1" dirty="0">
                <a:ea typeface="맑은 고딕" pitchFamily="50" charset="-127"/>
              </a:endParaRPr>
            </a:p>
          </p:txBody>
        </p:sp>
      </p:grpSp>
      <p:grpSp>
        <p:nvGrpSpPr>
          <p:cNvPr id="587" name="그룹 586"/>
          <p:cNvGrpSpPr/>
          <p:nvPr/>
        </p:nvGrpSpPr>
        <p:grpSpPr>
          <a:xfrm>
            <a:off x="7045098" y="4752606"/>
            <a:ext cx="1408021" cy="1082584"/>
            <a:chOff x="9253065" y="1287973"/>
            <a:chExt cx="2058621" cy="1962266"/>
          </a:xfrm>
        </p:grpSpPr>
        <p:grpSp>
          <p:nvGrpSpPr>
            <p:cNvPr id="588" name="Group 51"/>
            <p:cNvGrpSpPr>
              <a:grpSpLocks/>
            </p:cNvGrpSpPr>
            <p:nvPr/>
          </p:nvGrpSpPr>
          <p:grpSpPr bwMode="auto">
            <a:xfrm>
              <a:off x="10030481" y="1741336"/>
              <a:ext cx="534041" cy="697948"/>
              <a:chOff x="2330" y="3136"/>
              <a:chExt cx="686" cy="1040"/>
            </a:xfrm>
          </p:grpSpPr>
          <p:pic>
            <p:nvPicPr>
              <p:cNvPr id="594" name="Picture 52" descr="Server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95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89" name="모서리가 둥근 직사각형 588"/>
            <p:cNvSpPr/>
            <p:nvPr/>
          </p:nvSpPr>
          <p:spPr bwMode="auto">
            <a:xfrm>
              <a:off x="9253065" y="1287973"/>
              <a:ext cx="2058621" cy="1356747"/>
            </a:xfrm>
            <a:prstGeom prst="roundRect">
              <a:avLst/>
            </a:prstGeom>
            <a:noFill/>
            <a:ln w="25400" cap="flat" cmpd="sng" algn="ctr">
              <a:solidFill>
                <a:srgbClr val="386FB1">
                  <a:lumMod val="60000"/>
                  <a:lumOff val="40000"/>
                </a:srgbClr>
              </a:solidFill>
              <a:prstDash val="solid"/>
            </a:ln>
            <a:effectLst/>
          </p:spPr>
          <p:txBody>
            <a:bodyPr anchor="t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786" kern="0" dirty="0">
                <a:ea typeface="맑은 고딕" pitchFamily="50" charset="-127"/>
              </a:endParaRPr>
            </a:p>
          </p:txBody>
        </p:sp>
        <p:cxnSp>
          <p:nvCxnSpPr>
            <p:cNvPr id="590" name="직선 연결선 989"/>
            <p:cNvCxnSpPr>
              <a:cxnSpLocks noChangeShapeType="1"/>
              <a:stCxn id="594" idx="2"/>
              <a:endCxn id="591" idx="1"/>
            </p:cNvCxnSpPr>
            <p:nvPr/>
          </p:nvCxnSpPr>
          <p:spPr bwMode="auto">
            <a:xfrm>
              <a:off x="10297113" y="2419151"/>
              <a:ext cx="389" cy="369887"/>
            </a:xfrm>
            <a:prstGeom prst="line">
              <a:avLst/>
            </a:prstGeom>
            <a:noFill/>
            <a:ln w="19050" algn="ctr">
              <a:solidFill>
                <a:srgbClr val="5F5F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91" name="AutoShape 102"/>
            <p:cNvSpPr>
              <a:spLocks noChangeArrowheads="1"/>
            </p:cNvSpPr>
            <p:nvPr/>
          </p:nvSpPr>
          <p:spPr bwMode="auto">
            <a:xfrm>
              <a:off x="9960245" y="2789038"/>
              <a:ext cx="674513" cy="461201"/>
            </a:xfrm>
            <a:prstGeom prst="can">
              <a:avLst>
                <a:gd name="adj" fmla="val 25000"/>
              </a:avLst>
            </a:prstGeom>
            <a:solidFill>
              <a:srgbClr val="969696"/>
            </a:solidFill>
            <a:ln w="6350">
              <a:solidFill>
                <a:srgbClr val="9999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1.5</a:t>
              </a: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TB</a:t>
              </a:r>
            </a:p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(Raid5)</a:t>
              </a:r>
            </a:p>
          </p:txBody>
        </p:sp>
        <p:sp>
          <p:nvSpPr>
            <p:cNvPr id="592" name="모서리가 둥근 직사각형 591"/>
            <p:cNvSpPr>
              <a:spLocks noChangeArrowheads="1"/>
            </p:cNvSpPr>
            <p:nvPr/>
          </p:nvSpPr>
          <p:spPr bwMode="auto">
            <a:xfrm>
              <a:off x="9713169" y="1390478"/>
              <a:ext cx="1365022" cy="427963"/>
            </a:xfrm>
            <a:prstGeom prst="roundRect">
              <a:avLst>
                <a:gd name="adj" fmla="val 16667"/>
              </a:avLst>
            </a:prstGeom>
            <a:solidFill>
              <a:srgbClr val="EAEAEA"/>
            </a:solidFill>
            <a:ln w="6350" algn="ctr">
              <a:solidFill>
                <a:srgbClr val="333333"/>
              </a:solidFill>
              <a:round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algn="ctr" latinLnBrk="1">
                <a:defRPr/>
              </a:pPr>
              <a:r>
                <a:rPr lang="en-US" altLang="ko-KR" sz="714" b="1" dirty="0" smtClean="0">
                  <a:ea typeface="맑은 고딕" pitchFamily="50" charset="-127"/>
                </a:rPr>
                <a:t>VOC /</a:t>
              </a:r>
              <a:endParaRPr lang="en-US" altLang="ko-KR" sz="714" b="1" dirty="0">
                <a:ea typeface="맑은 고딕" pitchFamily="50" charset="-127"/>
              </a:endParaRPr>
            </a:p>
            <a:p>
              <a:pPr algn="ctr" latinLnBrk="1">
                <a:defRPr/>
              </a:pPr>
              <a:r>
                <a:rPr lang="ko-KR" altLang="en-US" sz="714" b="1" dirty="0" smtClean="0">
                  <a:ea typeface="맑은 고딕" pitchFamily="50" charset="-127"/>
                </a:rPr>
                <a:t>하나로협의회</a:t>
              </a:r>
              <a:endParaRPr lang="en-US" altLang="ko-KR" sz="714" b="1" dirty="0" smtClean="0">
                <a:ea typeface="맑은 고딕" pitchFamily="50" charset="-127"/>
              </a:endParaRPr>
            </a:p>
          </p:txBody>
        </p:sp>
        <p:sp>
          <p:nvSpPr>
            <p:cNvPr id="593" name="직사각형 592"/>
            <p:cNvSpPr/>
            <p:nvPr/>
          </p:nvSpPr>
          <p:spPr bwMode="auto">
            <a:xfrm>
              <a:off x="10002037" y="1848272"/>
              <a:ext cx="590149" cy="188074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>
                  <a:ea typeface="맑은 고딕" pitchFamily="50" charset="-127"/>
                </a:rPr>
                <a:t>Oracle</a:t>
              </a:r>
              <a:endParaRPr kumimoji="0" lang="ko-KR" altLang="en-US" sz="714" b="1" dirty="0">
                <a:ea typeface="맑은 고딕" pitchFamily="50" charset="-127"/>
              </a:endParaRPr>
            </a:p>
          </p:txBody>
        </p:sp>
      </p:grpSp>
      <p:grpSp>
        <p:nvGrpSpPr>
          <p:cNvPr id="623" name="그룹 622"/>
          <p:cNvGrpSpPr/>
          <p:nvPr/>
        </p:nvGrpSpPr>
        <p:grpSpPr>
          <a:xfrm>
            <a:off x="1729091" y="4757404"/>
            <a:ext cx="1380481" cy="1078198"/>
            <a:chOff x="854054" y="1302766"/>
            <a:chExt cx="1577463" cy="1604376"/>
          </a:xfrm>
        </p:grpSpPr>
        <p:grpSp>
          <p:nvGrpSpPr>
            <p:cNvPr id="624" name="Group 51"/>
            <p:cNvGrpSpPr>
              <a:grpSpLocks/>
            </p:cNvGrpSpPr>
            <p:nvPr/>
          </p:nvGrpSpPr>
          <p:grpSpPr bwMode="auto">
            <a:xfrm>
              <a:off x="1070077" y="1662806"/>
              <a:ext cx="461909" cy="572973"/>
              <a:chOff x="2330" y="3136"/>
              <a:chExt cx="686" cy="1040"/>
            </a:xfrm>
          </p:grpSpPr>
          <p:pic>
            <p:nvPicPr>
              <p:cNvPr id="636" name="Picture 52" descr="Server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37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25" name="모서리가 둥근 직사각형 624"/>
            <p:cNvSpPr/>
            <p:nvPr/>
          </p:nvSpPr>
          <p:spPr bwMode="auto">
            <a:xfrm>
              <a:off x="854054" y="1302766"/>
              <a:ext cx="1577463" cy="1107282"/>
            </a:xfrm>
            <a:prstGeom prst="roundRect">
              <a:avLst/>
            </a:prstGeom>
            <a:noFill/>
            <a:ln w="25400" cap="flat" cmpd="sng" algn="ctr">
              <a:solidFill>
                <a:srgbClr val="386FB1">
                  <a:lumMod val="60000"/>
                  <a:lumOff val="40000"/>
                </a:srgbClr>
              </a:solidFill>
              <a:prstDash val="solid"/>
            </a:ln>
            <a:effectLst/>
          </p:spPr>
          <p:txBody>
            <a:bodyPr anchor="t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786" kern="0" dirty="0">
                <a:ea typeface="맑은 고딕" pitchFamily="50" charset="-127"/>
              </a:endParaRPr>
            </a:p>
          </p:txBody>
        </p:sp>
        <p:cxnSp>
          <p:nvCxnSpPr>
            <p:cNvPr id="626" name="직선 연결선 989"/>
            <p:cNvCxnSpPr>
              <a:cxnSpLocks noChangeShapeType="1"/>
              <a:endCxn id="627" idx="1"/>
            </p:cNvCxnSpPr>
            <p:nvPr/>
          </p:nvCxnSpPr>
          <p:spPr bwMode="auto">
            <a:xfrm>
              <a:off x="1300695" y="2219251"/>
              <a:ext cx="341774" cy="309273"/>
            </a:xfrm>
            <a:prstGeom prst="line">
              <a:avLst/>
            </a:prstGeom>
            <a:noFill/>
            <a:ln w="19050" algn="ctr">
              <a:solidFill>
                <a:srgbClr val="5F5F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7" name="AutoShape 102"/>
            <p:cNvSpPr>
              <a:spLocks noChangeArrowheads="1"/>
            </p:cNvSpPr>
            <p:nvPr/>
          </p:nvSpPr>
          <p:spPr bwMode="auto">
            <a:xfrm>
              <a:off x="1350765" y="2528524"/>
              <a:ext cx="583407" cy="378618"/>
            </a:xfrm>
            <a:prstGeom prst="can">
              <a:avLst>
                <a:gd name="adj" fmla="val 25000"/>
              </a:avLst>
            </a:prstGeom>
            <a:solidFill>
              <a:srgbClr val="969696"/>
            </a:solidFill>
            <a:ln w="6350">
              <a:solidFill>
                <a:srgbClr val="9999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6TB</a:t>
              </a:r>
            </a:p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ko-KR" sz="786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(Raid1)</a:t>
              </a:r>
            </a:p>
          </p:txBody>
        </p:sp>
        <p:sp>
          <p:nvSpPr>
            <p:cNvPr id="628" name="직사각형 627"/>
            <p:cNvSpPr/>
            <p:nvPr/>
          </p:nvSpPr>
          <p:spPr bwMode="auto">
            <a:xfrm>
              <a:off x="1070077" y="1731723"/>
              <a:ext cx="461236" cy="154397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 smtClean="0">
                  <a:ea typeface="맑은 고딕" pitchFamily="50" charset="-127"/>
                </a:rPr>
                <a:t>EDB PAS</a:t>
              </a:r>
              <a:endParaRPr kumimoji="0" lang="ko-KR" altLang="en-US" sz="714" b="1" dirty="0">
                <a:ea typeface="맑은 고딕" pitchFamily="50" charset="-127"/>
              </a:endParaRPr>
            </a:p>
          </p:txBody>
        </p:sp>
        <p:grpSp>
          <p:nvGrpSpPr>
            <p:cNvPr id="629" name="Group 51"/>
            <p:cNvGrpSpPr>
              <a:grpSpLocks/>
            </p:cNvGrpSpPr>
            <p:nvPr/>
          </p:nvGrpSpPr>
          <p:grpSpPr bwMode="auto">
            <a:xfrm>
              <a:off x="1760296" y="1662806"/>
              <a:ext cx="461909" cy="572973"/>
              <a:chOff x="2330" y="3136"/>
              <a:chExt cx="686" cy="1040"/>
            </a:xfrm>
          </p:grpSpPr>
          <p:pic>
            <p:nvPicPr>
              <p:cNvPr id="634" name="Picture 52" descr="Server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35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30" name="직사각형 629"/>
            <p:cNvSpPr/>
            <p:nvPr/>
          </p:nvSpPr>
          <p:spPr bwMode="auto">
            <a:xfrm>
              <a:off x="1760290" y="1731723"/>
              <a:ext cx="461236" cy="154397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 smtClean="0">
                  <a:ea typeface="맑은 고딕" pitchFamily="50" charset="-127"/>
                </a:rPr>
                <a:t>EDB PAS</a:t>
              </a:r>
            </a:p>
          </p:txBody>
        </p:sp>
        <p:cxnSp>
          <p:nvCxnSpPr>
            <p:cNvPr id="631" name="직선 연결선 989"/>
            <p:cNvCxnSpPr>
              <a:cxnSpLocks noChangeShapeType="1"/>
              <a:endCxn id="627" idx="1"/>
            </p:cNvCxnSpPr>
            <p:nvPr/>
          </p:nvCxnSpPr>
          <p:spPr bwMode="auto">
            <a:xfrm flipH="1">
              <a:off x="1642469" y="2219251"/>
              <a:ext cx="348445" cy="309273"/>
            </a:xfrm>
            <a:prstGeom prst="line">
              <a:avLst/>
            </a:prstGeom>
            <a:noFill/>
            <a:ln w="19050" algn="ctr">
              <a:solidFill>
                <a:srgbClr val="5F5F5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32" name="모서리가 둥근 직사각형 631"/>
            <p:cNvSpPr>
              <a:spLocks noChangeArrowheads="1"/>
            </p:cNvSpPr>
            <p:nvPr/>
          </p:nvSpPr>
          <p:spPr bwMode="auto">
            <a:xfrm>
              <a:off x="1165244" y="1374773"/>
              <a:ext cx="984953" cy="340422"/>
            </a:xfrm>
            <a:prstGeom prst="roundRect">
              <a:avLst>
                <a:gd name="adj" fmla="val 16667"/>
              </a:avLst>
            </a:prstGeom>
            <a:solidFill>
              <a:srgbClr val="EAEAEA"/>
            </a:solidFill>
            <a:ln w="6350" algn="ctr">
              <a:solidFill>
                <a:srgbClr val="333333"/>
              </a:solidFill>
              <a:round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algn="ctr" latinLnBrk="1">
                <a:defRPr/>
              </a:pPr>
              <a:r>
                <a:rPr lang="en-US" altLang="ko-KR" sz="714" b="1" dirty="0" smtClean="0">
                  <a:ea typeface="맑은 고딕" pitchFamily="50" charset="-127"/>
                </a:rPr>
                <a:t>VOC /</a:t>
              </a:r>
            </a:p>
            <a:p>
              <a:pPr algn="ctr" latinLnBrk="1">
                <a:defRPr/>
              </a:pPr>
              <a:r>
                <a:rPr lang="ko-KR" altLang="en-US" sz="714" b="1" dirty="0" smtClean="0">
                  <a:ea typeface="맑은 고딕" pitchFamily="50" charset="-127"/>
                </a:rPr>
                <a:t>하나로협의회</a:t>
              </a:r>
              <a:endParaRPr lang="ko-KR" altLang="en-US" sz="714" b="1" dirty="0">
                <a:ea typeface="맑은 고딕" pitchFamily="50" charset="-127"/>
              </a:endParaRPr>
            </a:p>
          </p:txBody>
        </p:sp>
        <p:sp>
          <p:nvSpPr>
            <p:cNvPr id="633" name="직사각형 632"/>
            <p:cNvSpPr/>
            <p:nvPr/>
          </p:nvSpPr>
          <p:spPr bwMode="auto">
            <a:xfrm>
              <a:off x="1070077" y="1937366"/>
              <a:ext cx="1152128" cy="154397"/>
            </a:xfrm>
            <a:prstGeom prst="rect">
              <a:avLst/>
            </a:prstGeom>
            <a:solidFill>
              <a:srgbClr val="B4C3E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65314" tIns="32657" rIns="65314" bIns="32657" numCol="1" rtlCol="0" anchor="ctr" anchorCtr="0" compatLnSpc="1">
              <a:prstTxWarp prst="textNoShape">
                <a:avLst/>
              </a:prstTxWarp>
            </a:bodyPr>
            <a:lstStyle/>
            <a:p>
              <a:pPr marL="95252" indent="-95252" defTabSz="653156" latinLnBrk="0"/>
              <a:r>
                <a:rPr kumimoji="0" lang="en-US" altLang="ko-KR" sz="714" b="1" dirty="0" err="1" smtClean="0">
                  <a:ea typeface="맑은 고딕" pitchFamily="50" charset="-127"/>
                </a:rPr>
                <a:t>Mantec</a:t>
              </a:r>
              <a:r>
                <a:rPr kumimoji="0" lang="en-US" altLang="ko-KR" sz="714" b="1" dirty="0" smtClean="0">
                  <a:ea typeface="맑은 고딕" pitchFamily="50" charset="-127"/>
                </a:rPr>
                <a:t> Cluster</a:t>
              </a:r>
            </a:p>
          </p:txBody>
        </p:sp>
      </p:grpSp>
      <p:cxnSp>
        <p:nvCxnSpPr>
          <p:cNvPr id="671" name="직선 연결선 670"/>
          <p:cNvCxnSpPr/>
          <p:nvPr/>
        </p:nvCxnSpPr>
        <p:spPr>
          <a:xfrm flipV="1">
            <a:off x="1288021" y="3332664"/>
            <a:ext cx="5173739" cy="1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직선 연결선 671"/>
          <p:cNvCxnSpPr/>
          <p:nvPr/>
        </p:nvCxnSpPr>
        <p:spPr>
          <a:xfrm>
            <a:off x="1341615" y="4683565"/>
            <a:ext cx="7709213" cy="0"/>
          </a:xfrm>
          <a:prstGeom prst="line">
            <a:avLst/>
          </a:prstGeom>
          <a:ln w="19050">
            <a:solidFill>
              <a:schemeClr val="accent1">
                <a:lumMod val="20000"/>
                <a:lumOff val="8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8" name="모서리가 둥근 직사각형 687"/>
          <p:cNvSpPr/>
          <p:nvPr/>
        </p:nvSpPr>
        <p:spPr bwMode="auto">
          <a:xfrm>
            <a:off x="714375" y="1483779"/>
            <a:ext cx="8571865" cy="4453011"/>
          </a:xfrm>
          <a:prstGeom prst="roundRect">
            <a:avLst/>
          </a:prstGeom>
          <a:noFill/>
          <a:ln w="25400" cap="sq" cmpd="sng" algn="ctr">
            <a:solidFill>
              <a:srgbClr val="386FB1">
                <a:lumMod val="60000"/>
                <a:lumOff val="40000"/>
              </a:srgbClr>
            </a:solidFill>
            <a:prstDash val="solid"/>
          </a:ln>
          <a:effectLst/>
        </p:spPr>
        <p:txBody>
          <a:bodyPr anchor="t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786" kern="0" dirty="0"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31382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336846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latin typeface="+mj-ea"/>
                <a:ea typeface="+mj-ea"/>
              </a:rPr>
              <a:t>하나로협의회</a:t>
            </a:r>
            <a:endParaRPr kumimoji="0" lang="en-US" altLang="ko-KR" sz="2400" b="1" dirty="0" smtClean="0"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986732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직사각형 177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10. </a:t>
            </a:r>
            <a:r>
              <a:rPr kumimoji="0" lang="ko-KR" altLang="en-US" sz="1600" b="1" dirty="0" smtClean="0"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389749" y="4621427"/>
            <a:ext cx="1094855" cy="74494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64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146" y="485893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Text Box 148"/>
          <p:cNvSpPr txBox="1">
            <a:spLocks noChangeArrowheads="1"/>
          </p:cNvSpPr>
          <p:nvPr/>
        </p:nvSpPr>
        <p:spPr bwMode="auto">
          <a:xfrm>
            <a:off x="2498755" y="4628884"/>
            <a:ext cx="814646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VMS(</a:t>
            </a: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인트라넷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67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276" y="487611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9" name="직선 화살표 연결선 68"/>
          <p:cNvCxnSpPr>
            <a:stCxn id="71" idx="3"/>
            <a:endCxn id="72" idx="3"/>
          </p:cNvCxnSpPr>
          <p:nvPr/>
        </p:nvCxnSpPr>
        <p:spPr>
          <a:xfrm>
            <a:off x="3153409" y="5187859"/>
            <a:ext cx="691274" cy="720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357" y="5100196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631" y="5107397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" name="Text Box 148"/>
          <p:cNvSpPr txBox="1">
            <a:spLocks noChangeArrowheads="1"/>
          </p:cNvSpPr>
          <p:nvPr/>
        </p:nvSpPr>
        <p:spPr bwMode="auto">
          <a:xfrm>
            <a:off x="3128271" y="5201644"/>
            <a:ext cx="5597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lang="en-US" altLang="ko-KR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(T/C)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1843550" y="5335590"/>
            <a:ext cx="333746" cy="415498"/>
            <a:chOff x="1668939" y="5489117"/>
            <a:chExt cx="333746" cy="415498"/>
          </a:xfrm>
        </p:grpSpPr>
        <p:sp>
          <p:nvSpPr>
            <p:cNvPr id="75" name="Text Box 148"/>
            <p:cNvSpPr txBox="1">
              <a:spLocks noChangeArrowheads="1"/>
            </p:cNvSpPr>
            <p:nvPr/>
          </p:nvSpPr>
          <p:spPr bwMode="auto">
            <a:xfrm>
              <a:off x="1668939" y="5489117"/>
              <a:ext cx="333746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700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VTL</a:t>
              </a: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76" name="Picture 14" descr="data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8002" y="5568762"/>
              <a:ext cx="232052" cy="17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78" name="꺾인 연결선 77"/>
          <p:cNvCxnSpPr>
            <a:stCxn id="61" idx="2"/>
            <a:endCxn id="75" idx="3"/>
          </p:cNvCxnSpPr>
          <p:nvPr/>
        </p:nvCxnSpPr>
        <p:spPr>
          <a:xfrm rot="5400000">
            <a:off x="2468752" y="5074914"/>
            <a:ext cx="176970" cy="759881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 Box 148"/>
          <p:cNvSpPr txBox="1">
            <a:spLocks noChangeArrowheads="1"/>
          </p:cNvSpPr>
          <p:nvPr/>
        </p:nvSpPr>
        <p:spPr bwMode="auto">
          <a:xfrm>
            <a:off x="2220551" y="5368431"/>
            <a:ext cx="513282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백업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93" name="직선 화살표 연결선 24"/>
          <p:cNvCxnSpPr>
            <a:stCxn id="147" idx="2"/>
            <a:endCxn id="120" idx="0"/>
          </p:cNvCxnSpPr>
          <p:nvPr/>
        </p:nvCxnSpPr>
        <p:spPr>
          <a:xfrm rot="5400000">
            <a:off x="2855987" y="2555401"/>
            <a:ext cx="212076" cy="41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>
            <a:endCxn id="61" idx="0"/>
          </p:cNvCxnSpPr>
          <p:nvPr/>
        </p:nvCxnSpPr>
        <p:spPr>
          <a:xfrm>
            <a:off x="2935128" y="4374254"/>
            <a:ext cx="2049" cy="24717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직사각형 94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8" name="직사각형 107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2389756" y="2682303"/>
            <a:ext cx="1102808" cy="73047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21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5211" y="2939911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" name="Text Box 148"/>
          <p:cNvSpPr txBox="1">
            <a:spLocks noChangeArrowheads="1"/>
          </p:cNvSpPr>
          <p:nvPr/>
        </p:nvSpPr>
        <p:spPr bwMode="auto">
          <a:xfrm>
            <a:off x="2543383" y="2714329"/>
            <a:ext cx="732893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하나로협의회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36" name="Text Box 148"/>
          <p:cNvSpPr txBox="1">
            <a:spLocks noChangeArrowheads="1"/>
          </p:cNvSpPr>
          <p:nvPr/>
        </p:nvSpPr>
        <p:spPr bwMode="auto">
          <a:xfrm>
            <a:off x="2491799" y="3253356"/>
            <a:ext cx="782587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WEB(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인트라넷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37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7013" y="2956757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" name="직사각형 137"/>
          <p:cNvSpPr/>
          <p:nvPr/>
        </p:nvSpPr>
        <p:spPr>
          <a:xfrm>
            <a:off x="2385633" y="3595812"/>
            <a:ext cx="1098989" cy="7442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39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0100" y="3833102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" name="Text Box 148"/>
          <p:cNvSpPr txBox="1">
            <a:spLocks noChangeArrowheads="1"/>
          </p:cNvSpPr>
          <p:nvPr/>
        </p:nvSpPr>
        <p:spPr bwMode="auto">
          <a:xfrm>
            <a:off x="2322661" y="3603262"/>
            <a:ext cx="1162498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하나로협의회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(</a:t>
            </a:r>
            <a:r>
              <a:rPr lang="ko-KR" altLang="en-US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인트라넷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41" name="Text Box 148"/>
          <p:cNvSpPr txBox="1">
            <a:spLocks noChangeArrowheads="1"/>
          </p:cNvSpPr>
          <p:nvPr/>
        </p:nvSpPr>
        <p:spPr bwMode="auto">
          <a:xfrm>
            <a:off x="2515055" y="4168318"/>
            <a:ext cx="790601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WAS(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인트라넷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42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099" y="3850267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3" name="직선 연결선 142"/>
          <p:cNvCxnSpPr>
            <a:stCxn id="120" idx="2"/>
            <a:endCxn id="138" idx="0"/>
          </p:cNvCxnSpPr>
          <p:nvPr/>
        </p:nvCxnSpPr>
        <p:spPr>
          <a:xfrm flipH="1">
            <a:off x="2935128" y="3412777"/>
            <a:ext cx="6032" cy="1830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꺾인 연결선 144"/>
          <p:cNvCxnSpPr>
            <a:stCxn id="154" idx="1"/>
          </p:cNvCxnSpPr>
          <p:nvPr/>
        </p:nvCxnSpPr>
        <p:spPr>
          <a:xfrm rot="10800000" flipV="1">
            <a:off x="3482555" y="4103613"/>
            <a:ext cx="688656" cy="594747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>
            <a:stCxn id="150" idx="2"/>
            <a:endCxn id="146" idx="0"/>
          </p:cNvCxnSpPr>
          <p:nvPr/>
        </p:nvCxnSpPr>
        <p:spPr>
          <a:xfrm>
            <a:off x="2998391" y="2148334"/>
            <a:ext cx="3742" cy="12039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6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0223" y="226873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TextBox 81"/>
          <p:cNvSpPr txBox="1">
            <a:spLocks noChangeArrowheads="1"/>
          </p:cNvSpPr>
          <p:nvPr/>
        </p:nvSpPr>
        <p:spPr bwMode="auto">
          <a:xfrm>
            <a:off x="2617649" y="2278956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grpSp>
        <p:nvGrpSpPr>
          <p:cNvPr id="148" name="그룹 147"/>
          <p:cNvGrpSpPr/>
          <p:nvPr/>
        </p:nvGrpSpPr>
        <p:grpSpPr>
          <a:xfrm>
            <a:off x="2605494" y="1743697"/>
            <a:ext cx="785793" cy="404637"/>
            <a:chOff x="2531351" y="1743697"/>
            <a:chExt cx="785793" cy="404637"/>
          </a:xfrm>
        </p:grpSpPr>
        <p:grpSp>
          <p:nvGrpSpPr>
            <p:cNvPr id="149" name="Group 625"/>
            <p:cNvGrpSpPr>
              <a:grpSpLocks noChangeAspect="1"/>
            </p:cNvGrpSpPr>
            <p:nvPr/>
          </p:nvGrpSpPr>
          <p:grpSpPr bwMode="auto">
            <a:xfrm>
              <a:off x="2830952" y="1743697"/>
              <a:ext cx="212986" cy="256829"/>
              <a:chOff x="5411" y="1733"/>
              <a:chExt cx="219" cy="260"/>
            </a:xfrm>
          </p:grpSpPr>
          <p:pic>
            <p:nvPicPr>
              <p:cNvPr id="151" name="Picture 626" descr="사람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00" y="1733"/>
                <a:ext cx="130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" name="Picture 627" descr="enternet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1" y="1857"/>
                <a:ext cx="14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0" name="Text Box 148"/>
            <p:cNvSpPr txBox="1">
              <a:spLocks noChangeArrowheads="1"/>
            </p:cNvSpPr>
            <p:nvPr/>
          </p:nvSpPr>
          <p:spPr bwMode="auto">
            <a:xfrm>
              <a:off x="2531351" y="1957063"/>
              <a:ext cx="785793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삼성카</a:t>
              </a:r>
              <a:r>
                <a:rPr lang="ko-KR" altLang="en-US" sz="643" kern="0" dirty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드 </a:t>
              </a: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임직원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sp>
        <p:nvSpPr>
          <p:cNvPr id="153" name="TextBox 22"/>
          <p:cNvSpPr txBox="1">
            <a:spLocks noChangeArrowheads="1"/>
          </p:cNvSpPr>
          <p:nvPr/>
        </p:nvSpPr>
        <p:spPr bwMode="auto">
          <a:xfrm>
            <a:off x="4272604" y="4009374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EAI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4" name="Picture 99" descr="Picture3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171211" y="3957738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5" name="Group 625"/>
          <p:cNvGrpSpPr>
            <a:grpSpLocks noChangeAspect="1"/>
          </p:cNvGrpSpPr>
          <p:nvPr/>
        </p:nvGrpSpPr>
        <p:grpSpPr bwMode="auto">
          <a:xfrm>
            <a:off x="4050147" y="1760173"/>
            <a:ext cx="212986" cy="256829"/>
            <a:chOff x="5411" y="1733"/>
            <a:chExt cx="219" cy="260"/>
          </a:xfrm>
        </p:grpSpPr>
        <p:pic>
          <p:nvPicPr>
            <p:cNvPr id="156" name="Picture 626" descr="사람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0" y="1733"/>
              <a:ext cx="130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" name="Picture 627" descr="enternet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1" y="1857"/>
              <a:ext cx="14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8" name="Text Box 148"/>
          <p:cNvSpPr txBox="1">
            <a:spLocks noChangeArrowheads="1"/>
          </p:cNvSpPr>
          <p:nvPr/>
        </p:nvSpPr>
        <p:spPr bwMode="auto">
          <a:xfrm>
            <a:off x="3750545" y="1973539"/>
            <a:ext cx="785793" cy="1912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삼성카</a:t>
            </a:r>
            <a:r>
              <a:rPr lang="ko-KR" altLang="en-US" sz="643" kern="0" dirty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드 </a:t>
            </a:r>
            <a:r>
              <a:rPr lang="ko-KR" altLang="en-US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관리자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59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8832" y="2281085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0" name="TextBox 81"/>
          <p:cNvSpPr txBox="1">
            <a:spLocks noChangeArrowheads="1"/>
          </p:cNvSpPr>
          <p:nvPr/>
        </p:nvSpPr>
        <p:spPr bwMode="auto">
          <a:xfrm>
            <a:off x="3816258" y="2291310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 smtClean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내부망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cxnSp>
        <p:nvCxnSpPr>
          <p:cNvPr id="161" name="직선 화살표 연결선 24"/>
          <p:cNvCxnSpPr>
            <a:stCxn id="159" idx="2"/>
          </p:cNvCxnSpPr>
          <p:nvPr/>
        </p:nvCxnSpPr>
        <p:spPr>
          <a:xfrm rot="5400000">
            <a:off x="3541506" y="2432778"/>
            <a:ext cx="616776" cy="701696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Text Box 148"/>
          <p:cNvSpPr txBox="1">
            <a:spLocks noChangeArrowheads="1"/>
          </p:cNvSpPr>
          <p:nvPr/>
        </p:nvSpPr>
        <p:spPr bwMode="auto">
          <a:xfrm>
            <a:off x="2183637" y="2437039"/>
            <a:ext cx="88357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Knox SSO </a:t>
            </a: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로그인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70" name="TextBox 22"/>
          <p:cNvSpPr txBox="1">
            <a:spLocks noChangeArrowheads="1"/>
          </p:cNvSpPr>
          <p:nvPr/>
        </p:nvSpPr>
        <p:spPr bwMode="auto">
          <a:xfrm>
            <a:off x="4260245" y="4351247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ko-KR" altLang="en-US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인사만사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71" name="Picture 99" descr="Picture3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158852" y="4299611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72" name="꺾인 연결선 144"/>
          <p:cNvCxnSpPr>
            <a:stCxn id="171" idx="1"/>
          </p:cNvCxnSpPr>
          <p:nvPr/>
        </p:nvCxnSpPr>
        <p:spPr>
          <a:xfrm rot="10800000" flipV="1">
            <a:off x="3482556" y="4445487"/>
            <a:ext cx="676296" cy="385632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Text Box 148"/>
          <p:cNvSpPr txBox="1">
            <a:spLocks noChangeArrowheads="1"/>
          </p:cNvSpPr>
          <p:nvPr/>
        </p:nvSpPr>
        <p:spPr bwMode="auto">
          <a:xfrm>
            <a:off x="3754572" y="4288241"/>
            <a:ext cx="359393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MFT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74" name="TextBox 22"/>
          <p:cNvSpPr txBox="1">
            <a:spLocks noChangeArrowheads="1"/>
          </p:cNvSpPr>
          <p:nvPr/>
        </p:nvSpPr>
        <p:spPr bwMode="auto">
          <a:xfrm>
            <a:off x="4239649" y="4660169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IAM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75" name="Picture 99" descr="Picture3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138256" y="4608533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76" name="꺾인 연결선 144"/>
          <p:cNvCxnSpPr>
            <a:stCxn id="175" idx="2"/>
            <a:endCxn id="61" idx="3"/>
          </p:cNvCxnSpPr>
          <p:nvPr/>
        </p:nvCxnSpPr>
        <p:spPr>
          <a:xfrm rot="5400000">
            <a:off x="3814378" y="4570511"/>
            <a:ext cx="93614" cy="753161"/>
          </a:xfrm>
          <a:prstGeom prst="bentConnector2">
            <a:avLst/>
          </a:prstGeom>
          <a:ln>
            <a:headEnd type="non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Text Box 148"/>
          <p:cNvSpPr txBox="1">
            <a:spLocks noChangeArrowheads="1"/>
          </p:cNvSpPr>
          <p:nvPr/>
        </p:nvSpPr>
        <p:spPr bwMode="auto">
          <a:xfrm>
            <a:off x="3890941" y="4827821"/>
            <a:ext cx="391454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JDBC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79" name="Rectangle 3"/>
          <p:cNvSpPr txBox="1">
            <a:spLocks noChangeArrowheads="1"/>
          </p:cNvSpPr>
          <p:nvPr/>
        </p:nvSpPr>
        <p:spPr bwMode="auto">
          <a:xfrm>
            <a:off x="220133" y="927108"/>
            <a:ext cx="9438217" cy="49035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삼성카</a:t>
            </a:r>
            <a:r>
              <a:rPr lang="ko-KR" altLang="en-US" sz="1400" dirty="0">
                <a:ea typeface="맑은 고딕" pitchFamily="50" charset="-127"/>
              </a:rPr>
              <a:t>드 </a:t>
            </a:r>
            <a:r>
              <a:rPr lang="ko-KR" altLang="en-US" sz="1400" dirty="0" smtClean="0">
                <a:ea typeface="맑은 고딕" pitchFamily="50" charset="-127"/>
              </a:rPr>
              <a:t>사원협의회 사이트로 임직원간의 소통채널시스템이며</a:t>
            </a:r>
            <a:r>
              <a:rPr lang="en-US" altLang="ko-KR" sz="1400" dirty="0" smtClean="0">
                <a:ea typeface="맑은 고딕" pitchFamily="50" charset="-127"/>
              </a:rPr>
              <a:t>, </a:t>
            </a:r>
            <a:r>
              <a:rPr lang="en-US" altLang="ko-KR" sz="1400" dirty="0" err="1" smtClean="0">
                <a:ea typeface="맑은 고딕" pitchFamily="50" charset="-127"/>
              </a:rPr>
              <a:t>mySyingle</a:t>
            </a:r>
            <a:r>
              <a:rPr lang="ko-KR" altLang="en-US" sz="1400" dirty="0" smtClean="0">
                <a:ea typeface="맑은 고딕" pitchFamily="50" charset="-127"/>
              </a:rPr>
              <a:t>의 </a:t>
            </a:r>
            <a:r>
              <a:rPr lang="en-US" altLang="ko-KR" sz="1400" dirty="0" smtClean="0">
                <a:ea typeface="맑은 고딕" pitchFamily="50" charset="-127"/>
              </a:rPr>
              <a:t>SSO</a:t>
            </a:r>
            <a:r>
              <a:rPr lang="ko-KR" altLang="en-US" sz="1400" dirty="0" smtClean="0">
                <a:ea typeface="맑은 고딕" pitchFamily="50" charset="-127"/>
              </a:rPr>
              <a:t>를 통해 사내업무 메뉴에서 연결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180" name="Text Box 148"/>
          <p:cNvSpPr txBox="1">
            <a:spLocks noChangeArrowheads="1"/>
          </p:cNvSpPr>
          <p:nvPr/>
        </p:nvSpPr>
        <p:spPr bwMode="auto">
          <a:xfrm>
            <a:off x="2450993" y="5194411"/>
            <a:ext cx="80823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PPAS(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인트라넷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141895" y="1881264"/>
            <a:ext cx="2379202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/>
              <a:t>리눅스 </a:t>
            </a:r>
            <a:r>
              <a:rPr lang="en-US" altLang="ko-KR" dirty="0" smtClean="0"/>
              <a:t>OS </a:t>
            </a:r>
            <a:r>
              <a:rPr lang="ko-KR" altLang="en-US" dirty="0" smtClean="0"/>
              <a:t>기반에 오픈소스 </a:t>
            </a:r>
            <a:r>
              <a:rPr lang="en-US" altLang="ko-KR" dirty="0" smtClean="0"/>
              <a:t>S/W(Apache, Jboss)</a:t>
            </a:r>
            <a:r>
              <a:rPr lang="ko-KR" altLang="en-US" dirty="0" smtClean="0"/>
              <a:t>로 구성하여 인프라 개선</a:t>
            </a:r>
            <a:endParaRPr lang="en-US" altLang="ko-KR" dirty="0" smtClean="0"/>
          </a:p>
          <a:p>
            <a:r>
              <a:rPr lang="ko-KR" altLang="en-US" dirty="0" smtClean="0"/>
              <a:t>기</a:t>
            </a:r>
            <a:r>
              <a:rPr lang="ko-KR" altLang="en-US" dirty="0"/>
              <a:t>존 </a:t>
            </a:r>
            <a:r>
              <a:rPr lang="en-US" altLang="ko-KR" dirty="0" smtClean="0"/>
              <a:t>Oracle</a:t>
            </a:r>
            <a:r>
              <a:rPr lang="ko-KR" altLang="en-US" dirty="0" smtClean="0"/>
              <a:t>에서 </a:t>
            </a:r>
            <a:r>
              <a:rPr lang="en-US" altLang="ko-KR" dirty="0" smtClean="0"/>
              <a:t>PPAS</a:t>
            </a:r>
            <a:r>
              <a:rPr lang="ko-KR" altLang="en-US" dirty="0" smtClean="0"/>
              <a:t>로 </a:t>
            </a:r>
            <a:r>
              <a:rPr lang="en-US" altLang="ko-KR" dirty="0" smtClean="0"/>
              <a:t>DBMS </a:t>
            </a:r>
            <a:r>
              <a:rPr lang="ko-KR" altLang="en-US" dirty="0" smtClean="0"/>
              <a:t>변경</a:t>
            </a:r>
            <a:endParaRPr lang="en-US" altLang="ko-KR" dirty="0" smtClean="0"/>
          </a:p>
          <a:p>
            <a:r>
              <a:rPr lang="ko-KR" altLang="en-US" dirty="0" smtClean="0"/>
              <a:t>인트라넷</a:t>
            </a:r>
            <a:r>
              <a:rPr lang="en-US" altLang="ko-KR" dirty="0" smtClean="0"/>
              <a:t>(INT) </a:t>
            </a:r>
            <a:r>
              <a:rPr lang="ko-KR" altLang="en-US" dirty="0"/>
              <a:t>시스템에 </a:t>
            </a:r>
            <a:r>
              <a:rPr lang="en-US" altLang="ko-KR" dirty="0"/>
              <a:t>Instance </a:t>
            </a:r>
            <a:r>
              <a:rPr lang="ko-KR" altLang="en-US" dirty="0" smtClean="0"/>
              <a:t>구성</a:t>
            </a:r>
            <a:endParaRPr lang="en-US" altLang="ko-KR" dirty="0" smtClean="0"/>
          </a:p>
          <a:p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WEB, WAS, DB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로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구성함</a:t>
            </a:r>
            <a:endParaRPr lang="en-US" altLang="ko-KR" dirty="0" smtClean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삼성카드 임직원</a:t>
            </a:r>
            <a:endParaRPr lang="en-US" altLang="ko-KR" dirty="0" smtClean="0"/>
          </a:p>
          <a:p>
            <a:r>
              <a:rPr lang="ko-KR" altLang="en-US" dirty="0" smtClean="0"/>
              <a:t>싱글</a:t>
            </a:r>
            <a:r>
              <a:rPr lang="en-US" altLang="ko-KR" dirty="0" smtClean="0"/>
              <a:t>SSO </a:t>
            </a:r>
            <a:r>
              <a:rPr lang="ko-KR" altLang="en-US" dirty="0" smtClean="0"/>
              <a:t>연계를 통한 로그인</a:t>
            </a:r>
            <a:endParaRPr lang="en-US" altLang="ko-KR" dirty="0" smtClean="0"/>
          </a:p>
          <a:p>
            <a:r>
              <a:rPr lang="ko-KR" altLang="en-US" dirty="0" smtClean="0"/>
              <a:t>서비스</a:t>
            </a:r>
            <a:r>
              <a:rPr lang="ko-KR" altLang="en-US" dirty="0"/>
              <a:t>는 </a:t>
            </a:r>
            <a:r>
              <a:rPr lang="en-US" altLang="ko-KR" dirty="0" err="1" smtClean="0"/>
              <a:t>mySingle</a:t>
            </a:r>
            <a:r>
              <a:rPr lang="ko-KR" altLang="en-US" dirty="0" smtClean="0"/>
              <a:t>의 </a:t>
            </a:r>
            <a:r>
              <a:rPr lang="en-US" altLang="ko-KR" dirty="0" smtClean="0"/>
              <a:t>SSO</a:t>
            </a:r>
            <a:r>
              <a:rPr lang="ko-KR" altLang="en-US" dirty="0" smtClean="0"/>
              <a:t>를 통해 사내업무 메뉴에서 연결</a:t>
            </a:r>
            <a:endParaRPr lang="en-US" altLang="ko-KR" dirty="0"/>
          </a:p>
          <a:p>
            <a:r>
              <a:rPr lang="ko-KR" altLang="en-US" dirty="0"/>
              <a:t>업무서비스 가용성 보장을 위한 </a:t>
            </a:r>
            <a:r>
              <a:rPr lang="en-US" altLang="ko-KR" dirty="0" smtClean="0"/>
              <a:t>WEB/WAS</a:t>
            </a:r>
            <a:r>
              <a:rPr lang="ko-KR" altLang="en-US" dirty="0" smtClean="0"/>
              <a:t>서버 </a:t>
            </a:r>
            <a:r>
              <a:rPr lang="ko-KR" altLang="en-US" dirty="0"/>
              <a:t>다중화 </a:t>
            </a:r>
            <a:r>
              <a:rPr lang="en-US" altLang="ko-KR" dirty="0"/>
              <a:t>Active-Active </a:t>
            </a:r>
            <a:r>
              <a:rPr lang="ko-KR" altLang="en-US" dirty="0" smtClean="0"/>
              <a:t>구성</a:t>
            </a:r>
            <a:endParaRPr lang="en-US" altLang="ko-KR" dirty="0" smtClean="0"/>
          </a:p>
          <a:p>
            <a:r>
              <a:rPr lang="en-US" altLang="ko-KR" dirty="0" smtClean="0"/>
              <a:t>DBMS(PPAS)</a:t>
            </a:r>
            <a:r>
              <a:rPr lang="ko-KR" altLang="en-US" dirty="0" smtClean="0"/>
              <a:t>는 </a:t>
            </a:r>
            <a:r>
              <a:rPr lang="en-US" altLang="ko-KR" dirty="0" smtClean="0"/>
              <a:t>Active-Standby </a:t>
            </a:r>
            <a:r>
              <a:rPr lang="ko-KR" altLang="en-US" dirty="0" smtClean="0"/>
              <a:t>구성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928715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10. </a:t>
            </a:r>
            <a:r>
              <a:rPr kumimoji="0" lang="ko-KR" altLang="en-US" sz="1600" b="1" dirty="0">
                <a:latin typeface="+mj-ea"/>
                <a:ea typeface="+mj-ea"/>
              </a:rPr>
              <a:t>하나로협의회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61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0104516"/>
              </p:ext>
            </p:extLst>
          </p:nvPr>
        </p:nvGraphicFramePr>
        <p:xfrm>
          <a:off x="4113618" y="3718353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PAS 9.5.7.12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ezjobs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4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5628226"/>
              </p:ext>
            </p:extLst>
          </p:nvPr>
        </p:nvGraphicFramePr>
        <p:xfrm>
          <a:off x="4119722" y="2242885"/>
          <a:ext cx="1550988" cy="1075462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8889860"/>
              </p:ext>
            </p:extLst>
          </p:nvPr>
        </p:nvGraphicFramePr>
        <p:xfrm>
          <a:off x="2465908" y="2032748"/>
          <a:ext cx="1550988" cy="1292255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WebCube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6" name="Group 74"/>
          <p:cNvGraphicFramePr>
            <a:graphicFrameLocks noGrp="1"/>
          </p:cNvGraphicFramePr>
          <p:nvPr>
            <p:extLst/>
          </p:nvPr>
        </p:nvGraphicFramePr>
        <p:xfrm>
          <a:off x="7572775" y="3734607"/>
          <a:ext cx="1551069" cy="853698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7" name="Line 669"/>
          <p:cNvSpPr>
            <a:spLocks noChangeShapeType="1"/>
          </p:cNvSpPr>
          <p:nvPr/>
        </p:nvSpPr>
        <p:spPr bwMode="auto">
          <a:xfrm>
            <a:off x="386921" y="3520436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9" name="Rectangle 678"/>
          <p:cNvSpPr>
            <a:spLocks noChangeArrowheads="1"/>
          </p:cNvSpPr>
          <p:nvPr/>
        </p:nvSpPr>
        <p:spPr bwMode="auto">
          <a:xfrm>
            <a:off x="386922" y="3465063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Line 671"/>
          <p:cNvSpPr>
            <a:spLocks noChangeShapeType="1"/>
          </p:cNvSpPr>
          <p:nvPr/>
        </p:nvSpPr>
        <p:spPr bwMode="auto">
          <a:xfrm>
            <a:off x="1595414" y="3284984"/>
            <a:ext cx="0" cy="2376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2" name="Rectangle 678"/>
          <p:cNvSpPr>
            <a:spLocks noChangeArrowheads="1"/>
          </p:cNvSpPr>
          <p:nvPr/>
        </p:nvSpPr>
        <p:spPr bwMode="auto">
          <a:xfrm>
            <a:off x="9050332" y="3490474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4894883" y="3318318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48544" y="3776810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7391083"/>
              </p:ext>
            </p:extLst>
          </p:nvPr>
        </p:nvGraphicFramePr>
        <p:xfrm>
          <a:off x="841415" y="2032748"/>
          <a:ext cx="1550988" cy="1292255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WebCube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1197614"/>
              </p:ext>
            </p:extLst>
          </p:nvPr>
        </p:nvGraphicFramePr>
        <p:xfrm>
          <a:off x="5778276" y="2226409"/>
          <a:ext cx="1550988" cy="1075462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8" name="Line 671"/>
          <p:cNvSpPr>
            <a:spLocks noChangeShapeType="1"/>
          </p:cNvSpPr>
          <p:nvPr/>
        </p:nvSpPr>
        <p:spPr bwMode="auto">
          <a:xfrm>
            <a:off x="6560600" y="3292433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92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3182008"/>
              </p:ext>
            </p:extLst>
          </p:nvPr>
        </p:nvGraphicFramePr>
        <p:xfrm>
          <a:off x="5792733" y="3719166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PAS 9.5.7.12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ezjobs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93" name="Line 671"/>
          <p:cNvSpPr>
            <a:spLocks noChangeShapeType="1"/>
          </p:cNvSpPr>
          <p:nvPr/>
        </p:nvSpPr>
        <p:spPr bwMode="auto">
          <a:xfrm>
            <a:off x="3224808" y="3312836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4" name="Line 671"/>
          <p:cNvSpPr>
            <a:spLocks noChangeShapeType="1"/>
          </p:cNvSpPr>
          <p:nvPr/>
        </p:nvSpPr>
        <p:spPr bwMode="auto">
          <a:xfrm>
            <a:off x="4889230" y="3495432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5" name="Line 671"/>
          <p:cNvSpPr>
            <a:spLocks noChangeShapeType="1"/>
          </p:cNvSpPr>
          <p:nvPr/>
        </p:nvSpPr>
        <p:spPr bwMode="auto">
          <a:xfrm>
            <a:off x="6554947" y="3502499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52131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하나로협의회 업무의 미들웨어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10. </a:t>
            </a:r>
            <a:r>
              <a:rPr kumimoji="0" lang="ko-KR" altLang="en-US" sz="1600" b="1" dirty="0">
                <a:latin typeface="+mj-ea"/>
                <a:ea typeface="+mj-ea"/>
              </a:rPr>
              <a:t>하나로협의회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268627"/>
            <a:ext cx="8712199" cy="4687330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2359094"/>
              </p:ext>
            </p:extLst>
          </p:nvPr>
        </p:nvGraphicFramePr>
        <p:xfrm>
          <a:off x="3196281" y="2029999"/>
          <a:ext cx="133451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P-PS91-O-F11:8311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5700561"/>
              </p:ext>
            </p:extLst>
          </p:nvPr>
        </p:nvGraphicFramePr>
        <p:xfrm>
          <a:off x="4979074" y="2029999"/>
          <a:ext cx="129815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P-PS91-O-F21:8311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40.1.2.42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036037"/>
              </p:ext>
            </p:extLst>
          </p:nvPr>
        </p:nvGraphicFramePr>
        <p:xfrm>
          <a:off x="3196281" y="3333153"/>
          <a:ext cx="133451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P-PS91-O-F11:13040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2406114"/>
              </p:ext>
            </p:extLst>
          </p:nvPr>
        </p:nvGraphicFramePr>
        <p:xfrm>
          <a:off x="4979074" y="3333153"/>
          <a:ext cx="129815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P-PS91-O-F21:13040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40.1.2.44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>
            <a:stCxn id="64" idx="2"/>
            <a:endCxn id="66" idx="0"/>
          </p:cNvCxnSpPr>
          <p:nvPr/>
        </p:nvCxnSpPr>
        <p:spPr>
          <a:xfrm>
            <a:off x="3863538" y="2952183"/>
            <a:ext cx="0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>
            <a:off x="5628153" y="2952183"/>
            <a:ext cx="0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5" idx="2"/>
            <a:endCxn id="66" idx="0"/>
          </p:cNvCxnSpPr>
          <p:nvPr/>
        </p:nvCxnSpPr>
        <p:spPr>
          <a:xfrm flipH="1">
            <a:off x="3863538" y="2952183"/>
            <a:ext cx="1764615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4" idx="2"/>
            <a:endCxn id="67" idx="0"/>
          </p:cNvCxnSpPr>
          <p:nvPr/>
        </p:nvCxnSpPr>
        <p:spPr>
          <a:xfrm>
            <a:off x="3863538" y="2952183"/>
            <a:ext cx="1764615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8722842"/>
              </p:ext>
            </p:extLst>
          </p:nvPr>
        </p:nvGraphicFramePr>
        <p:xfrm>
          <a:off x="3196281" y="4557779"/>
          <a:ext cx="1334515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/>
                        <a:t>40.1.2.47(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40.1.2.45(rip)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5" name="직선 연결선 74"/>
          <p:cNvCxnSpPr>
            <a:stCxn id="66" idx="2"/>
            <a:endCxn id="74" idx="0"/>
          </p:cNvCxnSpPr>
          <p:nvPr/>
        </p:nvCxnSpPr>
        <p:spPr>
          <a:xfrm>
            <a:off x="3863538" y="4255337"/>
            <a:ext cx="0" cy="30244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>
            <a:stCxn id="67" idx="2"/>
            <a:endCxn id="74" idx="0"/>
          </p:cNvCxnSpPr>
          <p:nvPr/>
        </p:nvCxnSpPr>
        <p:spPr>
          <a:xfrm flipH="1">
            <a:off x="3863538" y="4255337"/>
            <a:ext cx="1764615" cy="30244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" name="표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3984724"/>
              </p:ext>
            </p:extLst>
          </p:nvPr>
        </p:nvGraphicFramePr>
        <p:xfrm>
          <a:off x="4040559" y="1378270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/>
                        <a:t>40.1.2.40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  <a:p>
                      <a:pPr algn="ctr" fontAlgn="ctr"/>
                      <a:r>
                        <a:rPr lang="en-US" altLang="ko-KR" sz="800" dirty="0" smtClean="0"/>
                        <a:t>40.1.2.40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92" name="직선 연결선 91"/>
          <p:cNvCxnSpPr>
            <a:stCxn id="78" idx="2"/>
            <a:endCxn id="64" idx="0"/>
          </p:cNvCxnSpPr>
          <p:nvPr/>
        </p:nvCxnSpPr>
        <p:spPr>
          <a:xfrm flipH="1">
            <a:off x="3863538" y="1852656"/>
            <a:ext cx="891396" cy="1773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78" idx="2"/>
            <a:endCxn id="65" idx="0"/>
          </p:cNvCxnSpPr>
          <p:nvPr/>
        </p:nvCxnSpPr>
        <p:spPr>
          <a:xfrm>
            <a:off x="4754934" y="1852656"/>
            <a:ext cx="873219" cy="1773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4" name="표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4039325"/>
              </p:ext>
            </p:extLst>
          </p:nvPr>
        </p:nvGraphicFramePr>
        <p:xfrm>
          <a:off x="4979074" y="4557779"/>
          <a:ext cx="1298159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(Standby)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40.1.2.46(rip)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95" name="직선 연결선 94"/>
          <p:cNvCxnSpPr>
            <a:stCxn id="66" idx="2"/>
            <a:endCxn id="94" idx="0"/>
          </p:cNvCxnSpPr>
          <p:nvPr/>
        </p:nvCxnSpPr>
        <p:spPr>
          <a:xfrm>
            <a:off x="3863538" y="4255337"/>
            <a:ext cx="1764615" cy="30244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직선 연결선 107"/>
          <p:cNvCxnSpPr>
            <a:stCxn id="67" idx="2"/>
            <a:endCxn id="94" idx="0"/>
          </p:cNvCxnSpPr>
          <p:nvPr/>
        </p:nvCxnSpPr>
        <p:spPr>
          <a:xfrm>
            <a:off x="5628153" y="4255337"/>
            <a:ext cx="0" cy="30244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19" name="표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0967270"/>
              </p:ext>
            </p:extLst>
          </p:nvPr>
        </p:nvGraphicFramePr>
        <p:xfrm>
          <a:off x="584760" y="4557779"/>
          <a:ext cx="2536011" cy="12840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362591"/>
                <a:gridCol w="698848"/>
                <a:gridCol w="626076"/>
                <a:gridCol w="395416"/>
                <a:gridCol w="4530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P-PS91-O-F11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P-PS91-O-F91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하나로협의회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8311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P-PS91-O-F11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P-PS91-O-F21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하나로협의회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13111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15021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2569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하나로협의회 업무의 </a:t>
            </a:r>
            <a:r>
              <a:rPr lang="en-US" altLang="ko-KR" sz="1400" dirty="0" smtClean="0">
                <a:ea typeface="맑은 고딕" pitchFamily="50" charset="-127"/>
              </a:rPr>
              <a:t>WAS-ARM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10. </a:t>
            </a:r>
            <a:r>
              <a:rPr kumimoji="0" lang="ko-KR" altLang="en-US" sz="1600" b="1" dirty="0">
                <a:latin typeface="+mj-ea"/>
                <a:ea typeface="+mj-ea"/>
              </a:rPr>
              <a:t>하나로협의회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342767"/>
            <a:ext cx="8712199" cy="4630995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5762603"/>
              </p:ext>
            </p:extLst>
          </p:nvPr>
        </p:nvGraphicFramePr>
        <p:xfrm>
          <a:off x="4229100" y="1845305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P-PS91-O-F11:13111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2653427"/>
              </p:ext>
            </p:extLst>
          </p:nvPr>
        </p:nvGraphicFramePr>
        <p:xfrm>
          <a:off x="4229100" y="3563407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P-PS91-O-F21:13111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2825273"/>
              </p:ext>
            </p:extLst>
          </p:nvPr>
        </p:nvGraphicFramePr>
        <p:xfrm>
          <a:off x="643793" y="4425975"/>
          <a:ext cx="2508982" cy="94877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13111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WAS </a:t>
                      </a:r>
                      <a:r>
                        <a:rPr lang="ko-KR" altLang="en-US" sz="800" baseline="0" dirty="0" smtClean="0"/>
                        <a:t>기동 연계용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 WAS</a:t>
                      </a:r>
                      <a:r>
                        <a:rPr lang="en-US" altLang="ko-KR" sz="800" baseline="0" dirty="0" smtClean="0"/>
                        <a:t> health check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7" name="직선 연결선 66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 flipH="1">
            <a:off x="716694" y="498389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 flipH="1">
            <a:off x="707168" y="5228195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73" idx="1"/>
          </p:cNvCxnSpPr>
          <p:nvPr/>
        </p:nvCxnSpPr>
        <p:spPr>
          <a:xfrm flipH="1" flipV="1">
            <a:off x="5525273" y="2481947"/>
            <a:ext cx="579036" cy="5707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" name="표 72"/>
          <p:cNvGraphicFramePr>
            <a:graphicFrameLocks noGrp="1"/>
          </p:cNvGraphicFramePr>
          <p:nvPr>
            <p:extLst/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4" name="직선 연결선 73"/>
          <p:cNvCxnSpPr>
            <a:stCxn id="65" idx="3"/>
          </p:cNvCxnSpPr>
          <p:nvPr/>
        </p:nvCxnSpPr>
        <p:spPr>
          <a:xfrm flipV="1">
            <a:off x="5528279" y="3185436"/>
            <a:ext cx="576030" cy="83906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>
            <a:stCxn id="65" idx="3"/>
          </p:cNvCxnSpPr>
          <p:nvPr/>
        </p:nvCxnSpPr>
        <p:spPr>
          <a:xfrm flipV="1">
            <a:off x="5528279" y="2882888"/>
            <a:ext cx="576030" cy="114161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>
            <a:stCxn id="64" idx="3"/>
          </p:cNvCxnSpPr>
          <p:nvPr/>
        </p:nvCxnSpPr>
        <p:spPr>
          <a:xfrm>
            <a:off x="5528279" y="2306397"/>
            <a:ext cx="576030" cy="6115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4" idx="3"/>
          </p:cNvCxnSpPr>
          <p:nvPr/>
        </p:nvCxnSpPr>
        <p:spPr>
          <a:xfrm>
            <a:off x="5528279" y="2306397"/>
            <a:ext cx="576030" cy="90077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64" idx="3"/>
          </p:cNvCxnSpPr>
          <p:nvPr/>
        </p:nvCxnSpPr>
        <p:spPr>
          <a:xfrm>
            <a:off x="5528279" y="2306397"/>
            <a:ext cx="576030" cy="112901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65" idx="3"/>
          </p:cNvCxnSpPr>
          <p:nvPr/>
        </p:nvCxnSpPr>
        <p:spPr>
          <a:xfrm flipV="1">
            <a:off x="5528279" y="3435412"/>
            <a:ext cx="576030" cy="5890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 flipH="1" flipV="1">
            <a:off x="5541421" y="2463635"/>
            <a:ext cx="562888" cy="7435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/>
          <p:nvPr/>
        </p:nvCxnSpPr>
        <p:spPr>
          <a:xfrm flipH="1" flipV="1">
            <a:off x="5532874" y="2481947"/>
            <a:ext cx="571435" cy="9187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직선 연결선 107"/>
          <p:cNvCxnSpPr/>
          <p:nvPr/>
        </p:nvCxnSpPr>
        <p:spPr>
          <a:xfrm flipH="1">
            <a:off x="5509598" y="2941330"/>
            <a:ext cx="594711" cy="126466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 flipH="1">
            <a:off x="5536826" y="3207170"/>
            <a:ext cx="554341" cy="99882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/>
          <p:nvPr/>
        </p:nvCxnSpPr>
        <p:spPr>
          <a:xfrm flipH="1">
            <a:off x="5528280" y="3400714"/>
            <a:ext cx="562887" cy="805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/>
          <p:nvPr/>
        </p:nvCxnSpPr>
        <p:spPr>
          <a:xfrm flipH="1" flipV="1">
            <a:off x="5532874" y="2198924"/>
            <a:ext cx="571435" cy="69362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/>
          <p:nvPr/>
        </p:nvCxnSpPr>
        <p:spPr>
          <a:xfrm flipH="1">
            <a:off x="5532874" y="2941330"/>
            <a:ext cx="584578" cy="93650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>
            <a:stCxn id="73" idx="1"/>
          </p:cNvCxnSpPr>
          <p:nvPr/>
        </p:nvCxnSpPr>
        <p:spPr>
          <a:xfrm flipH="1" flipV="1">
            <a:off x="5509597" y="2170749"/>
            <a:ext cx="594712" cy="88197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 flipH="1" flipV="1">
            <a:off x="5519731" y="2170749"/>
            <a:ext cx="597721" cy="116056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 flipH="1">
            <a:off x="5523683" y="3175570"/>
            <a:ext cx="606911" cy="687944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 flipH="1">
            <a:off x="5536825" y="3409582"/>
            <a:ext cx="570491" cy="42676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7808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하나로협의회 업무의 </a:t>
            </a:r>
            <a:r>
              <a:rPr lang="en-US" altLang="ko-KR" sz="1400" dirty="0" smtClean="0">
                <a:ea typeface="맑은 고딕" pitchFamily="50" charset="-127"/>
              </a:rPr>
              <a:t>WEB/DB-ARM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10. </a:t>
            </a:r>
            <a:r>
              <a:rPr kumimoji="0" lang="ko-KR" altLang="en-US" sz="1600" b="1" dirty="0">
                <a:latin typeface="+mj-ea"/>
                <a:ea typeface="+mj-ea"/>
              </a:rPr>
              <a:t>하나로협의회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30" name="Rectangle 138"/>
          <p:cNvSpPr>
            <a:spLocks noChangeArrowheads="1"/>
          </p:cNvSpPr>
          <p:nvPr/>
        </p:nvSpPr>
        <p:spPr bwMode="auto">
          <a:xfrm>
            <a:off x="509249" y="1227437"/>
            <a:ext cx="8712199" cy="4746325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/>
          </p:nvPr>
        </p:nvGraphicFramePr>
        <p:xfrm>
          <a:off x="1028700" y="1328125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P-PS91-O-F11:8311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1542057"/>
              </p:ext>
            </p:extLst>
          </p:nvPr>
        </p:nvGraphicFramePr>
        <p:xfrm>
          <a:off x="1028700" y="3046227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P-PS91-O-F21:8311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40.1.2.42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3" name="표 32"/>
          <p:cNvGraphicFramePr>
            <a:graphicFrameLocks noGrp="1"/>
          </p:cNvGraphicFramePr>
          <p:nvPr>
            <p:extLst/>
          </p:nvPr>
        </p:nvGraphicFramePr>
        <p:xfrm>
          <a:off x="643793" y="4425975"/>
          <a:ext cx="2508982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4" name="직선 연결선 33"/>
          <p:cNvCxnSpPr/>
          <p:nvPr/>
        </p:nvCxnSpPr>
        <p:spPr>
          <a:xfrm flipH="1">
            <a:off x="715877" y="4757933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5" name="표 34"/>
          <p:cNvGraphicFramePr>
            <a:graphicFrameLocks noGrp="1"/>
          </p:cNvGraphicFramePr>
          <p:nvPr>
            <p:extLst/>
          </p:nvPr>
        </p:nvGraphicFramePr>
        <p:xfrm>
          <a:off x="2903909" y="207445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6" name="직선 연결선 35"/>
          <p:cNvCxnSpPr>
            <a:stCxn id="32" idx="3"/>
          </p:cNvCxnSpPr>
          <p:nvPr/>
        </p:nvCxnSpPr>
        <p:spPr>
          <a:xfrm flipV="1">
            <a:off x="2327879" y="2668256"/>
            <a:ext cx="576030" cy="83906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>
            <a:stCxn id="32" idx="3"/>
          </p:cNvCxnSpPr>
          <p:nvPr/>
        </p:nvCxnSpPr>
        <p:spPr>
          <a:xfrm flipV="1">
            <a:off x="2327879" y="2365708"/>
            <a:ext cx="576030" cy="114161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>
            <a:stCxn id="31" idx="3"/>
          </p:cNvCxnSpPr>
          <p:nvPr/>
        </p:nvCxnSpPr>
        <p:spPr>
          <a:xfrm>
            <a:off x="2327879" y="1789217"/>
            <a:ext cx="576030" cy="6115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>
            <a:stCxn id="31" idx="3"/>
          </p:cNvCxnSpPr>
          <p:nvPr/>
        </p:nvCxnSpPr>
        <p:spPr>
          <a:xfrm>
            <a:off x="2327879" y="1789217"/>
            <a:ext cx="576030" cy="90077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>
            <a:stCxn id="31" idx="3"/>
          </p:cNvCxnSpPr>
          <p:nvPr/>
        </p:nvCxnSpPr>
        <p:spPr>
          <a:xfrm>
            <a:off x="2327879" y="1789217"/>
            <a:ext cx="576030" cy="112901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>
            <a:stCxn id="32" idx="3"/>
          </p:cNvCxnSpPr>
          <p:nvPr/>
        </p:nvCxnSpPr>
        <p:spPr>
          <a:xfrm flipV="1">
            <a:off x="2327879" y="2918232"/>
            <a:ext cx="576030" cy="5890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3571599"/>
              </p:ext>
            </p:extLst>
          </p:nvPr>
        </p:nvGraphicFramePr>
        <p:xfrm>
          <a:off x="6754586" y="1943424"/>
          <a:ext cx="1299179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/>
                        <a:t>40.1.2.47(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40.1.2.45(rip)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43" name="직선 연결선 42"/>
          <p:cNvCxnSpPr>
            <a:stCxn id="42" idx="1"/>
          </p:cNvCxnSpPr>
          <p:nvPr/>
        </p:nvCxnSpPr>
        <p:spPr>
          <a:xfrm flipH="1" flipV="1">
            <a:off x="5956376" y="2400772"/>
            <a:ext cx="798210" cy="11901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>
            <a:stCxn id="42" idx="1"/>
          </p:cNvCxnSpPr>
          <p:nvPr/>
        </p:nvCxnSpPr>
        <p:spPr>
          <a:xfrm flipH="1">
            <a:off x="5956376" y="2519789"/>
            <a:ext cx="798210" cy="14846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>
            <a:stCxn id="42" idx="1"/>
          </p:cNvCxnSpPr>
          <p:nvPr/>
        </p:nvCxnSpPr>
        <p:spPr>
          <a:xfrm flipH="1">
            <a:off x="5956376" y="2519789"/>
            <a:ext cx="798210" cy="39844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4611536"/>
              </p:ext>
            </p:extLst>
          </p:nvPr>
        </p:nvGraphicFramePr>
        <p:xfrm>
          <a:off x="6754586" y="3330490"/>
          <a:ext cx="1299179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(Standby)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40.1.2.46(rip)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2544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하나로협의회 업무의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)-EAI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10. </a:t>
            </a:r>
            <a:r>
              <a:rPr kumimoji="0" lang="ko-KR" altLang="en-US" sz="1600" b="1" dirty="0">
                <a:latin typeface="+mj-ea"/>
                <a:ea typeface="+mj-ea"/>
              </a:rPr>
              <a:t>하나로협의회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30" name="Rectangle 138"/>
          <p:cNvSpPr>
            <a:spLocks noChangeArrowheads="1"/>
          </p:cNvSpPr>
          <p:nvPr/>
        </p:nvSpPr>
        <p:spPr bwMode="auto">
          <a:xfrm>
            <a:off x="509249" y="1342767"/>
            <a:ext cx="8712199" cy="4630995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/>
          </p:nvPr>
        </p:nvGraphicFramePr>
        <p:xfrm>
          <a:off x="643793" y="4425975"/>
          <a:ext cx="2508982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1029232"/>
              </p:ext>
            </p:extLst>
          </p:nvPr>
        </p:nvGraphicFramePr>
        <p:xfrm>
          <a:off x="6089880" y="2405079"/>
          <a:ext cx="3052467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인사만사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(PS5)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ap1.p.hmr.samsungcard.biz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40.1.4.11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phmrap01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ap2.p.hmr.samsungcard.biz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40.1.4.12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phmrap02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3" name="표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4272560"/>
              </p:ext>
            </p:extLst>
          </p:nvPr>
        </p:nvGraphicFramePr>
        <p:xfrm>
          <a:off x="4267759" y="2405079"/>
          <a:ext cx="1299179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/>
                        <a:t>40.1.2.47(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40.1.2.45(rip)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4" name="표 33"/>
          <p:cNvGraphicFramePr>
            <a:graphicFrameLocks noGrp="1"/>
          </p:cNvGraphicFramePr>
          <p:nvPr>
            <p:extLst/>
          </p:nvPr>
        </p:nvGraphicFramePr>
        <p:xfrm>
          <a:off x="646327" y="240507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5" name="직선 연결선 34"/>
          <p:cNvCxnSpPr/>
          <p:nvPr/>
        </p:nvCxnSpPr>
        <p:spPr>
          <a:xfrm flipH="1" flipV="1">
            <a:off x="716695" y="4765986"/>
            <a:ext cx="530991" cy="25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 flipH="1" flipV="1">
            <a:off x="3694771" y="2743201"/>
            <a:ext cx="572988" cy="769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 flipH="1">
            <a:off x="3694771" y="2743201"/>
            <a:ext cx="572988" cy="26013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 flipH="1">
            <a:off x="3694771" y="2743201"/>
            <a:ext cx="572988" cy="50786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>
            <a:stCxn id="32" idx="1"/>
          </p:cNvCxnSpPr>
          <p:nvPr/>
        </p:nvCxnSpPr>
        <p:spPr>
          <a:xfrm flipH="1" flipV="1">
            <a:off x="5566938" y="2743201"/>
            <a:ext cx="522942" cy="769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0" name="표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9418916"/>
              </p:ext>
            </p:extLst>
          </p:nvPr>
        </p:nvGraphicFramePr>
        <p:xfrm>
          <a:off x="4267758" y="3782964"/>
          <a:ext cx="1299179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하나로협의회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PINT(1579)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(Standby)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40.1.2.46(rip)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60276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     데이터 베이스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</a:rPr>
              <a:t>10. </a:t>
            </a:r>
            <a:r>
              <a:rPr kumimoji="0" lang="ko-KR" altLang="en-US" sz="1600" b="1" dirty="0" smtClean="0"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86" name="Rectangle 4"/>
          <p:cNvSpPr>
            <a:spLocks noChangeArrowheads="1"/>
          </p:cNvSpPr>
          <p:nvPr/>
        </p:nvSpPr>
        <p:spPr bwMode="auto">
          <a:xfrm>
            <a:off x="497162" y="5217479"/>
            <a:ext cx="6576738" cy="6887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■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ITC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전체 구성도 형태 및 특징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pPr marL="171450" indent="-171450">
              <a:buFontTx/>
              <a:buChar char="-"/>
            </a:pP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는 </a:t>
            </a:r>
            <a:r>
              <a:rPr lang="en-US" altLang="ko-KR" sz="900" b="1" dirty="0" err="1" smtClean="0">
                <a:solidFill>
                  <a:schemeClr val="tx1"/>
                </a:solidFill>
                <a:latin typeface="+mn-ea"/>
              </a:rPr>
              <a:t>Mantech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클러스터 를 이용한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HA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구성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평상시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번 </a:t>
            </a:r>
            <a:r>
              <a:rPr lang="ko-KR" altLang="en-US" sz="900" b="1" dirty="0" err="1" smtClean="0">
                <a:solidFill>
                  <a:schemeClr val="tx1"/>
                </a:solidFill>
                <a:latin typeface="+mn-ea"/>
              </a:rPr>
              <a:t>노드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사용 중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번 </a:t>
            </a:r>
            <a:r>
              <a:rPr lang="ko-KR" altLang="en-US" sz="900" b="1" dirty="0" err="1" smtClean="0">
                <a:solidFill>
                  <a:schemeClr val="tx1"/>
                </a:solidFill>
                <a:latin typeface="+mn-ea"/>
              </a:rPr>
              <a:t>노드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down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2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번 </a:t>
            </a:r>
            <a:r>
              <a:rPr lang="ko-KR" altLang="en-US" sz="900" b="1" dirty="0" err="1" smtClean="0">
                <a:solidFill>
                  <a:schemeClr val="tx1"/>
                </a:solidFill>
                <a:latin typeface="+mn-ea"/>
              </a:rPr>
              <a:t>노드에서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기동 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pPr marL="171450" indent="-171450">
              <a:buFontTx/>
              <a:buChar char="-"/>
            </a:pP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디스크 복제는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TC(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-&gt;TC),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시점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SI(TC-&gt;SI),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로 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97162" y="1353591"/>
            <a:ext cx="2880000" cy="247650"/>
            <a:chOff x="497162" y="1189678"/>
            <a:chExt cx="2880000" cy="247650"/>
          </a:xfrm>
        </p:grpSpPr>
        <p:sp>
          <p:nvSpPr>
            <p:cNvPr id="289" name="Rectangle 4"/>
            <p:cNvSpPr>
              <a:spLocks noChangeArrowheads="1"/>
            </p:cNvSpPr>
            <p:nvPr/>
          </p:nvSpPr>
          <p:spPr bwMode="auto">
            <a:xfrm>
              <a:off x="497162" y="1189678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운영계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499066" y="1190796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1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1166" y="1353591"/>
            <a:ext cx="2880000" cy="247650"/>
            <a:chOff x="3783242" y="1190796"/>
            <a:chExt cx="2880000" cy="247650"/>
          </a:xfrm>
        </p:grpSpPr>
        <p:sp>
          <p:nvSpPr>
            <p:cNvPr id="292" name="Rectangle 4"/>
            <p:cNvSpPr>
              <a:spLocks noChangeArrowheads="1"/>
            </p:cNvSpPr>
            <p:nvPr/>
          </p:nvSpPr>
          <p:spPr bwMode="auto">
            <a:xfrm>
              <a:off x="3783242" y="1190796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개발계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785146" y="1191914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7" name="그룹 296"/>
          <p:cNvGrpSpPr/>
          <p:nvPr/>
        </p:nvGrpSpPr>
        <p:grpSpPr>
          <a:xfrm>
            <a:off x="789122" y="1841792"/>
            <a:ext cx="2363678" cy="2701112"/>
            <a:chOff x="789122" y="1663992"/>
            <a:chExt cx="2363678" cy="2701112"/>
          </a:xfrm>
        </p:grpSpPr>
        <p:sp>
          <p:nvSpPr>
            <p:cNvPr id="298" name="Rectangle 146"/>
            <p:cNvSpPr>
              <a:spLocks noChangeArrowheads="1"/>
            </p:cNvSpPr>
            <p:nvPr/>
          </p:nvSpPr>
          <p:spPr bwMode="auto">
            <a:xfrm>
              <a:off x="789122" y="1663992"/>
              <a:ext cx="2363678" cy="2701112"/>
            </a:xfrm>
            <a:prstGeom prst="roundRect">
              <a:avLst>
                <a:gd name="adj" fmla="val 3388"/>
              </a:avLst>
            </a:prstGeom>
            <a:solidFill>
              <a:srgbClr val="FFFFFF"/>
            </a:solidFill>
            <a:ln w="12700" algn="ctr">
              <a:solidFill>
                <a:srgbClr val="333333"/>
              </a:solidFill>
              <a:prstDash val="sysDot"/>
              <a:miter lim="800000"/>
              <a:headEnd/>
              <a:tailEnd/>
            </a:ln>
            <a:effectLst/>
            <a:extLst/>
          </p:spPr>
          <p:txBody>
            <a:bodyPr lIns="0" tIns="0" rIns="0" bIns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9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028644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72560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02" y="3475170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2" name="Rectangle 18"/>
            <p:cNvSpPr>
              <a:spLocks noChangeArrowheads="1"/>
            </p:cNvSpPr>
            <p:nvPr/>
          </p:nvSpPr>
          <p:spPr bwMode="auto">
            <a:xfrm>
              <a:off x="1124021" y="2565590"/>
              <a:ext cx="1525610" cy="43409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MCCS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를 이용한 </a:t>
              </a:r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HA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구현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03" name="직선 연결선 302"/>
            <p:cNvCxnSpPr>
              <a:stCxn id="301" idx="0"/>
              <a:endCxn id="299" idx="2"/>
            </p:cNvCxnSpPr>
            <p:nvPr/>
          </p:nvCxnSpPr>
          <p:spPr bwMode="auto">
            <a:xfrm flipH="1" flipV="1">
              <a:off x="1388644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" name="직선 연결선 303"/>
            <p:cNvCxnSpPr>
              <a:stCxn id="301" idx="0"/>
              <a:endCxn id="300" idx="2"/>
            </p:cNvCxnSpPr>
            <p:nvPr/>
          </p:nvCxnSpPr>
          <p:spPr bwMode="auto">
            <a:xfrm flipV="1">
              <a:off x="1910602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lg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" name="직사각형 304"/>
            <p:cNvSpPr/>
            <p:nvPr/>
          </p:nvSpPr>
          <p:spPr bwMode="auto">
            <a:xfrm>
              <a:off x="1694517" y="3546781"/>
              <a:ext cx="412293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INT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10" name="Rectangle 18"/>
            <p:cNvSpPr>
              <a:spLocks noChangeArrowheads="1"/>
            </p:cNvSpPr>
            <p:nvPr/>
          </p:nvSpPr>
          <p:spPr bwMode="auto">
            <a:xfrm>
              <a:off x="1183176" y="2251038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1" name="Rectangle 18"/>
            <p:cNvSpPr>
              <a:spLocks noChangeArrowheads="1"/>
            </p:cNvSpPr>
            <p:nvPr/>
          </p:nvSpPr>
          <p:spPr bwMode="auto">
            <a:xfrm>
              <a:off x="2227092" y="2239906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#2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2" name="모서리가 둥근 직사각형 311"/>
            <p:cNvSpPr/>
            <p:nvPr/>
          </p:nvSpPr>
          <p:spPr bwMode="auto">
            <a:xfrm>
              <a:off x="868669" y="1704316"/>
              <a:ext cx="2151078" cy="365071"/>
            </a:xfrm>
            <a:prstGeom prst="roundRect">
              <a:avLst/>
            </a:prstGeom>
            <a:solidFill>
              <a:schemeClr val="tx2">
                <a:lumMod val="20000"/>
                <a:lumOff val="80000"/>
                <a:alpha val="8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INT DB </a:t>
              </a:r>
              <a:r>
                <a:rPr kumimoji="0" lang="ko-KR" alt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서버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</p:grpSp>
      <p:cxnSp>
        <p:nvCxnSpPr>
          <p:cNvPr id="315" name="직선 연결선 314"/>
          <p:cNvCxnSpPr/>
          <p:nvPr/>
        </p:nvCxnSpPr>
        <p:spPr>
          <a:xfrm>
            <a:off x="3429164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>
            <a:off x="6413168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sp>
        <p:nvSpPr>
          <p:cNvPr id="319" name="Rectangle 146"/>
          <p:cNvSpPr>
            <a:spLocks noChangeArrowheads="1"/>
          </p:cNvSpPr>
          <p:nvPr/>
        </p:nvSpPr>
        <p:spPr bwMode="auto">
          <a:xfrm>
            <a:off x="3658792" y="1834431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4449024" y="2471394"/>
            <a:ext cx="720000" cy="1855486"/>
            <a:chOff x="3872880" y="2243677"/>
            <a:chExt cx="720000" cy="1855486"/>
          </a:xfrm>
        </p:grpSpPr>
        <p:pic>
          <p:nvPicPr>
            <p:cNvPr id="321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2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3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24" name="직선 연결선 323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" name="직사각형 324"/>
            <p:cNvSpPr/>
            <p:nvPr/>
          </p:nvSpPr>
          <p:spPr bwMode="auto">
            <a:xfrm>
              <a:off x="4026734" y="3539420"/>
              <a:ext cx="412293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ITN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26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7" name="모서리가 둥근 직사각형 326"/>
          <p:cNvSpPr/>
          <p:nvPr/>
        </p:nvSpPr>
        <p:spPr bwMode="auto">
          <a:xfrm>
            <a:off x="3738339" y="1874755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ITN</a:t>
            </a: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31037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10. </a:t>
            </a:r>
            <a:r>
              <a:rPr kumimoji="0" lang="ko-KR" altLang="en-US" sz="1600" b="1" dirty="0" smtClean="0"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pint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pintdb0a, pintdb0b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3270488" y="3554203"/>
            <a:ext cx="526106" cy="24519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MCCS </a:t>
            </a:r>
          </a:p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Cluster</a:t>
            </a: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2" name="Line 2656"/>
          <p:cNvSpPr>
            <a:spLocks noChangeShapeType="1"/>
          </p:cNvSpPr>
          <p:nvPr/>
        </p:nvSpPr>
        <p:spPr bwMode="auto">
          <a:xfrm>
            <a:off x="4670311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4" name="Text Box 280"/>
          <p:cNvSpPr txBox="1">
            <a:spLocks noChangeArrowheads="1"/>
          </p:cNvSpPr>
          <p:nvPr/>
        </p:nvSpPr>
        <p:spPr bwMode="auto">
          <a:xfrm>
            <a:off x="428983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#2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PINT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Postmaster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Database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Oval 110"/>
          <p:cNvSpPr>
            <a:spLocks noChangeArrowheads="1"/>
          </p:cNvSpPr>
          <p:nvPr/>
        </p:nvSpPr>
        <p:spPr bwMode="auto">
          <a:xfrm>
            <a:off x="3197555" y="3357658"/>
            <a:ext cx="634679" cy="172159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Cluster IP</a:t>
            </a:r>
          </a:p>
        </p:txBody>
      </p:sp>
      <p:sp>
        <p:nvSpPr>
          <p:cNvPr id="83" name="직사각형 82"/>
          <p:cNvSpPr/>
          <p:nvPr/>
        </p:nvSpPr>
        <p:spPr bwMode="auto">
          <a:xfrm>
            <a:off x="3143555" y="2845160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2" name="Line 2630"/>
          <p:cNvSpPr>
            <a:spLocks noChangeShapeType="1"/>
          </p:cNvSpPr>
          <p:nvPr/>
        </p:nvSpPr>
        <p:spPr bwMode="auto">
          <a:xfrm>
            <a:off x="3189039" y="2953160"/>
            <a:ext cx="17906" cy="482354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5" name="Rectangle 4"/>
          <p:cNvSpPr>
            <a:spLocks noChangeArrowheads="1"/>
          </p:cNvSpPr>
          <p:nvPr/>
        </p:nvSpPr>
        <p:spPr bwMode="auto">
          <a:xfrm>
            <a:off x="4133681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pic>
        <p:nvPicPr>
          <p:cNvPr id="97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20060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98" name="직선 연결선 229"/>
          <p:cNvCxnSpPr>
            <a:cxnSpLocks noChangeShapeType="1"/>
            <a:stCxn id="95" idx="2"/>
            <a:endCxn id="97" idx="0"/>
          </p:cNvCxnSpPr>
          <p:nvPr/>
        </p:nvCxnSpPr>
        <p:spPr bwMode="auto">
          <a:xfrm flipH="1">
            <a:off x="4322046" y="4461028"/>
            <a:ext cx="38763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2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Cluster </a:t>
            </a:r>
            <a:r>
              <a:rPr kumimoji="0" lang="en-US" altLang="ko-KR" b="1" kern="0" noProof="0" dirty="0" err="1" smtClean="0">
                <a:solidFill>
                  <a:srgbClr val="000000"/>
                </a:solidFill>
                <a:ea typeface="맑은 고딕" pitchFamily="50" charset="-127"/>
              </a:rPr>
              <a:t>ip</a:t>
            </a:r>
            <a:endParaRPr kumimoji="0" lang="en-US" altLang="ko-KR" b="1" kern="0" noProof="0" dirty="0" smtClean="0">
              <a:solidFill>
                <a:srgbClr val="000000"/>
              </a:solidFill>
              <a:ea typeface="맑은 고딕" pitchFamily="50" charset="-127"/>
            </a:endParaRPr>
          </a:p>
        </p:txBody>
      </p:sp>
      <p:sp>
        <p:nvSpPr>
          <p:cNvPr id="103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MCCS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를 이용한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Cluster </a:t>
            </a:r>
            <a:r>
              <a:rPr lang="en-US" altLang="ko-KR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ip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이용한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접속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Database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pint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데이터베이스 관리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4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Postmaster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EDB PAS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관리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main process</a:t>
            </a:r>
          </a:p>
        </p:txBody>
      </p:sp>
      <p:sp>
        <p:nvSpPr>
          <p:cNvPr id="116" name="직사각형 115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- 2-Node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HA</a:t>
            </a:r>
            <a:r>
              <a:rPr lang="ko-KR" altLang="en-US" sz="900" b="1" dirty="0" smtClean="0">
                <a:solidFill>
                  <a:schemeClr val="tx1"/>
                </a:solidFill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인트라넷 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25" name="Rectangle 46"/>
          <p:cNvSpPr>
            <a:spLocks noChangeArrowheads="1"/>
          </p:cNvSpPr>
          <p:nvPr/>
        </p:nvSpPr>
        <p:spPr bwMode="auto">
          <a:xfrm>
            <a:off x="4241681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Postmaster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26" name="Rectangle 47"/>
          <p:cNvSpPr>
            <a:spLocks noChangeArrowheads="1"/>
          </p:cNvSpPr>
          <p:nvPr/>
        </p:nvSpPr>
        <p:spPr bwMode="auto">
          <a:xfrm>
            <a:off x="4241681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Database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3052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3205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3281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>
            <a:off x="2849386" y="5150386"/>
            <a:ext cx="67208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37" name="직선 연결선 244"/>
          <p:cNvCxnSpPr>
            <a:cxnSpLocks noChangeShapeType="1"/>
            <a:stCxn id="97" idx="2"/>
            <a:endCxn id="132" idx="0"/>
          </p:cNvCxnSpPr>
          <p:nvPr/>
        </p:nvCxnSpPr>
        <p:spPr bwMode="auto">
          <a:xfrm flipH="1">
            <a:off x="3521471" y="5150386"/>
            <a:ext cx="80057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45" name="직선 연결선 17"/>
          <p:cNvCxnSpPr>
            <a:cxnSpLocks noChangeShapeType="1"/>
            <a:stCxn id="77" idx="3"/>
          </p:cNvCxnSpPr>
          <p:nvPr/>
        </p:nvCxnSpPr>
        <p:spPr bwMode="auto">
          <a:xfrm>
            <a:off x="2914562" y="3660028"/>
            <a:ext cx="418422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6" name="직선 연결선 18"/>
          <p:cNvCxnSpPr>
            <a:cxnSpLocks noChangeShapeType="1"/>
            <a:stCxn id="95" idx="1"/>
          </p:cNvCxnSpPr>
          <p:nvPr/>
        </p:nvCxnSpPr>
        <p:spPr bwMode="auto">
          <a:xfrm flipH="1">
            <a:off x="3733034" y="3660028"/>
            <a:ext cx="400647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28208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10. </a:t>
            </a:r>
            <a:r>
              <a:rPr kumimoji="0" lang="ko-KR" altLang="en-US" sz="1600" b="1" dirty="0" smtClean="0"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lang="en-US" altLang="ko-KR" sz="1200" b="1" dirty="0" err="1" smtClean="0">
                <a:latin typeface="맑은 고딕" pitchFamily="50" charset="-127"/>
                <a:ea typeface="맑은 고딕" pitchFamily="50" charset="-127"/>
              </a:rPr>
              <a:t>titn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titndb0a, titndb0b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TITN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Postmaster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Database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Oval 110"/>
          <p:cNvSpPr>
            <a:spLocks noChangeArrowheads="1"/>
          </p:cNvSpPr>
          <p:nvPr/>
        </p:nvSpPr>
        <p:spPr bwMode="auto">
          <a:xfrm>
            <a:off x="2182945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IP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295018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2" name="Line 2630"/>
          <p:cNvSpPr>
            <a:spLocks noChangeShapeType="1"/>
          </p:cNvSpPr>
          <p:nvPr/>
        </p:nvSpPr>
        <p:spPr bwMode="auto">
          <a:xfrm>
            <a:off x="1710037" y="3010496"/>
            <a:ext cx="522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2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IP</a:t>
            </a:r>
            <a:endParaRPr kumimoji="0" lang="ko-KR" altLang="en-US" sz="1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버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en-US" altLang="ko-KR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ip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이용한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접속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Database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titn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데이터베이스 관리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4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Postmaster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EDB PAS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관리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main process</a:t>
            </a:r>
          </a:p>
        </p:txBody>
      </p:sp>
      <p:sp>
        <p:nvSpPr>
          <p:cNvPr id="116" name="직사각형 115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인트라넷 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3052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3205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3281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>
            <a:off x="2849386" y="5150386"/>
            <a:ext cx="67208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</p:spTree>
    <p:extLst>
      <p:ext uri="{BB962C8B-B14F-4D97-AF65-F5344CB8AC3E}">
        <p14:creationId xmlns:p14="http://schemas.microsoft.com/office/powerpoint/2010/main" val="2277111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노후서버</a:t>
            </a:r>
            <a:r>
              <a:rPr lang="en-US" altLang="ko-KR" sz="1400" dirty="0" smtClean="0">
                <a:ea typeface="맑은 고딕" pitchFamily="50" charset="-127"/>
              </a:rPr>
              <a:t>PJT–MCI/EAI/FEP </a:t>
            </a:r>
            <a:r>
              <a:rPr lang="ko-KR" altLang="en-US" sz="1400" dirty="0">
                <a:ea typeface="맑은 고딕" pitchFamily="50" charset="-127"/>
              </a:rPr>
              <a:t>간의 </a:t>
            </a:r>
            <a:r>
              <a:rPr lang="ko-KR" altLang="en-US" sz="1400" dirty="0" smtClean="0">
                <a:ea typeface="맑은 고딕" pitchFamily="50" charset="-127"/>
              </a:rPr>
              <a:t>온라</a:t>
            </a:r>
            <a:r>
              <a:rPr lang="ko-KR" altLang="en-US" sz="1400" dirty="0">
                <a:ea typeface="맑은 고딕" pitchFamily="50" charset="-127"/>
              </a:rPr>
              <a:t>인</a:t>
            </a:r>
            <a:r>
              <a:rPr lang="en-US" altLang="ko-KR" sz="1400" dirty="0" smtClean="0">
                <a:ea typeface="맑은 고딕" pitchFamily="50" charset="-127"/>
              </a:rPr>
              <a:t>/</a:t>
            </a:r>
            <a:r>
              <a:rPr lang="ko-KR" altLang="en-US" sz="1400" dirty="0" smtClean="0">
                <a:ea typeface="맑은 고딕" pitchFamily="50" charset="-127"/>
              </a:rPr>
              <a:t>배치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논리 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2.8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구성도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cxnSp>
        <p:nvCxnSpPr>
          <p:cNvPr id="61" name="꺾인 연결선 60"/>
          <p:cNvCxnSpPr>
            <a:stCxn id="154" idx="2"/>
          </p:cNvCxnSpPr>
          <p:nvPr/>
        </p:nvCxnSpPr>
        <p:spPr>
          <a:xfrm rot="5400000">
            <a:off x="5961440" y="2281596"/>
            <a:ext cx="1429107" cy="1806803"/>
          </a:xfrm>
          <a:prstGeom prst="bentConnector2">
            <a:avLst/>
          </a:prstGeom>
          <a:ln w="12700">
            <a:solidFill>
              <a:srgbClr val="FFC000"/>
            </a:solidFill>
            <a:prstDash val="sysDash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꺾인 연결선 63"/>
          <p:cNvCxnSpPr>
            <a:stCxn id="154" idx="2"/>
          </p:cNvCxnSpPr>
          <p:nvPr/>
        </p:nvCxnSpPr>
        <p:spPr>
          <a:xfrm rot="5400000">
            <a:off x="4812240" y="2180780"/>
            <a:ext cx="2477491" cy="3056819"/>
          </a:xfrm>
          <a:prstGeom prst="bentConnector2">
            <a:avLst/>
          </a:prstGeom>
          <a:ln w="12700">
            <a:solidFill>
              <a:srgbClr val="FFC000"/>
            </a:solidFill>
            <a:prstDash val="sysDash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Rectangle 138"/>
          <p:cNvSpPr>
            <a:spLocks noChangeArrowheads="1"/>
          </p:cNvSpPr>
          <p:nvPr/>
        </p:nvSpPr>
        <p:spPr bwMode="auto">
          <a:xfrm>
            <a:off x="476297" y="1309817"/>
            <a:ext cx="8712199" cy="4715911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AutoShape 14" descr="넓은 상향 대각선"/>
          <p:cNvSpPr>
            <a:spLocks noChangeArrowheads="1"/>
          </p:cNvSpPr>
          <p:nvPr/>
        </p:nvSpPr>
        <p:spPr bwMode="auto">
          <a:xfrm>
            <a:off x="661393" y="1698112"/>
            <a:ext cx="5039191" cy="866727"/>
          </a:xfrm>
          <a:prstGeom prst="roundRect">
            <a:avLst>
              <a:gd name="adj" fmla="val 7019"/>
            </a:avLst>
          </a:prstGeom>
          <a:pattFill prst="wdUpDiag">
            <a:fgClr>
              <a:srgbClr val="E4E4E4"/>
            </a:fgClr>
            <a:bgClr>
              <a:srgbClr val="ECECEC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54000" tIns="0" rIns="54000" bIns="36000" anchor="ctr" anchorCtr="1"/>
          <a:lstStyle>
            <a:lvl1pPr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1pPr>
            <a:lvl2pPr marL="742950" indent="-28575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2pPr>
            <a:lvl3pPr marL="11430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3pPr>
            <a:lvl4pPr marL="16002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4pPr>
            <a:lvl5pPr marL="20574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9pPr>
          </a:lstStyle>
          <a:p>
            <a:pPr algn="ctr" eaLnBrk="1" latinLnBrk="0" hangingPunct="1"/>
            <a:endParaRPr lang="en-US" altLang="ko-KR" sz="900" b="1" dirty="0">
              <a:solidFill>
                <a:srgbClr val="4D4D4D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7" name="Text Box 148"/>
          <p:cNvSpPr txBox="1">
            <a:spLocks noChangeArrowheads="1"/>
          </p:cNvSpPr>
          <p:nvPr/>
        </p:nvSpPr>
        <p:spPr bwMode="auto">
          <a:xfrm>
            <a:off x="637205" y="1698112"/>
            <a:ext cx="543739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DMZ</a:t>
            </a:r>
            <a:endParaRPr kumimoji="0" lang="en-US" altLang="ko-KR" sz="1200" b="1" i="0" u="none" strike="noStrike" kern="0" cap="none" spc="0" normalizeH="0" baseline="0" noProof="0" dirty="0">
              <a:ln>
                <a:noFill/>
              </a:ln>
              <a:solidFill>
                <a:schemeClr val="accent5">
                  <a:lumMod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69" name="그룹 68"/>
          <p:cNvGrpSpPr/>
          <p:nvPr/>
        </p:nvGrpSpPr>
        <p:grpSpPr>
          <a:xfrm>
            <a:off x="1580148" y="1698112"/>
            <a:ext cx="720080" cy="864000"/>
            <a:chOff x="1250632" y="1291585"/>
            <a:chExt cx="720080" cy="864000"/>
          </a:xfrm>
        </p:grpSpPr>
        <p:sp>
          <p:nvSpPr>
            <p:cNvPr id="71" name="직사각형 70"/>
            <p:cNvSpPr/>
            <p:nvPr/>
          </p:nvSpPr>
          <p:spPr>
            <a:xfrm>
              <a:off x="1250632" y="1291585"/>
              <a:ext cx="720080" cy="864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72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7229" y="1578859"/>
              <a:ext cx="288000" cy="377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" name="Text Box 148"/>
            <p:cNvSpPr txBox="1">
              <a:spLocks noChangeArrowheads="1"/>
            </p:cNvSpPr>
            <p:nvPr/>
          </p:nvSpPr>
          <p:spPr bwMode="auto">
            <a:xfrm>
              <a:off x="1308999" y="1300602"/>
              <a:ext cx="633507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인터넷공통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74" name="Text Box 148"/>
            <p:cNvSpPr txBox="1">
              <a:spLocks noChangeArrowheads="1"/>
            </p:cNvSpPr>
            <p:nvPr/>
          </p:nvSpPr>
          <p:spPr bwMode="auto">
            <a:xfrm>
              <a:off x="1456723" y="1924848"/>
              <a:ext cx="369011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WEB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75" name="그룹 74"/>
          <p:cNvGrpSpPr/>
          <p:nvPr/>
        </p:nvGrpSpPr>
        <p:grpSpPr>
          <a:xfrm>
            <a:off x="2413543" y="1698112"/>
            <a:ext cx="720080" cy="864000"/>
            <a:chOff x="2052575" y="1300602"/>
            <a:chExt cx="720080" cy="864000"/>
          </a:xfrm>
        </p:grpSpPr>
        <p:sp>
          <p:nvSpPr>
            <p:cNvPr id="76" name="직사각형 75"/>
            <p:cNvSpPr/>
            <p:nvPr/>
          </p:nvSpPr>
          <p:spPr>
            <a:xfrm>
              <a:off x="2052575" y="1300602"/>
              <a:ext cx="720080" cy="864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78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9172" y="1587876"/>
              <a:ext cx="288000" cy="377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Text Box 148"/>
            <p:cNvSpPr txBox="1">
              <a:spLocks noChangeArrowheads="1"/>
            </p:cNvSpPr>
            <p:nvPr/>
          </p:nvSpPr>
          <p:spPr bwMode="auto">
            <a:xfrm>
              <a:off x="2110943" y="1309619"/>
              <a:ext cx="633507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선택적복지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93" name="Text Box 148"/>
            <p:cNvSpPr txBox="1">
              <a:spLocks noChangeArrowheads="1"/>
            </p:cNvSpPr>
            <p:nvPr/>
          </p:nvSpPr>
          <p:spPr bwMode="auto">
            <a:xfrm>
              <a:off x="2258666" y="1933865"/>
              <a:ext cx="369011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WEB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94" name="그룹 93"/>
          <p:cNvGrpSpPr/>
          <p:nvPr/>
        </p:nvGrpSpPr>
        <p:grpSpPr>
          <a:xfrm>
            <a:off x="3246938" y="1698112"/>
            <a:ext cx="720080" cy="864000"/>
            <a:chOff x="2847967" y="1304245"/>
            <a:chExt cx="720080" cy="864000"/>
          </a:xfrm>
        </p:grpSpPr>
        <p:sp>
          <p:nvSpPr>
            <p:cNvPr id="95" name="직사각형 94"/>
            <p:cNvSpPr/>
            <p:nvPr/>
          </p:nvSpPr>
          <p:spPr>
            <a:xfrm>
              <a:off x="2847967" y="1304245"/>
              <a:ext cx="720080" cy="864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08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4564" y="1591519"/>
              <a:ext cx="288000" cy="377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" name="Text Box 148"/>
            <p:cNvSpPr txBox="1">
              <a:spLocks noChangeArrowheads="1"/>
            </p:cNvSpPr>
            <p:nvPr/>
          </p:nvSpPr>
          <p:spPr bwMode="auto">
            <a:xfrm>
              <a:off x="3032170" y="1313262"/>
              <a:ext cx="381836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b="1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SWP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20" name="Text Box 148"/>
            <p:cNvSpPr txBox="1">
              <a:spLocks noChangeArrowheads="1"/>
            </p:cNvSpPr>
            <p:nvPr/>
          </p:nvSpPr>
          <p:spPr bwMode="auto">
            <a:xfrm>
              <a:off x="3054058" y="1937508"/>
              <a:ext cx="369011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WEB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121" name="그룹 120"/>
          <p:cNvGrpSpPr/>
          <p:nvPr/>
        </p:nvGrpSpPr>
        <p:grpSpPr>
          <a:xfrm>
            <a:off x="4080333" y="1698112"/>
            <a:ext cx="720080" cy="864000"/>
            <a:chOff x="3701467" y="1300602"/>
            <a:chExt cx="720080" cy="864000"/>
          </a:xfrm>
        </p:grpSpPr>
        <p:sp>
          <p:nvSpPr>
            <p:cNvPr id="122" name="직사각형 121"/>
            <p:cNvSpPr/>
            <p:nvPr/>
          </p:nvSpPr>
          <p:spPr>
            <a:xfrm>
              <a:off x="3701467" y="1300602"/>
              <a:ext cx="720080" cy="864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36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8064" y="1587876"/>
              <a:ext cx="288000" cy="377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" name="Text Box 148"/>
            <p:cNvSpPr txBox="1">
              <a:spLocks noChangeArrowheads="1"/>
            </p:cNvSpPr>
            <p:nvPr/>
          </p:nvSpPr>
          <p:spPr bwMode="auto">
            <a:xfrm>
              <a:off x="3804717" y="1309619"/>
              <a:ext cx="543740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kern="0" noProof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인트라넷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38" name="Text Box 148"/>
            <p:cNvSpPr txBox="1">
              <a:spLocks noChangeArrowheads="1"/>
            </p:cNvSpPr>
            <p:nvPr/>
          </p:nvSpPr>
          <p:spPr bwMode="auto">
            <a:xfrm>
              <a:off x="3907558" y="1933865"/>
              <a:ext cx="369011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WEB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4913728" y="1698112"/>
            <a:ext cx="720080" cy="864000"/>
            <a:chOff x="4535034" y="1295228"/>
            <a:chExt cx="720080" cy="864000"/>
          </a:xfrm>
        </p:grpSpPr>
        <p:sp>
          <p:nvSpPr>
            <p:cNvPr id="140" name="직사각형 139"/>
            <p:cNvSpPr/>
            <p:nvPr/>
          </p:nvSpPr>
          <p:spPr>
            <a:xfrm>
              <a:off x="4535034" y="1295228"/>
              <a:ext cx="720080" cy="864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41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1631" y="1582502"/>
              <a:ext cx="288000" cy="377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" name="Text Box 148"/>
            <p:cNvSpPr txBox="1">
              <a:spLocks noChangeArrowheads="1"/>
            </p:cNvSpPr>
            <p:nvPr/>
          </p:nvSpPr>
          <p:spPr bwMode="auto">
            <a:xfrm>
              <a:off x="4638285" y="1304245"/>
              <a:ext cx="543740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총무지원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43" name="Text Box 148"/>
            <p:cNvSpPr txBox="1">
              <a:spLocks noChangeArrowheads="1"/>
            </p:cNvSpPr>
            <p:nvPr/>
          </p:nvSpPr>
          <p:spPr bwMode="auto">
            <a:xfrm>
              <a:off x="4741125" y="1928491"/>
              <a:ext cx="369011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WEB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144" name="그룹 143"/>
          <p:cNvGrpSpPr/>
          <p:nvPr/>
        </p:nvGrpSpPr>
        <p:grpSpPr>
          <a:xfrm>
            <a:off x="6334198" y="2836962"/>
            <a:ext cx="528348" cy="762171"/>
            <a:chOff x="7756754" y="3861612"/>
            <a:chExt cx="528348" cy="762171"/>
          </a:xfrm>
        </p:grpSpPr>
        <p:sp>
          <p:nvSpPr>
            <p:cNvPr id="145" name="직사각형 144"/>
            <p:cNvSpPr/>
            <p:nvPr/>
          </p:nvSpPr>
          <p:spPr>
            <a:xfrm>
              <a:off x="7756754" y="3867783"/>
              <a:ext cx="528348" cy="756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46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904460" y="4080520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7" name="Text Box 148"/>
            <p:cNvSpPr txBox="1">
              <a:spLocks noChangeArrowheads="1"/>
            </p:cNvSpPr>
            <p:nvPr/>
          </p:nvSpPr>
          <p:spPr bwMode="auto">
            <a:xfrm>
              <a:off x="7807648" y="3861612"/>
              <a:ext cx="404277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900" b="1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MCI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148" name="그룹 147"/>
          <p:cNvGrpSpPr/>
          <p:nvPr/>
        </p:nvGrpSpPr>
        <p:grpSpPr>
          <a:xfrm>
            <a:off x="6334198" y="3647157"/>
            <a:ext cx="528348" cy="762171"/>
            <a:chOff x="9379030" y="3847224"/>
            <a:chExt cx="528348" cy="762171"/>
          </a:xfrm>
        </p:grpSpPr>
        <p:sp>
          <p:nvSpPr>
            <p:cNvPr id="149" name="타원 148"/>
            <p:cNvSpPr/>
            <p:nvPr/>
          </p:nvSpPr>
          <p:spPr>
            <a:xfrm>
              <a:off x="9747839" y="4458923"/>
              <a:ext cx="150472" cy="14648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50" name="직사각형 149"/>
            <p:cNvSpPr/>
            <p:nvPr/>
          </p:nvSpPr>
          <p:spPr>
            <a:xfrm>
              <a:off x="9379030" y="3853395"/>
              <a:ext cx="528348" cy="756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51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9526689" y="4099616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52" name="Text Box 148"/>
            <p:cNvSpPr txBox="1">
              <a:spLocks noChangeArrowheads="1"/>
            </p:cNvSpPr>
            <p:nvPr/>
          </p:nvSpPr>
          <p:spPr bwMode="auto">
            <a:xfrm>
              <a:off x="9467555" y="3847224"/>
              <a:ext cx="364202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900" b="1" kern="0" noProof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EAI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153" name="그룹 152"/>
          <p:cNvGrpSpPr/>
          <p:nvPr/>
        </p:nvGrpSpPr>
        <p:grpSpPr>
          <a:xfrm>
            <a:off x="7177525" y="2143869"/>
            <a:ext cx="820381" cy="326575"/>
            <a:chOff x="7778452" y="1447246"/>
            <a:chExt cx="970012" cy="367381"/>
          </a:xfrm>
        </p:grpSpPr>
        <p:pic>
          <p:nvPicPr>
            <p:cNvPr id="154" name="Picture 4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9670" y="1447246"/>
              <a:ext cx="747897" cy="3673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55" name="TextBox 81"/>
            <p:cNvSpPr txBox="1">
              <a:spLocks noChangeArrowheads="1"/>
            </p:cNvSpPr>
            <p:nvPr/>
          </p:nvSpPr>
          <p:spPr bwMode="auto">
            <a:xfrm>
              <a:off x="7778452" y="1513359"/>
              <a:ext cx="970012" cy="25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1pPr>
              <a:lvl2pPr marL="742950" indent="-285750"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2pPr>
              <a:lvl3pPr marL="1143000" indent="-228600"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3pPr>
              <a:lvl4pPr marL="1600200" indent="-228600"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4pPr>
              <a:lvl5pPr marL="2057400" indent="-228600"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9pPr>
            </a:lstStyle>
            <a:p>
              <a:pPr algn="ctr" defTabSz="914400"/>
              <a:r>
                <a:rPr lang="ko-KR" altLang="en-US" sz="900" dirty="0" err="1" smtClean="0">
                  <a:solidFill>
                    <a:prstClr val="black"/>
                  </a:solidFill>
                  <a:ea typeface="맑은 고딕" panose="020B0503020000020004" pitchFamily="50" charset="-127"/>
                  <a:cs typeface="Arial" charset="0"/>
                </a:rPr>
                <a:t>외부망</a:t>
              </a:r>
              <a:endParaRPr lang="en-US" altLang="ko-KR" sz="900" dirty="0" smtClean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endParaRPr>
            </a:p>
          </p:txBody>
        </p:sp>
      </p:grpSp>
      <p:grpSp>
        <p:nvGrpSpPr>
          <p:cNvPr id="156" name="그룹 155"/>
          <p:cNvGrpSpPr/>
          <p:nvPr/>
        </p:nvGrpSpPr>
        <p:grpSpPr>
          <a:xfrm>
            <a:off x="1576285" y="3246595"/>
            <a:ext cx="720080" cy="900000"/>
            <a:chOff x="3726116" y="5014628"/>
            <a:chExt cx="720080" cy="900000"/>
          </a:xfrm>
        </p:grpSpPr>
        <p:sp>
          <p:nvSpPr>
            <p:cNvPr id="157" name="직사각형 156"/>
            <p:cNvSpPr/>
            <p:nvPr/>
          </p:nvSpPr>
          <p:spPr>
            <a:xfrm>
              <a:off x="3726116" y="5014628"/>
              <a:ext cx="720080" cy="900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58" name="Text Box 148"/>
            <p:cNvSpPr txBox="1">
              <a:spLocks noChangeArrowheads="1"/>
            </p:cNvSpPr>
            <p:nvPr/>
          </p:nvSpPr>
          <p:spPr bwMode="auto">
            <a:xfrm>
              <a:off x="3784483" y="5033807"/>
              <a:ext cx="633507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인터넷공통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59" name="Text Box 148"/>
            <p:cNvSpPr txBox="1">
              <a:spLocks noChangeArrowheads="1"/>
            </p:cNvSpPr>
            <p:nvPr/>
          </p:nvSpPr>
          <p:spPr bwMode="auto">
            <a:xfrm>
              <a:off x="3928200" y="5705553"/>
              <a:ext cx="377026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WAS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grpSp>
          <p:nvGrpSpPr>
            <p:cNvPr id="160" name="그룹 807"/>
            <p:cNvGrpSpPr>
              <a:grpSpLocks noChangeAspect="1"/>
            </p:cNvGrpSpPr>
            <p:nvPr/>
          </p:nvGrpSpPr>
          <p:grpSpPr bwMode="auto">
            <a:xfrm>
              <a:off x="3985063" y="5337806"/>
              <a:ext cx="287102" cy="378000"/>
              <a:chOff x="3452802" y="4354884"/>
              <a:chExt cx="252000" cy="307461"/>
            </a:xfrm>
          </p:grpSpPr>
          <p:pic>
            <p:nvPicPr>
              <p:cNvPr id="161" name="Picture 151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52802" y="4354884"/>
                <a:ext cx="252000" cy="3074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175" algn="ctr">
                    <a:solidFill>
                      <a:srgbClr val="000000"/>
                    </a:solidFill>
                    <a:miter lim="800000"/>
                    <a:headEnd/>
                    <a:tailEnd type="none" w="sm" len="sm"/>
                  </a14:hiddenLine>
                </a:ext>
              </a:extLst>
            </p:spPr>
          </p:pic>
          <p:pic>
            <p:nvPicPr>
              <p:cNvPr id="162" name="Picture 53" descr="gears"/>
              <p:cNvPicPr>
                <a:picLocks noChangeAspect="1" noChangeArrowheads="1"/>
              </p:cNvPicPr>
              <p:nvPr/>
            </p:nvPicPr>
            <p:blipFill>
              <a:blip r:embed="rId6">
                <a:lum bright="-42000" contrast="6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6052" t="32001"/>
              <a:stretch>
                <a:fillRect/>
              </a:stretch>
            </p:blipFill>
            <p:spPr bwMode="auto">
              <a:xfrm>
                <a:off x="3562336" y="4462510"/>
                <a:ext cx="119075" cy="195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63" name="그룹 162"/>
          <p:cNvGrpSpPr/>
          <p:nvPr/>
        </p:nvGrpSpPr>
        <p:grpSpPr>
          <a:xfrm>
            <a:off x="2410203" y="3246595"/>
            <a:ext cx="720080" cy="900000"/>
            <a:chOff x="3726116" y="5014628"/>
            <a:chExt cx="720080" cy="900000"/>
          </a:xfrm>
        </p:grpSpPr>
        <p:sp>
          <p:nvSpPr>
            <p:cNvPr id="164" name="직사각형 163"/>
            <p:cNvSpPr/>
            <p:nvPr/>
          </p:nvSpPr>
          <p:spPr>
            <a:xfrm>
              <a:off x="3726116" y="5014628"/>
              <a:ext cx="720080" cy="900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65" name="Text Box 148"/>
            <p:cNvSpPr txBox="1">
              <a:spLocks noChangeArrowheads="1"/>
            </p:cNvSpPr>
            <p:nvPr/>
          </p:nvSpPr>
          <p:spPr bwMode="auto">
            <a:xfrm>
              <a:off x="3784484" y="5033807"/>
              <a:ext cx="633507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선택적복지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66" name="Text Box 148"/>
            <p:cNvSpPr txBox="1">
              <a:spLocks noChangeArrowheads="1"/>
            </p:cNvSpPr>
            <p:nvPr/>
          </p:nvSpPr>
          <p:spPr bwMode="auto">
            <a:xfrm>
              <a:off x="3928200" y="5705553"/>
              <a:ext cx="377026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WAS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grpSp>
          <p:nvGrpSpPr>
            <p:cNvPr id="167" name="그룹 807"/>
            <p:cNvGrpSpPr>
              <a:grpSpLocks noChangeAspect="1"/>
            </p:cNvGrpSpPr>
            <p:nvPr/>
          </p:nvGrpSpPr>
          <p:grpSpPr bwMode="auto">
            <a:xfrm>
              <a:off x="3985063" y="5337806"/>
              <a:ext cx="287102" cy="378000"/>
              <a:chOff x="3452802" y="4354884"/>
              <a:chExt cx="252000" cy="307461"/>
            </a:xfrm>
          </p:grpSpPr>
          <p:pic>
            <p:nvPicPr>
              <p:cNvPr id="168" name="Picture 151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52802" y="4354884"/>
                <a:ext cx="252000" cy="3074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175" algn="ctr">
                    <a:solidFill>
                      <a:srgbClr val="000000"/>
                    </a:solidFill>
                    <a:miter lim="800000"/>
                    <a:headEnd/>
                    <a:tailEnd type="none" w="sm" len="sm"/>
                  </a14:hiddenLine>
                </a:ext>
              </a:extLst>
            </p:spPr>
          </p:pic>
          <p:pic>
            <p:nvPicPr>
              <p:cNvPr id="169" name="Picture 53" descr="gears"/>
              <p:cNvPicPr>
                <a:picLocks noChangeAspect="1" noChangeArrowheads="1"/>
              </p:cNvPicPr>
              <p:nvPr/>
            </p:nvPicPr>
            <p:blipFill>
              <a:blip r:embed="rId6">
                <a:lum bright="-42000" contrast="6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6052" t="32001"/>
              <a:stretch>
                <a:fillRect/>
              </a:stretch>
            </p:blipFill>
            <p:spPr bwMode="auto">
              <a:xfrm>
                <a:off x="3562336" y="4462510"/>
                <a:ext cx="119075" cy="195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70" name="그룹 169"/>
          <p:cNvGrpSpPr/>
          <p:nvPr/>
        </p:nvGrpSpPr>
        <p:grpSpPr>
          <a:xfrm>
            <a:off x="3244121" y="3246595"/>
            <a:ext cx="720080" cy="900000"/>
            <a:chOff x="3726116" y="5014628"/>
            <a:chExt cx="720080" cy="900000"/>
          </a:xfrm>
        </p:grpSpPr>
        <p:sp>
          <p:nvSpPr>
            <p:cNvPr id="171" name="직사각형 170"/>
            <p:cNvSpPr/>
            <p:nvPr/>
          </p:nvSpPr>
          <p:spPr>
            <a:xfrm>
              <a:off x="3726116" y="5014628"/>
              <a:ext cx="720080" cy="900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72" name="Text Box 148"/>
            <p:cNvSpPr txBox="1">
              <a:spLocks noChangeArrowheads="1"/>
            </p:cNvSpPr>
            <p:nvPr/>
          </p:nvSpPr>
          <p:spPr bwMode="auto">
            <a:xfrm>
              <a:off x="3910320" y="5033807"/>
              <a:ext cx="381836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SWP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73" name="Text Box 148"/>
            <p:cNvSpPr txBox="1">
              <a:spLocks noChangeArrowheads="1"/>
            </p:cNvSpPr>
            <p:nvPr/>
          </p:nvSpPr>
          <p:spPr bwMode="auto">
            <a:xfrm>
              <a:off x="3928200" y="5705553"/>
              <a:ext cx="377026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WAS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grpSp>
          <p:nvGrpSpPr>
            <p:cNvPr id="174" name="그룹 807"/>
            <p:cNvGrpSpPr>
              <a:grpSpLocks noChangeAspect="1"/>
            </p:cNvGrpSpPr>
            <p:nvPr/>
          </p:nvGrpSpPr>
          <p:grpSpPr bwMode="auto">
            <a:xfrm>
              <a:off x="3985063" y="5337806"/>
              <a:ext cx="287102" cy="378000"/>
              <a:chOff x="3452802" y="4354884"/>
              <a:chExt cx="252000" cy="307461"/>
            </a:xfrm>
          </p:grpSpPr>
          <p:pic>
            <p:nvPicPr>
              <p:cNvPr id="175" name="Picture 151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52802" y="4354884"/>
                <a:ext cx="252000" cy="3074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175" algn="ctr">
                    <a:solidFill>
                      <a:srgbClr val="000000"/>
                    </a:solidFill>
                    <a:miter lim="800000"/>
                    <a:headEnd/>
                    <a:tailEnd type="none" w="sm" len="sm"/>
                  </a14:hiddenLine>
                </a:ext>
              </a:extLst>
            </p:spPr>
          </p:pic>
          <p:pic>
            <p:nvPicPr>
              <p:cNvPr id="176" name="Picture 53" descr="gears"/>
              <p:cNvPicPr>
                <a:picLocks noChangeAspect="1" noChangeArrowheads="1"/>
              </p:cNvPicPr>
              <p:nvPr/>
            </p:nvPicPr>
            <p:blipFill>
              <a:blip r:embed="rId6">
                <a:lum bright="-42000" contrast="6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6052" t="32001"/>
              <a:stretch>
                <a:fillRect/>
              </a:stretch>
            </p:blipFill>
            <p:spPr bwMode="auto">
              <a:xfrm>
                <a:off x="3562336" y="4462510"/>
                <a:ext cx="119075" cy="195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77" name="그룹 176"/>
          <p:cNvGrpSpPr/>
          <p:nvPr/>
        </p:nvGrpSpPr>
        <p:grpSpPr>
          <a:xfrm>
            <a:off x="4078039" y="3246595"/>
            <a:ext cx="720080" cy="900000"/>
            <a:chOff x="3726116" y="5014628"/>
            <a:chExt cx="720080" cy="900000"/>
          </a:xfrm>
        </p:grpSpPr>
        <p:sp>
          <p:nvSpPr>
            <p:cNvPr id="178" name="직사각형 177"/>
            <p:cNvSpPr/>
            <p:nvPr/>
          </p:nvSpPr>
          <p:spPr>
            <a:xfrm>
              <a:off x="3726116" y="5014628"/>
              <a:ext cx="720080" cy="900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79" name="Text Box 148"/>
            <p:cNvSpPr txBox="1">
              <a:spLocks noChangeArrowheads="1"/>
            </p:cNvSpPr>
            <p:nvPr/>
          </p:nvSpPr>
          <p:spPr bwMode="auto">
            <a:xfrm>
              <a:off x="3829368" y="5033807"/>
              <a:ext cx="543740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인트라넷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80" name="Text Box 148"/>
            <p:cNvSpPr txBox="1">
              <a:spLocks noChangeArrowheads="1"/>
            </p:cNvSpPr>
            <p:nvPr/>
          </p:nvSpPr>
          <p:spPr bwMode="auto">
            <a:xfrm>
              <a:off x="3928200" y="5705553"/>
              <a:ext cx="377026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WAS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grpSp>
          <p:nvGrpSpPr>
            <p:cNvPr id="181" name="그룹 807"/>
            <p:cNvGrpSpPr>
              <a:grpSpLocks noChangeAspect="1"/>
            </p:cNvGrpSpPr>
            <p:nvPr/>
          </p:nvGrpSpPr>
          <p:grpSpPr bwMode="auto">
            <a:xfrm>
              <a:off x="3985063" y="5337806"/>
              <a:ext cx="287102" cy="378000"/>
              <a:chOff x="3452802" y="4354884"/>
              <a:chExt cx="252000" cy="307461"/>
            </a:xfrm>
          </p:grpSpPr>
          <p:pic>
            <p:nvPicPr>
              <p:cNvPr id="182" name="Picture 151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52802" y="4354884"/>
                <a:ext cx="252000" cy="3074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175" algn="ctr">
                    <a:solidFill>
                      <a:srgbClr val="000000"/>
                    </a:solidFill>
                    <a:miter lim="800000"/>
                    <a:headEnd/>
                    <a:tailEnd type="none" w="sm" len="sm"/>
                  </a14:hiddenLine>
                </a:ext>
              </a:extLst>
            </p:spPr>
          </p:pic>
          <p:pic>
            <p:nvPicPr>
              <p:cNvPr id="183" name="Picture 53" descr="gears"/>
              <p:cNvPicPr>
                <a:picLocks noChangeAspect="1" noChangeArrowheads="1"/>
              </p:cNvPicPr>
              <p:nvPr/>
            </p:nvPicPr>
            <p:blipFill>
              <a:blip r:embed="rId6">
                <a:lum bright="-42000" contrast="6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6052" t="32001"/>
              <a:stretch>
                <a:fillRect/>
              </a:stretch>
            </p:blipFill>
            <p:spPr bwMode="auto">
              <a:xfrm>
                <a:off x="3562336" y="4462510"/>
                <a:ext cx="119075" cy="195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84" name="그룹 183"/>
          <p:cNvGrpSpPr/>
          <p:nvPr/>
        </p:nvGrpSpPr>
        <p:grpSpPr>
          <a:xfrm>
            <a:off x="4911956" y="3246595"/>
            <a:ext cx="720080" cy="900000"/>
            <a:chOff x="3726116" y="5014628"/>
            <a:chExt cx="720080" cy="900000"/>
          </a:xfrm>
        </p:grpSpPr>
        <p:sp>
          <p:nvSpPr>
            <p:cNvPr id="185" name="직사각형 184"/>
            <p:cNvSpPr/>
            <p:nvPr/>
          </p:nvSpPr>
          <p:spPr>
            <a:xfrm>
              <a:off x="3726116" y="5014628"/>
              <a:ext cx="720080" cy="900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86" name="Text Box 148"/>
            <p:cNvSpPr txBox="1">
              <a:spLocks noChangeArrowheads="1"/>
            </p:cNvSpPr>
            <p:nvPr/>
          </p:nvSpPr>
          <p:spPr bwMode="auto">
            <a:xfrm>
              <a:off x="3829369" y="5033807"/>
              <a:ext cx="543740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총무지원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87" name="Text Box 148"/>
            <p:cNvSpPr txBox="1">
              <a:spLocks noChangeArrowheads="1"/>
            </p:cNvSpPr>
            <p:nvPr/>
          </p:nvSpPr>
          <p:spPr bwMode="auto">
            <a:xfrm>
              <a:off x="3928200" y="5705553"/>
              <a:ext cx="377026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WAS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grpSp>
          <p:nvGrpSpPr>
            <p:cNvPr id="188" name="그룹 807"/>
            <p:cNvGrpSpPr>
              <a:grpSpLocks noChangeAspect="1"/>
            </p:cNvGrpSpPr>
            <p:nvPr/>
          </p:nvGrpSpPr>
          <p:grpSpPr bwMode="auto">
            <a:xfrm>
              <a:off x="3985063" y="5337806"/>
              <a:ext cx="287102" cy="378000"/>
              <a:chOff x="3452802" y="4354884"/>
              <a:chExt cx="252000" cy="307461"/>
            </a:xfrm>
          </p:grpSpPr>
          <p:pic>
            <p:nvPicPr>
              <p:cNvPr id="189" name="Picture 151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52802" y="4354884"/>
                <a:ext cx="252000" cy="3074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175" algn="ctr">
                    <a:solidFill>
                      <a:srgbClr val="000000"/>
                    </a:solidFill>
                    <a:miter lim="800000"/>
                    <a:headEnd/>
                    <a:tailEnd type="none" w="sm" len="sm"/>
                  </a14:hiddenLine>
                </a:ext>
              </a:extLst>
            </p:spPr>
          </p:pic>
          <p:pic>
            <p:nvPicPr>
              <p:cNvPr id="190" name="Picture 53" descr="gears"/>
              <p:cNvPicPr>
                <a:picLocks noChangeAspect="1" noChangeArrowheads="1"/>
              </p:cNvPicPr>
              <p:nvPr/>
            </p:nvPicPr>
            <p:blipFill>
              <a:blip r:embed="rId6">
                <a:lum bright="-42000" contrast="6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6052" t="32001"/>
              <a:stretch>
                <a:fillRect/>
              </a:stretch>
            </p:blipFill>
            <p:spPr bwMode="auto">
              <a:xfrm>
                <a:off x="3562336" y="4462510"/>
                <a:ext cx="119075" cy="1952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91" name="그룹 190"/>
          <p:cNvGrpSpPr/>
          <p:nvPr/>
        </p:nvGrpSpPr>
        <p:grpSpPr>
          <a:xfrm>
            <a:off x="1573219" y="4609862"/>
            <a:ext cx="720080" cy="900000"/>
            <a:chOff x="1350324" y="4255906"/>
            <a:chExt cx="720080" cy="900000"/>
          </a:xfrm>
        </p:grpSpPr>
        <p:sp>
          <p:nvSpPr>
            <p:cNvPr id="192" name="직사각형 191"/>
            <p:cNvSpPr/>
            <p:nvPr/>
          </p:nvSpPr>
          <p:spPr>
            <a:xfrm>
              <a:off x="1350324" y="4255906"/>
              <a:ext cx="720080" cy="900000"/>
            </a:xfrm>
            <a:prstGeom prst="rect">
              <a:avLst/>
            </a:prstGeom>
            <a:solidFill>
              <a:sysClr val="window" lastClr="FFFFFF"/>
            </a:solidFill>
            <a:ln w="15875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93" name="Text Box 148"/>
            <p:cNvSpPr txBox="1">
              <a:spLocks noChangeArrowheads="1"/>
            </p:cNvSpPr>
            <p:nvPr/>
          </p:nvSpPr>
          <p:spPr bwMode="auto">
            <a:xfrm>
              <a:off x="1408691" y="4264923"/>
              <a:ext cx="633507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인터넷공통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94" name="Text Box 148"/>
            <p:cNvSpPr txBox="1">
              <a:spLocks noChangeArrowheads="1"/>
            </p:cNvSpPr>
            <p:nvPr/>
          </p:nvSpPr>
          <p:spPr bwMode="auto">
            <a:xfrm>
              <a:off x="1590078" y="4936670"/>
              <a:ext cx="301685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DB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grpSp>
          <p:nvGrpSpPr>
            <p:cNvPr id="195" name="그룹 194"/>
            <p:cNvGrpSpPr/>
            <p:nvPr/>
          </p:nvGrpSpPr>
          <p:grpSpPr>
            <a:xfrm>
              <a:off x="1475352" y="4593979"/>
              <a:ext cx="539681" cy="381249"/>
              <a:chOff x="2512368" y="6712083"/>
              <a:chExt cx="539681" cy="381249"/>
            </a:xfrm>
          </p:grpSpPr>
          <p:pic>
            <p:nvPicPr>
              <p:cNvPr id="196" name="Picture 1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2368" y="6712083"/>
                <a:ext cx="295803" cy="373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7" name="Picture 14" descr="data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8513" y="6841332"/>
                <a:ext cx="333536" cy="252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98" name="그룹 197"/>
          <p:cNvGrpSpPr/>
          <p:nvPr/>
        </p:nvGrpSpPr>
        <p:grpSpPr>
          <a:xfrm>
            <a:off x="2650585" y="4609862"/>
            <a:ext cx="720080" cy="900000"/>
            <a:chOff x="2305206" y="4384907"/>
            <a:chExt cx="720080" cy="900000"/>
          </a:xfrm>
        </p:grpSpPr>
        <p:sp>
          <p:nvSpPr>
            <p:cNvPr id="199" name="직사각형 198"/>
            <p:cNvSpPr/>
            <p:nvPr/>
          </p:nvSpPr>
          <p:spPr>
            <a:xfrm>
              <a:off x="2305206" y="4384907"/>
              <a:ext cx="720080" cy="900000"/>
            </a:xfrm>
            <a:prstGeom prst="rect">
              <a:avLst/>
            </a:prstGeom>
            <a:solidFill>
              <a:sysClr val="window" lastClr="FFFFFF"/>
            </a:solidFill>
            <a:ln w="15875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00" name="Text Box 148"/>
            <p:cNvSpPr txBox="1">
              <a:spLocks noChangeArrowheads="1"/>
            </p:cNvSpPr>
            <p:nvPr/>
          </p:nvSpPr>
          <p:spPr bwMode="auto">
            <a:xfrm>
              <a:off x="2363574" y="4393924"/>
              <a:ext cx="633507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선택적복지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201" name="Text Box 148"/>
            <p:cNvSpPr txBox="1">
              <a:spLocks noChangeArrowheads="1"/>
            </p:cNvSpPr>
            <p:nvPr/>
          </p:nvSpPr>
          <p:spPr bwMode="auto">
            <a:xfrm>
              <a:off x="2544960" y="5065671"/>
              <a:ext cx="301685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DB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grpSp>
          <p:nvGrpSpPr>
            <p:cNvPr id="202" name="그룹 201"/>
            <p:cNvGrpSpPr/>
            <p:nvPr/>
          </p:nvGrpSpPr>
          <p:grpSpPr>
            <a:xfrm>
              <a:off x="2430234" y="4722980"/>
              <a:ext cx="539681" cy="381249"/>
              <a:chOff x="2512368" y="6712083"/>
              <a:chExt cx="539681" cy="381249"/>
            </a:xfrm>
          </p:grpSpPr>
          <p:pic>
            <p:nvPicPr>
              <p:cNvPr id="203" name="Picture 1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2368" y="6712083"/>
                <a:ext cx="295803" cy="373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4" name="Picture 14" descr="data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8513" y="6841332"/>
                <a:ext cx="333536" cy="252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05" name="그룹 204"/>
          <p:cNvGrpSpPr/>
          <p:nvPr/>
        </p:nvGrpSpPr>
        <p:grpSpPr>
          <a:xfrm>
            <a:off x="3727950" y="4609862"/>
            <a:ext cx="720080" cy="900000"/>
            <a:chOff x="3505055" y="4355933"/>
            <a:chExt cx="720080" cy="900000"/>
          </a:xfrm>
        </p:grpSpPr>
        <p:sp>
          <p:nvSpPr>
            <p:cNvPr id="206" name="직사각형 205"/>
            <p:cNvSpPr/>
            <p:nvPr/>
          </p:nvSpPr>
          <p:spPr>
            <a:xfrm>
              <a:off x="3505055" y="4355933"/>
              <a:ext cx="720080" cy="900000"/>
            </a:xfrm>
            <a:prstGeom prst="rect">
              <a:avLst/>
            </a:prstGeom>
            <a:solidFill>
              <a:sysClr val="window" lastClr="FFFFFF"/>
            </a:solidFill>
            <a:ln w="15875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07" name="Text Box 148"/>
            <p:cNvSpPr txBox="1">
              <a:spLocks noChangeArrowheads="1"/>
            </p:cNvSpPr>
            <p:nvPr/>
          </p:nvSpPr>
          <p:spPr bwMode="auto">
            <a:xfrm>
              <a:off x="3608306" y="4364950"/>
              <a:ext cx="543740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인트라넷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208" name="Text Box 148"/>
            <p:cNvSpPr txBox="1">
              <a:spLocks noChangeArrowheads="1"/>
            </p:cNvSpPr>
            <p:nvPr/>
          </p:nvSpPr>
          <p:spPr bwMode="auto">
            <a:xfrm>
              <a:off x="3744809" y="5036697"/>
              <a:ext cx="301685" cy="20005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DB</a:t>
              </a:r>
              <a:endParaRPr kumimoji="0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grpSp>
          <p:nvGrpSpPr>
            <p:cNvPr id="209" name="그룹 208"/>
            <p:cNvGrpSpPr/>
            <p:nvPr/>
          </p:nvGrpSpPr>
          <p:grpSpPr>
            <a:xfrm>
              <a:off x="3630083" y="4694006"/>
              <a:ext cx="539681" cy="381249"/>
              <a:chOff x="2512368" y="6712083"/>
              <a:chExt cx="539681" cy="381249"/>
            </a:xfrm>
          </p:grpSpPr>
          <p:pic>
            <p:nvPicPr>
              <p:cNvPr id="210" name="Picture 1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12368" y="6712083"/>
                <a:ext cx="295803" cy="373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" name="Picture 14" descr="data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8513" y="6841332"/>
                <a:ext cx="333536" cy="252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12" name="그룹 211"/>
          <p:cNvGrpSpPr/>
          <p:nvPr/>
        </p:nvGrpSpPr>
        <p:grpSpPr>
          <a:xfrm>
            <a:off x="6334198" y="5267546"/>
            <a:ext cx="528348" cy="762171"/>
            <a:chOff x="9379030" y="3847224"/>
            <a:chExt cx="528348" cy="762171"/>
          </a:xfrm>
        </p:grpSpPr>
        <p:sp>
          <p:nvSpPr>
            <p:cNvPr id="213" name="타원 212"/>
            <p:cNvSpPr/>
            <p:nvPr/>
          </p:nvSpPr>
          <p:spPr>
            <a:xfrm>
              <a:off x="9747839" y="4458923"/>
              <a:ext cx="150472" cy="14648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14" name="직사각형 213"/>
            <p:cNvSpPr/>
            <p:nvPr/>
          </p:nvSpPr>
          <p:spPr>
            <a:xfrm>
              <a:off x="9379030" y="3853395"/>
              <a:ext cx="528348" cy="756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15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9526689" y="4099616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16" name="Text Box 148"/>
            <p:cNvSpPr txBox="1">
              <a:spLocks noChangeArrowheads="1"/>
            </p:cNvSpPr>
            <p:nvPr/>
          </p:nvSpPr>
          <p:spPr bwMode="auto">
            <a:xfrm>
              <a:off x="9443510" y="3847224"/>
              <a:ext cx="412292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1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IAM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sp>
        <p:nvSpPr>
          <p:cNvPr id="217" name="직사각형 216"/>
          <p:cNvSpPr/>
          <p:nvPr/>
        </p:nvSpPr>
        <p:spPr>
          <a:xfrm>
            <a:off x="1506748" y="1593561"/>
            <a:ext cx="4265844" cy="1097454"/>
          </a:xfrm>
          <a:prstGeom prst="rect">
            <a:avLst/>
          </a:prstGeom>
          <a:noFill/>
          <a:ln w="15875" cap="flat" cmpd="sng" algn="ctr">
            <a:solidFill>
              <a:schemeClr val="bg2">
                <a:lumMod val="2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1511495" y="3147868"/>
            <a:ext cx="4265844" cy="1097454"/>
          </a:xfrm>
          <a:prstGeom prst="rect">
            <a:avLst/>
          </a:prstGeom>
          <a:noFill/>
          <a:ln w="15875" cap="flat" cmpd="sng" algn="ctr">
            <a:solidFill>
              <a:schemeClr val="bg2">
                <a:lumMod val="2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511495" y="4511135"/>
            <a:ext cx="3011080" cy="1097454"/>
          </a:xfrm>
          <a:prstGeom prst="rect">
            <a:avLst/>
          </a:prstGeom>
          <a:noFill/>
          <a:ln w="15875" cap="flat" cmpd="sng" algn="ctr">
            <a:solidFill>
              <a:schemeClr val="bg2">
                <a:lumMod val="2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220" name="그룹 219"/>
          <p:cNvGrpSpPr/>
          <p:nvPr/>
        </p:nvGrpSpPr>
        <p:grpSpPr>
          <a:xfrm>
            <a:off x="6334198" y="4457352"/>
            <a:ext cx="528348" cy="762171"/>
            <a:chOff x="9379030" y="3847224"/>
            <a:chExt cx="528348" cy="762171"/>
          </a:xfrm>
        </p:grpSpPr>
        <p:sp>
          <p:nvSpPr>
            <p:cNvPr id="221" name="타원 220"/>
            <p:cNvSpPr/>
            <p:nvPr/>
          </p:nvSpPr>
          <p:spPr>
            <a:xfrm>
              <a:off x="9747839" y="4458923"/>
              <a:ext cx="150472" cy="14648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22" name="직사각형 221"/>
            <p:cNvSpPr/>
            <p:nvPr/>
          </p:nvSpPr>
          <p:spPr>
            <a:xfrm>
              <a:off x="9379030" y="3853395"/>
              <a:ext cx="528348" cy="756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23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9526689" y="4099616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24" name="Text Box 148"/>
            <p:cNvSpPr txBox="1">
              <a:spLocks noChangeArrowheads="1"/>
            </p:cNvSpPr>
            <p:nvPr/>
          </p:nvSpPr>
          <p:spPr bwMode="auto">
            <a:xfrm>
              <a:off x="9423473" y="3847224"/>
              <a:ext cx="452368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1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ARM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225" name="그룹 224"/>
          <p:cNvGrpSpPr/>
          <p:nvPr/>
        </p:nvGrpSpPr>
        <p:grpSpPr>
          <a:xfrm>
            <a:off x="6334198" y="2026767"/>
            <a:ext cx="528348" cy="762171"/>
            <a:chOff x="7756754" y="3861612"/>
            <a:chExt cx="528348" cy="762171"/>
          </a:xfrm>
        </p:grpSpPr>
        <p:sp>
          <p:nvSpPr>
            <p:cNvPr id="226" name="직사각형 225"/>
            <p:cNvSpPr/>
            <p:nvPr/>
          </p:nvSpPr>
          <p:spPr>
            <a:xfrm>
              <a:off x="7756754" y="3867783"/>
              <a:ext cx="528348" cy="7560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27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904460" y="4080520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28" name="Text Box 148"/>
            <p:cNvSpPr txBox="1">
              <a:spLocks noChangeArrowheads="1"/>
            </p:cNvSpPr>
            <p:nvPr/>
          </p:nvSpPr>
          <p:spPr bwMode="auto">
            <a:xfrm>
              <a:off x="7820472" y="3861612"/>
              <a:ext cx="378629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900" b="1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FEP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229" name="그룹 228"/>
          <p:cNvGrpSpPr/>
          <p:nvPr/>
        </p:nvGrpSpPr>
        <p:grpSpPr>
          <a:xfrm>
            <a:off x="563508" y="2686815"/>
            <a:ext cx="938076" cy="326575"/>
            <a:chOff x="7778453" y="1447246"/>
            <a:chExt cx="970012" cy="367381"/>
          </a:xfrm>
        </p:grpSpPr>
        <p:pic>
          <p:nvPicPr>
            <p:cNvPr id="230" name="Picture 4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9670" y="1447246"/>
              <a:ext cx="747897" cy="3673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31" name="TextBox 81"/>
            <p:cNvSpPr txBox="1">
              <a:spLocks noChangeArrowheads="1"/>
            </p:cNvSpPr>
            <p:nvPr/>
          </p:nvSpPr>
          <p:spPr bwMode="auto">
            <a:xfrm>
              <a:off x="7778453" y="1513359"/>
              <a:ext cx="970012" cy="25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1pPr>
              <a:lvl2pPr marL="742950" indent="-285750"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2pPr>
              <a:lvl3pPr marL="1143000" indent="-228600"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3pPr>
              <a:lvl4pPr marL="1600200" indent="-228600"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4pPr>
              <a:lvl5pPr marL="2057400" indent="-228600" eaLnBrk="0" hangingPunct="0"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400" b="1">
                  <a:solidFill>
                    <a:schemeClr val="tx1"/>
                  </a:solidFill>
                  <a:latin typeface="맑은 고딕" pitchFamily="50" charset="-127"/>
                  <a:ea typeface="굴림" charset="-127"/>
                  <a:sym typeface="Wingdings" pitchFamily="2" charset="2"/>
                </a:defRPr>
              </a:lvl9pPr>
            </a:lstStyle>
            <a:p>
              <a:pPr algn="ctr" defTabSz="914400"/>
              <a:r>
                <a:rPr lang="ko-KR" altLang="en-US" sz="900" dirty="0" err="1" smtClean="0">
                  <a:solidFill>
                    <a:prstClr val="black"/>
                  </a:solidFill>
                  <a:ea typeface="맑은 고딕" panose="020B0503020000020004" pitchFamily="50" charset="-127"/>
                  <a:cs typeface="Arial" charset="0"/>
                </a:rPr>
                <a:t>그룹망</a:t>
              </a:r>
              <a:endParaRPr lang="en-US" altLang="ko-KR" sz="900" dirty="0" smtClean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endParaRPr>
            </a:p>
          </p:txBody>
        </p:sp>
      </p:grpSp>
      <p:sp>
        <p:nvSpPr>
          <p:cNvPr id="232" name="직사각형 231"/>
          <p:cNvSpPr/>
          <p:nvPr/>
        </p:nvSpPr>
        <p:spPr>
          <a:xfrm>
            <a:off x="624730" y="3194772"/>
            <a:ext cx="429524" cy="992739"/>
          </a:xfrm>
          <a:prstGeom prst="rect">
            <a:avLst/>
          </a:prstGeom>
          <a:solidFill>
            <a:sysClr val="window" lastClr="FFFFFF"/>
          </a:solidFill>
          <a:ln w="15875" cap="flat" cmpd="sng" algn="ctr">
            <a:solidFill>
              <a:schemeClr val="accent6">
                <a:lumMod val="5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33" name="Text Box 148"/>
          <p:cNvSpPr txBox="1">
            <a:spLocks noChangeArrowheads="1"/>
          </p:cNvSpPr>
          <p:nvPr/>
        </p:nvSpPr>
        <p:spPr bwMode="auto">
          <a:xfrm>
            <a:off x="617278" y="3206758"/>
            <a:ext cx="439544" cy="24622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HRS</a:t>
            </a:r>
            <a:endParaRPr kumimoji="0" lang="en-US" altLang="ko-KR" sz="10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234" name="Text Box 148"/>
          <p:cNvSpPr txBox="1">
            <a:spLocks noChangeArrowheads="1"/>
          </p:cNvSpPr>
          <p:nvPr/>
        </p:nvSpPr>
        <p:spPr bwMode="auto">
          <a:xfrm>
            <a:off x="626170" y="3821983"/>
            <a:ext cx="453970" cy="3077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브로커</a:t>
            </a:r>
            <a:endParaRPr kumimoji="0" lang="en-US" altLang="ko-KR" sz="700" kern="0" dirty="0" smtClean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서버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235" name="Picture 99" descr="Picture3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5086" y="3471961"/>
            <a:ext cx="276139" cy="37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36" name="꺾인 연결선 235"/>
          <p:cNvCxnSpPr>
            <a:stCxn id="164" idx="1"/>
            <a:endCxn id="231" idx="3"/>
          </p:cNvCxnSpPr>
          <p:nvPr/>
        </p:nvCxnSpPr>
        <p:spPr>
          <a:xfrm rot="10800000">
            <a:off x="1501585" y="2861001"/>
            <a:ext cx="908619" cy="835594"/>
          </a:xfrm>
          <a:prstGeom prst="bentConnector3">
            <a:avLst>
              <a:gd name="adj1" fmla="val 7530"/>
            </a:avLst>
          </a:prstGeom>
          <a:ln w="127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꺾인 연결선 236"/>
          <p:cNvCxnSpPr>
            <a:stCxn id="232" idx="0"/>
            <a:endCxn id="230" idx="2"/>
          </p:cNvCxnSpPr>
          <p:nvPr/>
        </p:nvCxnSpPr>
        <p:spPr>
          <a:xfrm rot="5400000" flipH="1" flipV="1">
            <a:off x="840570" y="3012312"/>
            <a:ext cx="181382" cy="183538"/>
          </a:xfrm>
          <a:prstGeom prst="bentConnector3">
            <a:avLst>
              <a:gd name="adj1" fmla="val 50000"/>
            </a:avLst>
          </a:prstGeom>
          <a:ln w="127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직사각형 237"/>
          <p:cNvSpPr/>
          <p:nvPr/>
        </p:nvSpPr>
        <p:spPr>
          <a:xfrm>
            <a:off x="6256833" y="1941331"/>
            <a:ext cx="681466" cy="2494461"/>
          </a:xfrm>
          <a:prstGeom prst="rect">
            <a:avLst/>
          </a:prstGeom>
          <a:noFill/>
          <a:ln w="15875" cap="flat" cmpd="sng" algn="ctr">
            <a:solidFill>
              <a:schemeClr val="bg2">
                <a:lumMod val="2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39" name="AutoShape 25"/>
          <p:cNvSpPr>
            <a:spLocks noChangeArrowheads="1"/>
          </p:cNvSpPr>
          <p:nvPr/>
        </p:nvSpPr>
        <p:spPr bwMode="auto">
          <a:xfrm rot="16200000">
            <a:off x="1030547" y="1878261"/>
            <a:ext cx="786498" cy="188069"/>
          </a:xfrm>
          <a:prstGeom prst="roundRect">
            <a:avLst>
              <a:gd name="adj" fmla="val 0"/>
            </a:avLst>
          </a:prstGeom>
          <a:solidFill>
            <a:srgbClr val="3A6D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1pPr>
            <a:lvl2pPr marL="742950" indent="-28575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2pPr>
            <a:lvl3pPr marL="11430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3pPr>
            <a:lvl4pPr marL="16002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4pPr>
            <a:lvl5pPr marL="20574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sz="800" b="1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Presentation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40" name="AutoShape 25"/>
          <p:cNvSpPr>
            <a:spLocks noChangeArrowheads="1"/>
          </p:cNvSpPr>
          <p:nvPr/>
        </p:nvSpPr>
        <p:spPr bwMode="auto">
          <a:xfrm rot="16200000">
            <a:off x="1015150" y="3448748"/>
            <a:ext cx="786498" cy="188069"/>
          </a:xfrm>
          <a:prstGeom prst="roundRect">
            <a:avLst>
              <a:gd name="adj" fmla="val 0"/>
            </a:avLst>
          </a:prstGeom>
          <a:solidFill>
            <a:srgbClr val="3A6D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1pPr>
            <a:lvl2pPr marL="742950" indent="-28575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2pPr>
            <a:lvl3pPr marL="11430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3pPr>
            <a:lvl4pPr marL="16002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4pPr>
            <a:lvl5pPr marL="20574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sz="800" b="1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Application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41" name="AutoShape 25"/>
          <p:cNvSpPr>
            <a:spLocks noChangeArrowheads="1"/>
          </p:cNvSpPr>
          <p:nvPr/>
        </p:nvSpPr>
        <p:spPr bwMode="auto">
          <a:xfrm rot="16200000">
            <a:off x="1025746" y="4805429"/>
            <a:ext cx="786498" cy="188069"/>
          </a:xfrm>
          <a:prstGeom prst="roundRect">
            <a:avLst>
              <a:gd name="adj" fmla="val 0"/>
            </a:avLst>
          </a:prstGeom>
          <a:solidFill>
            <a:srgbClr val="3A6D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1pPr>
            <a:lvl2pPr marL="742950" indent="-28575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2pPr>
            <a:lvl3pPr marL="11430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3pPr>
            <a:lvl4pPr marL="16002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4pPr>
            <a:lvl5pPr marL="20574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sz="800" b="1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Information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42" name="AutoShape 25"/>
          <p:cNvSpPr>
            <a:spLocks noChangeArrowheads="1"/>
          </p:cNvSpPr>
          <p:nvPr/>
        </p:nvSpPr>
        <p:spPr bwMode="auto">
          <a:xfrm rot="16200000">
            <a:off x="5773062" y="2240546"/>
            <a:ext cx="786498" cy="188069"/>
          </a:xfrm>
          <a:prstGeom prst="roundRect">
            <a:avLst>
              <a:gd name="adj" fmla="val 0"/>
            </a:avLst>
          </a:prstGeom>
          <a:solidFill>
            <a:srgbClr val="3A6D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1pPr>
            <a:lvl2pPr marL="742950" indent="-28575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2pPr>
            <a:lvl3pPr marL="11430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3pPr>
            <a:lvl4pPr marL="16002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4pPr>
            <a:lvl5pPr marL="2057400" indent="-228600" eaLnBrk="0" hangingPunct="0"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600">
                <a:solidFill>
                  <a:schemeClr val="tx1"/>
                </a:solidFill>
                <a:latin typeface="나눔고딕OTF Bold" pitchFamily="50" charset="-127"/>
                <a:ea typeface="나눔고딕OTF Bold" pitchFamily="50" charset="-127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sz="800" b="1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Integration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243" name="직선 연결선 242"/>
          <p:cNvCxnSpPr>
            <a:stCxn id="71" idx="2"/>
            <a:endCxn id="157" idx="0"/>
          </p:cNvCxnSpPr>
          <p:nvPr/>
        </p:nvCxnSpPr>
        <p:spPr>
          <a:xfrm flipH="1">
            <a:off x="1936325" y="2562112"/>
            <a:ext cx="3863" cy="6844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직선 연결선 243"/>
          <p:cNvCxnSpPr>
            <a:stCxn id="76" idx="2"/>
            <a:endCxn id="164" idx="0"/>
          </p:cNvCxnSpPr>
          <p:nvPr/>
        </p:nvCxnSpPr>
        <p:spPr>
          <a:xfrm flipH="1">
            <a:off x="2770243" y="2562112"/>
            <a:ext cx="3340" cy="6844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직선 연결선 244"/>
          <p:cNvCxnSpPr>
            <a:stCxn id="95" idx="2"/>
            <a:endCxn id="171" idx="0"/>
          </p:cNvCxnSpPr>
          <p:nvPr/>
        </p:nvCxnSpPr>
        <p:spPr>
          <a:xfrm flipH="1">
            <a:off x="3604161" y="2562112"/>
            <a:ext cx="2817" cy="6844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직선 연결선 245"/>
          <p:cNvCxnSpPr>
            <a:stCxn id="122" idx="2"/>
            <a:endCxn id="178" idx="0"/>
          </p:cNvCxnSpPr>
          <p:nvPr/>
        </p:nvCxnSpPr>
        <p:spPr>
          <a:xfrm flipH="1">
            <a:off x="4438079" y="2562112"/>
            <a:ext cx="2294" cy="6844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직선 연결선 246"/>
          <p:cNvCxnSpPr>
            <a:stCxn id="140" idx="2"/>
            <a:endCxn id="185" idx="0"/>
          </p:cNvCxnSpPr>
          <p:nvPr/>
        </p:nvCxnSpPr>
        <p:spPr>
          <a:xfrm flipH="1">
            <a:off x="5271996" y="2562112"/>
            <a:ext cx="1772" cy="6844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직선 연결선 247"/>
          <p:cNvCxnSpPr>
            <a:stCxn id="122" idx="2"/>
            <a:endCxn id="171" idx="0"/>
          </p:cNvCxnSpPr>
          <p:nvPr/>
        </p:nvCxnSpPr>
        <p:spPr>
          <a:xfrm flipH="1">
            <a:off x="3604161" y="2562112"/>
            <a:ext cx="836212" cy="6844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직선 연결선 248"/>
          <p:cNvCxnSpPr>
            <a:stCxn id="157" idx="2"/>
            <a:endCxn id="192" idx="0"/>
          </p:cNvCxnSpPr>
          <p:nvPr/>
        </p:nvCxnSpPr>
        <p:spPr>
          <a:xfrm flipH="1">
            <a:off x="1933259" y="4146595"/>
            <a:ext cx="3066" cy="4632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직선 연결선 249"/>
          <p:cNvCxnSpPr>
            <a:stCxn id="185" idx="2"/>
            <a:endCxn id="192" idx="0"/>
          </p:cNvCxnSpPr>
          <p:nvPr/>
        </p:nvCxnSpPr>
        <p:spPr>
          <a:xfrm flipH="1">
            <a:off x="1933259" y="4146595"/>
            <a:ext cx="3338737" cy="4632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직선 연결선 250"/>
          <p:cNvCxnSpPr>
            <a:stCxn id="164" idx="2"/>
            <a:endCxn id="199" idx="0"/>
          </p:cNvCxnSpPr>
          <p:nvPr/>
        </p:nvCxnSpPr>
        <p:spPr>
          <a:xfrm>
            <a:off x="2770243" y="4146595"/>
            <a:ext cx="240382" cy="4632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직선 연결선 251"/>
          <p:cNvCxnSpPr>
            <a:stCxn id="171" idx="2"/>
            <a:endCxn id="192" idx="0"/>
          </p:cNvCxnSpPr>
          <p:nvPr/>
        </p:nvCxnSpPr>
        <p:spPr>
          <a:xfrm flipH="1">
            <a:off x="1933259" y="4146595"/>
            <a:ext cx="1670902" cy="4632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3" name="직선 연결선 252"/>
          <p:cNvCxnSpPr>
            <a:stCxn id="178" idx="2"/>
            <a:endCxn id="206" idx="0"/>
          </p:cNvCxnSpPr>
          <p:nvPr/>
        </p:nvCxnSpPr>
        <p:spPr>
          <a:xfrm flipH="1">
            <a:off x="4087990" y="4146595"/>
            <a:ext cx="350089" cy="4632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꺾인 연결선 253"/>
          <p:cNvCxnSpPr>
            <a:stCxn id="222" idx="1"/>
            <a:endCxn id="217" idx="3"/>
          </p:cNvCxnSpPr>
          <p:nvPr/>
        </p:nvCxnSpPr>
        <p:spPr>
          <a:xfrm rot="10800000">
            <a:off x="5772592" y="2142289"/>
            <a:ext cx="561606" cy="2699235"/>
          </a:xfrm>
          <a:prstGeom prst="bentConnector3">
            <a:avLst>
              <a:gd name="adj1" fmla="val 61950"/>
            </a:avLst>
          </a:prstGeom>
          <a:ln>
            <a:solidFill>
              <a:schemeClr val="accent3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꺾인 연결선 254"/>
          <p:cNvCxnSpPr>
            <a:stCxn id="222" idx="1"/>
            <a:endCxn id="218" idx="3"/>
          </p:cNvCxnSpPr>
          <p:nvPr/>
        </p:nvCxnSpPr>
        <p:spPr>
          <a:xfrm rot="10800000">
            <a:off x="5777340" y="3696595"/>
            <a:ext cx="556859" cy="1144928"/>
          </a:xfrm>
          <a:prstGeom prst="bentConnector3">
            <a:avLst>
              <a:gd name="adj1" fmla="val 63558"/>
            </a:avLst>
          </a:prstGeom>
          <a:ln>
            <a:solidFill>
              <a:schemeClr val="accent3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6" name="꺾인 연결선 255"/>
          <p:cNvCxnSpPr>
            <a:stCxn id="222" idx="1"/>
            <a:endCxn id="219" idx="3"/>
          </p:cNvCxnSpPr>
          <p:nvPr/>
        </p:nvCxnSpPr>
        <p:spPr>
          <a:xfrm rot="10800000" flipV="1">
            <a:off x="4522576" y="4841522"/>
            <a:ext cx="1811623" cy="218339"/>
          </a:xfrm>
          <a:prstGeom prst="bentConnector3">
            <a:avLst>
              <a:gd name="adj1" fmla="val 18975"/>
            </a:avLst>
          </a:prstGeom>
          <a:ln>
            <a:solidFill>
              <a:schemeClr val="accent3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꺾인 연결선 256"/>
          <p:cNvCxnSpPr>
            <a:stCxn id="214" idx="1"/>
            <a:endCxn id="192" idx="2"/>
          </p:cNvCxnSpPr>
          <p:nvPr/>
        </p:nvCxnSpPr>
        <p:spPr>
          <a:xfrm rot="10800000">
            <a:off x="1933260" y="5509863"/>
            <a:ext cx="4400939" cy="141855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꺾인 연결선 257"/>
          <p:cNvCxnSpPr>
            <a:stCxn id="214" idx="1"/>
            <a:endCxn id="206" idx="2"/>
          </p:cNvCxnSpPr>
          <p:nvPr/>
        </p:nvCxnSpPr>
        <p:spPr>
          <a:xfrm rot="10800000">
            <a:off x="4087990" y="5509863"/>
            <a:ext cx="2246208" cy="141855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9" name="그룹 258"/>
          <p:cNvGrpSpPr/>
          <p:nvPr/>
        </p:nvGrpSpPr>
        <p:grpSpPr>
          <a:xfrm>
            <a:off x="8371986" y="2887258"/>
            <a:ext cx="530916" cy="958391"/>
            <a:chOff x="8693692" y="2286932"/>
            <a:chExt cx="530916" cy="958391"/>
          </a:xfrm>
        </p:grpSpPr>
        <p:sp>
          <p:nvSpPr>
            <p:cNvPr id="260" name="직사각형 259"/>
            <p:cNvSpPr/>
            <p:nvPr/>
          </p:nvSpPr>
          <p:spPr>
            <a:xfrm>
              <a:off x="8709078" y="2297023"/>
              <a:ext cx="482888" cy="9483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61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844565" y="2551957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62" name="Text Box 148"/>
            <p:cNvSpPr txBox="1">
              <a:spLocks noChangeArrowheads="1"/>
            </p:cNvSpPr>
            <p:nvPr/>
          </p:nvSpPr>
          <p:spPr bwMode="auto">
            <a:xfrm>
              <a:off x="8693692" y="2286932"/>
              <a:ext cx="530916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1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정보</a:t>
              </a:r>
              <a:r>
                <a:rPr kumimoji="0" lang="ko-KR" altLang="en-US" sz="9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계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263" name="Picture 14" descr="data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14976" y="2993323"/>
              <a:ext cx="333536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64" name="직선 연결선 263"/>
            <p:cNvCxnSpPr>
              <a:stCxn id="261" idx="2"/>
              <a:endCxn id="263" idx="0"/>
            </p:cNvCxnSpPr>
            <p:nvPr/>
          </p:nvCxnSpPr>
          <p:spPr>
            <a:xfrm flipH="1">
              <a:off x="8981744" y="2930107"/>
              <a:ext cx="891" cy="6321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5" name="그룹 264"/>
          <p:cNvGrpSpPr/>
          <p:nvPr/>
        </p:nvGrpSpPr>
        <p:grpSpPr>
          <a:xfrm>
            <a:off x="7774756" y="2887258"/>
            <a:ext cx="530915" cy="958391"/>
            <a:chOff x="8693692" y="2286932"/>
            <a:chExt cx="530915" cy="958391"/>
          </a:xfrm>
        </p:grpSpPr>
        <p:sp>
          <p:nvSpPr>
            <p:cNvPr id="266" name="직사각형 265"/>
            <p:cNvSpPr/>
            <p:nvPr/>
          </p:nvSpPr>
          <p:spPr>
            <a:xfrm>
              <a:off x="8709078" y="2297023"/>
              <a:ext cx="482888" cy="9483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67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844565" y="2551957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68" name="Text Box 148"/>
            <p:cNvSpPr txBox="1">
              <a:spLocks noChangeArrowheads="1"/>
            </p:cNvSpPr>
            <p:nvPr/>
          </p:nvSpPr>
          <p:spPr bwMode="auto">
            <a:xfrm>
              <a:off x="8693692" y="2286932"/>
              <a:ext cx="530915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승인계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269" name="Picture 14" descr="data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14976" y="2993323"/>
              <a:ext cx="333536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70" name="직선 연결선 269"/>
            <p:cNvCxnSpPr>
              <a:stCxn id="267" idx="2"/>
              <a:endCxn id="269" idx="0"/>
            </p:cNvCxnSpPr>
            <p:nvPr/>
          </p:nvCxnSpPr>
          <p:spPr>
            <a:xfrm flipH="1">
              <a:off x="8981744" y="2930107"/>
              <a:ext cx="891" cy="6321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1" name="그룹 270"/>
          <p:cNvGrpSpPr/>
          <p:nvPr/>
        </p:nvGrpSpPr>
        <p:grpSpPr>
          <a:xfrm>
            <a:off x="7177525" y="2887258"/>
            <a:ext cx="530916" cy="958391"/>
            <a:chOff x="8693692" y="2286932"/>
            <a:chExt cx="530916" cy="958391"/>
          </a:xfrm>
        </p:grpSpPr>
        <p:sp>
          <p:nvSpPr>
            <p:cNvPr id="272" name="직사각형 271"/>
            <p:cNvSpPr/>
            <p:nvPr/>
          </p:nvSpPr>
          <p:spPr>
            <a:xfrm>
              <a:off x="8709078" y="2297023"/>
              <a:ext cx="482888" cy="9483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73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844565" y="2551957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74" name="Text Box 148"/>
            <p:cNvSpPr txBox="1">
              <a:spLocks noChangeArrowheads="1"/>
            </p:cNvSpPr>
            <p:nvPr/>
          </p:nvSpPr>
          <p:spPr bwMode="auto">
            <a:xfrm>
              <a:off x="8693692" y="2286932"/>
              <a:ext cx="530916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1" kern="0" noProof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기간</a:t>
              </a:r>
              <a:r>
                <a:rPr kumimoji="0" lang="ko-KR" altLang="en-US" sz="9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계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275" name="Picture 14" descr="data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14976" y="2993323"/>
              <a:ext cx="333536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76" name="직선 연결선 275"/>
            <p:cNvCxnSpPr>
              <a:stCxn id="273" idx="2"/>
              <a:endCxn id="275" idx="0"/>
            </p:cNvCxnSpPr>
            <p:nvPr/>
          </p:nvCxnSpPr>
          <p:spPr>
            <a:xfrm flipH="1">
              <a:off x="8981744" y="2930107"/>
              <a:ext cx="891" cy="6321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7" name="그룹 276"/>
          <p:cNvGrpSpPr/>
          <p:nvPr/>
        </p:nvGrpSpPr>
        <p:grpSpPr>
          <a:xfrm>
            <a:off x="7315971" y="4125874"/>
            <a:ext cx="561372" cy="958391"/>
            <a:chOff x="8678465" y="2286932"/>
            <a:chExt cx="561372" cy="958391"/>
          </a:xfrm>
        </p:grpSpPr>
        <p:sp>
          <p:nvSpPr>
            <p:cNvPr id="278" name="직사각형 277"/>
            <p:cNvSpPr/>
            <p:nvPr/>
          </p:nvSpPr>
          <p:spPr>
            <a:xfrm>
              <a:off x="8709078" y="2297023"/>
              <a:ext cx="482888" cy="9483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79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844565" y="2551957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80" name="Text Box 148"/>
            <p:cNvSpPr txBox="1">
              <a:spLocks noChangeArrowheads="1"/>
            </p:cNvSpPr>
            <p:nvPr/>
          </p:nvSpPr>
          <p:spPr bwMode="auto">
            <a:xfrm>
              <a:off x="8678465" y="2286932"/>
              <a:ext cx="561372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1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Legacy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281" name="Picture 14" descr="data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14976" y="2993323"/>
              <a:ext cx="333536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82" name="직선 연결선 281"/>
            <p:cNvCxnSpPr>
              <a:stCxn id="279" idx="2"/>
              <a:endCxn id="281" idx="0"/>
            </p:cNvCxnSpPr>
            <p:nvPr/>
          </p:nvCxnSpPr>
          <p:spPr>
            <a:xfrm flipH="1">
              <a:off x="8981744" y="2930107"/>
              <a:ext cx="891" cy="6321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3" name="그룹 282"/>
          <p:cNvGrpSpPr/>
          <p:nvPr/>
        </p:nvGrpSpPr>
        <p:grpSpPr>
          <a:xfrm>
            <a:off x="7946664" y="4144070"/>
            <a:ext cx="496295" cy="958391"/>
            <a:chOff x="8709078" y="2286932"/>
            <a:chExt cx="496295" cy="958391"/>
          </a:xfrm>
        </p:grpSpPr>
        <p:sp>
          <p:nvSpPr>
            <p:cNvPr id="284" name="직사각형 283"/>
            <p:cNvSpPr/>
            <p:nvPr/>
          </p:nvSpPr>
          <p:spPr>
            <a:xfrm>
              <a:off x="8709078" y="2297023"/>
              <a:ext cx="482888" cy="948300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accent5">
                  <a:lumMod val="60000"/>
                  <a:lumOff val="40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85" name="Picture 99" descr="Picture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8844565" y="2551957"/>
              <a:ext cx="276139" cy="3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86" name="Text Box 148"/>
            <p:cNvSpPr txBox="1">
              <a:spLocks noChangeArrowheads="1"/>
            </p:cNvSpPr>
            <p:nvPr/>
          </p:nvSpPr>
          <p:spPr bwMode="auto">
            <a:xfrm>
              <a:off x="8712929" y="2286932"/>
              <a:ext cx="492444" cy="23083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1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MDM</a:t>
              </a:r>
              <a:endParaRPr kumimoji="0" lang="en-US" altLang="ko-KR" sz="9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287" name="Picture 14" descr="data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14976" y="2993323"/>
              <a:ext cx="333536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88" name="직선 연결선 287"/>
            <p:cNvCxnSpPr>
              <a:stCxn id="285" idx="2"/>
              <a:endCxn id="287" idx="0"/>
            </p:cNvCxnSpPr>
            <p:nvPr/>
          </p:nvCxnSpPr>
          <p:spPr>
            <a:xfrm flipH="1">
              <a:off x="8981744" y="2930107"/>
              <a:ext cx="891" cy="6321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89" name="꺾인 연결선 288"/>
          <p:cNvCxnSpPr>
            <a:stCxn id="145" idx="3"/>
            <a:endCxn id="272" idx="0"/>
          </p:cNvCxnSpPr>
          <p:nvPr/>
        </p:nvCxnSpPr>
        <p:spPr>
          <a:xfrm flipV="1">
            <a:off x="6862546" y="2897349"/>
            <a:ext cx="571809" cy="323784"/>
          </a:xfrm>
          <a:prstGeom prst="bentConnector4">
            <a:avLst>
              <a:gd name="adj1" fmla="val 28888"/>
              <a:gd name="adj2" fmla="val 146639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" name="꺾인 연결선 289"/>
          <p:cNvCxnSpPr>
            <a:stCxn id="145" idx="3"/>
            <a:endCxn id="266" idx="0"/>
          </p:cNvCxnSpPr>
          <p:nvPr/>
        </p:nvCxnSpPr>
        <p:spPr>
          <a:xfrm flipV="1">
            <a:off x="6862546" y="2897349"/>
            <a:ext cx="1169040" cy="323784"/>
          </a:xfrm>
          <a:prstGeom prst="bentConnector4">
            <a:avLst>
              <a:gd name="adj1" fmla="val 14305"/>
              <a:gd name="adj2" fmla="val 149184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1" name="꺾인 연결선 290"/>
          <p:cNvCxnSpPr>
            <a:stCxn id="145" idx="3"/>
            <a:endCxn id="260" idx="0"/>
          </p:cNvCxnSpPr>
          <p:nvPr/>
        </p:nvCxnSpPr>
        <p:spPr>
          <a:xfrm flipV="1">
            <a:off x="6862546" y="2897349"/>
            <a:ext cx="1766270" cy="323784"/>
          </a:xfrm>
          <a:prstGeom prst="bentConnector4">
            <a:avLst>
              <a:gd name="adj1" fmla="val 9118"/>
              <a:gd name="adj2" fmla="val 146639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꺾인 연결선 291"/>
          <p:cNvCxnSpPr>
            <a:stCxn id="150" idx="3"/>
            <a:endCxn id="281" idx="2"/>
          </p:cNvCxnSpPr>
          <p:nvPr/>
        </p:nvCxnSpPr>
        <p:spPr>
          <a:xfrm>
            <a:off x="6862546" y="4031328"/>
            <a:ext cx="756704" cy="1052937"/>
          </a:xfrm>
          <a:prstGeom prst="bentConnector4">
            <a:avLst>
              <a:gd name="adj1" fmla="val 38981"/>
              <a:gd name="adj2" fmla="val 121711"/>
            </a:avLst>
          </a:prstGeom>
          <a:ln>
            <a:solidFill>
              <a:schemeClr val="accent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꺾인 연결선 292"/>
          <p:cNvCxnSpPr>
            <a:stCxn id="150" idx="3"/>
            <a:endCxn id="284" idx="2"/>
          </p:cNvCxnSpPr>
          <p:nvPr/>
        </p:nvCxnSpPr>
        <p:spPr>
          <a:xfrm>
            <a:off x="6862546" y="4031328"/>
            <a:ext cx="1325562" cy="1071133"/>
          </a:xfrm>
          <a:prstGeom prst="bentConnector4">
            <a:avLst>
              <a:gd name="adj1" fmla="val 22871"/>
              <a:gd name="adj2" fmla="val 119035"/>
            </a:avLst>
          </a:prstGeom>
          <a:ln>
            <a:solidFill>
              <a:schemeClr val="accent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꺾인 연결선 293"/>
          <p:cNvCxnSpPr>
            <a:stCxn id="150" idx="3"/>
            <a:endCxn id="272" idx="2"/>
          </p:cNvCxnSpPr>
          <p:nvPr/>
        </p:nvCxnSpPr>
        <p:spPr>
          <a:xfrm flipV="1">
            <a:off x="6862546" y="3845649"/>
            <a:ext cx="571809" cy="185679"/>
          </a:xfrm>
          <a:prstGeom prst="bentConnector2">
            <a:avLst/>
          </a:prstGeom>
          <a:ln>
            <a:solidFill>
              <a:schemeClr val="accent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꺾인 연결선 294"/>
          <p:cNvCxnSpPr>
            <a:stCxn id="150" idx="3"/>
            <a:endCxn id="266" idx="2"/>
          </p:cNvCxnSpPr>
          <p:nvPr/>
        </p:nvCxnSpPr>
        <p:spPr>
          <a:xfrm flipV="1">
            <a:off x="6862546" y="3845649"/>
            <a:ext cx="1169040" cy="185679"/>
          </a:xfrm>
          <a:prstGeom prst="bentConnector2">
            <a:avLst/>
          </a:prstGeom>
          <a:ln>
            <a:solidFill>
              <a:schemeClr val="accent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직선 화살표 연결선 295"/>
          <p:cNvCxnSpPr/>
          <p:nvPr/>
        </p:nvCxnSpPr>
        <p:spPr>
          <a:xfrm>
            <a:off x="7023340" y="3232159"/>
            <a:ext cx="1026" cy="715614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직선 화살표 연결선 296"/>
          <p:cNvCxnSpPr/>
          <p:nvPr/>
        </p:nvCxnSpPr>
        <p:spPr>
          <a:xfrm>
            <a:off x="7023340" y="3947773"/>
            <a:ext cx="583762" cy="1353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직선 화살표 연결선 297"/>
          <p:cNvCxnSpPr>
            <a:stCxn id="280" idx="0"/>
          </p:cNvCxnSpPr>
          <p:nvPr/>
        </p:nvCxnSpPr>
        <p:spPr>
          <a:xfrm flipV="1">
            <a:off x="7596657" y="3946895"/>
            <a:ext cx="0" cy="178979"/>
          </a:xfrm>
          <a:prstGeom prst="straightConnector1">
            <a:avLst/>
          </a:prstGeom>
          <a:ln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화살표 연결선 298"/>
          <p:cNvCxnSpPr>
            <a:stCxn id="286" idx="0"/>
          </p:cNvCxnSpPr>
          <p:nvPr/>
        </p:nvCxnSpPr>
        <p:spPr>
          <a:xfrm flipH="1" flipV="1">
            <a:off x="8193111" y="3946436"/>
            <a:ext cx="3626" cy="197634"/>
          </a:xfrm>
          <a:prstGeom prst="straightConnector1">
            <a:avLst/>
          </a:prstGeom>
          <a:ln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직선 화살표 연결선 299"/>
          <p:cNvCxnSpPr/>
          <p:nvPr/>
        </p:nvCxnSpPr>
        <p:spPr>
          <a:xfrm flipV="1">
            <a:off x="7602339" y="3947773"/>
            <a:ext cx="594398" cy="16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꺾인 연결선 300"/>
          <p:cNvCxnSpPr>
            <a:stCxn id="150" idx="3"/>
            <a:endCxn id="260" idx="2"/>
          </p:cNvCxnSpPr>
          <p:nvPr/>
        </p:nvCxnSpPr>
        <p:spPr>
          <a:xfrm flipV="1">
            <a:off x="6862546" y="3845649"/>
            <a:ext cx="1766270" cy="185679"/>
          </a:xfrm>
          <a:prstGeom prst="bentConnector2">
            <a:avLst/>
          </a:prstGeom>
          <a:ln>
            <a:solidFill>
              <a:schemeClr val="accent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2" name="직사각형 301"/>
          <p:cNvSpPr/>
          <p:nvPr/>
        </p:nvSpPr>
        <p:spPr>
          <a:xfrm>
            <a:off x="7117149" y="1350636"/>
            <a:ext cx="910118" cy="11309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kern="0" noProof="0" dirty="0" smtClean="0">
                <a:ea typeface="맑은 고딕" panose="020B0503020000020004" pitchFamily="50" charset="-127"/>
              </a:rPr>
              <a:t>한국신용평가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03" name="직사각형 302"/>
          <p:cNvSpPr/>
          <p:nvPr/>
        </p:nvSpPr>
        <p:spPr>
          <a:xfrm>
            <a:off x="7117149" y="1479850"/>
            <a:ext cx="910118" cy="11672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ea typeface="맑은 고딕" panose="020B0503020000020004" pitchFamily="50" charset="-127"/>
              </a:rPr>
              <a:t>아이마켓코리아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04" name="직사각형 303"/>
          <p:cNvSpPr/>
          <p:nvPr/>
        </p:nvSpPr>
        <p:spPr>
          <a:xfrm>
            <a:off x="7117149" y="1612695"/>
            <a:ext cx="910118" cy="11672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kern="0" dirty="0" err="1" smtClean="0">
                <a:ea typeface="맑은 고딕" panose="020B0503020000020004" pitchFamily="50" charset="-127"/>
              </a:rPr>
              <a:t>리빙프라자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05" name="직사각형 304"/>
          <p:cNvSpPr/>
          <p:nvPr/>
        </p:nvSpPr>
        <p:spPr>
          <a:xfrm>
            <a:off x="7117149" y="1745540"/>
            <a:ext cx="910118" cy="11672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ea typeface="맑은 고딕" panose="020B0503020000020004" pitchFamily="50" charset="-127"/>
              </a:rPr>
              <a:t>세메스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06" name="직사각형 305"/>
          <p:cNvSpPr/>
          <p:nvPr/>
        </p:nvSpPr>
        <p:spPr>
          <a:xfrm>
            <a:off x="7117149" y="1878385"/>
            <a:ext cx="910118" cy="11672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0" cap="none" spc="0" normalizeH="0" baseline="0" noProof="0" dirty="0" err="1" smtClean="0">
                <a:ln>
                  <a:noFill/>
                </a:ln>
                <a:effectLst/>
                <a:uLnTx/>
                <a:uFillTx/>
                <a:ea typeface="맑은 고딕" panose="020B0503020000020004" pitchFamily="50" charset="-127"/>
              </a:rPr>
              <a:t>삼성스테코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07" name="직사각형 306"/>
          <p:cNvSpPr/>
          <p:nvPr/>
        </p:nvSpPr>
        <p:spPr>
          <a:xfrm>
            <a:off x="8190680" y="1366760"/>
            <a:ext cx="910118" cy="11309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ea typeface="맑은 고딕" panose="020B0503020000020004" pitchFamily="50" charset="-127"/>
              </a:rPr>
              <a:t>처음앤씨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08" name="직사각형 307"/>
          <p:cNvSpPr/>
          <p:nvPr/>
        </p:nvSpPr>
        <p:spPr>
          <a:xfrm>
            <a:off x="8190680" y="1495974"/>
            <a:ext cx="910118" cy="11672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0" cap="none" spc="0" normalizeH="0" baseline="0" noProof="0" dirty="0" err="1" smtClean="0">
                <a:ln>
                  <a:noFill/>
                </a:ln>
                <a:effectLst/>
                <a:uLnTx/>
                <a:uFillTx/>
                <a:ea typeface="맑은 고딕" panose="020B0503020000020004" pitchFamily="50" charset="-127"/>
              </a:rPr>
              <a:t>allat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09" name="직사각형 308"/>
          <p:cNvSpPr/>
          <p:nvPr/>
        </p:nvSpPr>
        <p:spPr>
          <a:xfrm>
            <a:off x="8190680" y="1628819"/>
            <a:ext cx="910118" cy="11672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kern="0" noProof="0" dirty="0" smtClean="0">
                <a:ea typeface="맑은 고딕" panose="020B0503020000020004" pitchFamily="50" charset="-127"/>
              </a:rPr>
              <a:t>한화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10" name="직사각형 309"/>
          <p:cNvSpPr/>
          <p:nvPr/>
        </p:nvSpPr>
        <p:spPr>
          <a:xfrm>
            <a:off x="8190680" y="1761664"/>
            <a:ext cx="910118" cy="11672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0" cap="none" spc="0" normalizeH="0" baseline="0" noProof="0" dirty="0" err="1" smtClean="0">
                <a:ln>
                  <a:noFill/>
                </a:ln>
                <a:effectLst/>
                <a:uLnTx/>
                <a:uFillTx/>
                <a:ea typeface="맑은 고딕" panose="020B0503020000020004" pitchFamily="50" charset="-127"/>
              </a:rPr>
              <a:t>굿스플로</a:t>
            </a:r>
            <a:r>
              <a:rPr kumimoji="0" lang="en-US" altLang="ko-KR" sz="800" b="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ea typeface="맑은 고딕" panose="020B0503020000020004" pitchFamily="50" charset="-127"/>
              </a:rPr>
              <a:t>IDC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11" name="직사각형 310"/>
          <p:cNvSpPr/>
          <p:nvPr/>
        </p:nvSpPr>
        <p:spPr>
          <a:xfrm>
            <a:off x="8190680" y="1894509"/>
            <a:ext cx="910118" cy="11672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kern="0" smtClean="0">
                <a:ea typeface="맑은 고딕" panose="020B0503020000020004" pitchFamily="50" charset="-127"/>
              </a:rPr>
              <a:t>블록체인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sp>
        <p:nvSpPr>
          <p:cNvPr id="312" name="직사각형 311"/>
          <p:cNvSpPr/>
          <p:nvPr/>
        </p:nvSpPr>
        <p:spPr>
          <a:xfrm>
            <a:off x="8190680" y="2024472"/>
            <a:ext cx="910118" cy="11672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0" cap="none" spc="0" normalizeH="0" baseline="0" noProof="0" dirty="0" err="1" smtClean="0">
                <a:ln>
                  <a:noFill/>
                </a:ln>
                <a:effectLst/>
                <a:uLnTx/>
                <a:uFillTx/>
                <a:ea typeface="맑은 고딕" panose="020B0503020000020004" pitchFamily="50" charset="-127"/>
              </a:rPr>
              <a:t>하나공전소</a:t>
            </a:r>
            <a:endParaRPr kumimoji="0" lang="ko-KR" altLang="en-US" sz="8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cxnSp>
        <p:nvCxnSpPr>
          <p:cNvPr id="313" name="꺾인 연결선 312"/>
          <p:cNvCxnSpPr>
            <a:stCxn id="155" idx="1"/>
            <a:endCxn id="226" idx="3"/>
          </p:cNvCxnSpPr>
          <p:nvPr/>
        </p:nvCxnSpPr>
        <p:spPr>
          <a:xfrm rot="10800000" flipV="1">
            <a:off x="6862547" y="2318054"/>
            <a:ext cx="314979" cy="92883"/>
          </a:xfrm>
          <a:prstGeom prst="bentConnector3">
            <a:avLst>
              <a:gd name="adj1" fmla="val 50000"/>
            </a:avLst>
          </a:prstGeom>
          <a:ln w="12700">
            <a:solidFill>
              <a:schemeClr val="bg1">
                <a:lumMod val="50000"/>
              </a:schemeClr>
            </a:solidFill>
            <a:prstDash val="sys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꺾인 연결선 313"/>
          <p:cNvCxnSpPr>
            <a:stCxn id="306" idx="2"/>
            <a:endCxn id="154" idx="0"/>
          </p:cNvCxnSpPr>
          <p:nvPr/>
        </p:nvCxnSpPr>
        <p:spPr>
          <a:xfrm rot="16200000" flipH="1">
            <a:off x="7501420" y="2065894"/>
            <a:ext cx="148763" cy="7186"/>
          </a:xfrm>
          <a:prstGeom prst="bentConnector3">
            <a:avLst>
              <a:gd name="adj1" fmla="val 50000"/>
            </a:avLst>
          </a:prstGeom>
          <a:ln w="12700">
            <a:solidFill>
              <a:schemeClr val="bg1">
                <a:lumMod val="50000"/>
              </a:schemeClr>
            </a:solidFill>
            <a:prstDash val="sys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꺾인 연결선 314"/>
          <p:cNvCxnSpPr>
            <a:stCxn id="312" idx="2"/>
          </p:cNvCxnSpPr>
          <p:nvPr/>
        </p:nvCxnSpPr>
        <p:spPr>
          <a:xfrm rot="5400000">
            <a:off x="8173112" y="1845428"/>
            <a:ext cx="176862" cy="768393"/>
          </a:xfrm>
          <a:prstGeom prst="bentConnector2">
            <a:avLst/>
          </a:prstGeom>
          <a:ln w="12700">
            <a:solidFill>
              <a:srgbClr val="FFC000"/>
            </a:solidFill>
            <a:prstDash val="sysDash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직선 연결선 315"/>
          <p:cNvCxnSpPr/>
          <p:nvPr/>
        </p:nvCxnSpPr>
        <p:spPr>
          <a:xfrm>
            <a:off x="5772591" y="3362169"/>
            <a:ext cx="122817" cy="1547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직선 연결선 316"/>
          <p:cNvCxnSpPr>
            <a:stCxn id="226" idx="1"/>
          </p:cNvCxnSpPr>
          <p:nvPr/>
        </p:nvCxnSpPr>
        <p:spPr>
          <a:xfrm flipH="1" flipV="1">
            <a:off x="5895408" y="2410937"/>
            <a:ext cx="438790" cy="1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직선 연결선 317"/>
          <p:cNvCxnSpPr/>
          <p:nvPr/>
        </p:nvCxnSpPr>
        <p:spPr>
          <a:xfrm>
            <a:off x="5895408" y="2410937"/>
            <a:ext cx="0" cy="2298807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직선 연결선 318"/>
          <p:cNvCxnSpPr/>
          <p:nvPr/>
        </p:nvCxnSpPr>
        <p:spPr>
          <a:xfrm>
            <a:off x="4522575" y="4688184"/>
            <a:ext cx="1372833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꺾인 연결선 319"/>
          <p:cNvCxnSpPr>
            <a:endCxn id="145" idx="1"/>
          </p:cNvCxnSpPr>
          <p:nvPr/>
        </p:nvCxnSpPr>
        <p:spPr>
          <a:xfrm flipV="1">
            <a:off x="5772591" y="3221133"/>
            <a:ext cx="561607" cy="309300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꺾인 연결선 320"/>
          <p:cNvCxnSpPr>
            <a:endCxn id="150" idx="1"/>
          </p:cNvCxnSpPr>
          <p:nvPr/>
        </p:nvCxnSpPr>
        <p:spPr>
          <a:xfrm>
            <a:off x="5826828" y="3530433"/>
            <a:ext cx="507370" cy="500895"/>
          </a:xfrm>
          <a:prstGeom prst="bentConnector3">
            <a:avLst>
              <a:gd name="adj1" fmla="val 45494"/>
            </a:avLst>
          </a:prstGeom>
          <a:ln>
            <a:solidFill>
              <a:schemeClr val="accent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꺾인 연결선 321"/>
          <p:cNvCxnSpPr>
            <a:stCxn id="219" idx="3"/>
            <a:endCxn id="150" idx="1"/>
          </p:cNvCxnSpPr>
          <p:nvPr/>
        </p:nvCxnSpPr>
        <p:spPr>
          <a:xfrm flipV="1">
            <a:off x="4522575" y="4031328"/>
            <a:ext cx="1811623" cy="1028534"/>
          </a:xfrm>
          <a:prstGeom prst="bentConnector3">
            <a:avLst>
              <a:gd name="adj1" fmla="val 84070"/>
            </a:avLst>
          </a:prstGeom>
          <a:ln>
            <a:solidFill>
              <a:schemeClr val="accent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0851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10. </a:t>
            </a:r>
            <a:r>
              <a:rPr kumimoji="0" lang="ko-KR" altLang="en-US" sz="1600" b="1" dirty="0" smtClean="0"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7" name="텍스트 개체 틀 1"/>
          <p:cNvSpPr txBox="1">
            <a:spLocks/>
          </p:cNvSpPr>
          <p:nvPr/>
        </p:nvSpPr>
        <p:spPr>
          <a:xfrm>
            <a:off x="558500" y="979785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en-US" altLang="ko-KR" sz="1200" dirty="0" smtClean="0">
                <a:latin typeface="맑은 고딕" pitchFamily="50" charset="-127"/>
              </a:rPr>
              <a:t>U2L </a:t>
            </a:r>
            <a:r>
              <a:rPr kumimoji="0" lang="ko-KR" altLang="en-US" sz="1200" dirty="0" smtClean="0">
                <a:latin typeface="맑은 고딕" pitchFamily="50" charset="-127"/>
              </a:rPr>
              <a:t>운영계 </a:t>
            </a:r>
            <a:r>
              <a:rPr kumimoji="0" lang="en-US" altLang="ko-KR" sz="1200" dirty="0" smtClean="0">
                <a:latin typeface="맑은 고딕" pitchFamily="50" charset="-127"/>
              </a:rPr>
              <a:t>DB </a:t>
            </a:r>
            <a:r>
              <a:rPr kumimoji="0" lang="ko-KR" altLang="en-US" sz="1200" dirty="0" smtClean="0">
                <a:latin typeface="맑은 고딕" pitchFamily="50" charset="-127"/>
              </a:rPr>
              <a:t>시스템의 </a:t>
            </a:r>
            <a:r>
              <a:rPr kumimoji="0" lang="en-US" altLang="ko-KR" sz="1200" dirty="0" smtClean="0">
                <a:latin typeface="맑은 고딕" pitchFamily="50" charset="-127"/>
              </a:rPr>
              <a:t>DBMS</a:t>
            </a:r>
            <a:r>
              <a:rPr kumimoji="0" lang="ko-KR" altLang="en-US" sz="1200" dirty="0" smtClean="0">
                <a:latin typeface="맑은 고딕" pitchFamily="50" charset="-127"/>
              </a:rPr>
              <a:t>는 </a:t>
            </a:r>
            <a:r>
              <a:rPr kumimoji="0" lang="en-US" altLang="ko-KR" sz="1200" dirty="0"/>
              <a:t>EnterpriseDB 9.5.7.12 </a:t>
            </a:r>
            <a:r>
              <a:rPr kumimoji="0" lang="ko-KR" altLang="en-US" sz="1200" dirty="0" smtClean="0"/>
              <a:t>설치하고 </a:t>
            </a:r>
            <a:r>
              <a:rPr kumimoji="0" lang="en-US" altLang="ko-KR" sz="1200" dirty="0" smtClean="0"/>
              <a:t>MCCS</a:t>
            </a:r>
            <a:r>
              <a:rPr kumimoji="0" lang="ko-KR" altLang="en-US" sz="1200" dirty="0" smtClean="0"/>
              <a:t> 활용한 </a:t>
            </a:r>
            <a:r>
              <a:rPr kumimoji="0" lang="en-US" altLang="ko-KR" sz="1200" dirty="0" smtClean="0"/>
              <a:t>Active-Standby HA </a:t>
            </a:r>
            <a:r>
              <a:rPr kumimoji="0" lang="ko-KR" altLang="en-US" sz="1200" dirty="0" smtClean="0"/>
              <a:t>시스템으로 구성함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/>
          </p:nvPr>
        </p:nvGraphicFramePr>
        <p:xfrm>
          <a:off x="809596" y="1773065"/>
          <a:ext cx="8679908" cy="1973437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DATABASE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pint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ENCODING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UTF8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on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EDBHOME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/pg95int/9.5AS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8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latin typeface="+mn-lt"/>
                          <a:ea typeface="굴림"/>
                          <a:cs typeface="Raavi"/>
                        </a:rPr>
                        <a:t>PGDATA</a:t>
                      </a:r>
                      <a:endParaRPr lang="ko-KR" altLang="ko-KR" sz="1050" kern="100" dirty="0" smtClean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pg_data_pint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68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oragrid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/grid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latin typeface="맑은 고딕"/>
                          <a:ea typeface="굴림"/>
                          <a:cs typeface="Raavi"/>
                        </a:rPr>
                        <a:t>LOG_DIRECTORY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/log/pg95int/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pg_log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latin typeface="맑은 고딕"/>
                          <a:ea typeface="굴림"/>
                          <a:cs typeface="Raavi"/>
                        </a:rPr>
                        <a:t>EDB_AUDIT_DIRECTORY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/log/pg95int/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edb_audit_log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822296" y="4338465"/>
          <a:ext cx="8679908" cy="1480875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titn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ENCODING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UTF8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on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EDBHOME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/pg95itn/9.5AS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latin typeface="+mn-lt"/>
                          <a:ea typeface="굴림"/>
                          <a:cs typeface="Raavi"/>
                        </a:rPr>
                        <a:t>PGDATA</a:t>
                      </a:r>
                      <a:endParaRPr lang="ko-KR" altLang="ko-KR" sz="1050" kern="100" dirty="0" smtClean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pg_data_titn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latin typeface="맑은 고딕"/>
                          <a:ea typeface="굴림"/>
                          <a:cs typeface="Raavi"/>
                        </a:rPr>
                        <a:t>LOG_DIRECTORY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/log/pg95itn/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pg_log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1" name="텍스트 개체 틀 1"/>
          <p:cNvSpPr txBox="1">
            <a:spLocks/>
          </p:cNvSpPr>
          <p:nvPr/>
        </p:nvSpPr>
        <p:spPr>
          <a:xfrm>
            <a:off x="822296" y="14405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텍스트 개체 틀 1"/>
          <p:cNvSpPr txBox="1">
            <a:spLocks/>
          </p:cNvSpPr>
          <p:nvPr/>
        </p:nvSpPr>
        <p:spPr>
          <a:xfrm>
            <a:off x="822296" y="39932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개</a:t>
            </a:r>
            <a:r>
              <a:rPr kumimoji="0" lang="ko-KR" altLang="en-US" sz="1200" dirty="0">
                <a:latin typeface="맑은 고딕" pitchFamily="50" charset="-127"/>
                <a:ea typeface="맑은 고딕" pitchFamily="50" charset="-127"/>
              </a:rPr>
              <a:t>발</a:t>
            </a: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83966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10. </a:t>
            </a:r>
            <a:r>
              <a:rPr kumimoji="0" lang="ko-KR" altLang="en-US" sz="1600" b="1" dirty="0" smtClean="0"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10.5.2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접속정보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47" name="Rectangle 4"/>
          <p:cNvSpPr>
            <a:spLocks noChangeArrowheads="1"/>
          </p:cNvSpPr>
          <p:nvPr/>
        </p:nvSpPr>
        <p:spPr bwMode="auto">
          <a:xfrm>
            <a:off x="595282" y="986014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1.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149" name="Rectangle 4"/>
          <p:cNvSpPr>
            <a:spLocks noChangeArrowheads="1"/>
          </p:cNvSpPr>
          <p:nvPr/>
        </p:nvSpPr>
        <p:spPr bwMode="auto">
          <a:xfrm>
            <a:off x="595282" y="26074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개발계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6925309"/>
              </p:ext>
            </p:extLst>
          </p:nvPr>
        </p:nvGraphicFramePr>
        <p:xfrm>
          <a:off x="416496" y="2891556"/>
          <a:ext cx="9000554" cy="631680"/>
        </p:xfrm>
        <a:graphic>
          <a:graphicData uri="http://schemas.openxmlformats.org/drawingml/2006/table">
            <a:tbl>
              <a:tblPr/>
              <a:tblGrid>
                <a:gridCol w="585986"/>
                <a:gridCol w="1327328"/>
                <a:gridCol w="1208423"/>
                <a:gridCol w="709485"/>
                <a:gridCol w="1548658"/>
                <a:gridCol w="851384"/>
                <a:gridCol w="924631"/>
                <a:gridCol w="1844659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Database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TITN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titndb01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40.10.22.158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1579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titn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5102464"/>
              </p:ext>
            </p:extLst>
          </p:nvPr>
        </p:nvGraphicFramePr>
        <p:xfrm>
          <a:off x="416496" y="1270098"/>
          <a:ext cx="9000554" cy="825600"/>
        </p:xfrm>
        <a:graphic>
          <a:graphicData uri="http://schemas.openxmlformats.org/drawingml/2006/table">
            <a:tbl>
              <a:tblPr/>
              <a:tblGrid>
                <a:gridCol w="465617"/>
                <a:gridCol w="1054677"/>
                <a:gridCol w="960197"/>
                <a:gridCol w="563746"/>
                <a:gridCol w="1230542"/>
                <a:gridCol w="1230542"/>
                <a:gridCol w="676499"/>
                <a:gridCol w="734700"/>
                <a:gridCol w="1170279"/>
                <a:gridCol w="913755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MCCS</a:t>
                      </a:r>
                      <a:r>
                        <a:rPr lang="en-US" sz="8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cluster </a:t>
                      </a:r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IP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Database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HA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pintdb0a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40.1.2.45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40.1.2.47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MCCS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이용 구성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pintdb0b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40.1.2.46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4359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10. </a:t>
            </a:r>
            <a:r>
              <a:rPr kumimoji="0" lang="ko-KR" altLang="en-US" sz="1600" b="1" dirty="0" smtClean="0"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</a:t>
            </a:r>
            <a:r>
              <a:rPr lang="en-US" altLang="ko-KR" sz="800" b="1" dirty="0" smtClean="0"/>
              <a:t>– pintdb0a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495300" y="1659228"/>
          <a:ext cx="8915400" cy="4370567"/>
        </p:xfrm>
        <a:graphic>
          <a:graphicData uri="http://schemas.openxmlformats.org/drawingml/2006/table">
            <a:tbl>
              <a:tblPr/>
              <a:tblGrid>
                <a:gridCol w="1937420"/>
                <a:gridCol w="936104"/>
                <a:gridCol w="792088"/>
                <a:gridCol w="1656184"/>
                <a:gridCol w="1080120"/>
                <a:gridCol w="1440160"/>
                <a:gridCol w="1073324"/>
              </a:tblGrid>
              <a:tr h="35375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Filesystem</a:t>
                      </a:r>
                    </a:p>
                  </a:txBody>
                  <a:tcPr marL="7151" marR="7151" marT="7151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Mounted on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사이즈</a:t>
                      </a:r>
                      <a:r>
                        <a:rPr lang="en-US" altLang="ko-KR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G)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사용그룹</a:t>
                      </a:r>
                      <a:endParaRPr lang="ko-KR" alt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담당자</a:t>
                      </a:r>
                      <a:endParaRPr lang="ko-KR" alt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비고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/dev/mapper/vg00-root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/dev/mapper/vg00-home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/home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일반사용자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홈디렉토리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/dev/mapper/vg00-CRASH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/CRASH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DUMP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저장공간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/dev/mapper/vg00-var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var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로그영역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/dev/sda1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/boot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boot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/dev/mapper/vglo00-pg95int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/pg95int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엔진 설치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/dev/mapper/vglo00-pg_arch_pint1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/pg_arch_pint1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PPAS Archive Log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/dev/mapper/vglo00-pg_data_pint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/pg_data_pint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PPAS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/dev/mapper/vglo00-pg_xlog_pint1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/pg_xlog_pint1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PPAS Transaction Log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/dev/mapper/vglo00-product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3rd vendor S/W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설치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/dev/mapper/vglo00-log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/log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로그 저장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김창균 책임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원성재 책임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/dev/mapper/vglo00-app_log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/app_log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어플리케이션 로그 저장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남지선 책임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/dev/mapper/vglo00-compile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/compile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/dev/mapper/vglo00-deploy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/deploy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/dev/mapper/vglo00-ps9</a:t>
                      </a:r>
                      <a:endParaRPr 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/ps9</a:t>
                      </a:r>
                      <a:endParaRPr 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  <a:endParaRPr lang="en-US" altLang="ko-KR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하나로협의회 배치영역</a:t>
                      </a:r>
                      <a:r>
                        <a:rPr lang="en-US" altLang="ko-KR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(H/A)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남지선 책임</a:t>
                      </a:r>
                      <a:endParaRPr lang="ko-KR" alt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051"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/dev/mapper/vglo00-vms</a:t>
                      </a:r>
                      <a:endParaRPr 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/vms</a:t>
                      </a:r>
                      <a:endParaRPr 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</a:t>
                      </a:r>
                      <a:endParaRPr lang="en-US" altLang="ko-KR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VMS</a:t>
                      </a:r>
                      <a:r>
                        <a:rPr lang="ko-KR" alt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배치영역</a:t>
                      </a:r>
                      <a:r>
                        <a:rPr lang="en-US" altLang="ko-KR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(H/A)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정일교 선임</a:t>
                      </a:r>
                      <a:endParaRPr lang="ko-KR" alt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5315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10. </a:t>
            </a:r>
            <a:r>
              <a:rPr kumimoji="0" lang="ko-KR" altLang="en-US" sz="1600" b="1" dirty="0" smtClean="0"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인트라넷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/ </a:t>
            </a:r>
            <a:r>
              <a:rPr lang="ko-KR" altLang="en-US" sz="1400" b="1" dirty="0" smtClean="0"/>
              <a:t>개발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</a:t>
            </a:r>
            <a:r>
              <a:rPr lang="en-US" altLang="ko-KR" sz="1400" b="1" dirty="0" smtClean="0"/>
              <a:t>OS</a:t>
            </a:r>
            <a:r>
              <a:rPr lang="ko-KR" altLang="en-US" sz="1400" b="1" dirty="0" smtClean="0"/>
              <a:t> 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5" name="텍스트 개체 틀 4"/>
          <p:cNvSpPr txBox="1">
            <a:spLocks/>
          </p:cNvSpPr>
          <p:nvPr/>
        </p:nvSpPr>
        <p:spPr>
          <a:xfrm>
            <a:off x="596600" y="1426557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O/S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6" name="TextBox 1"/>
          <p:cNvSpPr txBox="1"/>
          <p:nvPr/>
        </p:nvSpPr>
        <p:spPr>
          <a:xfrm>
            <a:off x="704820" y="1746874"/>
            <a:ext cx="7715304" cy="1477328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uname -a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pflbap01 3.8.13-118.16.4.el7uek.x86_64 #2 SMP Thu Feb 23 18:25:45 PST 2017 x86_64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smtClean="0">
                <a:solidFill>
                  <a:srgbClr val="000000"/>
                </a:solidFill>
              </a:rPr>
              <a:t>GNU/Linux</a:t>
            </a:r>
          </a:p>
          <a:p>
            <a:endParaRPr lang="en-US" altLang="ko-KR" sz="1000" dirty="0" smtClean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cat /proc/version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version 3.8.13-118.16.4.el7uek.x86_64 (mockbuild@x86-ol7-builder-01) (</a:t>
            </a:r>
            <a:r>
              <a:rPr lang="en-US" altLang="ko-KR" sz="1000" dirty="0" err="1">
                <a:solidFill>
                  <a:srgbClr val="000000"/>
                </a:solidFill>
              </a:rPr>
              <a:t>gcc</a:t>
            </a:r>
            <a:r>
              <a:rPr lang="en-US" altLang="ko-KR" sz="1000" dirty="0">
                <a:solidFill>
                  <a:srgbClr val="000000"/>
                </a:solidFill>
              </a:rPr>
              <a:t> version 4.8.5 20150623 (Red Hat 4.8.5-11) (GCC) ) #2 SMP Thu Feb 23 18:25:45 PST </a:t>
            </a:r>
            <a:r>
              <a:rPr lang="en-US" altLang="ko-KR" sz="1000" dirty="0" smtClean="0">
                <a:solidFill>
                  <a:srgbClr val="000000"/>
                </a:solidFill>
              </a:rPr>
              <a:t>2017</a:t>
            </a:r>
          </a:p>
          <a:p>
            <a:endParaRPr lang="en-US" altLang="ko-KR" sz="1000" dirty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rpm </a:t>
            </a:r>
            <a:r>
              <a:rPr lang="en-US" altLang="ko-KR" sz="1000" dirty="0">
                <a:solidFill>
                  <a:srgbClr val="000000"/>
                </a:solidFill>
              </a:rPr>
              <a:t>-qa | grep oraclelinux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oraclelinux-release-7.2-1.0.5.el7.x86_64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  <p:sp>
        <p:nvSpPr>
          <p:cNvPr id="67" name="텍스트 개체 틀 4"/>
          <p:cNvSpPr txBox="1">
            <a:spLocks/>
          </p:cNvSpPr>
          <p:nvPr/>
        </p:nvSpPr>
        <p:spPr>
          <a:xfrm>
            <a:off x="596600" y="3862289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Java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704820" y="4182606"/>
            <a:ext cx="7715304" cy="707886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java </a:t>
            </a:r>
            <a:r>
              <a:rPr lang="en-US" altLang="ko-KR" sz="1000" dirty="0">
                <a:solidFill>
                  <a:srgbClr val="000000"/>
                </a:solidFill>
              </a:rPr>
              <a:t>-version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version "1.8.0_121"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Java(TM) SE Runtime Environment (build 1.8.0_121-b13)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HotSpot(TM) 64-Bit Server VM (build 25.121-b13, mixed mode)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067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10. </a:t>
            </a:r>
            <a:r>
              <a:rPr kumimoji="0" lang="ko-KR" altLang="en-US" sz="1600" b="1" dirty="0" smtClean="0"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10.5.4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텍스트 개체 틀 4"/>
          <p:cNvSpPr txBox="1">
            <a:spLocks/>
          </p:cNvSpPr>
          <p:nvPr/>
        </p:nvSpPr>
        <p:spPr>
          <a:xfrm>
            <a:off x="554530" y="965463"/>
            <a:ext cx="4435310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en-US" altLang="ko-KR" sz="1400" b="1" dirty="0" smtClean="0"/>
              <a:t>User group</a:t>
            </a:r>
            <a:r>
              <a:rPr lang="ko-KR" altLang="en-US" sz="1400" b="1" dirty="0" smtClean="0"/>
              <a:t>  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</a:t>
            </a:r>
            <a:r>
              <a:rPr lang="ko-KR" altLang="en-US" sz="1400" b="1" dirty="0"/>
              <a:t>영 </a:t>
            </a:r>
            <a:r>
              <a:rPr lang="en-US" altLang="ko-KR" sz="1400" b="1" dirty="0"/>
              <a:t>DB) </a:t>
            </a:r>
            <a:r>
              <a:rPr lang="en-US" altLang="ko-KR" sz="1400" b="1" dirty="0" smtClean="0"/>
              <a:t>– pintdb0a, pintdb0b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495300" y="1454068"/>
          <a:ext cx="8915401" cy="2506811"/>
        </p:xfrm>
        <a:graphic>
          <a:graphicData uri="http://schemas.openxmlformats.org/drawingml/2006/table">
            <a:tbl>
              <a:tblPr/>
              <a:tblGrid>
                <a:gridCol w="573297"/>
                <a:gridCol w="377102"/>
                <a:gridCol w="529981"/>
                <a:gridCol w="377102"/>
                <a:gridCol w="1192457"/>
                <a:gridCol w="703244"/>
                <a:gridCol w="1977236"/>
                <a:gridCol w="848479"/>
                <a:gridCol w="733820"/>
                <a:gridCol w="879055"/>
                <a:gridCol w="723628"/>
              </a:tblGrid>
              <a:tr h="4320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UID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그룹명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GID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Home Directory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Shell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용도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group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영구 </a:t>
                      </a:r>
                      <a:b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패스워드 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담당자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/root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이한진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박채운 선임　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pg95int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</a:t>
                      </a:r>
                      <a:r>
                        <a:rPr lang="en-US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ba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/pg95int/9.5AS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PPAS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엔진 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deploy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batgrp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/compile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vmsbat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501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batgr</a:t>
                      </a:r>
                      <a:r>
                        <a:rPr lang="en-US" altLang="ko-KR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home/</a:t>
                      </a:r>
                      <a:r>
                        <a:rPr lang="en-US" altLang="ko-KR" sz="85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vmsbat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민원관리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(VMS)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배치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정일교 책임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ps9bat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502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batgrp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home/ps9bat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하나로협의회 배치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남지선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책임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tibco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eai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800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/product/tibco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/bin/bash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EAI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설치 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cfadmin, cfbrowse, cftrnsfr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이재진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홍의찬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dpagt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third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/product/</a:t>
                      </a:r>
                      <a:r>
                        <a:rPr lang="en-US" sz="85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dpagt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/bin/bash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Data-Aid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김재현 수석보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2301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336846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2400" b="1" dirty="0" smtClean="0"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502333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직사각형 194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2389749" y="4621427"/>
            <a:ext cx="1094855" cy="74494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65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146" y="485893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Text Box 148"/>
          <p:cNvSpPr txBox="1">
            <a:spLocks noChangeArrowheads="1"/>
          </p:cNvSpPr>
          <p:nvPr/>
        </p:nvSpPr>
        <p:spPr bwMode="auto">
          <a:xfrm>
            <a:off x="2729586" y="4628884"/>
            <a:ext cx="35298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B2B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67" name="Text Box 148"/>
          <p:cNvSpPr txBox="1">
            <a:spLocks noChangeArrowheads="1"/>
          </p:cNvSpPr>
          <p:nvPr/>
        </p:nvSpPr>
        <p:spPr bwMode="auto">
          <a:xfrm>
            <a:off x="2452597" y="5194411"/>
            <a:ext cx="80502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69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276" y="487611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1" name="직선 화살표 연결선 70"/>
          <p:cNvCxnSpPr>
            <a:stCxn id="72" idx="3"/>
            <a:endCxn id="73" idx="3"/>
          </p:cNvCxnSpPr>
          <p:nvPr/>
        </p:nvCxnSpPr>
        <p:spPr>
          <a:xfrm>
            <a:off x="3153409" y="5187859"/>
            <a:ext cx="691274" cy="720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2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357" y="5100196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631" y="5107397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" name="Text Box 148"/>
          <p:cNvSpPr txBox="1">
            <a:spLocks noChangeArrowheads="1"/>
          </p:cNvSpPr>
          <p:nvPr/>
        </p:nvSpPr>
        <p:spPr bwMode="auto">
          <a:xfrm>
            <a:off x="3128271" y="5201644"/>
            <a:ext cx="5597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lang="en-US" altLang="ko-KR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(T/C)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1843550" y="5335590"/>
            <a:ext cx="333746" cy="415498"/>
            <a:chOff x="1668939" y="5489117"/>
            <a:chExt cx="333746" cy="415498"/>
          </a:xfrm>
        </p:grpSpPr>
        <p:sp>
          <p:nvSpPr>
            <p:cNvPr id="76" name="Text Box 148"/>
            <p:cNvSpPr txBox="1">
              <a:spLocks noChangeArrowheads="1"/>
            </p:cNvSpPr>
            <p:nvPr/>
          </p:nvSpPr>
          <p:spPr bwMode="auto">
            <a:xfrm>
              <a:off x="1668939" y="5489117"/>
              <a:ext cx="333746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700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VTL</a:t>
              </a: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78" name="Picture 14" descr="data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8002" y="5568762"/>
              <a:ext cx="232052" cy="17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2" name="꺾인 연결선 91"/>
          <p:cNvCxnSpPr>
            <a:stCxn id="64" idx="2"/>
            <a:endCxn id="76" idx="3"/>
          </p:cNvCxnSpPr>
          <p:nvPr/>
        </p:nvCxnSpPr>
        <p:spPr>
          <a:xfrm rot="5400000">
            <a:off x="2468752" y="5074914"/>
            <a:ext cx="176970" cy="759881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Box 148"/>
          <p:cNvSpPr txBox="1">
            <a:spLocks noChangeArrowheads="1"/>
          </p:cNvSpPr>
          <p:nvPr/>
        </p:nvSpPr>
        <p:spPr bwMode="auto">
          <a:xfrm>
            <a:off x="2220551" y="5368431"/>
            <a:ext cx="513282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백업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94" name="직선 화살표 연결선 24"/>
          <p:cNvCxnSpPr>
            <a:stCxn id="148" idx="2"/>
            <a:endCxn id="121" idx="0"/>
          </p:cNvCxnSpPr>
          <p:nvPr/>
        </p:nvCxnSpPr>
        <p:spPr>
          <a:xfrm rot="5400000">
            <a:off x="2855987" y="2555401"/>
            <a:ext cx="212076" cy="41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>
            <a:endCxn id="64" idx="0"/>
          </p:cNvCxnSpPr>
          <p:nvPr/>
        </p:nvCxnSpPr>
        <p:spPr>
          <a:xfrm>
            <a:off x="2935128" y="4374254"/>
            <a:ext cx="2049" cy="24717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직사각형 107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19" name="직사각형 118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7141895" y="1881264"/>
            <a:ext cx="2379202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/>
              <a:t>리눅스 </a:t>
            </a:r>
            <a:r>
              <a:rPr lang="en-US" altLang="ko-KR" dirty="0" smtClean="0"/>
              <a:t>OS </a:t>
            </a:r>
            <a:r>
              <a:rPr lang="ko-KR" altLang="en-US" dirty="0" smtClean="0"/>
              <a:t>기반에 오픈소스 </a:t>
            </a:r>
            <a:r>
              <a:rPr lang="en-US" altLang="ko-KR" dirty="0" smtClean="0"/>
              <a:t>S/W(Apache, Jboss)</a:t>
            </a:r>
            <a:r>
              <a:rPr lang="ko-KR" altLang="en-US" dirty="0" smtClean="0"/>
              <a:t>로 구성하여 인프라 개선</a:t>
            </a:r>
            <a:endParaRPr lang="en-US" altLang="ko-KR" dirty="0" smtClean="0"/>
          </a:p>
          <a:p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WEB, WAS, DB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로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구성함</a:t>
            </a:r>
            <a:endParaRPr lang="en-US" altLang="ko-KR" dirty="0" smtClean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업무담당자</a:t>
            </a:r>
            <a:r>
              <a:rPr lang="en-US" altLang="ko-KR" dirty="0" smtClean="0"/>
              <a:t>(</a:t>
            </a:r>
            <a:r>
              <a:rPr lang="ko-KR" altLang="en-US" dirty="0" smtClean="0"/>
              <a:t>처음</a:t>
            </a:r>
            <a:r>
              <a:rPr lang="en-US" altLang="ko-KR" dirty="0" smtClean="0"/>
              <a:t>&amp;C) 2~3</a:t>
            </a:r>
            <a:r>
              <a:rPr lang="ko-KR" altLang="en-US" dirty="0" smtClean="0"/>
              <a:t>명 삼성카드 </a:t>
            </a:r>
            <a:r>
              <a:rPr lang="ko-KR" altLang="en-US" dirty="0" err="1" smtClean="0"/>
              <a:t>전략가맹점팀</a:t>
            </a:r>
            <a:r>
              <a:rPr lang="en-US" altLang="ko-KR" dirty="0" smtClean="0"/>
              <a:t>, </a:t>
            </a:r>
            <a:r>
              <a:rPr lang="ko-KR" altLang="en-US" dirty="0" smtClean="0"/>
              <a:t>처음</a:t>
            </a:r>
            <a:r>
              <a:rPr lang="en-US" altLang="ko-KR" dirty="0" smtClean="0"/>
              <a:t>&amp;C </a:t>
            </a:r>
            <a:r>
              <a:rPr lang="ko-KR" altLang="en-US" dirty="0" smtClean="0"/>
              <a:t>관리자</a:t>
            </a:r>
            <a:endParaRPr lang="en-US" altLang="ko-KR" dirty="0" smtClean="0"/>
          </a:p>
          <a:p>
            <a:r>
              <a:rPr lang="ko-KR" altLang="en-US" dirty="0" smtClean="0"/>
              <a:t>서비스는 웹으로 제공</a:t>
            </a:r>
            <a:endParaRPr lang="en-US" altLang="ko-KR" dirty="0"/>
          </a:p>
          <a:p>
            <a:r>
              <a:rPr lang="ko-KR" altLang="en-US" dirty="0" err="1" smtClean="0"/>
              <a:t>레거시</a:t>
            </a:r>
            <a:r>
              <a:rPr lang="ko-KR" altLang="en-US" dirty="0" err="1"/>
              <a:t>는</a:t>
            </a:r>
            <a:r>
              <a:rPr lang="ko-KR" altLang="en-US" dirty="0"/>
              <a:t> </a:t>
            </a:r>
            <a:r>
              <a:rPr lang="en-US" altLang="ko-KR" dirty="0" smtClean="0"/>
              <a:t>EAI </a:t>
            </a:r>
            <a:r>
              <a:rPr lang="ko-KR" altLang="en-US" dirty="0" smtClean="0"/>
              <a:t>연계</a:t>
            </a:r>
            <a:endParaRPr lang="en-US" altLang="ko-KR" dirty="0" smtClean="0"/>
          </a:p>
          <a:p>
            <a:r>
              <a:rPr lang="ko-KR" altLang="en-US" dirty="0" err="1" smtClean="0"/>
              <a:t>대외계</a:t>
            </a:r>
            <a:r>
              <a:rPr lang="ko-KR" altLang="en-US" dirty="0" err="1"/>
              <a:t>는</a:t>
            </a:r>
            <a:r>
              <a:rPr lang="ko-KR" altLang="en-US" dirty="0"/>
              <a:t> </a:t>
            </a:r>
            <a:r>
              <a:rPr lang="en-US" altLang="ko-KR" dirty="0" smtClean="0"/>
              <a:t>FEP</a:t>
            </a:r>
            <a:r>
              <a:rPr lang="ko-KR" altLang="en-US" dirty="0" smtClean="0"/>
              <a:t> 연계</a:t>
            </a:r>
            <a:endParaRPr lang="en-US" altLang="ko-KR" dirty="0" smtClean="0"/>
          </a:p>
          <a:p>
            <a:r>
              <a:rPr lang="ko-KR" altLang="en-US" dirty="0" smtClean="0"/>
              <a:t>로그인</a:t>
            </a:r>
            <a:r>
              <a:rPr lang="ko-KR" altLang="en-US" dirty="0"/>
              <a:t>시 </a:t>
            </a:r>
            <a:r>
              <a:rPr lang="en-US" altLang="ko-KR" dirty="0" smtClean="0"/>
              <a:t>OTP </a:t>
            </a:r>
            <a:r>
              <a:rPr lang="ko-KR" altLang="en-US" dirty="0" smtClean="0"/>
              <a:t>연계방식</a:t>
            </a:r>
            <a:endParaRPr lang="en-US" altLang="ko-KR" dirty="0" smtClean="0"/>
          </a:p>
          <a:p>
            <a:r>
              <a:rPr lang="ko-KR" altLang="en-US" dirty="0" smtClean="0"/>
              <a:t>접</a:t>
            </a:r>
            <a:r>
              <a:rPr lang="ko-KR" altLang="en-US" dirty="0"/>
              <a:t>속 </a:t>
            </a:r>
            <a:r>
              <a:rPr lang="ko-KR" altLang="en-US" dirty="0" smtClean="0"/>
              <a:t>고객 관리는 외주업체</a:t>
            </a:r>
            <a:r>
              <a:rPr lang="en-US" altLang="ko-KR" dirty="0" smtClean="0"/>
              <a:t>(</a:t>
            </a:r>
            <a:r>
              <a:rPr lang="ko-KR" altLang="en-US" dirty="0" smtClean="0"/>
              <a:t>처음</a:t>
            </a:r>
            <a:r>
              <a:rPr lang="en-US" altLang="ko-KR" dirty="0" smtClean="0"/>
              <a:t>&amp;C)</a:t>
            </a:r>
            <a:r>
              <a:rPr lang="ko-KR" altLang="en-US" dirty="0" smtClean="0"/>
              <a:t>에서 관리</a:t>
            </a:r>
            <a:endParaRPr lang="en-US" altLang="ko-KR" dirty="0" smtClean="0"/>
          </a:p>
          <a:p>
            <a:r>
              <a:rPr lang="ko-KR" altLang="en-US" dirty="0" smtClean="0"/>
              <a:t>업무서비스 </a:t>
            </a:r>
            <a:r>
              <a:rPr lang="ko-KR" altLang="en-US" dirty="0"/>
              <a:t>가용성 보장을 위한 서버 다중화 </a:t>
            </a:r>
            <a:r>
              <a:rPr lang="en-US" altLang="ko-KR" dirty="0"/>
              <a:t>Active-Active </a:t>
            </a:r>
            <a:r>
              <a:rPr lang="ko-KR" altLang="en-US" dirty="0"/>
              <a:t>구성</a:t>
            </a:r>
            <a:endParaRPr lang="en-US" altLang="ko-KR" dirty="0"/>
          </a:p>
        </p:txBody>
      </p:sp>
      <p:sp>
        <p:nvSpPr>
          <p:cNvPr id="121" name="직사각형 120"/>
          <p:cNvSpPr/>
          <p:nvPr/>
        </p:nvSpPr>
        <p:spPr>
          <a:xfrm>
            <a:off x="2389756" y="2682303"/>
            <a:ext cx="1102808" cy="73047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22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5211" y="2939911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" name="Text Box 148"/>
          <p:cNvSpPr txBox="1">
            <a:spLocks noChangeArrowheads="1"/>
          </p:cNvSpPr>
          <p:nvPr/>
        </p:nvSpPr>
        <p:spPr bwMode="auto">
          <a:xfrm>
            <a:off x="2733338" y="2714329"/>
            <a:ext cx="35298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B2B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37" name="Text Box 148"/>
          <p:cNvSpPr txBox="1">
            <a:spLocks noChangeArrowheads="1"/>
          </p:cNvSpPr>
          <p:nvPr/>
        </p:nvSpPr>
        <p:spPr bwMode="auto">
          <a:xfrm>
            <a:off x="2446915" y="3253356"/>
            <a:ext cx="87235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WEB(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38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7013" y="2956757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직사각형 138"/>
          <p:cNvSpPr/>
          <p:nvPr/>
        </p:nvSpPr>
        <p:spPr>
          <a:xfrm>
            <a:off x="2385633" y="3595812"/>
            <a:ext cx="1098989" cy="7442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40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0100" y="3833102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Text Box 148"/>
          <p:cNvSpPr txBox="1">
            <a:spLocks noChangeArrowheads="1"/>
          </p:cNvSpPr>
          <p:nvPr/>
        </p:nvSpPr>
        <p:spPr bwMode="auto">
          <a:xfrm>
            <a:off x="2727417" y="3603262"/>
            <a:ext cx="35298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B2B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42" name="Text Box 148"/>
          <p:cNvSpPr txBox="1">
            <a:spLocks noChangeArrowheads="1"/>
          </p:cNvSpPr>
          <p:nvPr/>
        </p:nvSpPr>
        <p:spPr bwMode="auto">
          <a:xfrm>
            <a:off x="2470171" y="4168318"/>
            <a:ext cx="8803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WAS(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43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099" y="3850267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4" name="직선 연결선 143"/>
          <p:cNvCxnSpPr>
            <a:stCxn id="121" idx="2"/>
            <a:endCxn id="139" idx="0"/>
          </p:cNvCxnSpPr>
          <p:nvPr/>
        </p:nvCxnSpPr>
        <p:spPr>
          <a:xfrm flipH="1">
            <a:off x="2935128" y="3412777"/>
            <a:ext cx="6032" cy="1830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>
            <a:stCxn id="151" idx="2"/>
            <a:endCxn id="147" idx="0"/>
          </p:cNvCxnSpPr>
          <p:nvPr/>
        </p:nvCxnSpPr>
        <p:spPr>
          <a:xfrm>
            <a:off x="2322888" y="2148334"/>
            <a:ext cx="679245" cy="12039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7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0223" y="226873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8" name="TextBox 81"/>
          <p:cNvSpPr txBox="1">
            <a:spLocks noChangeArrowheads="1"/>
          </p:cNvSpPr>
          <p:nvPr/>
        </p:nvSpPr>
        <p:spPr bwMode="auto">
          <a:xfrm>
            <a:off x="2617649" y="2278956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grpSp>
        <p:nvGrpSpPr>
          <p:cNvPr id="149" name="그룹 148"/>
          <p:cNvGrpSpPr/>
          <p:nvPr/>
        </p:nvGrpSpPr>
        <p:grpSpPr>
          <a:xfrm>
            <a:off x="1929991" y="1743697"/>
            <a:ext cx="785793" cy="404637"/>
            <a:chOff x="2531351" y="1743697"/>
            <a:chExt cx="785793" cy="404637"/>
          </a:xfrm>
        </p:grpSpPr>
        <p:grpSp>
          <p:nvGrpSpPr>
            <p:cNvPr id="150" name="Group 625"/>
            <p:cNvGrpSpPr>
              <a:grpSpLocks noChangeAspect="1"/>
            </p:cNvGrpSpPr>
            <p:nvPr/>
          </p:nvGrpSpPr>
          <p:grpSpPr bwMode="auto">
            <a:xfrm>
              <a:off x="2830952" y="1743697"/>
              <a:ext cx="212986" cy="256829"/>
              <a:chOff x="5411" y="1733"/>
              <a:chExt cx="219" cy="260"/>
            </a:xfrm>
          </p:grpSpPr>
          <p:pic>
            <p:nvPicPr>
              <p:cNvPr id="152" name="Picture 626" descr="사람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00" y="1733"/>
                <a:ext cx="130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3" name="Picture 627" descr="enternet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1" y="1857"/>
                <a:ext cx="14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1" name="Text Box 148"/>
            <p:cNvSpPr txBox="1">
              <a:spLocks noChangeArrowheads="1"/>
            </p:cNvSpPr>
            <p:nvPr/>
          </p:nvSpPr>
          <p:spPr bwMode="auto">
            <a:xfrm>
              <a:off x="2531351" y="1957063"/>
              <a:ext cx="785793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삼성카</a:t>
              </a:r>
              <a:r>
                <a:rPr lang="ko-KR" altLang="en-US" sz="643" kern="0" dirty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드 </a:t>
              </a: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임직원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2828967" y="1747813"/>
            <a:ext cx="742511" cy="404637"/>
            <a:chOff x="2552994" y="1743697"/>
            <a:chExt cx="742511" cy="404637"/>
          </a:xfrm>
        </p:grpSpPr>
        <p:grpSp>
          <p:nvGrpSpPr>
            <p:cNvPr id="173" name="Group 625"/>
            <p:cNvGrpSpPr>
              <a:grpSpLocks noChangeAspect="1"/>
            </p:cNvGrpSpPr>
            <p:nvPr/>
          </p:nvGrpSpPr>
          <p:grpSpPr bwMode="auto">
            <a:xfrm>
              <a:off x="2830952" y="1743697"/>
              <a:ext cx="212986" cy="256829"/>
              <a:chOff x="5411" y="1733"/>
              <a:chExt cx="219" cy="260"/>
            </a:xfrm>
          </p:grpSpPr>
          <p:pic>
            <p:nvPicPr>
              <p:cNvPr id="175" name="Picture 626" descr="사람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00" y="1733"/>
                <a:ext cx="130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6" name="Picture 627" descr="enternet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1" y="1857"/>
                <a:ext cx="14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4" name="Text Box 148"/>
            <p:cNvSpPr txBox="1">
              <a:spLocks noChangeArrowheads="1"/>
            </p:cNvSpPr>
            <p:nvPr/>
          </p:nvSpPr>
          <p:spPr bwMode="auto">
            <a:xfrm>
              <a:off x="2552994" y="1957063"/>
              <a:ext cx="742511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처음</a:t>
              </a:r>
              <a:r>
                <a:rPr lang="en-US" altLang="ko-KR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&amp;C </a:t>
              </a: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관리자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cxnSp>
        <p:nvCxnSpPr>
          <p:cNvPr id="177" name="직선 연결선 176"/>
          <p:cNvCxnSpPr>
            <a:stCxn id="174" idx="2"/>
            <a:endCxn id="148" idx="0"/>
          </p:cNvCxnSpPr>
          <p:nvPr/>
        </p:nvCxnSpPr>
        <p:spPr>
          <a:xfrm flipH="1">
            <a:off x="2982889" y="2152450"/>
            <a:ext cx="217334" cy="12650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그룹 5"/>
          <p:cNvGrpSpPr/>
          <p:nvPr/>
        </p:nvGrpSpPr>
        <p:grpSpPr>
          <a:xfrm>
            <a:off x="632661" y="2518380"/>
            <a:ext cx="673688" cy="876754"/>
            <a:chOff x="266807" y="4281613"/>
            <a:chExt cx="673688" cy="876754"/>
          </a:xfrm>
        </p:grpSpPr>
        <p:sp>
          <p:nvSpPr>
            <p:cNvPr id="181" name="직사각형 180"/>
            <p:cNvSpPr/>
            <p:nvPr/>
          </p:nvSpPr>
          <p:spPr bwMode="auto">
            <a:xfrm>
              <a:off x="326303" y="4299611"/>
              <a:ext cx="614192" cy="858756"/>
            </a:xfrm>
            <a:prstGeom prst="rect">
              <a:avLst/>
            </a:prstGeom>
            <a:noFill/>
            <a:ln w="9525" cap="flat" cmpd="sng" algn="ctr">
              <a:solidFill>
                <a:schemeClr val="tx1">
                  <a:lumMod val="40000"/>
                  <a:lumOff val="6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84406" tIns="42203" rIns="84406" bIns="42203" numCol="1" rtlCol="0" anchor="ctr" anchorCtr="0" compatLnSpc="1">
              <a:prstTxWarp prst="textNoShape">
                <a:avLst/>
              </a:prstTxWarp>
            </a:bodyPr>
            <a:lstStyle/>
            <a:p>
              <a:pPr marL="123095" indent="-123095" defTabSz="844083" fontAlgn="base" latinLnBrk="0">
                <a:spcBef>
                  <a:spcPct val="0"/>
                </a:spcBef>
                <a:spcAft>
                  <a:spcPct val="0"/>
                </a:spcAft>
              </a:pPr>
              <a:endParaRPr lang="ko-KR" altLang="en-US" sz="738">
                <a:solidFill>
                  <a:schemeClr val="bg1"/>
                </a:solidFill>
                <a:latin typeface="돋움" pitchFamily="50" charset="-127"/>
                <a:ea typeface="돋움" pitchFamily="50" charset="-127"/>
              </a:endParaRPr>
            </a:p>
          </p:txBody>
        </p:sp>
        <p:sp>
          <p:nvSpPr>
            <p:cNvPr id="182" name="Text Box 177"/>
            <p:cNvSpPr txBox="1">
              <a:spLocks noChangeArrowheads="1"/>
            </p:cNvSpPr>
            <p:nvPr/>
          </p:nvSpPr>
          <p:spPr bwMode="auto">
            <a:xfrm>
              <a:off x="266807" y="4281613"/>
              <a:ext cx="453970" cy="20005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defTabSz="883649" eaLnBrk="0" latinLnBrk="0" hangingPunct="0"/>
              <a:r>
                <a:rPr lang="ko-KR" altLang="en-US" sz="700" dirty="0" smtClean="0">
                  <a:solidFill>
                    <a:prstClr val="black"/>
                  </a:solidFill>
                  <a:latin typeface="맑은 고딕" pitchFamily="50" charset="-127"/>
                  <a:ea typeface="맑은 고딕" pitchFamily="50" charset="-127"/>
                </a:rPr>
                <a:t>인터넷</a:t>
              </a:r>
              <a:endParaRPr lang="ko-KR" altLang="en-US" sz="700" dirty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grpSp>
          <p:nvGrpSpPr>
            <p:cNvPr id="183" name="Group 51"/>
            <p:cNvGrpSpPr>
              <a:grpSpLocks/>
            </p:cNvGrpSpPr>
            <p:nvPr/>
          </p:nvGrpSpPr>
          <p:grpSpPr bwMode="auto">
            <a:xfrm>
              <a:off x="484921" y="4458886"/>
              <a:ext cx="259997" cy="288819"/>
              <a:chOff x="2330" y="3136"/>
              <a:chExt cx="686" cy="1040"/>
            </a:xfrm>
          </p:grpSpPr>
          <p:pic>
            <p:nvPicPr>
              <p:cNvPr id="184" name="Picture 52" descr="Server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85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186" name="Rectangle 57"/>
            <p:cNvSpPr>
              <a:spLocks noChangeArrowheads="1"/>
            </p:cNvSpPr>
            <p:nvPr/>
          </p:nvSpPr>
          <p:spPr bwMode="auto">
            <a:xfrm>
              <a:off x="370313" y="4955035"/>
              <a:ext cx="505311" cy="111458"/>
            </a:xfrm>
            <a:prstGeom prst="rect">
              <a:avLst/>
            </a:prstGeom>
            <a:solidFill>
              <a:srgbClr val="FFFFFF"/>
            </a:solidFill>
            <a:ln w="9525" algn="ctr">
              <a:solidFill>
                <a:srgbClr val="666666"/>
              </a:solidFill>
              <a:miter lim="800000"/>
              <a:headEnd/>
              <a:tailEnd/>
            </a:ln>
          </p:spPr>
          <p:txBody>
            <a:bodyPr lIns="18000" tIns="18000" rIns="18000" bIns="18000" anchor="ctr"/>
            <a:lstStyle/>
            <a:p>
              <a:pPr algn="ctr" fontAlgn="auto" latinLnBrk="0">
                <a:lnSpc>
                  <a:spcPct val="130000"/>
                </a:lnSpc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kumimoji="0" lang="ko-KR" altLang="en-US" sz="800" kern="0" dirty="0" smtClean="0">
                  <a:solidFill>
                    <a:sysClr val="windowText" lastClr="000000"/>
                  </a:solidFill>
                  <a:ea typeface="맑은 고딕" pitchFamily="50" charset="-127"/>
                </a:rPr>
                <a:t>처</a:t>
              </a:r>
              <a:r>
                <a:rPr kumimoji="0" lang="ko-KR" altLang="en-US" sz="800" kern="0" dirty="0">
                  <a:solidFill>
                    <a:sysClr val="windowText" lastClr="000000"/>
                  </a:solidFill>
                  <a:ea typeface="맑은 고딕" pitchFamily="50" charset="-127"/>
                </a:rPr>
                <a:t>음</a:t>
              </a:r>
              <a:r>
                <a:rPr kumimoji="0" lang="en-US" altLang="ko-KR" sz="800" kern="0" dirty="0" smtClean="0">
                  <a:solidFill>
                    <a:sysClr val="windowText" lastClr="000000"/>
                  </a:solidFill>
                  <a:ea typeface="맑은 고딕" pitchFamily="50" charset="-127"/>
                </a:rPr>
                <a:t>&amp;C</a:t>
              </a:r>
              <a:endParaRPr kumimoji="0" lang="en-US" altLang="ko-KR" sz="800" kern="0" dirty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cxnSp>
        <p:nvCxnSpPr>
          <p:cNvPr id="187" name="꺾인 연결선 186"/>
          <p:cNvCxnSpPr>
            <a:stCxn id="181" idx="3"/>
            <a:endCxn id="139" idx="1"/>
          </p:cNvCxnSpPr>
          <p:nvPr/>
        </p:nvCxnSpPr>
        <p:spPr>
          <a:xfrm>
            <a:off x="1306349" y="2965756"/>
            <a:ext cx="1079284" cy="1002188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" name="Text Box 148"/>
          <p:cNvSpPr txBox="1">
            <a:spLocks noChangeArrowheads="1"/>
          </p:cNvSpPr>
          <p:nvPr/>
        </p:nvSpPr>
        <p:spPr bwMode="auto">
          <a:xfrm>
            <a:off x="2004248" y="3782650"/>
            <a:ext cx="360996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NAT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189" name="꺾인 연결선 188"/>
          <p:cNvCxnSpPr>
            <a:stCxn id="147" idx="1"/>
            <a:endCxn id="181" idx="0"/>
          </p:cNvCxnSpPr>
          <p:nvPr/>
        </p:nvCxnSpPr>
        <p:spPr>
          <a:xfrm rot="10800000" flipV="1">
            <a:off x="999253" y="2365808"/>
            <a:ext cx="1440970" cy="170570"/>
          </a:xfrm>
          <a:prstGeom prst="bentConnector2">
            <a:avLst/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직사각형 189"/>
          <p:cNvSpPr/>
          <p:nvPr/>
        </p:nvSpPr>
        <p:spPr>
          <a:xfrm>
            <a:off x="3983804" y="3566726"/>
            <a:ext cx="1076679" cy="595494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91" name="TextBox 22"/>
          <p:cNvSpPr txBox="1">
            <a:spLocks noChangeArrowheads="1"/>
          </p:cNvSpPr>
          <p:nvPr/>
        </p:nvSpPr>
        <p:spPr bwMode="auto">
          <a:xfrm>
            <a:off x="4025466" y="3581005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EAI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92" name="Picture 99" descr="Picture37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924073" y="3529369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3" name="직사각형 192"/>
          <p:cNvSpPr/>
          <p:nvPr/>
        </p:nvSpPr>
        <p:spPr>
          <a:xfrm>
            <a:off x="4025659" y="3884924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SMS</a:t>
            </a:r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발송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(SHU)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cxnSp>
        <p:nvCxnSpPr>
          <p:cNvPr id="194" name="꺾인 연결선 193"/>
          <p:cNvCxnSpPr>
            <a:stCxn id="192" idx="1"/>
            <a:endCxn id="139" idx="3"/>
          </p:cNvCxnSpPr>
          <p:nvPr/>
        </p:nvCxnSpPr>
        <p:spPr>
          <a:xfrm rot="10800000" flipV="1">
            <a:off x="3484623" y="3675244"/>
            <a:ext cx="439451" cy="292699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직사각형 213"/>
          <p:cNvSpPr/>
          <p:nvPr/>
        </p:nvSpPr>
        <p:spPr>
          <a:xfrm>
            <a:off x="3984710" y="4237419"/>
            <a:ext cx="1075773" cy="506856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215" name="직사각형 214"/>
          <p:cNvSpPr/>
          <p:nvPr/>
        </p:nvSpPr>
        <p:spPr>
          <a:xfrm>
            <a:off x="4054492" y="4497163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err="1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금융결재원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216" name="TextBox 22"/>
          <p:cNvSpPr txBox="1">
            <a:spLocks noChangeArrowheads="1"/>
          </p:cNvSpPr>
          <p:nvPr/>
        </p:nvSpPr>
        <p:spPr bwMode="auto">
          <a:xfrm>
            <a:off x="4026372" y="4251698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FEP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17" name="Picture 99" descr="Picture37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924979" y="4200062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18" name="꺾인 연결선 217"/>
          <p:cNvCxnSpPr>
            <a:stCxn id="217" idx="1"/>
            <a:endCxn id="139" idx="3"/>
          </p:cNvCxnSpPr>
          <p:nvPr/>
        </p:nvCxnSpPr>
        <p:spPr>
          <a:xfrm rot="10800000">
            <a:off x="3484623" y="3967944"/>
            <a:ext cx="440357" cy="377994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 Box 148"/>
          <p:cNvSpPr txBox="1">
            <a:spLocks noChangeArrowheads="1"/>
          </p:cNvSpPr>
          <p:nvPr/>
        </p:nvSpPr>
        <p:spPr bwMode="auto">
          <a:xfrm>
            <a:off x="3585229" y="4292878"/>
            <a:ext cx="41068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OCSP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220" name="Rectangle 3"/>
          <p:cNvSpPr txBox="1">
            <a:spLocks noChangeArrowheads="1"/>
          </p:cNvSpPr>
          <p:nvPr/>
        </p:nvSpPr>
        <p:spPr bwMode="auto">
          <a:xfrm>
            <a:off x="220133" y="927108"/>
            <a:ext cx="9438217" cy="49035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삼성전자 물품 </a:t>
            </a:r>
            <a:r>
              <a:rPr lang="ko-KR" altLang="en-US" sz="1400" dirty="0" err="1" smtClean="0">
                <a:ea typeface="맑은 고딕" pitchFamily="50" charset="-127"/>
              </a:rPr>
              <a:t>구매시</a:t>
            </a:r>
            <a:r>
              <a:rPr lang="ko-KR" altLang="en-US" sz="1400" dirty="0" smtClean="0">
                <a:ea typeface="맑은 고딕" pitchFamily="50" charset="-127"/>
              </a:rPr>
              <a:t> </a:t>
            </a:r>
            <a:r>
              <a:rPr lang="ko-KR" altLang="en-US" sz="1400" dirty="0" err="1" smtClean="0">
                <a:ea typeface="맑은 고딕" pitchFamily="50" charset="-127"/>
              </a:rPr>
              <a:t>에스크로</a:t>
            </a:r>
            <a:r>
              <a:rPr lang="ko-KR" altLang="en-US" sz="1400" dirty="0" smtClean="0">
                <a:ea typeface="맑은 고딕" pitchFamily="50" charset="-127"/>
              </a:rPr>
              <a:t> 서비스를 위한 시스템으로 외부 유지보수 업체</a:t>
            </a:r>
            <a:r>
              <a:rPr lang="en-US" altLang="ko-KR" sz="1400" dirty="0" smtClean="0">
                <a:ea typeface="맑은 고딕" pitchFamily="50" charset="-127"/>
              </a:rPr>
              <a:t>(</a:t>
            </a:r>
            <a:r>
              <a:rPr lang="ko-KR" altLang="en-US" sz="1400" dirty="0" smtClean="0">
                <a:ea typeface="맑은 고딕" pitchFamily="50" charset="-127"/>
              </a:rPr>
              <a:t>처음</a:t>
            </a:r>
            <a:r>
              <a:rPr lang="en-US" altLang="ko-KR" sz="1400" dirty="0" smtClean="0">
                <a:ea typeface="맑은 고딕" pitchFamily="50" charset="-127"/>
              </a:rPr>
              <a:t>&amp;C)</a:t>
            </a:r>
            <a:r>
              <a:rPr lang="ko-KR" altLang="en-US" sz="1400" dirty="0" smtClean="0">
                <a:ea typeface="맑은 고딕" pitchFamily="50" charset="-127"/>
              </a:rPr>
              <a:t>에서 운영</a:t>
            </a:r>
            <a:r>
              <a:rPr lang="en-US" altLang="ko-KR" sz="1400" dirty="0" smtClean="0">
                <a:ea typeface="맑은 고딕" pitchFamily="50" charset="-127"/>
              </a:rPr>
              <a:t>/</a:t>
            </a:r>
            <a:r>
              <a:rPr lang="ko-KR" altLang="en-US" sz="1400" dirty="0" smtClean="0">
                <a:ea typeface="맑은 고딕" pitchFamily="50" charset="-127"/>
              </a:rPr>
              <a:t>유지보수를 담당함</a:t>
            </a:r>
            <a:endParaRPr lang="en-US" altLang="ko-KR" sz="1400" dirty="0"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0434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11. </a:t>
            </a:r>
            <a:r>
              <a:rPr kumimoji="0" lang="ko-KR" altLang="en-US" sz="1600" b="1" dirty="0">
                <a:latin typeface="+mj-ea"/>
                <a:ea typeface="+mj-ea"/>
              </a:rPr>
              <a:t>이마켓플레이스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61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5575075"/>
              </p:ext>
            </p:extLst>
          </p:nvPr>
        </p:nvGraphicFramePr>
        <p:xfrm>
          <a:off x="4113618" y="3289978"/>
          <a:ext cx="1550988" cy="2159427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Control-M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4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708706"/>
              </p:ext>
            </p:extLst>
          </p:nvPr>
        </p:nvGraphicFramePr>
        <p:xfrm>
          <a:off x="4119722" y="1386138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6625926"/>
              </p:ext>
            </p:extLst>
          </p:nvPr>
        </p:nvGraphicFramePr>
        <p:xfrm>
          <a:off x="2465908" y="1176003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WebCube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6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3835704"/>
              </p:ext>
            </p:extLst>
          </p:nvPr>
        </p:nvGraphicFramePr>
        <p:xfrm>
          <a:off x="7572775" y="3306232"/>
          <a:ext cx="1551069" cy="853698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7" name="Line 669"/>
          <p:cNvSpPr>
            <a:spLocks noChangeShapeType="1"/>
          </p:cNvSpPr>
          <p:nvPr/>
        </p:nvSpPr>
        <p:spPr bwMode="auto">
          <a:xfrm>
            <a:off x="386921" y="3092061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9" name="Rectangle 678"/>
          <p:cNvSpPr>
            <a:spLocks noChangeArrowheads="1"/>
          </p:cNvSpPr>
          <p:nvPr/>
        </p:nvSpPr>
        <p:spPr bwMode="auto">
          <a:xfrm>
            <a:off x="386922" y="3036688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Line 671"/>
          <p:cNvSpPr>
            <a:spLocks noChangeShapeType="1"/>
          </p:cNvSpPr>
          <p:nvPr/>
        </p:nvSpPr>
        <p:spPr bwMode="auto">
          <a:xfrm>
            <a:off x="1595414" y="2856609"/>
            <a:ext cx="0" cy="2376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2" name="Rectangle 678"/>
          <p:cNvSpPr>
            <a:spLocks noChangeArrowheads="1"/>
          </p:cNvSpPr>
          <p:nvPr/>
        </p:nvSpPr>
        <p:spPr bwMode="auto">
          <a:xfrm>
            <a:off x="9050332" y="3062099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4894883" y="2889943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48544" y="3348435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1925860"/>
              </p:ext>
            </p:extLst>
          </p:nvPr>
        </p:nvGraphicFramePr>
        <p:xfrm>
          <a:off x="841415" y="1176003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WebCube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8328846"/>
              </p:ext>
            </p:extLst>
          </p:nvPr>
        </p:nvGraphicFramePr>
        <p:xfrm>
          <a:off x="5778276" y="1386138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8" name="Line 671"/>
          <p:cNvSpPr>
            <a:spLocks noChangeShapeType="1"/>
          </p:cNvSpPr>
          <p:nvPr/>
        </p:nvSpPr>
        <p:spPr bwMode="auto">
          <a:xfrm>
            <a:off x="6560600" y="2880534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92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818487"/>
              </p:ext>
            </p:extLst>
          </p:nvPr>
        </p:nvGraphicFramePr>
        <p:xfrm>
          <a:off x="5792733" y="3290791"/>
          <a:ext cx="1550988" cy="2159427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Control-M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93" name="Line 671"/>
          <p:cNvSpPr>
            <a:spLocks noChangeShapeType="1"/>
          </p:cNvSpPr>
          <p:nvPr/>
        </p:nvSpPr>
        <p:spPr bwMode="auto">
          <a:xfrm>
            <a:off x="3224808" y="2892699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4" name="Line 671"/>
          <p:cNvSpPr>
            <a:spLocks noChangeShapeType="1"/>
          </p:cNvSpPr>
          <p:nvPr/>
        </p:nvSpPr>
        <p:spPr bwMode="auto">
          <a:xfrm>
            <a:off x="4889230" y="3075295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5" name="Line 671"/>
          <p:cNvSpPr>
            <a:spLocks noChangeShapeType="1"/>
          </p:cNvSpPr>
          <p:nvPr/>
        </p:nvSpPr>
        <p:spPr bwMode="auto">
          <a:xfrm>
            <a:off x="6554947" y="3065888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88013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이마켓플레이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업무의 미들웨어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11. </a:t>
            </a:r>
            <a:r>
              <a:rPr kumimoji="0" lang="ko-KR" altLang="en-US" sz="1600" b="1" dirty="0">
                <a:latin typeface="+mj-ea"/>
                <a:ea typeface="+mj-ea"/>
              </a:rPr>
              <a:t>이마켓플레이스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216701"/>
            <a:ext cx="8712199" cy="491108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0734413"/>
              </p:ext>
            </p:extLst>
          </p:nvPr>
        </p:nvGraphicFramePr>
        <p:xfrm>
          <a:off x="3196281" y="1875521"/>
          <a:ext cx="133451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P-BE11-O-F11:8231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1904537"/>
              </p:ext>
            </p:extLst>
          </p:nvPr>
        </p:nvGraphicFramePr>
        <p:xfrm>
          <a:off x="4979074" y="1875521"/>
          <a:ext cx="129815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P-BE11-O-F21:8231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0875488"/>
              </p:ext>
            </p:extLst>
          </p:nvPr>
        </p:nvGraphicFramePr>
        <p:xfrm>
          <a:off x="3196281" y="3178675"/>
          <a:ext cx="133451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P-BE11-O-F11:12240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9411190"/>
              </p:ext>
            </p:extLst>
          </p:nvPr>
        </p:nvGraphicFramePr>
        <p:xfrm>
          <a:off x="4979074" y="3178675"/>
          <a:ext cx="129815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P-BE11-O-F21:12240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>
            <a:stCxn id="64" idx="2"/>
            <a:endCxn id="66" idx="0"/>
          </p:cNvCxnSpPr>
          <p:nvPr/>
        </p:nvCxnSpPr>
        <p:spPr>
          <a:xfrm>
            <a:off x="3863538" y="2797705"/>
            <a:ext cx="0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>
            <a:off x="5628153" y="2797705"/>
            <a:ext cx="0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5" idx="2"/>
            <a:endCxn id="66" idx="0"/>
          </p:cNvCxnSpPr>
          <p:nvPr/>
        </p:nvCxnSpPr>
        <p:spPr>
          <a:xfrm flipH="1">
            <a:off x="3863538" y="2797705"/>
            <a:ext cx="1764615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4" idx="2"/>
            <a:endCxn id="67" idx="0"/>
          </p:cNvCxnSpPr>
          <p:nvPr/>
        </p:nvCxnSpPr>
        <p:spPr>
          <a:xfrm>
            <a:off x="3863538" y="2797705"/>
            <a:ext cx="1764615" cy="3809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5933708"/>
              </p:ext>
            </p:extLst>
          </p:nvPr>
        </p:nvGraphicFramePr>
        <p:xfrm>
          <a:off x="3196281" y="4411077"/>
          <a:ext cx="1334515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표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9286173"/>
              </p:ext>
            </p:extLst>
          </p:nvPr>
        </p:nvGraphicFramePr>
        <p:xfrm>
          <a:off x="4979074" y="4411077"/>
          <a:ext cx="1298158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6" name="직선 연결선 75"/>
          <p:cNvCxnSpPr>
            <a:stCxn id="66" idx="2"/>
            <a:endCxn id="74" idx="0"/>
          </p:cNvCxnSpPr>
          <p:nvPr/>
        </p:nvCxnSpPr>
        <p:spPr>
          <a:xfrm>
            <a:off x="3863538" y="4100859"/>
            <a:ext cx="0" cy="3102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7" idx="2"/>
            <a:endCxn id="75" idx="0"/>
          </p:cNvCxnSpPr>
          <p:nvPr/>
        </p:nvCxnSpPr>
        <p:spPr>
          <a:xfrm>
            <a:off x="5628153" y="4100859"/>
            <a:ext cx="0" cy="3102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75" idx="0"/>
            <a:endCxn id="66" idx="2"/>
          </p:cNvCxnSpPr>
          <p:nvPr/>
        </p:nvCxnSpPr>
        <p:spPr>
          <a:xfrm flipH="1" flipV="1">
            <a:off x="3863538" y="4100859"/>
            <a:ext cx="1764615" cy="31021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74" idx="0"/>
            <a:endCxn id="67" idx="2"/>
          </p:cNvCxnSpPr>
          <p:nvPr/>
        </p:nvCxnSpPr>
        <p:spPr>
          <a:xfrm flipV="1">
            <a:off x="3863538" y="4100859"/>
            <a:ext cx="1764615" cy="31021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>
            <a:stCxn id="75" idx="1"/>
            <a:endCxn id="74" idx="3"/>
          </p:cNvCxnSpPr>
          <p:nvPr/>
        </p:nvCxnSpPr>
        <p:spPr>
          <a:xfrm flipH="1">
            <a:off x="4530796" y="4924536"/>
            <a:ext cx="4482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425009"/>
              </p:ext>
            </p:extLst>
          </p:nvPr>
        </p:nvGraphicFramePr>
        <p:xfrm>
          <a:off x="4040559" y="1223792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112.106.2.54(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40.225.192.47(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08" name="직선 연결선 107"/>
          <p:cNvCxnSpPr>
            <a:stCxn id="95" idx="2"/>
            <a:endCxn id="64" idx="0"/>
          </p:cNvCxnSpPr>
          <p:nvPr/>
        </p:nvCxnSpPr>
        <p:spPr>
          <a:xfrm flipH="1">
            <a:off x="3863538" y="1698178"/>
            <a:ext cx="891396" cy="1773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>
            <a:stCxn id="95" idx="2"/>
            <a:endCxn id="65" idx="0"/>
          </p:cNvCxnSpPr>
          <p:nvPr/>
        </p:nvCxnSpPr>
        <p:spPr>
          <a:xfrm>
            <a:off x="4754934" y="1698178"/>
            <a:ext cx="873219" cy="1773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0" name="표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9944327"/>
              </p:ext>
            </p:extLst>
          </p:nvPr>
        </p:nvGraphicFramePr>
        <p:xfrm>
          <a:off x="4148429" y="5642530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21" name="직선 연결선 120"/>
          <p:cNvCxnSpPr>
            <a:stCxn id="120" idx="0"/>
            <a:endCxn id="74" idx="2"/>
          </p:cNvCxnSpPr>
          <p:nvPr/>
        </p:nvCxnSpPr>
        <p:spPr>
          <a:xfrm flipH="1" flipV="1">
            <a:off x="3863538" y="5437995"/>
            <a:ext cx="882306" cy="2045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>
            <a:stCxn id="120" idx="0"/>
            <a:endCxn id="75" idx="2"/>
          </p:cNvCxnSpPr>
          <p:nvPr/>
        </p:nvCxnSpPr>
        <p:spPr>
          <a:xfrm flipV="1">
            <a:off x="4745844" y="5437995"/>
            <a:ext cx="882309" cy="20453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6" name="표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1565192"/>
              </p:ext>
            </p:extLst>
          </p:nvPr>
        </p:nvGraphicFramePr>
        <p:xfrm>
          <a:off x="584760" y="3672242"/>
          <a:ext cx="2536011" cy="140597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329640"/>
                <a:gridCol w="731799"/>
                <a:gridCol w="626076"/>
                <a:gridCol w="395416"/>
                <a:gridCol w="4530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E-Marketplace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8231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E-Marketplace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12240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12311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14221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22323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이마켓플레이스 업무의 </a:t>
            </a:r>
            <a:r>
              <a:rPr lang="en-US" altLang="ko-KR" sz="1400" dirty="0" smtClean="0">
                <a:ea typeface="맑은 고딕" pitchFamily="50" charset="-127"/>
              </a:rPr>
              <a:t>WAS-</a:t>
            </a:r>
            <a:r>
              <a:rPr lang="ko-KR" altLang="en-US" sz="1400" dirty="0" err="1" smtClean="0">
                <a:ea typeface="맑은 고딕" pitchFamily="50" charset="-127"/>
              </a:rPr>
              <a:t>처음앤씨</a:t>
            </a:r>
            <a:r>
              <a:rPr lang="en-US" altLang="ko-KR" sz="1400" dirty="0" smtClean="0">
                <a:ea typeface="맑은 고딕" pitchFamily="50" charset="-127"/>
              </a:rPr>
              <a:t>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다음과 같다</a:t>
            </a:r>
            <a:r>
              <a:rPr lang="en-US" altLang="ko-KR" sz="1400" dirty="0" smtClean="0">
                <a:ea typeface="맑은 고딕" pitchFamily="50" charset="-127"/>
              </a:rPr>
              <a:t>. AP </a:t>
            </a:r>
            <a:r>
              <a:rPr lang="ko-KR" altLang="en-US" sz="1400" dirty="0" smtClean="0">
                <a:ea typeface="맑은 고딕" pitchFamily="50" charset="-127"/>
              </a:rPr>
              <a:t>서버에서 외부망으로 직접 연계된다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11. </a:t>
            </a:r>
            <a:r>
              <a:rPr kumimoji="0" lang="ko-KR" altLang="en-US" sz="1600" b="1" dirty="0">
                <a:latin typeface="+mj-ea"/>
                <a:ea typeface="+mj-ea"/>
              </a:rPr>
              <a:t>이마켓플레이스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37" name="Rectangle 138"/>
          <p:cNvSpPr>
            <a:spLocks noChangeArrowheads="1"/>
          </p:cNvSpPr>
          <p:nvPr/>
        </p:nvSpPr>
        <p:spPr bwMode="auto">
          <a:xfrm>
            <a:off x="492773" y="1342768"/>
            <a:ext cx="8712199" cy="4601956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8" name="표 1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0786905"/>
              </p:ext>
            </p:extLst>
          </p:nvPr>
        </p:nvGraphicFramePr>
        <p:xfrm>
          <a:off x="2293980" y="3187931"/>
          <a:ext cx="133451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P-BE11-O-F11:8231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39" name="표 1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7783593"/>
              </p:ext>
            </p:extLst>
          </p:nvPr>
        </p:nvGraphicFramePr>
        <p:xfrm>
          <a:off x="4076773" y="3187931"/>
          <a:ext cx="129815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P-BE11-O-F21:8231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40" name="표 1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1690989"/>
              </p:ext>
            </p:extLst>
          </p:nvPr>
        </p:nvGraphicFramePr>
        <p:xfrm>
          <a:off x="2293980" y="4790193"/>
          <a:ext cx="133451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P-BE11-O-F11:12240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41" name="표 1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0896149"/>
              </p:ext>
            </p:extLst>
          </p:nvPr>
        </p:nvGraphicFramePr>
        <p:xfrm>
          <a:off x="4076773" y="4790193"/>
          <a:ext cx="129815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P-BE11-O-F21:12240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42" name="직선 연결선 141"/>
          <p:cNvCxnSpPr>
            <a:stCxn id="138" idx="2"/>
            <a:endCxn id="140" idx="0"/>
          </p:cNvCxnSpPr>
          <p:nvPr/>
        </p:nvCxnSpPr>
        <p:spPr>
          <a:xfrm>
            <a:off x="2961237" y="4110115"/>
            <a:ext cx="0" cy="6800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>
            <a:stCxn id="139" idx="2"/>
            <a:endCxn id="141" idx="0"/>
          </p:cNvCxnSpPr>
          <p:nvPr/>
        </p:nvCxnSpPr>
        <p:spPr>
          <a:xfrm>
            <a:off x="4725852" y="4110115"/>
            <a:ext cx="0" cy="6800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>
            <a:stCxn id="139" idx="2"/>
            <a:endCxn id="140" idx="0"/>
          </p:cNvCxnSpPr>
          <p:nvPr/>
        </p:nvCxnSpPr>
        <p:spPr>
          <a:xfrm flipH="1">
            <a:off x="2961237" y="4110115"/>
            <a:ext cx="1764615" cy="68007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>
            <a:stCxn id="138" idx="2"/>
            <a:endCxn id="141" idx="0"/>
          </p:cNvCxnSpPr>
          <p:nvPr/>
        </p:nvCxnSpPr>
        <p:spPr>
          <a:xfrm>
            <a:off x="2961237" y="4110115"/>
            <a:ext cx="1764615" cy="68007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6" name="표 1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2927295"/>
              </p:ext>
            </p:extLst>
          </p:nvPr>
        </p:nvGraphicFramePr>
        <p:xfrm>
          <a:off x="5944958" y="2136289"/>
          <a:ext cx="3052467" cy="59630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079991"/>
                <a:gridCol w="880217"/>
                <a:gridCol w="51938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처음앤씨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www.mp1.co.kr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210.112.124.71(L4)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210.112.124.67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210.112.124.68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47" name="표 1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3549821"/>
              </p:ext>
            </p:extLst>
          </p:nvPr>
        </p:nvGraphicFramePr>
        <p:xfrm>
          <a:off x="3129168" y="2214382"/>
          <a:ext cx="142875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40.225.192.47(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48" name="직선 연결선 147"/>
          <p:cNvCxnSpPr>
            <a:stCxn id="147" idx="0"/>
            <a:endCxn id="158" idx="2"/>
          </p:cNvCxnSpPr>
          <p:nvPr/>
        </p:nvCxnSpPr>
        <p:spPr>
          <a:xfrm flipV="1">
            <a:off x="3843543" y="1845610"/>
            <a:ext cx="0" cy="3687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직선 연결선 148"/>
          <p:cNvCxnSpPr>
            <a:stCxn id="147" idx="2"/>
            <a:endCxn id="139" idx="0"/>
          </p:cNvCxnSpPr>
          <p:nvPr/>
        </p:nvCxnSpPr>
        <p:spPr>
          <a:xfrm>
            <a:off x="3843543" y="2675474"/>
            <a:ext cx="882309" cy="5124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0" name="표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3391009"/>
              </p:ext>
            </p:extLst>
          </p:nvPr>
        </p:nvGraphicFramePr>
        <p:xfrm>
          <a:off x="6756815" y="3519565"/>
          <a:ext cx="1428751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NAT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112.106.7.110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112.106.7.111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51" name="직선 연결선 150"/>
          <p:cNvCxnSpPr>
            <a:stCxn id="141" idx="3"/>
          </p:cNvCxnSpPr>
          <p:nvPr/>
        </p:nvCxnSpPr>
        <p:spPr>
          <a:xfrm flipV="1">
            <a:off x="5374931" y="4110116"/>
            <a:ext cx="1353310" cy="1141169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2" name="표 1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2206339"/>
              </p:ext>
            </p:extLst>
          </p:nvPr>
        </p:nvGraphicFramePr>
        <p:xfrm>
          <a:off x="6779580" y="4371349"/>
          <a:ext cx="2090860" cy="7049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6103"/>
                <a:gridCol w="531625"/>
                <a:gridCol w="496566"/>
                <a:gridCol w="49656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80,8443,7077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err="1" smtClean="0"/>
                        <a:t>웹서비스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err="1" smtClean="0"/>
                        <a:t>웹서비스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53" name="직선 연결선 152"/>
          <p:cNvCxnSpPr>
            <a:stCxn id="140" idx="3"/>
            <a:endCxn id="150" idx="1"/>
          </p:cNvCxnSpPr>
          <p:nvPr/>
        </p:nvCxnSpPr>
        <p:spPr>
          <a:xfrm flipV="1">
            <a:off x="3628495" y="3865384"/>
            <a:ext cx="3128320" cy="1385901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직선 연결선 153"/>
          <p:cNvCxnSpPr>
            <a:stCxn id="150" idx="0"/>
            <a:endCxn id="146" idx="2"/>
          </p:cNvCxnSpPr>
          <p:nvPr/>
        </p:nvCxnSpPr>
        <p:spPr>
          <a:xfrm flipV="1">
            <a:off x="7471190" y="2732595"/>
            <a:ext cx="1" cy="786970"/>
          </a:xfrm>
          <a:prstGeom prst="line">
            <a:avLst/>
          </a:prstGeom>
          <a:ln w="19050">
            <a:solidFill>
              <a:srgbClr val="00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꺾인 연결선 154"/>
          <p:cNvCxnSpPr>
            <a:stCxn id="158" idx="3"/>
            <a:endCxn id="146" idx="0"/>
          </p:cNvCxnSpPr>
          <p:nvPr/>
        </p:nvCxnSpPr>
        <p:spPr>
          <a:xfrm>
            <a:off x="4557919" y="1615064"/>
            <a:ext cx="2913272" cy="521225"/>
          </a:xfrm>
          <a:prstGeom prst="bentConnector2">
            <a:avLst/>
          </a:prstGeom>
          <a:ln w="19050">
            <a:solidFill>
              <a:schemeClr val="accent4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직선 연결선 155"/>
          <p:cNvCxnSpPr/>
          <p:nvPr/>
        </p:nvCxnSpPr>
        <p:spPr>
          <a:xfrm flipH="1">
            <a:off x="6822602" y="4730796"/>
            <a:ext cx="466724" cy="5417"/>
          </a:xfrm>
          <a:prstGeom prst="line">
            <a:avLst/>
          </a:prstGeom>
          <a:ln w="19050">
            <a:solidFill>
              <a:srgbClr val="00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직선 연결선 156"/>
          <p:cNvCxnSpPr/>
          <p:nvPr/>
        </p:nvCxnSpPr>
        <p:spPr>
          <a:xfrm flipH="1" flipV="1">
            <a:off x="6808155" y="4973352"/>
            <a:ext cx="509747" cy="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8" name="표 1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0955626"/>
              </p:ext>
            </p:extLst>
          </p:nvPr>
        </p:nvGraphicFramePr>
        <p:xfrm>
          <a:off x="3129168" y="1384518"/>
          <a:ext cx="142875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112.106.2.54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:80(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IP)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59" name="직선 연결선 158"/>
          <p:cNvCxnSpPr>
            <a:stCxn id="138" idx="0"/>
            <a:endCxn id="147" idx="2"/>
          </p:cNvCxnSpPr>
          <p:nvPr/>
        </p:nvCxnSpPr>
        <p:spPr>
          <a:xfrm flipV="1">
            <a:off x="2961237" y="2675474"/>
            <a:ext cx="882306" cy="5124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TextBox 159"/>
          <p:cNvSpPr txBox="1"/>
          <p:nvPr/>
        </p:nvSpPr>
        <p:spPr>
          <a:xfrm>
            <a:off x="5341125" y="5298393"/>
            <a:ext cx="40751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ea typeface="맑은 고딕" panose="020B0503020000020004" pitchFamily="50" charset="-127"/>
              </a:rPr>
              <a:t>※ </a:t>
            </a:r>
            <a:r>
              <a:rPr lang="ko-KR" altLang="en-US" sz="900" dirty="0" smtClean="0">
                <a:ea typeface="맑은 고딕" panose="020B0503020000020004" pitchFamily="50" charset="-127"/>
              </a:rPr>
              <a:t>서비스 확인</a:t>
            </a:r>
            <a:endParaRPr lang="en-US" altLang="ko-KR" sz="900" dirty="0" smtClean="0">
              <a:ea typeface="맑은 고딕" panose="020B0503020000020004" pitchFamily="50" charset="-127"/>
            </a:endParaRPr>
          </a:p>
          <a:p>
            <a:r>
              <a:rPr lang="en-US" altLang="ko-KR" sz="900" dirty="0" smtClean="0">
                <a:ea typeface="맑은 고딕" panose="020B0503020000020004" pitchFamily="50" charset="-127"/>
              </a:rPr>
              <a:t>curl http://www.mp1.co.kr</a:t>
            </a:r>
          </a:p>
          <a:p>
            <a:r>
              <a:rPr lang="en-US" altLang="ko-KR" sz="900" dirty="0">
                <a:ea typeface="맑은 고딕" panose="020B0503020000020004" pitchFamily="50" charset="-127"/>
              </a:rPr>
              <a:t>curl </a:t>
            </a:r>
            <a:r>
              <a:rPr lang="en-US" altLang="ko-KR" sz="900" dirty="0">
                <a:ea typeface="맑은 고딕" panose="020B0503020000020004" pitchFamily="50" charset="-127"/>
                <a:hlinkClick r:id="rId2"/>
              </a:rPr>
              <a:t>http://</a:t>
            </a:r>
            <a:r>
              <a:rPr lang="en-US" altLang="ko-KR" sz="900" dirty="0" smtClean="0">
                <a:ea typeface="맑은 고딕" panose="020B0503020000020004" pitchFamily="50" charset="-127"/>
                <a:hlinkClick r:id="rId2"/>
              </a:rPr>
              <a:t>www.mp1.co.kr:7077/dob2bif/services/HttpSoapReceiveService</a:t>
            </a:r>
            <a:endParaRPr lang="en-US" altLang="ko-KR" sz="900" dirty="0" smtClean="0">
              <a:ea typeface="맑은 고딕" panose="020B0503020000020004" pitchFamily="50" charset="-127"/>
            </a:endParaRPr>
          </a:p>
          <a:p>
            <a:r>
              <a:rPr lang="en-US" altLang="ko-KR" sz="900" dirty="0">
                <a:ea typeface="맑은 고딕" panose="020B0503020000020004" pitchFamily="50" charset="-127"/>
              </a:rPr>
              <a:t>curl </a:t>
            </a:r>
            <a:r>
              <a:rPr lang="en-US" altLang="ko-KR" sz="900" dirty="0" smtClean="0">
                <a:ea typeface="맑은 고딕" panose="020B0503020000020004" pitchFamily="50" charset="-127"/>
              </a:rPr>
              <a:t>https://www.mp1.co.kr:8443/dob2bif/services/HttpSoapReceiveService</a:t>
            </a:r>
            <a:endParaRPr lang="ko-KR" altLang="en-US" sz="900" dirty="0"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41415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노후서버</a:t>
            </a:r>
            <a:r>
              <a:rPr lang="en-US" altLang="ko-KR" sz="1400" dirty="0" smtClean="0">
                <a:ea typeface="맑은 고딕" pitchFamily="50" charset="-127"/>
              </a:rPr>
              <a:t>PJT </a:t>
            </a:r>
            <a:r>
              <a:rPr lang="ko-KR" altLang="en-US" sz="1400" dirty="0" smtClean="0">
                <a:ea typeface="맑은 고딕" pitchFamily="50" charset="-127"/>
              </a:rPr>
              <a:t>의 각 업무별 인터페이스</a:t>
            </a:r>
            <a:r>
              <a:rPr lang="ko-KR" altLang="en-US" sz="1400" dirty="0">
                <a:ea typeface="맑은 고딕" pitchFamily="50" charset="-127"/>
              </a:rPr>
              <a:t>에 </a:t>
            </a:r>
            <a:r>
              <a:rPr lang="ko-KR" altLang="en-US" sz="1400" dirty="0" smtClean="0">
                <a:ea typeface="맑은 고딕" pitchFamily="50" charset="-127"/>
              </a:rPr>
              <a:t>사용되는 </a:t>
            </a:r>
            <a:r>
              <a:rPr lang="en-US" altLang="ko-KR" sz="1400" dirty="0" smtClean="0">
                <a:ea typeface="맑은 고딕" pitchFamily="50" charset="-127"/>
              </a:rPr>
              <a:t>Port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2.9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</a:t>
            </a:r>
            <a:r>
              <a:rPr kumimoji="0" lang="en-US" altLang="ko-KR" sz="2400" b="1" dirty="0" smtClean="0">
                <a:latin typeface="+mj-ea"/>
                <a:ea typeface="+mj-ea"/>
              </a:rPr>
              <a:t>Port </a:t>
            </a:r>
            <a:r>
              <a:rPr kumimoji="0" lang="ko-KR" altLang="en-US" sz="2400" b="1" dirty="0" smtClean="0">
                <a:latin typeface="+mj-ea"/>
                <a:ea typeface="+mj-ea"/>
              </a:rPr>
              <a:t>구성</a:t>
            </a:r>
            <a:r>
              <a:rPr kumimoji="0" lang="en-US" altLang="ko-KR" sz="2400" b="1" dirty="0" smtClean="0">
                <a:latin typeface="+mj-ea"/>
                <a:ea typeface="+mj-ea"/>
              </a:rPr>
              <a:t>(WEB)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323" name="표 3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1624828"/>
              </p:ext>
            </p:extLst>
          </p:nvPr>
        </p:nvGraphicFramePr>
        <p:xfrm>
          <a:off x="469557" y="1312642"/>
          <a:ext cx="8765063" cy="4692780"/>
        </p:xfrm>
        <a:graphic>
          <a:graphicData uri="http://schemas.openxmlformats.org/drawingml/2006/table">
            <a:tbl>
              <a:tblPr>
                <a:tableStyleId>{D5C30875-5027-47A9-8995-C2BF9F8F2FF4}</a:tableStyleId>
              </a:tblPr>
              <a:tblGrid>
                <a:gridCol w="712553"/>
                <a:gridCol w="712553"/>
                <a:gridCol w="1019347"/>
                <a:gridCol w="712553"/>
                <a:gridCol w="712553"/>
                <a:gridCol w="712553"/>
                <a:gridCol w="712553"/>
                <a:gridCol w="712553"/>
                <a:gridCol w="778530"/>
                <a:gridCol w="1979315"/>
              </a:tblGrid>
              <a:tr h="328348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Host</a:t>
                      </a: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S/W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업무명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In/Out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IP 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속성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사용 </a:t>
                      </a: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Port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연계 대상 시스템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통신방식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LB </a:t>
                      </a: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정책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164174">
                <a:tc rowSpan="7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pitcwb0a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pitcwb0b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Jboss EWS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브랜드관리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MS7)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Inbound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8251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단말</a:t>
                      </a:r>
                      <a:r>
                        <a:rPr lang="en-US" altLang="ko-KR" sz="800" u="none" strike="noStrike" dirty="0">
                          <a:effectLst/>
                        </a:rPr>
                        <a:t>/</a:t>
                      </a:r>
                      <a:r>
                        <a:rPr lang="en-US" sz="800" u="none" strike="noStrike" dirty="0">
                          <a:effectLst/>
                        </a:rPr>
                        <a:t>Client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RoundRobin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브랜드관리 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웹서비스용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4642">
                <a:tc vMerge="1">
                  <a:txBody>
                    <a:bodyPr/>
                    <a:lstStyle/>
                    <a:p>
                      <a:pPr algn="ctr" rtl="0" fontAlgn="ctr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E-Marketplace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(BE1)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8231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Hash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E-marketplace </a:t>
                      </a:r>
                      <a:r>
                        <a:rPr lang="ko-KR" altLang="en-US" sz="800" u="none" strike="noStrike">
                          <a:effectLst/>
                        </a:rPr>
                        <a:t>웹서비스용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174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임직원 알뜰시장</a:t>
                      </a:r>
                      <a:br>
                        <a:rPr lang="ko-KR" altLang="en-US" sz="800" u="none" strike="noStrike" dirty="0">
                          <a:effectLst/>
                        </a:rPr>
                      </a:br>
                      <a:r>
                        <a:rPr lang="en-US" altLang="ko-KR" sz="800" u="none" strike="noStrike" dirty="0">
                          <a:effectLst/>
                        </a:rPr>
                        <a:t>(PQ1)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8221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RoundRobin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알뜰시장 유저 웹서비스용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174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9221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RoundRobin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알뜰시장 </a:t>
                      </a:r>
                      <a:r>
                        <a:rPr lang="en-US" altLang="ko-KR" sz="800" u="none" strike="noStrike">
                          <a:effectLst/>
                        </a:rPr>
                        <a:t>Admin </a:t>
                      </a:r>
                      <a:r>
                        <a:rPr lang="ko-KR" altLang="en-US" sz="800" u="none" strike="noStrike">
                          <a:effectLst/>
                        </a:rPr>
                        <a:t>웹서비스용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174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법인구매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SP1)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8211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RoundRobin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법인구매 유저 웹서비스용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174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9211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RoundRobin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법인구매 </a:t>
                      </a:r>
                      <a:r>
                        <a:rPr lang="en-US" altLang="ko-KR" sz="800" u="none" strike="noStrike">
                          <a:effectLst/>
                        </a:rPr>
                        <a:t>Admin </a:t>
                      </a:r>
                      <a:r>
                        <a:rPr lang="ko-KR" altLang="en-US" sz="800" u="none" strike="noStrike">
                          <a:effectLst/>
                        </a:rPr>
                        <a:t>웹서비스용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798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Oden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자원관리 배포용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798"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psmwwb01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psmwwb02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Jboss EWS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스마트워크플레이스</a:t>
                      </a:r>
                      <a:r>
                        <a:rPr lang="en-US" altLang="ko-KR" sz="800" u="none" strike="noStrike" dirty="0">
                          <a:effectLst/>
                        </a:rPr>
                        <a:t>(WO1)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8421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Hash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스마트워크플레이스 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웹서비스용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174">
                <a:tc vMerge="1">
                  <a:txBody>
                    <a:bodyPr/>
                    <a:lstStyle/>
                    <a:p>
                      <a:pPr algn="ctr" rtl="0" fontAlgn="ctr"/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9423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Hash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스마트워크플레이스 </a:t>
                      </a:r>
                      <a:r>
                        <a:rPr lang="en-US" altLang="ko-KR" sz="800" u="none" strike="noStrike" dirty="0">
                          <a:effectLst/>
                        </a:rPr>
                        <a:t>MDM </a:t>
                      </a:r>
                      <a:r>
                        <a:rPr lang="ko-KR" altLang="en-US" sz="800" u="none" strike="noStrike" dirty="0">
                          <a:effectLst/>
                        </a:rPr>
                        <a:t>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4642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모바일경영대시보드</a:t>
                      </a:r>
                      <a:r>
                        <a:rPr lang="en-US" altLang="ko-KR" sz="800" u="none" strike="noStrike">
                          <a:effectLst/>
                        </a:rPr>
                        <a:t>(BIM)</a:t>
                      </a:r>
                      <a:endParaRPr lang="en-US" altLang="ko-KR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8411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Hash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모바일경영대시보드 웹서비스용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798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Oden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자원관리 배포용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4642"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pintwb0a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pintwb0b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Jboss EWS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스마트워크플레이스</a:t>
                      </a:r>
                      <a:r>
                        <a:rPr lang="en-US" altLang="ko-KR" sz="800" u="none" strike="noStrike" dirty="0">
                          <a:effectLst/>
                        </a:rPr>
                        <a:t>(WO1)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9422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Hash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스마트워크플레이스 </a:t>
                      </a:r>
                      <a:r>
                        <a:rPr lang="en-US" altLang="ko-KR" sz="800" u="none" strike="noStrike" dirty="0">
                          <a:effectLst/>
                        </a:rPr>
                        <a:t>Admin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웹서비스용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174">
                <a:tc vMerge="1">
                  <a:txBody>
                    <a:bodyPr/>
                    <a:lstStyle/>
                    <a:p>
                      <a:pPr algn="ctr" rtl="0" fontAlgn="ctr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VMS(VMS)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8321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Hash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VMS </a:t>
                      </a:r>
                      <a:r>
                        <a:rPr lang="ko-KR" altLang="en-US" sz="800" u="none" strike="noStrike">
                          <a:effectLst/>
                        </a:rPr>
                        <a:t>웹서비스용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798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하나로협의회</a:t>
                      </a:r>
                      <a:r>
                        <a:rPr lang="en-US" altLang="ko-KR" sz="800" u="none" strike="noStrike" dirty="0">
                          <a:effectLst/>
                        </a:rPr>
                        <a:t>(PS9)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8311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Hash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하나로협의회 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웹서비스용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798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Oden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자원관리 배포용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174">
                <a:tc rowSpan="5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pflbwb01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pflbwb02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Jboss EWS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선택적복지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SV1)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8111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leastconns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선택적복지 </a:t>
                      </a:r>
                      <a:r>
                        <a:rPr lang="en-US" altLang="ko-KR" sz="800" u="none" strike="noStrike" dirty="0">
                          <a:effectLst/>
                        </a:rPr>
                        <a:t>PC </a:t>
                      </a:r>
                      <a:r>
                        <a:rPr lang="ko-KR" altLang="en-US" sz="800" u="none" strike="noStrike" dirty="0">
                          <a:effectLst/>
                        </a:rPr>
                        <a:t>유저 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웹서비스용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174">
                <a:tc vMerge="1">
                  <a:txBody>
                    <a:bodyPr/>
                    <a:lstStyle/>
                    <a:p>
                      <a:pPr algn="ctr" rtl="0" fontAlgn="ctr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9112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단말</a:t>
                      </a:r>
                      <a:r>
                        <a:rPr lang="en-US" altLang="ko-KR" sz="800" u="none" strike="noStrike" dirty="0">
                          <a:effectLst/>
                        </a:rPr>
                        <a:t>/</a:t>
                      </a:r>
                      <a:r>
                        <a:rPr lang="en-US" sz="800" u="none" strike="noStrike" dirty="0">
                          <a:effectLst/>
                        </a:rPr>
                        <a:t>Client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leastconns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선택적복지 </a:t>
                      </a:r>
                      <a:r>
                        <a:rPr lang="en-US" altLang="ko-KR" sz="800" u="none" strike="noStrike" dirty="0" err="1">
                          <a:effectLst/>
                        </a:rPr>
                        <a:t>CAdmin</a:t>
                      </a:r>
                      <a:r>
                        <a:rPr lang="en-US" altLang="ko-KR" sz="800" u="none" strike="noStrike" dirty="0">
                          <a:effectLst/>
                        </a:rPr>
                        <a:t> 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웹서비스용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174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8113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leastconns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선택적복지 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모바일</a:t>
                      </a:r>
                      <a:r>
                        <a:rPr lang="ko-KR" altLang="en-US" sz="800" u="none" strike="noStrike" dirty="0">
                          <a:effectLst/>
                        </a:rPr>
                        <a:t> 유저 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웹서비스용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4642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9114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FEP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leastconns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선택적복지 </a:t>
                      </a:r>
                      <a:r>
                        <a:rPr lang="en-US" altLang="ko-KR" sz="800" u="none" strike="noStrike" dirty="0">
                          <a:effectLst/>
                        </a:rPr>
                        <a:t>Admin 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웹서비스용</a:t>
                      </a:r>
                      <a:r>
                        <a:rPr lang="ko-KR" altLang="en-US" sz="800" u="none" strike="noStrike" dirty="0">
                          <a:effectLst/>
                        </a:rPr>
                        <a:t/>
                      </a:r>
                      <a:br>
                        <a:rPr lang="ko-KR" altLang="en-US" sz="800" u="none" strike="noStrike" dirty="0">
                          <a:effectLst/>
                        </a:rPr>
                      </a:br>
                      <a:r>
                        <a:rPr lang="en-US" altLang="ko-KR" sz="800" u="none" strike="noStrike" dirty="0">
                          <a:effectLst/>
                        </a:rPr>
                        <a:t>FEP </a:t>
                      </a:r>
                      <a:r>
                        <a:rPr lang="ko-KR" altLang="en-US" sz="800" u="none" strike="noStrike" dirty="0">
                          <a:effectLst/>
                        </a:rPr>
                        <a:t>온라인 수신용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798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Oden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자원관리 배포용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336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pchowb0a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j-lt"/>
                          <a:ea typeface="+mj-ea"/>
                          <a:cs typeface="+mj-cs"/>
                        </a:rPr>
                        <a:t>　</a:t>
                      </a:r>
                      <a:r>
                        <a:rPr lang="en-US" altLang="ko-KR" sz="800" u="none" strike="noStrike" kern="1200" dirty="0" smtClean="0">
                          <a:solidFill>
                            <a:schemeClr val="dk1"/>
                          </a:solidFill>
                          <a:effectLst/>
                          <a:latin typeface="+mj-lt"/>
                          <a:ea typeface="+mj-ea"/>
                          <a:cs typeface="+mj-cs"/>
                        </a:rPr>
                        <a:t>Jboss EWS</a:t>
                      </a:r>
                      <a:endParaRPr lang="ko-KR" altLang="en-US" sz="800" u="none" strike="noStrike" kern="1200" dirty="0">
                        <a:solidFill>
                          <a:schemeClr val="dk1"/>
                        </a:solidFill>
                        <a:effectLst/>
                        <a:latin typeface="+mj-lt"/>
                        <a:ea typeface="+mj-ea"/>
                        <a:cs typeface="+mj-cs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j-lt"/>
                          <a:ea typeface="+mj-ea"/>
                          <a:cs typeface="+mj-cs"/>
                        </a:rPr>
                        <a:t>총무지원</a:t>
                      </a:r>
                      <a:r>
                        <a:rPr lang="en-US" altLang="ko-K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j-lt"/>
                          <a:ea typeface="+mj-ea"/>
                          <a:cs typeface="+mj-cs"/>
                        </a:rPr>
                        <a:t>(</a:t>
                      </a:r>
                      <a:r>
                        <a:rPr lang="en-US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j-lt"/>
                          <a:ea typeface="+mj-ea"/>
                          <a:cs typeface="+mj-cs"/>
                        </a:rPr>
                        <a:t>GE1)</a:t>
                      </a: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20000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총무지원 </a:t>
                      </a:r>
                      <a:r>
                        <a:rPr lang="ko-KR" altLang="en-US" sz="800" u="none" strike="noStrike" dirty="0" err="1">
                          <a:effectLst/>
                        </a:rPr>
                        <a:t>웹서비스용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075" marR="7075" marT="707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3587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이마켓플레이스 업무의 </a:t>
            </a:r>
            <a:r>
              <a:rPr lang="en-US" altLang="ko-KR" sz="1400" dirty="0" smtClean="0">
                <a:ea typeface="맑은 고딕" pitchFamily="50" charset="-127"/>
              </a:rPr>
              <a:t>WAS-EAI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11. </a:t>
            </a:r>
            <a:r>
              <a:rPr kumimoji="0" lang="ko-KR" altLang="en-US" sz="1600" b="1" dirty="0">
                <a:latin typeface="+mj-ea"/>
                <a:ea typeface="+mj-ea"/>
              </a:rPr>
              <a:t>이마켓플레이스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252151"/>
            <a:ext cx="8712199" cy="472161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646327" y="240507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6809389"/>
              </p:ext>
            </p:extLst>
          </p:nvPr>
        </p:nvGraphicFramePr>
        <p:xfrm>
          <a:off x="4399961" y="1955677"/>
          <a:ext cx="133414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14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800" b="1" dirty="0" smtClean="0">
                          <a:solidFill>
                            <a:prstClr val="black"/>
                          </a:solidFill>
                          <a:latin typeface="+mj-lt"/>
                          <a:ea typeface="견고딕" pitchFamily="18" charset="-127"/>
                        </a:rPr>
                        <a:t>e-Marketplace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P-BE11-O-F11:12311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9147382"/>
              </p:ext>
            </p:extLst>
          </p:nvPr>
        </p:nvGraphicFramePr>
        <p:xfrm>
          <a:off x="4399960" y="3645382"/>
          <a:ext cx="133414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14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800" b="1" dirty="0" smtClean="0">
                          <a:solidFill>
                            <a:prstClr val="black"/>
                          </a:solidFill>
                          <a:latin typeface="+mj-lt"/>
                          <a:ea typeface="견고딕" pitchFamily="18" charset="-127"/>
                        </a:rPr>
                        <a:t>e-Marketplace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P-BE11-O-F21:12311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>
            <a:stCxn id="6" idx="1"/>
          </p:cNvCxnSpPr>
          <p:nvPr/>
        </p:nvCxnSpPr>
        <p:spPr>
          <a:xfrm flipH="1">
            <a:off x="3694909" y="2416769"/>
            <a:ext cx="705052" cy="836019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>
            <a:stCxn id="6" idx="1"/>
          </p:cNvCxnSpPr>
          <p:nvPr/>
        </p:nvCxnSpPr>
        <p:spPr>
          <a:xfrm flipH="1">
            <a:off x="3694909" y="2416769"/>
            <a:ext cx="705052" cy="580758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stCxn id="6" idx="1"/>
          </p:cNvCxnSpPr>
          <p:nvPr/>
        </p:nvCxnSpPr>
        <p:spPr>
          <a:xfrm flipH="1">
            <a:off x="3694909" y="2416769"/>
            <a:ext cx="705052" cy="308824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7" idx="1"/>
          </p:cNvCxnSpPr>
          <p:nvPr/>
        </p:nvCxnSpPr>
        <p:spPr>
          <a:xfrm flipH="1" flipV="1">
            <a:off x="3694908" y="2725595"/>
            <a:ext cx="705052" cy="1380879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stCxn id="7" idx="1"/>
          </p:cNvCxnSpPr>
          <p:nvPr/>
        </p:nvCxnSpPr>
        <p:spPr>
          <a:xfrm flipH="1" flipV="1">
            <a:off x="3694908" y="2997529"/>
            <a:ext cx="705052" cy="110894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7" idx="1"/>
          </p:cNvCxnSpPr>
          <p:nvPr/>
        </p:nvCxnSpPr>
        <p:spPr>
          <a:xfrm flipH="1" flipV="1">
            <a:off x="3694908" y="3252791"/>
            <a:ext cx="705052" cy="85368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0211410"/>
              </p:ext>
            </p:extLst>
          </p:nvPr>
        </p:nvGraphicFramePr>
        <p:xfrm>
          <a:off x="643793" y="4425975"/>
          <a:ext cx="2184864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91555"/>
                <a:gridCol w="555527"/>
                <a:gridCol w="518891"/>
                <a:gridCol w="51889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7234,7301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온라인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5" name="직선 연결선 14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3100599"/>
              </p:ext>
            </p:extLst>
          </p:nvPr>
        </p:nvGraphicFramePr>
        <p:xfrm>
          <a:off x="642441" y="3541336"/>
          <a:ext cx="3052467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SMS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발송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(s-hub)(SHU)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1608958"/>
              </p:ext>
            </p:extLst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8" name="직선 연결선 17"/>
          <p:cNvCxnSpPr>
            <a:stCxn id="6" idx="3"/>
          </p:cNvCxnSpPr>
          <p:nvPr/>
        </p:nvCxnSpPr>
        <p:spPr>
          <a:xfrm>
            <a:off x="5734106" y="2416769"/>
            <a:ext cx="370203" cy="521694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6" idx="3"/>
          </p:cNvCxnSpPr>
          <p:nvPr/>
        </p:nvCxnSpPr>
        <p:spPr>
          <a:xfrm>
            <a:off x="5734106" y="2416769"/>
            <a:ext cx="370203" cy="790401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>
            <a:stCxn id="7" idx="3"/>
          </p:cNvCxnSpPr>
          <p:nvPr/>
        </p:nvCxnSpPr>
        <p:spPr>
          <a:xfrm flipV="1">
            <a:off x="5734105" y="3207173"/>
            <a:ext cx="370204" cy="899301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stCxn id="7" idx="3"/>
          </p:cNvCxnSpPr>
          <p:nvPr/>
        </p:nvCxnSpPr>
        <p:spPr>
          <a:xfrm flipV="1">
            <a:off x="5734105" y="2938465"/>
            <a:ext cx="370204" cy="1168009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>
            <a:stCxn id="5" idx="2"/>
            <a:endCxn id="16" idx="0"/>
          </p:cNvCxnSpPr>
          <p:nvPr/>
        </p:nvCxnSpPr>
        <p:spPr>
          <a:xfrm flipH="1">
            <a:off x="2168674" y="3327263"/>
            <a:ext cx="3886" cy="2140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>
            <a:off x="716693" y="4998720"/>
            <a:ext cx="444842" cy="4684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6828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이마켓플레이스 업무의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)-EAI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11. </a:t>
            </a:r>
            <a:r>
              <a:rPr kumimoji="0" lang="ko-KR" altLang="en-US" sz="1600" b="1" dirty="0">
                <a:latin typeface="+mj-ea"/>
                <a:ea typeface="+mj-ea"/>
              </a:rPr>
              <a:t>이마켓플레이스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260389"/>
            <a:ext cx="8712199" cy="4713374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646327" y="240507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5451208"/>
              </p:ext>
            </p:extLst>
          </p:nvPr>
        </p:nvGraphicFramePr>
        <p:xfrm>
          <a:off x="4217086" y="2585175"/>
          <a:ext cx="1194830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9942080"/>
              </p:ext>
            </p:extLst>
          </p:nvPr>
        </p:nvGraphicFramePr>
        <p:xfrm>
          <a:off x="5123935" y="3835377"/>
          <a:ext cx="1186936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8693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2513986"/>
              </p:ext>
            </p:extLst>
          </p:nvPr>
        </p:nvGraphicFramePr>
        <p:xfrm>
          <a:off x="4752888" y="1368510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 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9" name="직선 연결선 8"/>
          <p:cNvCxnSpPr>
            <a:stCxn id="8" idx="2"/>
            <a:endCxn id="6" idx="0"/>
          </p:cNvCxnSpPr>
          <p:nvPr/>
        </p:nvCxnSpPr>
        <p:spPr>
          <a:xfrm flipH="1">
            <a:off x="4814501" y="1829602"/>
            <a:ext cx="535802" cy="7555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stCxn id="8" idx="2"/>
            <a:endCxn id="7" idx="0"/>
          </p:cNvCxnSpPr>
          <p:nvPr/>
        </p:nvCxnSpPr>
        <p:spPr>
          <a:xfrm>
            <a:off x="5350303" y="1829602"/>
            <a:ext cx="367100" cy="200577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8" idx="1"/>
          </p:cNvCxnSpPr>
          <p:nvPr/>
        </p:nvCxnSpPr>
        <p:spPr>
          <a:xfrm flipH="1">
            <a:off x="3698796" y="1599056"/>
            <a:ext cx="1054092" cy="108595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H="1" flipV="1">
            <a:off x="3698794" y="2685010"/>
            <a:ext cx="518292" cy="64225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8" idx="1"/>
          </p:cNvCxnSpPr>
          <p:nvPr/>
        </p:nvCxnSpPr>
        <p:spPr>
          <a:xfrm flipH="1">
            <a:off x="3698796" y="1599056"/>
            <a:ext cx="1054092" cy="135788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8" idx="1"/>
          </p:cNvCxnSpPr>
          <p:nvPr/>
        </p:nvCxnSpPr>
        <p:spPr>
          <a:xfrm flipH="1">
            <a:off x="3714754" y="1599056"/>
            <a:ext cx="1038134" cy="1588987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H="1" flipV="1">
            <a:off x="3681284" y="3006138"/>
            <a:ext cx="535802" cy="32112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 flipH="1" flipV="1">
            <a:off x="3674082" y="3236736"/>
            <a:ext cx="543004" cy="90527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flipH="1" flipV="1">
            <a:off x="3670481" y="2725088"/>
            <a:ext cx="1441626" cy="184691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flipH="1" flipV="1">
            <a:off x="3681285" y="2997022"/>
            <a:ext cx="1430822" cy="1574978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 flipV="1">
            <a:off x="3674083" y="3183434"/>
            <a:ext cx="1438024" cy="138856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 flipV="1">
            <a:off x="3696261" y="3228123"/>
            <a:ext cx="1415846" cy="146294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 flipH="1" flipV="1">
            <a:off x="3720973" y="2996585"/>
            <a:ext cx="1391134" cy="169447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 flipV="1">
            <a:off x="3705997" y="2701435"/>
            <a:ext cx="1406110" cy="198962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 flipV="1">
            <a:off x="3687506" y="3267205"/>
            <a:ext cx="529580" cy="15977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3705016" y="2986211"/>
            <a:ext cx="512070" cy="440764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 flipV="1">
            <a:off x="3688454" y="2744937"/>
            <a:ext cx="528632" cy="68203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 flipH="1">
            <a:off x="3702397" y="1731536"/>
            <a:ext cx="1028314" cy="94266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>
            <a:off x="3738025" y="1771252"/>
            <a:ext cx="992686" cy="125494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3738025" y="1760442"/>
            <a:ext cx="992686" cy="149636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표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8704553"/>
              </p:ext>
            </p:extLst>
          </p:nvPr>
        </p:nvGraphicFramePr>
        <p:xfrm>
          <a:off x="643793" y="4425975"/>
          <a:ext cx="216036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84922"/>
                <a:gridCol w="549298"/>
                <a:gridCol w="513073"/>
                <a:gridCol w="513073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배치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0" name="직선 연결선 29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 flipH="1">
            <a:off x="716694" y="498389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0117236"/>
              </p:ext>
            </p:extLst>
          </p:nvPr>
        </p:nvGraphicFramePr>
        <p:xfrm>
          <a:off x="652505" y="3564143"/>
          <a:ext cx="3052467" cy="71822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영업회계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ap.p.cor.samsungcard.biz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ap1.p.cor.samsungcard.biz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ap2.p.cor.samsungcard.biz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ap3.p.cor.samsungcard.biz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40.10.1.35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40.10.1.31</a:t>
                      </a:r>
                      <a:endParaRPr lang="ko-KR" altLang="en-US" sz="800" dirty="0" smtClean="0"/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40.10.1.41</a:t>
                      </a:r>
                      <a:endParaRPr lang="ko-KR" altLang="en-US" sz="800" dirty="0" smtClean="0"/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40.10.1.51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pcorap_L4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pcorap01</a:t>
                      </a:r>
                      <a:endParaRPr lang="ko-KR" altLang="en-US" sz="800" dirty="0" smtClean="0"/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pcorap02</a:t>
                      </a:r>
                      <a:endParaRPr lang="ko-KR" altLang="en-US" sz="800" dirty="0" smtClean="0"/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Pcorap03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3" name="직선 연결선 32"/>
          <p:cNvCxnSpPr>
            <a:stCxn id="32" idx="3"/>
          </p:cNvCxnSpPr>
          <p:nvPr/>
        </p:nvCxnSpPr>
        <p:spPr>
          <a:xfrm flipV="1">
            <a:off x="3704972" y="3426977"/>
            <a:ext cx="512114" cy="49627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>
            <a:stCxn id="32" idx="3"/>
          </p:cNvCxnSpPr>
          <p:nvPr/>
        </p:nvCxnSpPr>
        <p:spPr>
          <a:xfrm flipV="1">
            <a:off x="3704972" y="1771253"/>
            <a:ext cx="1025739" cy="215200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>
            <a:stCxn id="32" idx="3"/>
          </p:cNvCxnSpPr>
          <p:nvPr/>
        </p:nvCxnSpPr>
        <p:spPr>
          <a:xfrm>
            <a:off x="3704972" y="3923256"/>
            <a:ext cx="1407135" cy="76780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>
            <a:stCxn id="5" idx="2"/>
            <a:endCxn id="32" idx="0"/>
          </p:cNvCxnSpPr>
          <p:nvPr/>
        </p:nvCxnSpPr>
        <p:spPr>
          <a:xfrm>
            <a:off x="2172560" y="3327263"/>
            <a:ext cx="6178" cy="23688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7" name="표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434583"/>
              </p:ext>
            </p:extLst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8" name="직선 연결선 37"/>
          <p:cNvCxnSpPr>
            <a:stCxn id="6" idx="3"/>
          </p:cNvCxnSpPr>
          <p:nvPr/>
        </p:nvCxnSpPr>
        <p:spPr>
          <a:xfrm>
            <a:off x="5411916" y="3161540"/>
            <a:ext cx="692393" cy="4563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>
            <a:stCxn id="6" idx="3"/>
          </p:cNvCxnSpPr>
          <p:nvPr/>
        </p:nvCxnSpPr>
        <p:spPr>
          <a:xfrm flipV="1">
            <a:off x="5411916" y="2956945"/>
            <a:ext cx="692393" cy="20459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>
            <a:stCxn id="8" idx="3"/>
          </p:cNvCxnSpPr>
          <p:nvPr/>
        </p:nvCxnSpPr>
        <p:spPr>
          <a:xfrm>
            <a:off x="5947719" y="1599056"/>
            <a:ext cx="156590" cy="135788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>
            <a:stCxn id="8" idx="3"/>
          </p:cNvCxnSpPr>
          <p:nvPr/>
        </p:nvCxnSpPr>
        <p:spPr>
          <a:xfrm>
            <a:off x="5947719" y="1599056"/>
            <a:ext cx="156590" cy="162906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>
            <a:stCxn id="7" idx="3"/>
          </p:cNvCxnSpPr>
          <p:nvPr/>
        </p:nvCxnSpPr>
        <p:spPr>
          <a:xfrm flipH="1" flipV="1">
            <a:off x="6104309" y="3228127"/>
            <a:ext cx="206562" cy="118361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>
            <a:stCxn id="7" idx="3"/>
            <a:endCxn id="37" idx="1"/>
          </p:cNvCxnSpPr>
          <p:nvPr/>
        </p:nvCxnSpPr>
        <p:spPr>
          <a:xfrm flipH="1" flipV="1">
            <a:off x="6104309" y="3052724"/>
            <a:ext cx="206562" cy="135901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 flipH="1">
            <a:off x="716693" y="5210597"/>
            <a:ext cx="444842" cy="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8391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이마켓플레이스 업무의 </a:t>
            </a:r>
            <a:r>
              <a:rPr lang="en-US" altLang="ko-KR" sz="1400" dirty="0" smtClean="0">
                <a:ea typeface="맑은 고딕" pitchFamily="50" charset="-127"/>
              </a:rPr>
              <a:t>WAS-ARM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11. </a:t>
            </a:r>
            <a:r>
              <a:rPr kumimoji="0" lang="ko-KR" altLang="en-US" sz="1600" b="1" dirty="0">
                <a:latin typeface="+mj-ea"/>
                <a:ea typeface="+mj-ea"/>
              </a:rPr>
              <a:t>이마켓플레이스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392195"/>
            <a:ext cx="8712199" cy="4581568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6053296"/>
              </p:ext>
            </p:extLst>
          </p:nvPr>
        </p:nvGraphicFramePr>
        <p:xfrm>
          <a:off x="4229100" y="1845305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800" b="1" dirty="0" smtClean="0">
                          <a:solidFill>
                            <a:prstClr val="black"/>
                          </a:solidFill>
                          <a:latin typeface="+mj-lt"/>
                          <a:ea typeface="견고딕" pitchFamily="18" charset="-127"/>
                        </a:rPr>
                        <a:t>e-Marketplace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P-BE11-O-F11:12311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P-BE11-O-F12:12312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5008408"/>
              </p:ext>
            </p:extLst>
          </p:nvPr>
        </p:nvGraphicFramePr>
        <p:xfrm>
          <a:off x="4229100" y="3563407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800" b="1" dirty="0" smtClean="0">
                          <a:solidFill>
                            <a:prstClr val="black"/>
                          </a:solidFill>
                          <a:latin typeface="+mj-lt"/>
                          <a:ea typeface="견고딕" pitchFamily="18" charset="-127"/>
                        </a:rPr>
                        <a:t>e-Marketplace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P-BE11-O-F21:12311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P-BE11-O-F22:12312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11021"/>
              </p:ext>
            </p:extLst>
          </p:nvPr>
        </p:nvGraphicFramePr>
        <p:xfrm>
          <a:off x="643793" y="4425975"/>
          <a:ext cx="2508982" cy="94877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12311,12312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WAS </a:t>
                      </a:r>
                      <a:r>
                        <a:rPr lang="ko-KR" altLang="en-US" sz="800" baseline="0" dirty="0" smtClean="0"/>
                        <a:t>기동 연계용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 WAS</a:t>
                      </a:r>
                      <a:r>
                        <a:rPr lang="en-US" altLang="ko-KR" sz="800" baseline="0" dirty="0" smtClean="0"/>
                        <a:t> health check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H="1">
            <a:off x="716694" y="498389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>
            <a:off x="707168" y="5228195"/>
            <a:ext cx="444842" cy="2"/>
          </a:xfrm>
          <a:prstGeom prst="line">
            <a:avLst/>
          </a:prstGeom>
          <a:ln w="1524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12" idx="1"/>
          </p:cNvCxnSpPr>
          <p:nvPr/>
        </p:nvCxnSpPr>
        <p:spPr>
          <a:xfrm flipH="1" flipV="1">
            <a:off x="5525273" y="2481947"/>
            <a:ext cx="579036" cy="5707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표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0339856"/>
              </p:ext>
            </p:extLst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3" name="직선 연결선 12"/>
          <p:cNvCxnSpPr>
            <a:stCxn id="6" idx="3"/>
          </p:cNvCxnSpPr>
          <p:nvPr/>
        </p:nvCxnSpPr>
        <p:spPr>
          <a:xfrm flipV="1">
            <a:off x="5528279" y="3185437"/>
            <a:ext cx="576030" cy="845709"/>
          </a:xfrm>
          <a:prstGeom prst="line">
            <a:avLst/>
          </a:prstGeom>
          <a:ln w="1524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6" idx="3"/>
          </p:cNvCxnSpPr>
          <p:nvPr/>
        </p:nvCxnSpPr>
        <p:spPr>
          <a:xfrm flipV="1">
            <a:off x="5528279" y="2882889"/>
            <a:ext cx="576030" cy="1148257"/>
          </a:xfrm>
          <a:prstGeom prst="line">
            <a:avLst/>
          </a:prstGeom>
          <a:ln w="1524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5" idx="3"/>
          </p:cNvCxnSpPr>
          <p:nvPr/>
        </p:nvCxnSpPr>
        <p:spPr>
          <a:xfrm>
            <a:off x="5528279" y="2313044"/>
            <a:ext cx="576030" cy="604907"/>
          </a:xfrm>
          <a:prstGeom prst="line">
            <a:avLst/>
          </a:prstGeom>
          <a:ln w="1524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5" idx="3"/>
          </p:cNvCxnSpPr>
          <p:nvPr/>
        </p:nvCxnSpPr>
        <p:spPr>
          <a:xfrm>
            <a:off x="5528279" y="2313044"/>
            <a:ext cx="576030" cy="894126"/>
          </a:xfrm>
          <a:prstGeom prst="line">
            <a:avLst/>
          </a:prstGeom>
          <a:ln w="1524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>
            <a:stCxn id="5" idx="3"/>
          </p:cNvCxnSpPr>
          <p:nvPr/>
        </p:nvCxnSpPr>
        <p:spPr>
          <a:xfrm>
            <a:off x="5528279" y="2313044"/>
            <a:ext cx="576030" cy="1122365"/>
          </a:xfrm>
          <a:prstGeom prst="line">
            <a:avLst/>
          </a:prstGeom>
          <a:ln w="1524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>
            <a:stCxn id="6" idx="3"/>
          </p:cNvCxnSpPr>
          <p:nvPr/>
        </p:nvCxnSpPr>
        <p:spPr>
          <a:xfrm flipV="1">
            <a:off x="5528279" y="3435413"/>
            <a:ext cx="576030" cy="595733"/>
          </a:xfrm>
          <a:prstGeom prst="line">
            <a:avLst/>
          </a:prstGeom>
          <a:ln w="1524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 flipV="1">
            <a:off x="5541421" y="2463635"/>
            <a:ext cx="562888" cy="7435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 flipV="1">
            <a:off x="5532874" y="2481947"/>
            <a:ext cx="571435" cy="9187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 flipH="1">
            <a:off x="5509598" y="2941330"/>
            <a:ext cx="594711" cy="126466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>
            <a:off x="5536826" y="3207170"/>
            <a:ext cx="554341" cy="99882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>
            <a:off x="5528280" y="3400714"/>
            <a:ext cx="562887" cy="805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5532874" y="2198924"/>
            <a:ext cx="571435" cy="693623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>
            <a:off x="5532874" y="2941330"/>
            <a:ext cx="584578" cy="936505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stCxn id="12" idx="1"/>
          </p:cNvCxnSpPr>
          <p:nvPr/>
        </p:nvCxnSpPr>
        <p:spPr>
          <a:xfrm flipH="1" flipV="1">
            <a:off x="5509597" y="2170749"/>
            <a:ext cx="594712" cy="881975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 flipV="1">
            <a:off x="5519731" y="2170749"/>
            <a:ext cx="597721" cy="1160563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5523683" y="3175570"/>
            <a:ext cx="606911" cy="687944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>
            <a:off x="5536825" y="3409582"/>
            <a:ext cx="570491" cy="426766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615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이마켓플레이스 업무의 </a:t>
            </a:r>
            <a:r>
              <a:rPr lang="en-US" altLang="ko-KR" sz="1400" dirty="0" smtClean="0">
                <a:ea typeface="맑은 고딕" pitchFamily="50" charset="-127"/>
              </a:rPr>
              <a:t>WEB/DB-ARM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11. </a:t>
            </a:r>
            <a:r>
              <a:rPr kumimoji="0" lang="ko-KR" altLang="en-US" sz="1600" b="1" dirty="0">
                <a:latin typeface="+mj-ea"/>
                <a:ea typeface="+mj-ea"/>
              </a:rPr>
              <a:t>이마켓플레이스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260389"/>
            <a:ext cx="8712199" cy="4555524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1966066"/>
              </p:ext>
            </p:extLst>
          </p:nvPr>
        </p:nvGraphicFramePr>
        <p:xfrm>
          <a:off x="850951" y="2605223"/>
          <a:ext cx="1194830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7742098"/>
              </p:ext>
            </p:extLst>
          </p:nvPr>
        </p:nvGraphicFramePr>
        <p:xfrm>
          <a:off x="2131180" y="3855425"/>
          <a:ext cx="1186936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8693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7260583"/>
              </p:ext>
            </p:extLst>
          </p:nvPr>
        </p:nvGraphicFramePr>
        <p:xfrm>
          <a:off x="2042073" y="1388558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 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>
            <a:stCxn id="7" idx="2"/>
            <a:endCxn id="5" idx="0"/>
          </p:cNvCxnSpPr>
          <p:nvPr/>
        </p:nvCxnSpPr>
        <p:spPr>
          <a:xfrm flipH="1">
            <a:off x="1448366" y="1849650"/>
            <a:ext cx="1191122" cy="7555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>
            <a:stCxn id="7" idx="2"/>
            <a:endCxn id="6" idx="0"/>
          </p:cNvCxnSpPr>
          <p:nvPr/>
        </p:nvCxnSpPr>
        <p:spPr>
          <a:xfrm>
            <a:off x="2639488" y="1849650"/>
            <a:ext cx="85160" cy="200577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0123883"/>
              </p:ext>
            </p:extLst>
          </p:nvPr>
        </p:nvGraphicFramePr>
        <p:xfrm>
          <a:off x="653317" y="5158907"/>
          <a:ext cx="22365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05554"/>
                <a:gridCol w="568673"/>
                <a:gridCol w="531170"/>
                <a:gridCol w="53117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ko-KR" altLang="en-US" sz="800" dirty="0" smtClean="0"/>
                        <a:t>배포용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5437688"/>
              </p:ext>
            </p:extLst>
          </p:nvPr>
        </p:nvGraphicFramePr>
        <p:xfrm>
          <a:off x="3789734" y="2611680"/>
          <a:ext cx="3052467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2" name="직선 연결선 11"/>
          <p:cNvCxnSpPr/>
          <p:nvPr/>
        </p:nvCxnSpPr>
        <p:spPr>
          <a:xfrm flipH="1">
            <a:off x="726218" y="5493949"/>
            <a:ext cx="444842" cy="0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endCxn id="5" idx="3"/>
          </p:cNvCxnSpPr>
          <p:nvPr/>
        </p:nvCxnSpPr>
        <p:spPr>
          <a:xfrm flipH="1">
            <a:off x="2045781" y="2959885"/>
            <a:ext cx="1743954" cy="221703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endCxn id="6" idx="3"/>
          </p:cNvCxnSpPr>
          <p:nvPr/>
        </p:nvCxnSpPr>
        <p:spPr>
          <a:xfrm flipH="1">
            <a:off x="3318116" y="2959885"/>
            <a:ext cx="471618" cy="1471905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11" idx="1"/>
            <a:endCxn id="5" idx="3"/>
          </p:cNvCxnSpPr>
          <p:nvPr/>
        </p:nvCxnSpPr>
        <p:spPr>
          <a:xfrm flipH="1">
            <a:off x="2045781" y="3079419"/>
            <a:ext cx="1743953" cy="102169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11" idx="1"/>
            <a:endCxn id="6" idx="3"/>
          </p:cNvCxnSpPr>
          <p:nvPr/>
        </p:nvCxnSpPr>
        <p:spPr>
          <a:xfrm flipH="1">
            <a:off x="3318116" y="3079419"/>
            <a:ext cx="471618" cy="1352371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>
            <a:endCxn id="5" idx="3"/>
          </p:cNvCxnSpPr>
          <p:nvPr/>
        </p:nvCxnSpPr>
        <p:spPr>
          <a:xfrm flipH="1" flipV="1">
            <a:off x="2045781" y="3181588"/>
            <a:ext cx="1743954" cy="252223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>
            <a:endCxn id="6" idx="3"/>
          </p:cNvCxnSpPr>
          <p:nvPr/>
        </p:nvCxnSpPr>
        <p:spPr>
          <a:xfrm flipH="1">
            <a:off x="3318116" y="3433808"/>
            <a:ext cx="471618" cy="997982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9" name="표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0453154"/>
              </p:ext>
            </p:extLst>
          </p:nvPr>
        </p:nvGraphicFramePr>
        <p:xfrm>
          <a:off x="7269843" y="1619104"/>
          <a:ext cx="1334515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P-BE11-O-F11:8231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0" name="표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364774"/>
              </p:ext>
            </p:extLst>
          </p:nvPr>
        </p:nvGraphicFramePr>
        <p:xfrm>
          <a:off x="7288021" y="3502252"/>
          <a:ext cx="129815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e-Marketplace(WEB#2)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P-BE11-O-F21:8231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1" name="직선 연결선 20"/>
          <p:cNvCxnSpPr>
            <a:endCxn id="19" idx="1"/>
          </p:cNvCxnSpPr>
          <p:nvPr/>
        </p:nvCxnSpPr>
        <p:spPr>
          <a:xfrm flipV="1">
            <a:off x="6842202" y="2080196"/>
            <a:ext cx="427641" cy="854622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>
            <a:endCxn id="20" idx="1"/>
          </p:cNvCxnSpPr>
          <p:nvPr/>
        </p:nvCxnSpPr>
        <p:spPr>
          <a:xfrm>
            <a:off x="6842202" y="2934818"/>
            <a:ext cx="445819" cy="1028526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>
            <a:endCxn id="19" idx="1"/>
          </p:cNvCxnSpPr>
          <p:nvPr/>
        </p:nvCxnSpPr>
        <p:spPr>
          <a:xfrm flipV="1">
            <a:off x="6842201" y="2080196"/>
            <a:ext cx="427642" cy="1177760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>
            <a:endCxn id="20" idx="1"/>
          </p:cNvCxnSpPr>
          <p:nvPr/>
        </p:nvCxnSpPr>
        <p:spPr>
          <a:xfrm>
            <a:off x="6842200" y="3257956"/>
            <a:ext cx="445821" cy="705388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>
            <a:endCxn id="20" idx="1"/>
          </p:cNvCxnSpPr>
          <p:nvPr/>
        </p:nvCxnSpPr>
        <p:spPr>
          <a:xfrm>
            <a:off x="6842199" y="3433808"/>
            <a:ext cx="445822" cy="529536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endCxn id="7" idx="3"/>
          </p:cNvCxnSpPr>
          <p:nvPr/>
        </p:nvCxnSpPr>
        <p:spPr>
          <a:xfrm flipH="1" flipV="1">
            <a:off x="3236904" y="1619104"/>
            <a:ext cx="552830" cy="1340781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>
            <a:endCxn id="7" idx="3"/>
          </p:cNvCxnSpPr>
          <p:nvPr/>
        </p:nvCxnSpPr>
        <p:spPr>
          <a:xfrm flipH="1" flipV="1">
            <a:off x="3236904" y="1619104"/>
            <a:ext cx="552830" cy="1562485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>
            <a:endCxn id="7" idx="3"/>
          </p:cNvCxnSpPr>
          <p:nvPr/>
        </p:nvCxnSpPr>
        <p:spPr>
          <a:xfrm flipH="1" flipV="1">
            <a:off x="3236904" y="1619104"/>
            <a:ext cx="552830" cy="1814705"/>
          </a:xfrm>
          <a:prstGeom prst="line">
            <a:avLst/>
          </a:prstGeom>
          <a:ln>
            <a:solidFill>
              <a:schemeClr val="accent2">
                <a:lumMod val="5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99794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이마켓플레이스 업무의 </a:t>
            </a:r>
            <a:r>
              <a:rPr lang="en-US" altLang="ko-KR" sz="1400" dirty="0" smtClean="0">
                <a:ea typeface="맑은 고딕" pitchFamily="50" charset="-127"/>
              </a:rPr>
              <a:t>WAS-OCSP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11. </a:t>
            </a:r>
            <a:r>
              <a:rPr kumimoji="0" lang="ko-KR" altLang="en-US" sz="1600" b="1" dirty="0">
                <a:latin typeface="+mj-ea"/>
                <a:ea typeface="+mj-ea"/>
              </a:rPr>
              <a:t>이마켓플레이스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351005"/>
            <a:ext cx="8712199" cy="4622758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4229100" y="1845305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800" b="1" dirty="0" smtClean="0">
                          <a:solidFill>
                            <a:prstClr val="black"/>
                          </a:solidFill>
                          <a:latin typeface="+mj-lt"/>
                          <a:ea typeface="견고딕" pitchFamily="18" charset="-127"/>
                        </a:rPr>
                        <a:t>e-Marketplace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P-BE11-O-F11:12311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P-BE11-O-F12:12312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4229100" y="3563407"/>
          <a:ext cx="1299179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800" b="1" dirty="0" smtClean="0">
                          <a:solidFill>
                            <a:prstClr val="black"/>
                          </a:solidFill>
                          <a:latin typeface="+mj-lt"/>
                          <a:ea typeface="견고딕" pitchFamily="18" charset="-127"/>
                        </a:rPr>
                        <a:t>e-Marketplace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P-BE11-O-F21:12311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P-BE11-O-F22:12312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2233877"/>
              </p:ext>
            </p:extLst>
          </p:nvPr>
        </p:nvGraphicFramePr>
        <p:xfrm>
          <a:off x="643792" y="4425975"/>
          <a:ext cx="3082173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12440"/>
                <a:gridCol w="572568"/>
                <a:gridCol w="538385"/>
                <a:gridCol w="13587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19610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공인인증서 유효성 검증용</a:t>
                      </a:r>
                      <a:r>
                        <a:rPr lang="en-US" altLang="ko-KR" sz="800" dirty="0" smtClean="0"/>
                        <a:t/>
                      </a:r>
                      <a:br>
                        <a:rPr lang="en-US" altLang="ko-KR" sz="800" dirty="0" smtClean="0"/>
                      </a:br>
                      <a:r>
                        <a:rPr lang="en-US" altLang="ko-KR" sz="800" dirty="0" smtClean="0"/>
                        <a:t>OCSP </a:t>
                      </a:r>
                      <a:r>
                        <a:rPr lang="ko-KR" altLang="en-US" sz="800" dirty="0" smtClean="0"/>
                        <a:t>데몬 과 통신용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8782708"/>
              </p:ext>
            </p:extLst>
          </p:nvPr>
        </p:nvGraphicFramePr>
        <p:xfrm>
          <a:off x="6104309" y="2591632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142215"/>
                <a:gridCol w="640934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OCSP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데몬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40.226.51.30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0" name="직선 연결선 9"/>
          <p:cNvCxnSpPr>
            <a:stCxn id="5" idx="3"/>
            <a:endCxn id="9" idx="1"/>
          </p:cNvCxnSpPr>
          <p:nvPr/>
        </p:nvCxnSpPr>
        <p:spPr>
          <a:xfrm>
            <a:off x="5528279" y="2313044"/>
            <a:ext cx="576030" cy="509134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6" idx="3"/>
            <a:endCxn id="9" idx="1"/>
          </p:cNvCxnSpPr>
          <p:nvPr/>
        </p:nvCxnSpPr>
        <p:spPr>
          <a:xfrm flipV="1">
            <a:off x="5528279" y="2822178"/>
            <a:ext cx="576030" cy="1208968"/>
          </a:xfrm>
          <a:prstGeom prst="line">
            <a:avLst/>
          </a:prstGeom>
          <a:ln w="19050">
            <a:solidFill>
              <a:schemeClr val="accent6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표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1686314"/>
              </p:ext>
            </p:extLst>
          </p:nvPr>
        </p:nvGraphicFramePr>
        <p:xfrm>
          <a:off x="6104309" y="3951589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금융결제원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3" name="직선 연결선 12"/>
          <p:cNvCxnSpPr>
            <a:stCxn id="9" idx="2"/>
            <a:endCxn id="12" idx="0"/>
          </p:cNvCxnSpPr>
          <p:nvPr/>
        </p:nvCxnSpPr>
        <p:spPr>
          <a:xfrm>
            <a:off x="7630542" y="3052724"/>
            <a:ext cx="0" cy="8988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5888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     데이터 베이스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86" name="Rectangle 4"/>
          <p:cNvSpPr>
            <a:spLocks noChangeArrowheads="1"/>
          </p:cNvSpPr>
          <p:nvPr/>
        </p:nvSpPr>
        <p:spPr bwMode="auto">
          <a:xfrm>
            <a:off x="497162" y="5217479"/>
            <a:ext cx="6031795" cy="6887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■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ITC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전체 구성도 형태 및 특징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2-Node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RAC DB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디스크 복제는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TC(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-&gt;TC),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시점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SI(TC-&gt;SI),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로 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97162" y="1353591"/>
            <a:ext cx="2880000" cy="247650"/>
            <a:chOff x="497162" y="1189678"/>
            <a:chExt cx="2880000" cy="247650"/>
          </a:xfrm>
        </p:grpSpPr>
        <p:sp>
          <p:nvSpPr>
            <p:cNvPr id="289" name="Rectangle 4"/>
            <p:cNvSpPr>
              <a:spLocks noChangeArrowheads="1"/>
            </p:cNvSpPr>
            <p:nvPr/>
          </p:nvSpPr>
          <p:spPr bwMode="auto">
            <a:xfrm>
              <a:off x="497162" y="1189678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운영계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499066" y="1190796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1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1166" y="1353591"/>
            <a:ext cx="2880000" cy="247650"/>
            <a:chOff x="3783242" y="1190796"/>
            <a:chExt cx="2880000" cy="247650"/>
          </a:xfrm>
        </p:grpSpPr>
        <p:sp>
          <p:nvSpPr>
            <p:cNvPr id="292" name="Rectangle 4"/>
            <p:cNvSpPr>
              <a:spLocks noChangeArrowheads="1"/>
            </p:cNvSpPr>
            <p:nvPr/>
          </p:nvSpPr>
          <p:spPr bwMode="auto">
            <a:xfrm>
              <a:off x="3783242" y="1190796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개발계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785146" y="1191914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7" name="그룹 296"/>
          <p:cNvGrpSpPr/>
          <p:nvPr/>
        </p:nvGrpSpPr>
        <p:grpSpPr>
          <a:xfrm>
            <a:off x="789122" y="1841792"/>
            <a:ext cx="2363678" cy="2701112"/>
            <a:chOff x="789122" y="1663992"/>
            <a:chExt cx="2363678" cy="2701112"/>
          </a:xfrm>
        </p:grpSpPr>
        <p:sp>
          <p:nvSpPr>
            <p:cNvPr id="298" name="Rectangle 146"/>
            <p:cNvSpPr>
              <a:spLocks noChangeArrowheads="1"/>
            </p:cNvSpPr>
            <p:nvPr/>
          </p:nvSpPr>
          <p:spPr bwMode="auto">
            <a:xfrm>
              <a:off x="789122" y="1663992"/>
              <a:ext cx="2363678" cy="2701112"/>
            </a:xfrm>
            <a:prstGeom prst="roundRect">
              <a:avLst>
                <a:gd name="adj" fmla="val 3388"/>
              </a:avLst>
            </a:prstGeom>
            <a:solidFill>
              <a:srgbClr val="FFFFFF"/>
            </a:solidFill>
            <a:ln w="12700" algn="ctr">
              <a:solidFill>
                <a:srgbClr val="333333"/>
              </a:solidFill>
              <a:prstDash val="sysDot"/>
              <a:miter lim="800000"/>
              <a:headEnd/>
              <a:tailEnd/>
            </a:ln>
            <a:effectLst/>
            <a:extLst/>
          </p:spPr>
          <p:txBody>
            <a:bodyPr lIns="0" tIns="0" rIns="0" bIns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9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028644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72560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02" y="3475170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2" name="Rectangle 18"/>
            <p:cNvSpPr>
              <a:spLocks noChangeArrowheads="1"/>
            </p:cNvSpPr>
            <p:nvPr/>
          </p:nvSpPr>
          <p:spPr bwMode="auto">
            <a:xfrm>
              <a:off x="1266951" y="2717021"/>
              <a:ext cx="1287302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2-Node RAC[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운영</a:t>
              </a:r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]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03" name="직선 연결선 302"/>
            <p:cNvCxnSpPr>
              <a:stCxn id="301" idx="0"/>
              <a:endCxn id="299" idx="2"/>
            </p:cNvCxnSpPr>
            <p:nvPr/>
          </p:nvCxnSpPr>
          <p:spPr bwMode="auto">
            <a:xfrm flipH="1" flipV="1">
              <a:off x="1388644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" name="직선 연결선 303"/>
            <p:cNvCxnSpPr>
              <a:stCxn id="301" idx="0"/>
              <a:endCxn id="300" idx="2"/>
            </p:cNvCxnSpPr>
            <p:nvPr/>
          </p:nvCxnSpPr>
          <p:spPr bwMode="auto">
            <a:xfrm flipV="1">
              <a:off x="1910602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" name="직사각형 304"/>
            <p:cNvSpPr/>
            <p:nvPr/>
          </p:nvSpPr>
          <p:spPr bwMode="auto">
            <a:xfrm>
              <a:off x="1704935" y="3546781"/>
              <a:ext cx="391454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ITC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pic>
          <p:nvPicPr>
            <p:cNvPr id="306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361270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7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954542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" name="직사각형 307"/>
            <p:cNvSpPr/>
            <p:nvPr/>
          </p:nvSpPr>
          <p:spPr bwMode="auto">
            <a:xfrm>
              <a:off x="2517687" y="3356992"/>
              <a:ext cx="433131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True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Copy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2448758" y="3954542"/>
              <a:ext cx="570989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Shadow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Image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10" name="Rectangle 18"/>
            <p:cNvSpPr>
              <a:spLocks noChangeArrowheads="1"/>
            </p:cNvSpPr>
            <p:nvPr/>
          </p:nvSpPr>
          <p:spPr bwMode="auto">
            <a:xfrm>
              <a:off x="1183176" y="2251038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1" name="Rectangle 18"/>
            <p:cNvSpPr>
              <a:spLocks noChangeArrowheads="1"/>
            </p:cNvSpPr>
            <p:nvPr/>
          </p:nvSpPr>
          <p:spPr bwMode="auto">
            <a:xfrm>
              <a:off x="2227092" y="2239906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#2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2" name="모서리가 둥근 직사각형 311"/>
            <p:cNvSpPr/>
            <p:nvPr/>
          </p:nvSpPr>
          <p:spPr bwMode="auto">
            <a:xfrm>
              <a:off x="868669" y="1704316"/>
              <a:ext cx="2151078" cy="365071"/>
            </a:xfrm>
            <a:prstGeom prst="roundRect">
              <a:avLst/>
            </a:prstGeom>
            <a:solidFill>
              <a:schemeClr val="tx2">
                <a:lumMod val="20000"/>
                <a:lumOff val="80000"/>
                <a:alpha val="8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ITC DB </a:t>
              </a:r>
              <a:r>
                <a:rPr kumimoji="0" lang="ko-KR" alt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서버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(2-Node RAC * 2)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cxnSp>
          <p:nvCxnSpPr>
            <p:cNvPr id="313" name="직선 화살표 연결선 312"/>
            <p:cNvCxnSpPr/>
            <p:nvPr/>
          </p:nvCxnSpPr>
          <p:spPr bwMode="auto">
            <a:xfrm flipV="1">
              <a:off x="2290525" y="3655170"/>
              <a:ext cx="189416" cy="220767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14" name="직선 화살표 연결선 313"/>
            <p:cNvCxnSpPr/>
            <p:nvPr/>
          </p:nvCxnSpPr>
          <p:spPr bwMode="auto">
            <a:xfrm>
              <a:off x="2730570" y="3693286"/>
              <a:ext cx="0" cy="234846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cxnSp>
        <p:nvCxnSpPr>
          <p:cNvPr id="315" name="직선 연결선 314"/>
          <p:cNvCxnSpPr/>
          <p:nvPr/>
        </p:nvCxnSpPr>
        <p:spPr>
          <a:xfrm>
            <a:off x="3429164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>
            <a:off x="6413168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sp>
        <p:nvSpPr>
          <p:cNvPr id="319" name="Rectangle 146"/>
          <p:cNvSpPr>
            <a:spLocks noChangeArrowheads="1"/>
          </p:cNvSpPr>
          <p:nvPr/>
        </p:nvSpPr>
        <p:spPr bwMode="auto">
          <a:xfrm>
            <a:off x="3658792" y="1834431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4449024" y="2471394"/>
            <a:ext cx="720000" cy="1855486"/>
            <a:chOff x="3872880" y="2243677"/>
            <a:chExt cx="720000" cy="1855486"/>
          </a:xfrm>
        </p:grpSpPr>
        <p:pic>
          <p:nvPicPr>
            <p:cNvPr id="321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2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3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24" name="직선 연결선 323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" name="직사각형 324"/>
            <p:cNvSpPr/>
            <p:nvPr/>
          </p:nvSpPr>
          <p:spPr bwMode="auto">
            <a:xfrm>
              <a:off x="4024329" y="3539420"/>
              <a:ext cx="417102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ICO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26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7" name="모서리가 둥근 직사각형 326"/>
          <p:cNvSpPr/>
          <p:nvPr/>
        </p:nvSpPr>
        <p:spPr bwMode="auto">
          <a:xfrm>
            <a:off x="3738339" y="1874755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ICO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(Single-Node)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20577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PITC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pitcdb0a, pitcdb0b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pic>
        <p:nvPicPr>
          <p:cNvPr id="59" name="Picture 740" descr="workgroup-switch"/>
          <p:cNvPicPr>
            <a:picLocks noChangeAspect="1" noChangeArrowheads="1"/>
          </p:cNvPicPr>
          <p:nvPr/>
        </p:nvPicPr>
        <p:blipFill>
          <a:blip r:embed="rId2" cstate="print">
            <a:grayscl/>
          </a:blip>
          <a:srcRect/>
          <a:stretch>
            <a:fillRect/>
          </a:stretch>
        </p:blipFill>
        <p:spPr bwMode="auto">
          <a:xfrm>
            <a:off x="3332984" y="3546114"/>
            <a:ext cx="400050" cy="242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3154493" y="3274478"/>
            <a:ext cx="800219" cy="245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Cluster</a:t>
            </a:r>
          </a:p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Interconnect</a:t>
            </a: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30"/>
          <p:cNvCxnSpPr>
            <a:cxnSpLocks noChangeShapeType="1"/>
            <a:stCxn id="95" idx="2"/>
            <a:endCxn id="65" idx="0"/>
          </p:cNvCxnSpPr>
          <p:nvPr/>
        </p:nvCxnSpPr>
        <p:spPr bwMode="auto">
          <a:xfrm flipH="1">
            <a:off x="2849386" y="4461028"/>
            <a:ext cx="186029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3" name="직선 연결선 245"/>
          <p:cNvCxnSpPr>
            <a:cxnSpLocks noChangeShapeType="1"/>
            <a:stCxn id="65" idx="2"/>
            <a:endCxn id="119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2" name="Line 2656"/>
          <p:cNvSpPr>
            <a:spLocks noChangeShapeType="1"/>
          </p:cNvSpPr>
          <p:nvPr/>
        </p:nvSpPr>
        <p:spPr bwMode="auto">
          <a:xfrm>
            <a:off x="4670311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4" name="Text Box 280"/>
          <p:cNvSpPr txBox="1">
            <a:spLocks noChangeArrowheads="1"/>
          </p:cNvSpPr>
          <p:nvPr/>
        </p:nvSpPr>
        <p:spPr bwMode="auto">
          <a:xfrm>
            <a:off x="428983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#2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PITC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1" name="Rectangle 49"/>
          <p:cNvSpPr>
            <a:spLocks noChangeArrowheads="1"/>
          </p:cNvSpPr>
          <p:nvPr/>
        </p:nvSpPr>
        <p:spPr bwMode="auto">
          <a:xfrm>
            <a:off x="1868909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  <a:endParaRPr kumimoji="0" lang="en-US" altLang="ko-KR" sz="800" b="1" kern="0" spc="-7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82" name="Oval 110"/>
          <p:cNvSpPr>
            <a:spLocks noChangeArrowheads="1"/>
          </p:cNvSpPr>
          <p:nvPr/>
        </p:nvSpPr>
        <p:spPr bwMode="auto">
          <a:xfrm>
            <a:off x="2182945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VIP1</a:t>
            </a: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295018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1606332" y="358631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1606846" y="380650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Line 2630"/>
          <p:cNvSpPr>
            <a:spLocks noChangeShapeType="1"/>
          </p:cNvSpPr>
          <p:nvPr/>
        </p:nvSpPr>
        <p:spPr bwMode="auto">
          <a:xfrm>
            <a:off x="1710037" y="386139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9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2" name="Line 2630"/>
          <p:cNvSpPr>
            <a:spLocks noChangeShapeType="1"/>
          </p:cNvSpPr>
          <p:nvPr/>
        </p:nvSpPr>
        <p:spPr bwMode="auto">
          <a:xfrm>
            <a:off x="1710037" y="3010496"/>
            <a:ext cx="522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3" name="Rectangle 49"/>
          <p:cNvSpPr>
            <a:spLocks noChangeArrowheads="1"/>
          </p:cNvSpPr>
          <p:nvPr/>
        </p:nvSpPr>
        <p:spPr bwMode="auto">
          <a:xfrm>
            <a:off x="1868909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1868909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95" name="Rectangle 4"/>
          <p:cNvSpPr>
            <a:spLocks noChangeArrowheads="1"/>
          </p:cNvSpPr>
          <p:nvPr/>
        </p:nvSpPr>
        <p:spPr bwMode="auto">
          <a:xfrm>
            <a:off x="4133681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96" name="Oval 110"/>
          <p:cNvSpPr>
            <a:spLocks noChangeArrowheads="1"/>
          </p:cNvSpPr>
          <p:nvPr/>
        </p:nvSpPr>
        <p:spPr bwMode="auto">
          <a:xfrm>
            <a:off x="4568959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VIP2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pic>
        <p:nvPicPr>
          <p:cNvPr id="97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0060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98" name="직선 연결선 229"/>
          <p:cNvCxnSpPr>
            <a:cxnSpLocks noChangeShapeType="1"/>
            <a:stCxn id="95" idx="2"/>
            <a:endCxn id="97" idx="0"/>
          </p:cNvCxnSpPr>
          <p:nvPr/>
        </p:nvCxnSpPr>
        <p:spPr bwMode="auto">
          <a:xfrm flipH="1">
            <a:off x="4322046" y="4461028"/>
            <a:ext cx="38763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99" name="직선 연결선 229"/>
          <p:cNvCxnSpPr>
            <a:cxnSpLocks noChangeShapeType="1"/>
            <a:stCxn id="77" idx="2"/>
            <a:endCxn id="97" idx="0"/>
          </p:cNvCxnSpPr>
          <p:nvPr/>
        </p:nvCxnSpPr>
        <p:spPr bwMode="auto">
          <a:xfrm>
            <a:off x="2338562" y="4461028"/>
            <a:ext cx="198348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00" name="직선 연결선 244"/>
          <p:cNvCxnSpPr>
            <a:cxnSpLocks noChangeShapeType="1"/>
            <a:stCxn id="97" idx="2"/>
            <a:endCxn id="119" idx="0"/>
          </p:cNvCxnSpPr>
          <p:nvPr/>
        </p:nvCxnSpPr>
        <p:spPr bwMode="auto">
          <a:xfrm flipH="1">
            <a:off x="3562847" y="5150386"/>
            <a:ext cx="759199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2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VIP</a:t>
            </a:r>
            <a:endParaRPr kumimoji="0" lang="ko-KR" altLang="en-US" sz="1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1" lang="ko-KR" altLang="en-US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장애 발생 시 장애 노드의 빠른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Take-over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를 위하여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Virtual IP 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 함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Rectangle 56"/>
          <p:cNvSpPr>
            <a:spLocks noChangeArrowheads="1"/>
          </p:cNvSpPr>
          <p:nvPr/>
        </p:nvSpPr>
        <p:spPr bwMode="gray">
          <a:xfrm>
            <a:off x="6955842" y="4838008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Grid Infrastructure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 Box 484"/>
          <p:cNvSpPr txBox="1">
            <a:spLocks noChangeArrowheads="1"/>
          </p:cNvSpPr>
          <p:nvPr/>
        </p:nvSpPr>
        <p:spPr bwMode="gray">
          <a:xfrm>
            <a:off x="6857670" y="5034081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여러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노드를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하나의 클러스터로 관리 함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6792997" y="4838008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44343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4630448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1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 구성 함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(pitc)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44343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LSN_PITC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4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Service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처리를 위하여 지정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7" name="직선 연결선 245"/>
          <p:cNvCxnSpPr>
            <a:cxnSpLocks noChangeShapeType="1"/>
            <a:stCxn id="65" idx="3"/>
            <a:endCxn id="97" idx="1"/>
          </p:cNvCxnSpPr>
          <p:nvPr/>
        </p:nvCxnSpPr>
        <p:spPr bwMode="auto">
          <a:xfrm>
            <a:off x="2970830" y="5013576"/>
            <a:ext cx="1229772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grpSp>
        <p:nvGrpSpPr>
          <p:cNvPr id="118" name="그룹 117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9" name="직사각형 118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1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3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- 2-Node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RAC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알뜰시장 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25" name="Rectangle 46"/>
          <p:cNvSpPr>
            <a:spLocks noChangeArrowheads="1"/>
          </p:cNvSpPr>
          <p:nvPr/>
        </p:nvSpPr>
        <p:spPr bwMode="auto">
          <a:xfrm>
            <a:off x="4241681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26" name="Rectangle 47"/>
          <p:cNvSpPr>
            <a:spLocks noChangeArrowheads="1"/>
          </p:cNvSpPr>
          <p:nvPr/>
        </p:nvSpPr>
        <p:spPr bwMode="auto">
          <a:xfrm>
            <a:off x="4241681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Rectangle 48"/>
          <p:cNvSpPr>
            <a:spLocks noChangeArrowheads="1"/>
          </p:cNvSpPr>
          <p:nvPr/>
        </p:nvSpPr>
        <p:spPr bwMode="auto">
          <a:xfrm>
            <a:off x="4241681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28" name="Rectangle 49"/>
          <p:cNvSpPr>
            <a:spLocks noChangeArrowheads="1"/>
          </p:cNvSpPr>
          <p:nvPr/>
        </p:nvSpPr>
        <p:spPr bwMode="auto">
          <a:xfrm>
            <a:off x="4241681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</a:p>
        </p:txBody>
      </p:sp>
      <p:sp>
        <p:nvSpPr>
          <p:cNvPr id="129" name="Rectangle 49"/>
          <p:cNvSpPr>
            <a:spLocks noChangeArrowheads="1"/>
          </p:cNvSpPr>
          <p:nvPr/>
        </p:nvSpPr>
        <p:spPr bwMode="auto">
          <a:xfrm>
            <a:off x="4241681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Rectangle 50"/>
          <p:cNvSpPr>
            <a:spLocks noChangeArrowheads="1"/>
          </p:cNvSpPr>
          <p:nvPr/>
        </p:nvSpPr>
        <p:spPr bwMode="auto">
          <a:xfrm>
            <a:off x="4241681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37" name="직선 연결선 244"/>
          <p:cNvCxnSpPr>
            <a:cxnSpLocks noChangeShapeType="1"/>
            <a:stCxn id="97" idx="2"/>
            <a:endCxn id="132" idx="0"/>
          </p:cNvCxnSpPr>
          <p:nvPr/>
        </p:nvCxnSpPr>
        <p:spPr bwMode="auto">
          <a:xfrm flipH="1">
            <a:off x="2378471" y="5150386"/>
            <a:ext cx="194357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38" name="직사각형 137"/>
          <p:cNvSpPr/>
          <p:nvPr/>
        </p:nvSpPr>
        <p:spPr bwMode="auto">
          <a:xfrm>
            <a:off x="4418537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9" name="그룹 138"/>
          <p:cNvGrpSpPr/>
          <p:nvPr/>
        </p:nvGrpSpPr>
        <p:grpSpPr>
          <a:xfrm>
            <a:off x="4493935" y="5357838"/>
            <a:ext cx="485389" cy="270580"/>
            <a:chOff x="2717182" y="5357838"/>
            <a:chExt cx="485389" cy="270580"/>
          </a:xfrm>
        </p:grpSpPr>
        <p:pic>
          <p:nvPicPr>
            <p:cNvPr id="14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1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42" name="직선 연결선 244"/>
          <p:cNvCxnSpPr>
            <a:cxnSpLocks noChangeShapeType="1"/>
            <a:stCxn id="65" idx="2"/>
            <a:endCxn id="138" idx="0"/>
          </p:cNvCxnSpPr>
          <p:nvPr/>
        </p:nvCxnSpPr>
        <p:spPr bwMode="auto">
          <a:xfrm>
            <a:off x="2849386" y="5150386"/>
            <a:ext cx="188489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43" name="직선 연결선 244"/>
          <p:cNvCxnSpPr>
            <a:cxnSpLocks noChangeShapeType="1"/>
            <a:stCxn id="97" idx="2"/>
            <a:endCxn id="138" idx="0"/>
          </p:cNvCxnSpPr>
          <p:nvPr/>
        </p:nvCxnSpPr>
        <p:spPr bwMode="auto">
          <a:xfrm>
            <a:off x="4322046" y="5150386"/>
            <a:ext cx="41223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44" name="Rectangle 104"/>
          <p:cNvSpPr>
            <a:spLocks noChangeArrowheads="1"/>
          </p:cNvSpPr>
          <p:nvPr/>
        </p:nvSpPr>
        <p:spPr bwMode="auto">
          <a:xfrm>
            <a:off x="4244620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cxnSp>
        <p:nvCxnSpPr>
          <p:cNvPr id="145" name="직선 연결선 17"/>
          <p:cNvCxnSpPr>
            <a:cxnSpLocks noChangeShapeType="1"/>
            <a:stCxn id="77" idx="3"/>
            <a:endCxn id="59" idx="1"/>
          </p:cNvCxnSpPr>
          <p:nvPr/>
        </p:nvCxnSpPr>
        <p:spPr bwMode="auto">
          <a:xfrm>
            <a:off x="2914562" y="3660028"/>
            <a:ext cx="418422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6" name="직선 연결선 18"/>
          <p:cNvCxnSpPr>
            <a:cxnSpLocks noChangeShapeType="1"/>
            <a:stCxn id="95" idx="1"/>
            <a:endCxn id="59" idx="3"/>
          </p:cNvCxnSpPr>
          <p:nvPr/>
        </p:nvCxnSpPr>
        <p:spPr bwMode="auto">
          <a:xfrm flipH="1">
            <a:off x="3733034" y="3660028"/>
            <a:ext cx="400647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890783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TICO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ticodb01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TICO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34437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3639848"/>
            <a:ext cx="2415870" cy="393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3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(TFLB, TICO, TSWP)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구성되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어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있음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34437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noProof="0" dirty="0">
                <a:solidFill>
                  <a:srgbClr val="FFFFFF"/>
                </a:solidFill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27264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29225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LSN_TICO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27264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개발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- 1-Node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ICO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개발용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59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60" name="직선 연결선 228"/>
          <p:cNvCxnSpPr>
            <a:cxnSpLocks noChangeShapeType="1"/>
            <a:stCxn id="99" idx="2"/>
            <a:endCxn id="72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45"/>
          <p:cNvCxnSpPr>
            <a:cxnSpLocks noChangeShapeType="1"/>
            <a:stCxn id="72" idx="2"/>
            <a:endCxn id="116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8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72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4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5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6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7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98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99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100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02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1606846" y="3362563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직사각형 104"/>
          <p:cNvSpPr/>
          <p:nvPr/>
        </p:nvSpPr>
        <p:spPr bwMode="auto">
          <a:xfrm>
            <a:off x="1606846" y="3577701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07" name="Line 2630"/>
          <p:cNvSpPr>
            <a:spLocks noChangeShapeType="1"/>
          </p:cNvSpPr>
          <p:nvPr/>
        </p:nvSpPr>
        <p:spPr bwMode="auto">
          <a:xfrm>
            <a:off x="1710037" y="341035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14" name="Rectangle 50"/>
          <p:cNvSpPr>
            <a:spLocks noChangeArrowheads="1"/>
          </p:cNvSpPr>
          <p:nvPr/>
        </p:nvSpPr>
        <p:spPr bwMode="auto">
          <a:xfrm>
            <a:off x="1868909" y="3743110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grpSp>
        <p:nvGrpSpPr>
          <p:cNvPr id="115" name="그룹 114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6" name="직사각형 115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17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5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6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7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8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29" name="직사각형 128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0" name="그룹 129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7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8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9" name="직선 연결선 245"/>
          <p:cNvCxnSpPr>
            <a:cxnSpLocks noChangeShapeType="1"/>
            <a:stCxn id="72" idx="2"/>
            <a:endCxn id="129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</p:spTree>
    <p:extLst>
      <p:ext uri="{BB962C8B-B14F-4D97-AF65-F5344CB8AC3E}">
        <p14:creationId xmlns:p14="http://schemas.microsoft.com/office/powerpoint/2010/main" val="1031687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7" name="텍스트 개체 틀 1"/>
          <p:cNvSpPr txBox="1">
            <a:spLocks/>
          </p:cNvSpPr>
          <p:nvPr/>
        </p:nvSpPr>
        <p:spPr>
          <a:xfrm>
            <a:off x="558500" y="979785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en-US" altLang="ko-KR" sz="1200" dirty="0" smtClean="0">
                <a:latin typeface="맑은 고딕" pitchFamily="50" charset="-127"/>
              </a:rPr>
              <a:t>U2L </a:t>
            </a:r>
            <a:r>
              <a:rPr kumimoji="0" lang="ko-KR" altLang="en-US" sz="1200" dirty="0" smtClean="0">
                <a:latin typeface="맑은 고딕" pitchFamily="50" charset="-127"/>
              </a:rPr>
              <a:t>운영계 </a:t>
            </a:r>
            <a:r>
              <a:rPr kumimoji="0" lang="en-US" altLang="ko-KR" sz="1200" dirty="0" smtClean="0">
                <a:latin typeface="맑은 고딕" pitchFamily="50" charset="-127"/>
              </a:rPr>
              <a:t>DB </a:t>
            </a:r>
            <a:r>
              <a:rPr kumimoji="0" lang="ko-KR" altLang="en-US" sz="1200" dirty="0" smtClean="0">
                <a:latin typeface="맑은 고딕" pitchFamily="50" charset="-127"/>
              </a:rPr>
              <a:t>시스템의 </a:t>
            </a:r>
            <a:r>
              <a:rPr kumimoji="0" lang="en-US" altLang="ko-KR" sz="1200" dirty="0" smtClean="0">
                <a:latin typeface="맑은 고딕" pitchFamily="50" charset="-127"/>
              </a:rPr>
              <a:t>DBMS</a:t>
            </a:r>
            <a:r>
              <a:rPr kumimoji="0" lang="ko-KR" altLang="en-US" sz="1200" dirty="0" smtClean="0">
                <a:latin typeface="맑은 고딕" pitchFamily="50" charset="-127"/>
              </a:rPr>
              <a:t>는 </a:t>
            </a:r>
            <a:r>
              <a:rPr kumimoji="0" lang="en-US" altLang="ko-KR" sz="1200" dirty="0" smtClean="0"/>
              <a:t>Oracle DBMS 11.2.0.4 </a:t>
            </a:r>
            <a:r>
              <a:rPr kumimoji="0" lang="ko-KR" altLang="en-US" sz="1200" dirty="0" smtClean="0"/>
              <a:t>설치하고 </a:t>
            </a:r>
            <a:r>
              <a:rPr kumimoji="0" lang="en-US" altLang="ko-KR" sz="1200" dirty="0" smtClean="0"/>
              <a:t>RAC</a:t>
            </a:r>
            <a:r>
              <a:rPr kumimoji="0" lang="ko-KR" altLang="en-US" sz="1200" dirty="0" smtClean="0"/>
              <a:t>를 활용한 </a:t>
            </a:r>
            <a:r>
              <a:rPr kumimoji="0" lang="en-US" altLang="ko-KR" sz="1200" dirty="0" smtClean="0"/>
              <a:t>Active-Active HA </a:t>
            </a:r>
            <a:r>
              <a:rPr kumimoji="0" lang="ko-KR" altLang="en-US" sz="1200" dirty="0" smtClean="0"/>
              <a:t>시스템으로 구성함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/>
          </p:nvPr>
        </p:nvGraphicFramePr>
        <p:xfrm>
          <a:off x="809596" y="1773065"/>
          <a:ext cx="8679908" cy="2020144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PITC1, PITC2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KO16KSC5601 -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이마켓플레이스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법인구매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알뜰시장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KO16MSWIN949 -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총무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877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68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/oragrid/grid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822296" y="4338465"/>
          <a:ext cx="8679908" cy="1527582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TICO1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KO16KSC5601 -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이마켓플레이스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법인구매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알뜰시장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KO16MSWIN949 -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총무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1" name="텍스트 개체 틀 1"/>
          <p:cNvSpPr txBox="1">
            <a:spLocks/>
          </p:cNvSpPr>
          <p:nvPr/>
        </p:nvSpPr>
        <p:spPr>
          <a:xfrm>
            <a:off x="822296" y="14405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텍스트 개체 틀 1"/>
          <p:cNvSpPr txBox="1">
            <a:spLocks/>
          </p:cNvSpPr>
          <p:nvPr/>
        </p:nvSpPr>
        <p:spPr>
          <a:xfrm>
            <a:off x="822296" y="39932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개</a:t>
            </a:r>
            <a:r>
              <a:rPr kumimoji="0" lang="ko-KR" altLang="en-US" sz="1200" dirty="0">
                <a:latin typeface="맑은 고딕" pitchFamily="50" charset="-127"/>
                <a:ea typeface="맑은 고딕" pitchFamily="50" charset="-127"/>
              </a:rPr>
              <a:t>발</a:t>
            </a: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86341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접속정보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47" name="Rectangle 4"/>
          <p:cNvSpPr>
            <a:spLocks noChangeArrowheads="1"/>
          </p:cNvSpPr>
          <p:nvPr/>
        </p:nvSpPr>
        <p:spPr bwMode="auto">
          <a:xfrm>
            <a:off x="595282" y="986014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1.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149" name="Rectangle 4"/>
          <p:cNvSpPr>
            <a:spLocks noChangeArrowheads="1"/>
          </p:cNvSpPr>
          <p:nvPr/>
        </p:nvSpPr>
        <p:spPr bwMode="auto">
          <a:xfrm>
            <a:off x="595282" y="26074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개발계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416496" y="2891556"/>
          <a:ext cx="9000554" cy="1019520"/>
        </p:xfrm>
        <a:graphic>
          <a:graphicData uri="http://schemas.openxmlformats.org/drawingml/2006/table">
            <a:tbl>
              <a:tblPr/>
              <a:tblGrid>
                <a:gridCol w="539357"/>
                <a:gridCol w="1221707"/>
                <a:gridCol w="1112264"/>
                <a:gridCol w="653028"/>
                <a:gridCol w="1425425"/>
                <a:gridCol w="783636"/>
                <a:gridCol w="851054"/>
                <a:gridCol w="716211"/>
                <a:gridCol w="169787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tflb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tswp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" name="표 9"/>
          <p:cNvGraphicFramePr>
            <a:graphicFrameLocks noGrp="1"/>
          </p:cNvGraphicFramePr>
          <p:nvPr>
            <p:extLst/>
          </p:nvPr>
        </p:nvGraphicFramePr>
        <p:xfrm>
          <a:off x="416496" y="1270098"/>
          <a:ext cx="9000554" cy="1213440"/>
        </p:xfrm>
        <a:graphic>
          <a:graphicData uri="http://schemas.openxmlformats.org/drawingml/2006/table">
            <a:tbl>
              <a:tblPr/>
              <a:tblGrid>
                <a:gridCol w="365638"/>
                <a:gridCol w="828213"/>
                <a:gridCol w="754020"/>
                <a:gridCol w="442697"/>
                <a:gridCol w="966316"/>
                <a:gridCol w="966316"/>
                <a:gridCol w="966316"/>
                <a:gridCol w="966316"/>
                <a:gridCol w="531238"/>
                <a:gridCol w="576942"/>
                <a:gridCol w="485530"/>
                <a:gridCol w="115101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SCAN 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Interconnect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VIRTUAL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40.226.150.113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3976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제목 1"/>
          <p:cNvSpPr>
            <a:spLocks noGrp="1"/>
          </p:cNvSpPr>
          <p:nvPr>
            <p:ph type="title"/>
          </p:nvPr>
        </p:nvSpPr>
        <p:spPr bwMode="auto">
          <a:xfrm>
            <a:off x="166697" y="215900"/>
            <a:ext cx="9572625" cy="35718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compatLnSpc="1">
            <a:prstTxWarp prst="textNoShape">
              <a:avLst/>
            </a:prstTxWarp>
            <a:normAutofit fontScale="90000"/>
          </a:bodyPr>
          <a:lstStyle/>
          <a:p>
            <a:pPr eaLnBrk="1" hangingPunct="1"/>
            <a:r>
              <a:rPr lang="en-US" altLang="ko-KR" smtClean="0"/>
              <a:t>Document Control</a:t>
            </a:r>
            <a:endParaRPr lang="ko-KR" altLang="en-US" smtClean="0"/>
          </a:p>
        </p:txBody>
      </p:sp>
      <p:graphicFrame>
        <p:nvGraphicFramePr>
          <p:cNvPr id="9" name="Group 5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0264536"/>
              </p:ext>
            </p:extLst>
          </p:nvPr>
        </p:nvGraphicFramePr>
        <p:xfrm>
          <a:off x="282575" y="3355993"/>
          <a:ext cx="9240838" cy="2789237"/>
        </p:xfrm>
        <a:graphic>
          <a:graphicData uri="http://schemas.openxmlformats.org/drawingml/2006/table">
            <a:tbl>
              <a:tblPr/>
              <a:tblGrid>
                <a:gridCol w="1441450"/>
                <a:gridCol w="3897313"/>
                <a:gridCol w="1485900"/>
                <a:gridCol w="1279525"/>
                <a:gridCol w="1136650"/>
              </a:tblGrid>
              <a:tr h="259002">
                <a:tc>
                  <a:txBody>
                    <a:bodyPr/>
                    <a:lstStyle/>
                    <a:p>
                      <a:pPr marL="0" marR="0" lvl="0" indent="0" algn="ctr" defTabSz="938213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ko-KR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개정번호</a:t>
                      </a: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개정 페이지 및 수정 내용</a:t>
                      </a: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개정 일자</a:t>
                      </a: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개정자 소속</a:t>
                      </a: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개정자</a:t>
                      </a: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4445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V0.1</a:t>
                      </a: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최초</a:t>
                      </a:r>
                      <a:r>
                        <a:rPr kumimoji="0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0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작성</a:t>
                      </a:r>
                      <a:endParaRPr kumimoji="0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2017 / 07 / 10</a:t>
                      </a: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539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V0.15</a:t>
                      </a: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IF </a:t>
                      </a:r>
                      <a:r>
                        <a:rPr kumimoji="0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구성도 추가</a:t>
                      </a:r>
                      <a:endParaRPr kumimoji="0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2017 / 08 / 17</a:t>
                      </a:r>
                      <a:endParaRPr kumimoji="0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삼성</a:t>
                      </a:r>
                      <a:r>
                        <a:rPr kumimoji="0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SDS</a:t>
                      </a:r>
                      <a:endParaRPr kumimoji="0" lang="ko-KR" altLang="en-US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이인용 선임</a:t>
                      </a: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539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539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539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539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539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539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539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539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81" marB="45681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0" name="한쪽 모서리가 잘린 사각형 5"/>
          <p:cNvSpPr>
            <a:spLocks/>
          </p:cNvSpPr>
          <p:nvPr/>
        </p:nvSpPr>
        <p:spPr bwMode="auto">
          <a:xfrm>
            <a:off x="306397" y="989031"/>
            <a:ext cx="1457325" cy="319087"/>
          </a:xfrm>
          <a:custGeom>
            <a:avLst/>
            <a:gdLst>
              <a:gd name="T0" fmla="*/ 0 w 1457325"/>
              <a:gd name="T1" fmla="*/ 0 h 319087"/>
              <a:gd name="T2" fmla="*/ 1404143 w 1457325"/>
              <a:gd name="T3" fmla="*/ 0 h 319087"/>
              <a:gd name="T4" fmla="*/ 1457325 w 1457325"/>
              <a:gd name="T5" fmla="*/ 53182 h 319087"/>
              <a:gd name="T6" fmla="*/ 1457325 w 1457325"/>
              <a:gd name="T7" fmla="*/ 319087 h 319087"/>
              <a:gd name="T8" fmla="*/ 0 w 1457325"/>
              <a:gd name="T9" fmla="*/ 319087 h 319087"/>
              <a:gd name="T10" fmla="*/ 0 w 1457325"/>
              <a:gd name="T11" fmla="*/ 0 h 3190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57325"/>
              <a:gd name="T19" fmla="*/ 0 h 319087"/>
              <a:gd name="T20" fmla="*/ 1457325 w 1457325"/>
              <a:gd name="T21" fmla="*/ 319087 h 3190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57325" h="319087">
                <a:moveTo>
                  <a:pt x="0" y="0"/>
                </a:moveTo>
                <a:lnTo>
                  <a:pt x="1404143" y="0"/>
                </a:lnTo>
                <a:lnTo>
                  <a:pt x="1457325" y="53182"/>
                </a:lnTo>
                <a:lnTo>
                  <a:pt x="1457325" y="319087"/>
                </a:lnTo>
                <a:lnTo>
                  <a:pt x="0" y="319087"/>
                </a:lnTo>
                <a:lnTo>
                  <a:pt x="0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srgbClr val="808080">
                <a:alpha val="39998"/>
              </a:srgbClr>
            </a:outerShdw>
          </a:effectLst>
          <a:extLst/>
        </p:spPr>
        <p:txBody>
          <a:bodyPr wrap="none" tIns="18000" bIns="0"/>
          <a:lstStyle/>
          <a:p>
            <a:pPr marL="133350" indent="-133350" algn="ctr" latinLnBrk="0">
              <a:defRPr/>
            </a:pPr>
            <a:r>
              <a:rPr kumimoji="0" lang="ko-KR" altLang="en-US" sz="1500" b="1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사 용 권 한</a:t>
            </a:r>
          </a:p>
        </p:txBody>
      </p:sp>
      <p:sp>
        <p:nvSpPr>
          <p:cNvPr id="11" name="한쪽 모서리가 잘린 사각형 6"/>
          <p:cNvSpPr>
            <a:spLocks/>
          </p:cNvSpPr>
          <p:nvPr/>
        </p:nvSpPr>
        <p:spPr bwMode="auto">
          <a:xfrm>
            <a:off x="277822" y="3032125"/>
            <a:ext cx="1457325" cy="319088"/>
          </a:xfrm>
          <a:custGeom>
            <a:avLst/>
            <a:gdLst>
              <a:gd name="T0" fmla="*/ 0 w 1457325"/>
              <a:gd name="T1" fmla="*/ 0 h 319088"/>
              <a:gd name="T2" fmla="*/ 1404143 w 1457325"/>
              <a:gd name="T3" fmla="*/ 0 h 319088"/>
              <a:gd name="T4" fmla="*/ 1457325 w 1457325"/>
              <a:gd name="T5" fmla="*/ 53182 h 319088"/>
              <a:gd name="T6" fmla="*/ 1457325 w 1457325"/>
              <a:gd name="T7" fmla="*/ 319088 h 319088"/>
              <a:gd name="T8" fmla="*/ 0 w 1457325"/>
              <a:gd name="T9" fmla="*/ 319088 h 319088"/>
              <a:gd name="T10" fmla="*/ 0 w 1457325"/>
              <a:gd name="T11" fmla="*/ 0 h 3190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57325"/>
              <a:gd name="T19" fmla="*/ 0 h 319088"/>
              <a:gd name="T20" fmla="*/ 1457325 w 1457325"/>
              <a:gd name="T21" fmla="*/ 319088 h 31908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57325" h="319088">
                <a:moveTo>
                  <a:pt x="0" y="0"/>
                </a:moveTo>
                <a:lnTo>
                  <a:pt x="1404143" y="0"/>
                </a:lnTo>
                <a:lnTo>
                  <a:pt x="1457325" y="53182"/>
                </a:lnTo>
                <a:lnTo>
                  <a:pt x="1457325" y="319088"/>
                </a:lnTo>
                <a:lnTo>
                  <a:pt x="0" y="319088"/>
                </a:lnTo>
                <a:lnTo>
                  <a:pt x="0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srgbClr val="808080">
                <a:alpha val="39998"/>
              </a:srgbClr>
            </a:outerShdw>
          </a:effectLst>
          <a:extLst/>
        </p:spPr>
        <p:txBody>
          <a:bodyPr wrap="none" tIns="18000" bIns="0"/>
          <a:lstStyle/>
          <a:p>
            <a:pPr marL="133350" indent="-133350" algn="ctr" latinLnBrk="0">
              <a:defRPr/>
            </a:pPr>
            <a:r>
              <a:rPr kumimoji="0" lang="ko-KR" altLang="en-US" sz="1500" b="1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개 정 이 </a:t>
            </a:r>
            <a:r>
              <a:rPr kumimoji="0" lang="ko-KR" altLang="en-US" sz="1500" b="1" dirty="0" err="1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력</a:t>
            </a:r>
            <a:endParaRPr kumimoji="0" lang="ko-KR" altLang="en-US" sz="1500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2" name="Group 5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4000743"/>
              </p:ext>
            </p:extLst>
          </p:nvPr>
        </p:nvGraphicFramePr>
        <p:xfrm>
          <a:off x="306397" y="1314450"/>
          <a:ext cx="9240837" cy="1157296"/>
        </p:xfrm>
        <a:graphic>
          <a:graphicData uri="http://schemas.openxmlformats.org/drawingml/2006/table">
            <a:tbl>
              <a:tblPr/>
              <a:tblGrid>
                <a:gridCol w="1441450"/>
                <a:gridCol w="1987550"/>
                <a:gridCol w="2000250"/>
                <a:gridCol w="2000250"/>
                <a:gridCol w="1811337"/>
              </a:tblGrid>
              <a:tr h="289322">
                <a:tc>
                  <a:txBody>
                    <a:bodyPr/>
                    <a:lstStyle/>
                    <a:p>
                      <a:pPr marL="0" marR="0" lvl="0" indent="0" algn="ctr" defTabSz="938213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ko-KR" alt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개정번호</a:t>
                      </a:r>
                    </a:p>
                  </a:txBody>
                  <a:tcPr marT="45602" marB="45602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소  속</a:t>
                      </a: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직  급</a:t>
                      </a: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성  명</a:t>
                      </a: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일  자</a:t>
                      </a: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93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작 성 자</a:t>
                      </a:r>
                      <a:endParaRPr kumimoji="0" lang="en-US" altLang="ko-KR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93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검 토 자</a:t>
                      </a:r>
                      <a:endParaRPr kumimoji="0" lang="en-US" altLang="ko-KR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93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승 인 자</a:t>
                      </a:r>
                      <a:endParaRPr kumimoji="0" lang="en-US" altLang="ko-KR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ko-KR" altLang="en-US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T="45602" marB="45602" anchor="ctr" horzOverflow="overflow">
                    <a:lnL w="63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64646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노후서버</a:t>
            </a:r>
            <a:r>
              <a:rPr lang="en-US" altLang="ko-KR" sz="1400" dirty="0" smtClean="0">
                <a:ea typeface="맑은 고딕" pitchFamily="50" charset="-127"/>
              </a:rPr>
              <a:t>PJT </a:t>
            </a:r>
            <a:r>
              <a:rPr lang="ko-KR" altLang="en-US" sz="1400" dirty="0" smtClean="0">
                <a:ea typeface="맑은 고딕" pitchFamily="50" charset="-127"/>
              </a:rPr>
              <a:t>의 각 업무별 인터페이스</a:t>
            </a:r>
            <a:r>
              <a:rPr lang="ko-KR" altLang="en-US" sz="1400" dirty="0">
                <a:ea typeface="맑은 고딕" pitchFamily="50" charset="-127"/>
              </a:rPr>
              <a:t>에 </a:t>
            </a:r>
            <a:r>
              <a:rPr lang="ko-KR" altLang="en-US" sz="1400" dirty="0" smtClean="0">
                <a:ea typeface="맑은 고딕" pitchFamily="50" charset="-127"/>
              </a:rPr>
              <a:t>사용되는 </a:t>
            </a:r>
            <a:r>
              <a:rPr lang="en-US" altLang="ko-KR" sz="1400" dirty="0" smtClean="0">
                <a:ea typeface="맑은 고딕" pitchFamily="50" charset="-127"/>
              </a:rPr>
              <a:t>Port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2.9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</a:t>
            </a:r>
            <a:r>
              <a:rPr kumimoji="0" lang="en-US" altLang="ko-KR" sz="2400" b="1" dirty="0" smtClean="0">
                <a:latin typeface="+mj-ea"/>
                <a:ea typeface="+mj-ea"/>
              </a:rPr>
              <a:t>Port </a:t>
            </a:r>
            <a:r>
              <a:rPr kumimoji="0" lang="ko-KR" altLang="en-US" sz="2400" b="1" dirty="0" smtClean="0">
                <a:latin typeface="+mj-ea"/>
                <a:ea typeface="+mj-ea"/>
              </a:rPr>
              <a:t>구성</a:t>
            </a:r>
            <a:r>
              <a:rPr kumimoji="0" lang="en-US" altLang="ko-KR" sz="2400" b="1" dirty="0" smtClean="0">
                <a:latin typeface="+mj-ea"/>
                <a:ea typeface="+mj-ea"/>
              </a:rPr>
              <a:t>(WAS)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247831"/>
              </p:ext>
            </p:extLst>
          </p:nvPr>
        </p:nvGraphicFramePr>
        <p:xfrm>
          <a:off x="536117" y="1251423"/>
          <a:ext cx="8806247" cy="4663347"/>
        </p:xfrm>
        <a:graphic>
          <a:graphicData uri="http://schemas.openxmlformats.org/drawingml/2006/table">
            <a:tbl>
              <a:tblPr>
                <a:tableStyleId>{D5C30875-5027-47A9-8995-C2BF9F8F2FF4}</a:tableStyleId>
              </a:tblPr>
              <a:tblGrid>
                <a:gridCol w="669535"/>
                <a:gridCol w="669535"/>
                <a:gridCol w="957808"/>
                <a:gridCol w="669535"/>
                <a:gridCol w="669535"/>
                <a:gridCol w="1239880"/>
                <a:gridCol w="669535"/>
                <a:gridCol w="669535"/>
                <a:gridCol w="731529"/>
                <a:gridCol w="1859820"/>
              </a:tblGrid>
              <a:tr h="378574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Host</a:t>
                      </a: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S/W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업무명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In/Out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IP 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속성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사용 </a:t>
                      </a: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Port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연계 대상 시스템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통신방식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LB 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정책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189287">
                <a:tc rowSpan="19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pitcap0a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pitcap0b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　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　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　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　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　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　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　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9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Jboss EAP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브랜드관리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MS7)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Inbound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 dirty="0">
                          <a:effectLst/>
                        </a:rPr>
                        <a:t>12440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Webserver </a:t>
                      </a:r>
                      <a:r>
                        <a:rPr lang="ko-KR" altLang="en-US" sz="800" u="none" strike="noStrike">
                          <a:effectLst/>
                        </a:rPr>
                        <a:t>와 </a:t>
                      </a:r>
                      <a:r>
                        <a:rPr lang="en-US" sz="800" u="none" strike="noStrike">
                          <a:effectLst/>
                        </a:rPr>
                        <a:t>AJP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27">
                <a:tc vMerge="1"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Inbound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 dirty="0">
                          <a:effectLst/>
                        </a:rPr>
                        <a:t>12511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단말</a:t>
                      </a:r>
                      <a:r>
                        <a:rPr lang="en-US" altLang="ko-KR" sz="800" u="none" strike="noStrike" dirty="0">
                          <a:effectLst/>
                        </a:rPr>
                        <a:t>/</a:t>
                      </a:r>
                      <a:r>
                        <a:rPr lang="en-US" sz="800" u="none" strike="noStrike" dirty="0">
                          <a:effectLst/>
                        </a:rPr>
                        <a:t>Client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ARM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http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Was http port. 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ARM Was </a:t>
                      </a:r>
                      <a:r>
                        <a:rPr lang="ko-KR" altLang="en-US" sz="800" u="none" strike="noStrike" dirty="0">
                          <a:effectLst/>
                        </a:rPr>
                        <a:t>기동 연계</a:t>
                      </a:r>
                      <a:r>
                        <a:rPr lang="en-US" altLang="ko-KR" sz="800" u="none" strike="noStrike" dirty="0">
                          <a:effectLst/>
                        </a:rPr>
                        <a:t>/</a:t>
                      </a:r>
                      <a:r>
                        <a:rPr lang="en-US" sz="800" u="none" strike="noStrike" dirty="0">
                          <a:effectLst/>
                        </a:rPr>
                        <a:t>Health </a:t>
                      </a:r>
                      <a:r>
                        <a:rPr lang="ko-KR" altLang="en-US" sz="800" u="none" strike="noStrike" dirty="0">
                          <a:effectLst/>
                        </a:rPr>
                        <a:t>체크용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 dirty="0">
                          <a:effectLst/>
                        </a:rPr>
                        <a:t>14421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http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8710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MCI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MCI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2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7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E-Marketplace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(BE1)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12240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Webserver </a:t>
                      </a:r>
                      <a:r>
                        <a:rPr lang="ko-KR" altLang="en-US" sz="800" u="none" strike="noStrike">
                          <a:effectLst/>
                        </a:rPr>
                        <a:t>와 </a:t>
                      </a:r>
                      <a:r>
                        <a:rPr lang="en-US" sz="800" u="none" strike="noStrike">
                          <a:effectLst/>
                        </a:rPr>
                        <a:t>AJP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2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12311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http port. 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 Was </a:t>
                      </a:r>
                      <a:r>
                        <a:rPr lang="ko-KR" altLang="en-US" sz="800" u="none" strike="noStrike">
                          <a:effectLst/>
                        </a:rPr>
                        <a:t>기동 연계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Health </a:t>
                      </a:r>
                      <a:r>
                        <a:rPr lang="ko-KR" altLang="en-US" sz="800" u="none" strike="noStrike">
                          <a:effectLst/>
                        </a:rPr>
                        <a:t>체크용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14221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80,8443,7077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처음앤씨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처음앤씨 대외기관 직접 연계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7234,7301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EAI(EMS)</a:t>
                      </a:r>
                      <a:r>
                        <a:rPr lang="ko-KR" altLang="en-US" sz="800" u="none" strike="noStrike" dirty="0">
                          <a:effectLst/>
                        </a:rPr>
                        <a:t>통신용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7441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ILS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ILS(EMS)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2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19610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OCSP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>
                          <a:effectLst/>
                        </a:rPr>
                        <a:t>OSCP </a:t>
                      </a:r>
                      <a:r>
                        <a:rPr lang="ko-KR" altLang="en-US" sz="800" u="none" strike="noStrike">
                          <a:effectLst/>
                        </a:rPr>
                        <a:t>데몬 통신용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ko-KR" altLang="en-US" sz="800" u="none" strike="noStrike">
                          <a:effectLst/>
                        </a:rPr>
                        <a:t>공인인증서유효성검증</a:t>
                      </a:r>
                      <a:r>
                        <a:rPr lang="en-US" altLang="ko-KR" sz="800" u="none" strike="noStrike">
                          <a:effectLst/>
                        </a:rPr>
                        <a:t>)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2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임직원 알뜰시장</a:t>
                      </a:r>
                      <a:br>
                        <a:rPr lang="ko-KR" altLang="en-US" sz="800" u="none" strike="noStrike" dirty="0">
                          <a:effectLst/>
                        </a:rPr>
                      </a:br>
                      <a:r>
                        <a:rPr lang="en-US" altLang="ko-KR" sz="800" u="none" strike="noStrike" dirty="0">
                          <a:effectLst/>
                        </a:rPr>
                        <a:t>(PQ1)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12140,12141,12148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Webserver </a:t>
                      </a:r>
                      <a:r>
                        <a:rPr lang="ko-KR" altLang="en-US" sz="800" u="none" strike="noStrike">
                          <a:effectLst/>
                        </a:rPr>
                        <a:t>와 </a:t>
                      </a:r>
                      <a:r>
                        <a:rPr lang="en-US" sz="800" u="none" strike="noStrike">
                          <a:effectLst/>
                        </a:rPr>
                        <a:t>AJP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2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 dirty="0">
                          <a:effectLst/>
                        </a:rPr>
                        <a:t>12211,12212,12219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http port. 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 Was </a:t>
                      </a:r>
                      <a:r>
                        <a:rPr lang="ko-KR" altLang="en-US" sz="800" u="none" strike="noStrike">
                          <a:effectLst/>
                        </a:rPr>
                        <a:t>기동 연계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Health </a:t>
                      </a:r>
                      <a:r>
                        <a:rPr lang="ko-KR" altLang="en-US" sz="800" u="none" strike="noStrike">
                          <a:effectLst/>
                        </a:rPr>
                        <a:t>체크용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14121,14122,14129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법인구매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SP1</a:t>
                      </a:r>
                      <a:r>
                        <a:rPr lang="en-US" sz="800" u="none" strike="noStrike" dirty="0" smtClean="0">
                          <a:effectLst/>
                        </a:rPr>
                        <a:t>)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12040,12048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Webserver </a:t>
                      </a:r>
                      <a:r>
                        <a:rPr lang="ko-KR" altLang="en-US" sz="800" u="none" strike="noStrike" dirty="0">
                          <a:effectLst/>
                        </a:rPr>
                        <a:t>와 </a:t>
                      </a:r>
                      <a:r>
                        <a:rPr lang="en-US" sz="800" u="none" strike="noStrike" dirty="0">
                          <a:effectLst/>
                        </a:rPr>
                        <a:t>AJP </a:t>
                      </a:r>
                      <a:r>
                        <a:rPr lang="ko-KR" altLang="en-US" sz="800" u="none" strike="noStrike" dirty="0">
                          <a:effectLst/>
                        </a:rPr>
                        <a:t>통신용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2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12111,12119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Was http port. 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ARM Was </a:t>
                      </a:r>
                      <a:r>
                        <a:rPr lang="ko-KR" altLang="en-US" sz="800" u="none" strike="noStrike" dirty="0">
                          <a:effectLst/>
                        </a:rPr>
                        <a:t>기동 연계</a:t>
                      </a:r>
                      <a:r>
                        <a:rPr lang="en-US" altLang="ko-KR" sz="800" u="none" strike="noStrike" dirty="0">
                          <a:effectLst/>
                        </a:rPr>
                        <a:t>/</a:t>
                      </a:r>
                      <a:r>
                        <a:rPr lang="en-US" sz="800" u="none" strike="noStrike" dirty="0">
                          <a:effectLst/>
                        </a:rPr>
                        <a:t>Health </a:t>
                      </a:r>
                      <a:r>
                        <a:rPr lang="ko-KR" altLang="en-US" sz="800" u="none" strike="noStrike" dirty="0">
                          <a:effectLst/>
                        </a:rPr>
                        <a:t>체크용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14021,14029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 dirty="0">
                          <a:effectLst/>
                        </a:rPr>
                        <a:t>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8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8660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MCI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MCI </a:t>
                      </a:r>
                      <a:r>
                        <a:rPr lang="ko-KR" altLang="en-US" sz="800" u="none" strike="noStrike" dirty="0">
                          <a:effectLst/>
                        </a:rPr>
                        <a:t>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27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19610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OCSP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dirty="0">
                          <a:effectLst/>
                        </a:rPr>
                        <a:t>OSCP </a:t>
                      </a:r>
                      <a:r>
                        <a:rPr lang="ko-KR" altLang="en-US" sz="800" u="none" strike="noStrike" dirty="0">
                          <a:effectLst/>
                        </a:rPr>
                        <a:t>데몬 통신용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ko-KR" altLang="en-US" sz="800" u="none" strike="noStrike" dirty="0">
                          <a:effectLst/>
                        </a:rPr>
                        <a:t>공인인증서유효성검증</a:t>
                      </a:r>
                      <a:r>
                        <a:rPr lang="en-US" altLang="ko-KR" sz="800" u="none" strike="noStrike" dirty="0">
                          <a:effectLst/>
                        </a:rPr>
                        <a:t>)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028" marR="8028" marT="802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69965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</a:t>
            </a:r>
            <a:r>
              <a:rPr lang="en-US" altLang="ko-KR" sz="800" b="1" dirty="0" smtClean="0"/>
              <a:t>– pitcdb0a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6" name="Group 1204"/>
          <p:cNvGraphicFramePr>
            <a:graphicFrameLocks noGrp="1"/>
          </p:cNvGraphicFramePr>
          <p:nvPr>
            <p:extLst/>
          </p:nvPr>
        </p:nvGraphicFramePr>
        <p:xfrm>
          <a:off x="482299" y="1628052"/>
          <a:ext cx="8787113" cy="4224918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84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3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pitcdb0a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및 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System 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작업용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/ctrm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Control-M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/wo1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99G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스마트워크플레이스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총무지원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임직원 알뜰시장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/mapper/srvg00-lvol4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이마켓플레이스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566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인터넷공통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pitcdb0b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Group 1204"/>
          <p:cNvGraphicFramePr>
            <a:graphicFrameLocks noGrp="1"/>
          </p:cNvGraphicFramePr>
          <p:nvPr>
            <p:extLst/>
          </p:nvPr>
        </p:nvGraphicFramePr>
        <p:xfrm>
          <a:off x="482299" y="1649591"/>
          <a:ext cx="8787113" cy="4096034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77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19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pitcdb0b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/boot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1015M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148G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6401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개발계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개</a:t>
            </a:r>
            <a:r>
              <a:rPr lang="ko-KR" altLang="en-US" sz="800" b="1" dirty="0"/>
              <a:t>발</a:t>
            </a:r>
            <a:r>
              <a:rPr lang="ko-KR" altLang="en-US" sz="800" b="1" dirty="0" smtClean="0"/>
              <a:t>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ticodb01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579430" y="1612019"/>
          <a:ext cx="8780469" cy="4293481"/>
        </p:xfrm>
        <a:graphic>
          <a:graphicData uri="http://schemas.openxmlformats.org/drawingml/2006/table">
            <a:tbl>
              <a:tblPr/>
              <a:tblGrid>
                <a:gridCol w="1013056"/>
                <a:gridCol w="1699646"/>
                <a:gridCol w="780697"/>
                <a:gridCol w="780697"/>
                <a:gridCol w="4506373"/>
              </a:tblGrid>
              <a:tr h="264576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파일시스템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 여부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용량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GB)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169314">
                <a:tc rowSpan="19"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Ext' 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Storage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DAS/SAN)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/ora11itc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ORACLE_BASE - /ora11itc/base ,  ORACLE_HOME - /ora11itc/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GRID_BASE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/base ,  GRID_HOME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/grid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178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/raw devices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1062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 Data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각 시스템 별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Directory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추후 확정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Wipver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(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이마켓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알뜰시장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법인구매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580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211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TEZWELL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136 G,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76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SMSDEV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총무구매지원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4855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2480 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/ora_arch_tflb1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10.4G / 57G)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/ora_arch_titc1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인터넷공통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(dbdev01 : 1.3G / 41G)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/ora_arch_tsmw1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모바일경영대시보드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/sv1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/wo1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총무지원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임직원 알뜰시장 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e-Marketplace 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3rd vendor S/W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110G / 167G)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NetBackup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(20)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넷백업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로그 저장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48G / 83G)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어플리케이션 로그 저장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일반사용자 </a:t>
                      </a:r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홈디렉토리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/syswork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시스템관리자 작업공간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file system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Root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3325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/ </a:t>
            </a:r>
            <a:r>
              <a:rPr lang="ko-KR" altLang="en-US" sz="1400" b="1" dirty="0" smtClean="0"/>
              <a:t>개발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</a:t>
            </a:r>
            <a:r>
              <a:rPr lang="en-US" altLang="ko-KR" sz="1400" b="1" dirty="0" smtClean="0"/>
              <a:t>OS</a:t>
            </a:r>
            <a:r>
              <a:rPr lang="ko-KR" altLang="en-US" sz="1400" b="1" dirty="0" smtClean="0"/>
              <a:t> 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5" name="텍스트 개체 틀 4"/>
          <p:cNvSpPr txBox="1">
            <a:spLocks/>
          </p:cNvSpPr>
          <p:nvPr/>
        </p:nvSpPr>
        <p:spPr>
          <a:xfrm>
            <a:off x="596600" y="1426557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O/S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6" name="TextBox 1"/>
          <p:cNvSpPr txBox="1"/>
          <p:nvPr/>
        </p:nvSpPr>
        <p:spPr>
          <a:xfrm>
            <a:off x="704820" y="1746874"/>
            <a:ext cx="7715304" cy="1477328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uname -a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pflbap01 3.8.13-118.16.4.el7uek.x86_64 #2 SMP Thu Feb 23 18:25:45 PST 2017 x86_64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smtClean="0">
                <a:solidFill>
                  <a:srgbClr val="000000"/>
                </a:solidFill>
              </a:rPr>
              <a:t>GNU/Linux</a:t>
            </a:r>
          </a:p>
          <a:p>
            <a:endParaRPr lang="en-US" altLang="ko-KR" sz="1000" dirty="0" smtClean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cat /proc/version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version 3.8.13-118.16.4.el7uek.x86_64 (mockbuild@x86-ol7-builder-01) (</a:t>
            </a:r>
            <a:r>
              <a:rPr lang="en-US" altLang="ko-KR" sz="1000" dirty="0" err="1">
                <a:solidFill>
                  <a:srgbClr val="000000"/>
                </a:solidFill>
              </a:rPr>
              <a:t>gcc</a:t>
            </a:r>
            <a:r>
              <a:rPr lang="en-US" altLang="ko-KR" sz="1000" dirty="0">
                <a:solidFill>
                  <a:srgbClr val="000000"/>
                </a:solidFill>
              </a:rPr>
              <a:t> version 4.8.5 20150623 (Red Hat 4.8.5-11) (GCC) ) #2 SMP Thu Feb 23 18:25:45 PST </a:t>
            </a:r>
            <a:r>
              <a:rPr lang="en-US" altLang="ko-KR" sz="1000" dirty="0" smtClean="0">
                <a:solidFill>
                  <a:srgbClr val="000000"/>
                </a:solidFill>
              </a:rPr>
              <a:t>2017</a:t>
            </a:r>
          </a:p>
          <a:p>
            <a:endParaRPr lang="en-US" altLang="ko-KR" sz="1000" dirty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rpm </a:t>
            </a:r>
            <a:r>
              <a:rPr lang="en-US" altLang="ko-KR" sz="1000" dirty="0">
                <a:solidFill>
                  <a:srgbClr val="000000"/>
                </a:solidFill>
              </a:rPr>
              <a:t>-qa | grep oraclelinux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oraclelinux-release-7.2-1.0.5.el7.x86_64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  <p:sp>
        <p:nvSpPr>
          <p:cNvPr id="67" name="텍스트 개체 틀 4"/>
          <p:cNvSpPr txBox="1">
            <a:spLocks/>
          </p:cNvSpPr>
          <p:nvPr/>
        </p:nvSpPr>
        <p:spPr>
          <a:xfrm>
            <a:off x="596600" y="3862289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Java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704820" y="4182606"/>
            <a:ext cx="7715304" cy="707886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java </a:t>
            </a:r>
            <a:r>
              <a:rPr lang="en-US" altLang="ko-KR" sz="1000" dirty="0">
                <a:solidFill>
                  <a:srgbClr val="000000"/>
                </a:solidFill>
              </a:rPr>
              <a:t>-version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version "1.8.0_121"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Java(TM) SE Runtime Environment (build 1.8.0_121-b13)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HotSpot(TM) 64-Bit Server VM (build 25.121-b13, mixed mode)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841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554530" y="1399016"/>
          <a:ext cx="8536015" cy="1369586"/>
        </p:xfrm>
        <a:graphic>
          <a:graphicData uri="http://schemas.openxmlformats.org/drawingml/2006/table">
            <a:tbl>
              <a:tblPr/>
              <a:tblGrid>
                <a:gridCol w="510038"/>
                <a:gridCol w="1152128"/>
                <a:gridCol w="5604982"/>
                <a:gridCol w="1268867"/>
              </a:tblGrid>
              <a:tr h="28299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OCR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vote</a:t>
                      </a: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77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554530" y="2890174"/>
          <a:ext cx="8536015" cy="2892088"/>
        </p:xfrm>
        <a:graphic>
          <a:graphicData uri="http://schemas.openxmlformats.org/drawingml/2006/table">
            <a:tbl>
              <a:tblPr/>
              <a:tblGrid>
                <a:gridCol w="510038"/>
                <a:gridCol w="1157932"/>
                <a:gridCol w="5600700"/>
                <a:gridCol w="1267345"/>
              </a:tblGrid>
              <a:tr h="1638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Tablespace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716960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SYSTEM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/rsys01_PITC001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/rsys01_PITC002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/rsys01_PITC003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/rsys01_PITC004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b="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5</a:t>
                      </a:r>
                      <a:endParaRPr lang="ko-KR" altLang="ko-KR" sz="900" b="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78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SYSAUX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en-US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UNDOTBS1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UNDOTBS2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USERS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/rdat01_PITC0001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/rdat01_PITC0004</a:t>
                      </a:r>
                      <a:endParaRPr lang="ko-KR" altLang="ko-KR" sz="9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4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TEMP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/rtemp10_PITC024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240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7191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인터넷공통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554530" y="2806426"/>
          <a:ext cx="8574694" cy="2581304"/>
        </p:xfrm>
        <a:graphic>
          <a:graphicData uri="http://schemas.openxmlformats.org/drawingml/2006/table">
            <a:tbl>
              <a:tblPr/>
              <a:tblGrid>
                <a:gridCol w="486870"/>
                <a:gridCol w="1193800"/>
                <a:gridCol w="5575300"/>
                <a:gridCol w="1318724"/>
              </a:tblGrid>
              <a:tr h="2917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Redo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</a:t>
                      </a:r>
                      <a:endParaRPr lang="ko-KR" altLang="en-US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Member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72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554530" y="1400160"/>
          <a:ext cx="8536015" cy="1190002"/>
        </p:xfrm>
        <a:graphic>
          <a:graphicData uri="http://schemas.openxmlformats.org/drawingml/2006/table">
            <a:tbl>
              <a:tblPr/>
              <a:tblGrid>
                <a:gridCol w="499570"/>
                <a:gridCol w="1181100"/>
                <a:gridCol w="5586478"/>
                <a:gridCol w="1268867"/>
              </a:tblGrid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Control 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File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486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5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8578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11. </a:t>
            </a:r>
            <a:r>
              <a:rPr kumimoji="0" lang="ko-KR" altLang="en-US" sz="1600" b="1" dirty="0" smtClean="0"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11.5.4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텍스트 개체 틀 4"/>
          <p:cNvSpPr txBox="1">
            <a:spLocks/>
          </p:cNvSpPr>
          <p:nvPr/>
        </p:nvSpPr>
        <p:spPr>
          <a:xfrm>
            <a:off x="554530" y="965463"/>
            <a:ext cx="4435310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en-US" altLang="ko-KR" sz="1400" b="1" dirty="0" smtClean="0"/>
              <a:t>User group</a:t>
            </a:r>
            <a:r>
              <a:rPr lang="ko-KR" altLang="en-US" sz="1400" b="1" dirty="0" smtClean="0"/>
              <a:t>  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</a:t>
            </a:r>
            <a:r>
              <a:rPr lang="ko-KR" altLang="en-US" sz="1400" b="1" dirty="0"/>
              <a:t>영 </a:t>
            </a:r>
            <a:r>
              <a:rPr lang="en-US" altLang="ko-KR" sz="1400" b="1" dirty="0"/>
              <a:t>DB) </a:t>
            </a:r>
            <a:r>
              <a:rPr lang="en-US" altLang="ko-KR" sz="1400" b="1" dirty="0" smtClean="0"/>
              <a:t>– pitcdb0a, pitcdb0b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495300" y="1476400"/>
          <a:ext cx="8915400" cy="3174640"/>
        </p:xfrm>
        <a:graphic>
          <a:graphicData uri="http://schemas.openxmlformats.org/drawingml/2006/table">
            <a:tbl>
              <a:tblPr/>
              <a:tblGrid>
                <a:gridCol w="589305"/>
                <a:gridCol w="360404"/>
                <a:gridCol w="365399"/>
                <a:gridCol w="511558"/>
                <a:gridCol w="950037"/>
                <a:gridCol w="803877"/>
                <a:gridCol w="1388515"/>
                <a:gridCol w="2033928"/>
                <a:gridCol w="1912377"/>
              </a:tblGrid>
              <a:tr h="301600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계정명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group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home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shell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crs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(grid)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listener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및 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(user) process fork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oracle(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RAC, Single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서버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ora11XXX -&gt; XXX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SID)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504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rp 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Aid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유저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Control-M Agent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3666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336846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latin typeface="+mj-ea"/>
                <a:ea typeface="+mj-ea"/>
              </a:rPr>
              <a:t>브랜드관리</a:t>
            </a:r>
            <a:endParaRPr kumimoji="0" lang="en-US" altLang="ko-KR" sz="2400" b="1" dirty="0" smtClean="0"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176603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직사각형 96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12. </a:t>
            </a:r>
            <a:r>
              <a:rPr kumimoji="0" lang="ko-KR" altLang="en-US" sz="1600" b="1" dirty="0" smtClean="0">
                <a:latin typeface="+mj-ea"/>
                <a:ea typeface="+mj-ea"/>
              </a:rPr>
              <a:t>브랜드관리</a:t>
            </a:r>
            <a:r>
              <a:rPr kumimoji="0" lang="en-US" altLang="ko-KR" sz="1600" b="1" dirty="0" smtClean="0">
                <a:latin typeface="+mj-ea"/>
                <a:ea typeface="+mj-ea"/>
              </a:rPr>
              <a:t>-</a:t>
            </a:r>
            <a:r>
              <a:rPr kumimoji="0" lang="ko-KR" altLang="en-US" sz="1600" b="1" dirty="0" smtClean="0">
                <a:latin typeface="+mj-ea"/>
                <a:ea typeface="+mj-ea"/>
              </a:rPr>
              <a:t>외주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12.1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cxnSp>
        <p:nvCxnSpPr>
          <p:cNvPr id="94" name="직선 화살표 연결선 24"/>
          <p:cNvCxnSpPr>
            <a:stCxn id="148" idx="2"/>
            <a:endCxn id="121" idx="0"/>
          </p:cNvCxnSpPr>
          <p:nvPr/>
        </p:nvCxnSpPr>
        <p:spPr>
          <a:xfrm rot="5400000">
            <a:off x="2044556" y="2699563"/>
            <a:ext cx="459213" cy="5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직사각형 107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19" name="직사각형 118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7141895" y="1881264"/>
            <a:ext cx="2379202" cy="34932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/>
              <a:t>리눅스 </a:t>
            </a:r>
            <a:r>
              <a:rPr lang="en-US" altLang="ko-KR" dirty="0" smtClean="0"/>
              <a:t>OS </a:t>
            </a:r>
            <a:r>
              <a:rPr lang="ko-KR" altLang="en-US" dirty="0" smtClean="0"/>
              <a:t>기반에 오픈소스 </a:t>
            </a:r>
            <a:r>
              <a:rPr lang="en-US" altLang="ko-KR" dirty="0" smtClean="0"/>
              <a:t>S/W(Apache, Jboss)</a:t>
            </a:r>
            <a:r>
              <a:rPr lang="ko-KR" altLang="en-US" dirty="0" smtClean="0"/>
              <a:t>로 구성하여 인프라 개선</a:t>
            </a:r>
            <a:endParaRPr lang="en-US" altLang="ko-KR" dirty="0" smtClean="0"/>
          </a:p>
          <a:p>
            <a:r>
              <a:rPr lang="ko-KR" altLang="en-US" dirty="0"/>
              <a:t>인터넷공통</a:t>
            </a:r>
            <a:r>
              <a:rPr lang="en-US" altLang="ko-KR" dirty="0"/>
              <a:t>(ITC) </a:t>
            </a:r>
            <a:r>
              <a:rPr lang="ko-KR" altLang="en-US" dirty="0"/>
              <a:t>시스템에 </a:t>
            </a:r>
            <a:r>
              <a:rPr lang="en-US" altLang="ko-KR" dirty="0"/>
              <a:t>Instance </a:t>
            </a:r>
            <a:r>
              <a:rPr lang="ko-KR" altLang="en-US" dirty="0" smtClean="0"/>
              <a:t>구성</a:t>
            </a:r>
            <a:endParaRPr lang="en-US" altLang="ko-KR" dirty="0" smtClean="0"/>
          </a:p>
          <a:p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WEB, </a:t>
            </a:r>
            <a:r>
              <a:rPr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WAS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로 구성함</a:t>
            </a:r>
            <a:endParaRPr lang="en-US" altLang="ko-KR" dirty="0" smtClean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디자인 업체 담당자</a:t>
            </a:r>
            <a:r>
              <a:rPr lang="en-US" altLang="ko-KR" dirty="0" smtClean="0"/>
              <a:t>, </a:t>
            </a:r>
            <a:r>
              <a:rPr lang="ko-KR" altLang="en-US" dirty="0" smtClean="0"/>
              <a:t>카드 현업</a:t>
            </a:r>
            <a:endParaRPr lang="en-US" altLang="ko-KR" dirty="0" smtClean="0"/>
          </a:p>
          <a:p>
            <a:r>
              <a:rPr lang="ko-KR" altLang="en-US" dirty="0" smtClean="0"/>
              <a:t>서비스는 웹으로 제공</a:t>
            </a:r>
            <a:endParaRPr lang="en-US" altLang="ko-KR" dirty="0" smtClean="0"/>
          </a:p>
          <a:p>
            <a:r>
              <a:rPr lang="ko-KR" altLang="en-US" dirty="0" smtClean="0"/>
              <a:t>파일업로</a:t>
            </a:r>
            <a:r>
              <a:rPr lang="ko-KR" altLang="en-US" dirty="0"/>
              <a:t>드 </a:t>
            </a:r>
            <a:r>
              <a:rPr lang="en-US" altLang="ko-KR" dirty="0" smtClean="0"/>
              <a:t>S/W </a:t>
            </a:r>
            <a:r>
              <a:rPr lang="ko-KR" altLang="en-US" dirty="0" smtClean="0"/>
              <a:t>변경</a:t>
            </a:r>
            <a:r>
              <a:rPr lang="en-US" altLang="ko-KR" dirty="0" smtClean="0"/>
              <a:t>(</a:t>
            </a:r>
            <a:r>
              <a:rPr lang="en-US" altLang="ko-KR" dirty="0" err="1" smtClean="0"/>
              <a:t>DEXTUploadj</a:t>
            </a:r>
            <a:r>
              <a:rPr lang="en-US" altLang="ko-KR" dirty="0" smtClean="0"/>
              <a:t> </a:t>
            </a:r>
            <a:r>
              <a:rPr lang="en-US" altLang="ko-KR" dirty="0" smtClean="0">
                <a:sym typeface="Wingdings" panose="05000000000000000000" pitchFamily="2" charset="2"/>
              </a:rPr>
              <a:t> </a:t>
            </a:r>
            <a:r>
              <a:rPr lang="en-US" altLang="ko-KR" dirty="0" err="1" smtClean="0">
                <a:sym typeface="Wingdings" panose="05000000000000000000" pitchFamily="2" charset="2"/>
              </a:rPr>
              <a:t>DEXTUploadNX</a:t>
            </a:r>
            <a:r>
              <a:rPr lang="en-US" altLang="ko-KR" dirty="0" smtClean="0">
                <a:sym typeface="Wingdings" panose="05000000000000000000" pitchFamily="2" charset="2"/>
              </a:rPr>
              <a:t>)</a:t>
            </a:r>
            <a:endParaRPr lang="en-US" altLang="ko-KR" dirty="0"/>
          </a:p>
          <a:p>
            <a:r>
              <a:rPr lang="ko-KR" altLang="en-US" dirty="0" err="1" smtClean="0"/>
              <a:t>레거시</a:t>
            </a:r>
            <a:r>
              <a:rPr lang="ko-KR" altLang="en-US" dirty="0" err="1"/>
              <a:t>는</a:t>
            </a:r>
            <a:r>
              <a:rPr lang="ko-KR" altLang="en-US" dirty="0"/>
              <a:t> </a:t>
            </a:r>
            <a:r>
              <a:rPr lang="en-US" altLang="ko-KR" dirty="0" smtClean="0"/>
              <a:t>MCI, EAI </a:t>
            </a:r>
            <a:r>
              <a:rPr lang="ko-KR" altLang="en-US" dirty="0" smtClean="0"/>
              <a:t>연계</a:t>
            </a:r>
            <a:endParaRPr lang="en-US" altLang="ko-KR" dirty="0" smtClean="0"/>
          </a:p>
          <a:p>
            <a:r>
              <a:rPr lang="en-US" altLang="ko-KR" dirty="0" smtClean="0"/>
              <a:t>MCI, EAI</a:t>
            </a:r>
            <a:r>
              <a:rPr lang="ko-KR" altLang="en-US" dirty="0" smtClean="0"/>
              <a:t>를 통해 디자인관리</a:t>
            </a:r>
            <a:r>
              <a:rPr lang="en-US" altLang="ko-KR" dirty="0" smtClean="0"/>
              <a:t>(MS1)</a:t>
            </a:r>
            <a:r>
              <a:rPr lang="ko-KR" altLang="en-US" dirty="0" smtClean="0"/>
              <a:t>시스템과 연계</a:t>
            </a:r>
            <a:endParaRPr lang="en-US" altLang="ko-KR" dirty="0"/>
          </a:p>
          <a:p>
            <a:r>
              <a:rPr lang="ko-KR" altLang="en-US" dirty="0"/>
              <a:t>업무서비스 가용성 보장을 위한 </a:t>
            </a:r>
            <a:r>
              <a:rPr lang="en-US" altLang="ko-KR" dirty="0" smtClean="0"/>
              <a:t>WEB/WS </a:t>
            </a:r>
            <a:r>
              <a:rPr lang="ko-KR" altLang="en-US" dirty="0" smtClean="0"/>
              <a:t>서버 </a:t>
            </a:r>
            <a:r>
              <a:rPr lang="ko-KR" altLang="en-US" dirty="0"/>
              <a:t>다중화 </a:t>
            </a:r>
            <a:r>
              <a:rPr lang="en-US" altLang="ko-KR" dirty="0"/>
              <a:t>Active-Active </a:t>
            </a:r>
            <a:r>
              <a:rPr lang="ko-KR" altLang="en-US" dirty="0" smtClean="0"/>
              <a:t>구성</a:t>
            </a:r>
            <a:r>
              <a:rPr lang="en-US" altLang="ko-KR" dirty="0" smtClean="0"/>
              <a:t>(DB</a:t>
            </a:r>
            <a:r>
              <a:rPr lang="ko-KR" altLang="en-US" dirty="0" smtClean="0"/>
              <a:t>없음</a:t>
            </a:r>
            <a:r>
              <a:rPr lang="en-US" altLang="ko-KR" dirty="0" smtClean="0"/>
              <a:t>)</a:t>
            </a:r>
            <a:endParaRPr lang="en-US" altLang="ko-KR" dirty="0"/>
          </a:p>
        </p:txBody>
      </p:sp>
      <p:sp>
        <p:nvSpPr>
          <p:cNvPr id="121" name="직사각형 120"/>
          <p:cNvSpPr/>
          <p:nvPr/>
        </p:nvSpPr>
        <p:spPr>
          <a:xfrm>
            <a:off x="1722488" y="2929440"/>
            <a:ext cx="1102808" cy="73047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700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22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7943" y="3187048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" name="Text Box 148"/>
          <p:cNvSpPr txBox="1">
            <a:spLocks noChangeArrowheads="1"/>
          </p:cNvSpPr>
          <p:nvPr/>
        </p:nvSpPr>
        <p:spPr bwMode="auto">
          <a:xfrm>
            <a:off x="1925808" y="2961466"/>
            <a:ext cx="633507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00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브랜드관리</a:t>
            </a:r>
            <a:endParaRPr lang="en-US" altLang="ko-KR" sz="700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37" name="Text Box 148"/>
          <p:cNvSpPr txBox="1">
            <a:spLocks noChangeArrowheads="1"/>
          </p:cNvSpPr>
          <p:nvPr/>
        </p:nvSpPr>
        <p:spPr bwMode="auto">
          <a:xfrm>
            <a:off x="1779647" y="3500493"/>
            <a:ext cx="87235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WEB(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38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9745" y="3203894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직사각형 138"/>
          <p:cNvSpPr/>
          <p:nvPr/>
        </p:nvSpPr>
        <p:spPr>
          <a:xfrm>
            <a:off x="1718365" y="4197181"/>
            <a:ext cx="1098989" cy="7442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700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40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2832" y="4434471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Text Box 148"/>
          <p:cNvSpPr txBox="1">
            <a:spLocks noChangeArrowheads="1"/>
          </p:cNvSpPr>
          <p:nvPr/>
        </p:nvSpPr>
        <p:spPr bwMode="auto">
          <a:xfrm>
            <a:off x="1919887" y="4204631"/>
            <a:ext cx="633507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00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브랜드관리</a:t>
            </a:r>
            <a:endParaRPr lang="en-US" altLang="ko-KR" sz="700" b="1" kern="0" dirty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42" name="Text Box 148"/>
          <p:cNvSpPr txBox="1">
            <a:spLocks noChangeArrowheads="1"/>
          </p:cNvSpPr>
          <p:nvPr/>
        </p:nvSpPr>
        <p:spPr bwMode="auto">
          <a:xfrm>
            <a:off x="1802903" y="4769687"/>
            <a:ext cx="8803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WAS(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43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3831" y="4451636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4" name="직선 연결선 143"/>
          <p:cNvCxnSpPr>
            <a:stCxn id="121" idx="2"/>
            <a:endCxn id="139" idx="0"/>
          </p:cNvCxnSpPr>
          <p:nvPr/>
        </p:nvCxnSpPr>
        <p:spPr>
          <a:xfrm flipH="1">
            <a:off x="2267860" y="3659914"/>
            <a:ext cx="6032" cy="5372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>
            <a:stCxn id="151" idx="2"/>
            <a:endCxn id="147" idx="0"/>
          </p:cNvCxnSpPr>
          <p:nvPr/>
        </p:nvCxnSpPr>
        <p:spPr>
          <a:xfrm flipH="1">
            <a:off x="2293676" y="2148334"/>
            <a:ext cx="29212" cy="12039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7" name="Picture 4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1766" y="226873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8" name="TextBox 81"/>
          <p:cNvSpPr txBox="1">
            <a:spLocks noChangeArrowheads="1"/>
          </p:cNvSpPr>
          <p:nvPr/>
        </p:nvSpPr>
        <p:spPr bwMode="auto">
          <a:xfrm>
            <a:off x="1909192" y="2278956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grpSp>
        <p:nvGrpSpPr>
          <p:cNvPr id="149" name="그룹 148"/>
          <p:cNvGrpSpPr/>
          <p:nvPr/>
        </p:nvGrpSpPr>
        <p:grpSpPr>
          <a:xfrm>
            <a:off x="1944419" y="1743697"/>
            <a:ext cx="756938" cy="404637"/>
            <a:chOff x="2545779" y="1743697"/>
            <a:chExt cx="756938" cy="404637"/>
          </a:xfrm>
        </p:grpSpPr>
        <p:grpSp>
          <p:nvGrpSpPr>
            <p:cNvPr id="150" name="Group 625"/>
            <p:cNvGrpSpPr>
              <a:grpSpLocks noChangeAspect="1"/>
            </p:cNvGrpSpPr>
            <p:nvPr/>
          </p:nvGrpSpPr>
          <p:grpSpPr bwMode="auto">
            <a:xfrm>
              <a:off x="2830952" y="1743697"/>
              <a:ext cx="212986" cy="256829"/>
              <a:chOff x="5411" y="1733"/>
              <a:chExt cx="219" cy="260"/>
            </a:xfrm>
          </p:grpSpPr>
          <p:pic>
            <p:nvPicPr>
              <p:cNvPr id="152" name="Picture 626" descr="사람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00" y="1733"/>
                <a:ext cx="130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3" name="Picture 627" descr="enternet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1" y="1857"/>
                <a:ext cx="14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1" name="Text Box 148"/>
            <p:cNvSpPr txBox="1">
              <a:spLocks noChangeArrowheads="1"/>
            </p:cNvSpPr>
            <p:nvPr/>
          </p:nvSpPr>
          <p:spPr bwMode="auto">
            <a:xfrm>
              <a:off x="2545779" y="1957063"/>
              <a:ext cx="756938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디자인통합업체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4192892" y="1747813"/>
            <a:ext cx="1079143" cy="503574"/>
            <a:chOff x="2384679" y="1743697"/>
            <a:chExt cx="1079143" cy="503574"/>
          </a:xfrm>
        </p:grpSpPr>
        <p:grpSp>
          <p:nvGrpSpPr>
            <p:cNvPr id="173" name="Group 625"/>
            <p:cNvGrpSpPr>
              <a:grpSpLocks noChangeAspect="1"/>
            </p:cNvGrpSpPr>
            <p:nvPr/>
          </p:nvGrpSpPr>
          <p:grpSpPr bwMode="auto">
            <a:xfrm>
              <a:off x="2830952" y="1743697"/>
              <a:ext cx="212986" cy="256829"/>
              <a:chOff x="5411" y="1733"/>
              <a:chExt cx="219" cy="260"/>
            </a:xfrm>
          </p:grpSpPr>
          <p:pic>
            <p:nvPicPr>
              <p:cNvPr id="175" name="Picture 626" descr="사람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00" y="1733"/>
                <a:ext cx="130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6" name="Picture 627" descr="enternet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1" y="1857"/>
                <a:ext cx="14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4" name="Text Box 148"/>
            <p:cNvSpPr txBox="1">
              <a:spLocks noChangeArrowheads="1"/>
            </p:cNvSpPr>
            <p:nvPr/>
          </p:nvSpPr>
          <p:spPr bwMode="auto">
            <a:xfrm>
              <a:off x="2384679" y="1957063"/>
              <a:ext cx="1079143" cy="29020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삼성카드 현업</a:t>
              </a:r>
              <a:endParaRPr lang="en-US" altLang="ko-KR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254005" indent="-254005" algn="ctr" defTabSz="653156" latinLnBrk="0">
                <a:defRPr/>
              </a:pPr>
              <a:r>
                <a:rPr lang="en-US" altLang="ko-KR" sz="643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(</a:t>
              </a:r>
              <a:r>
                <a:rPr lang="ko-KR" altLang="en-US" sz="643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디자인 의뢰자</a:t>
              </a:r>
              <a:r>
                <a:rPr lang="en-US" altLang="ko-KR" sz="643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/</a:t>
              </a:r>
              <a:r>
                <a:rPr lang="ko-KR" altLang="en-US" sz="643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디자인</a:t>
              </a:r>
              <a:r>
                <a:rPr lang="en-US" altLang="ko-KR" sz="643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P)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cxnSp>
        <p:nvCxnSpPr>
          <p:cNvPr id="177" name="직선 연결선 176"/>
          <p:cNvCxnSpPr>
            <a:stCxn id="174" idx="2"/>
            <a:endCxn id="86" idx="0"/>
          </p:cNvCxnSpPr>
          <p:nvPr/>
        </p:nvCxnSpPr>
        <p:spPr>
          <a:xfrm>
            <a:off x="4732464" y="2251387"/>
            <a:ext cx="3742" cy="2146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직사각형 189"/>
          <p:cNvSpPr/>
          <p:nvPr/>
        </p:nvSpPr>
        <p:spPr>
          <a:xfrm>
            <a:off x="3983804" y="4406993"/>
            <a:ext cx="1076679" cy="595494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91" name="TextBox 22"/>
          <p:cNvSpPr txBox="1">
            <a:spLocks noChangeArrowheads="1"/>
          </p:cNvSpPr>
          <p:nvPr/>
        </p:nvSpPr>
        <p:spPr bwMode="auto">
          <a:xfrm>
            <a:off x="4025466" y="4421272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EAI(</a:t>
            </a:r>
            <a:r>
              <a:rPr lang="ko-KR" altLang="en-US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배치</a:t>
            </a: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92" name="Picture 99" descr="Picture3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924073" y="4369636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3" name="직사각형 192"/>
          <p:cNvSpPr/>
          <p:nvPr/>
        </p:nvSpPr>
        <p:spPr>
          <a:xfrm>
            <a:off x="4025659" y="4725191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디자인관리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(MS1)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cxnSp>
        <p:nvCxnSpPr>
          <p:cNvPr id="194" name="꺾인 연결선 193"/>
          <p:cNvCxnSpPr>
            <a:stCxn id="192" idx="1"/>
            <a:endCxn id="139" idx="3"/>
          </p:cNvCxnSpPr>
          <p:nvPr/>
        </p:nvCxnSpPr>
        <p:spPr>
          <a:xfrm rot="10800000" flipV="1">
            <a:off x="2817355" y="4515511"/>
            <a:ext cx="1106719" cy="53801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직사각형 213"/>
          <p:cNvSpPr/>
          <p:nvPr/>
        </p:nvSpPr>
        <p:spPr>
          <a:xfrm>
            <a:off x="3984710" y="5077686"/>
            <a:ext cx="1075773" cy="506856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215" name="직사각형 214"/>
          <p:cNvSpPr/>
          <p:nvPr/>
        </p:nvSpPr>
        <p:spPr>
          <a:xfrm>
            <a:off x="4054492" y="5337430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디자인관</a:t>
            </a:r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리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(MS1)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216" name="TextBox 22"/>
          <p:cNvSpPr txBox="1">
            <a:spLocks noChangeArrowheads="1"/>
          </p:cNvSpPr>
          <p:nvPr/>
        </p:nvSpPr>
        <p:spPr bwMode="auto">
          <a:xfrm>
            <a:off x="4026372" y="5091965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EAI(MFT)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17" name="Picture 99" descr="Picture3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924979" y="5040329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18" name="꺾인 연결선 217"/>
          <p:cNvCxnSpPr>
            <a:stCxn id="217" idx="1"/>
          </p:cNvCxnSpPr>
          <p:nvPr/>
        </p:nvCxnSpPr>
        <p:spPr>
          <a:xfrm rot="10800000">
            <a:off x="2823811" y="4822853"/>
            <a:ext cx="1101168" cy="363352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Rectangle 3"/>
          <p:cNvSpPr txBox="1">
            <a:spLocks noChangeArrowheads="1"/>
          </p:cNvSpPr>
          <p:nvPr/>
        </p:nvSpPr>
        <p:spPr bwMode="auto">
          <a:xfrm>
            <a:off x="220133" y="927108"/>
            <a:ext cx="9438217" cy="49035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디자인 </a:t>
            </a:r>
            <a:r>
              <a:rPr lang="ko-KR" altLang="en-US" sz="1400" dirty="0" err="1" smtClean="0">
                <a:ea typeface="맑은 고딕" pitchFamily="50" charset="-127"/>
              </a:rPr>
              <a:t>작업물을</a:t>
            </a:r>
            <a:r>
              <a:rPr lang="ko-KR" altLang="en-US" sz="1400" dirty="0" smtClean="0">
                <a:ea typeface="맑은 고딕" pitchFamily="50" charset="-127"/>
              </a:rPr>
              <a:t> 만드는 협력업체용 인터넷 화면</a:t>
            </a:r>
            <a:r>
              <a:rPr lang="en-US" altLang="ko-KR" sz="1400" dirty="0" smtClean="0">
                <a:ea typeface="맑은 고딕" pitchFamily="50" charset="-127"/>
              </a:rPr>
              <a:t>(Extranet)</a:t>
            </a:r>
            <a:r>
              <a:rPr lang="ko-KR" altLang="en-US" sz="1400" dirty="0" smtClean="0">
                <a:ea typeface="맑은 고딕" pitchFamily="50" charset="-127"/>
              </a:rPr>
              <a:t>으로</a:t>
            </a:r>
            <a:r>
              <a:rPr lang="en-US" altLang="ko-KR" sz="1400" dirty="0" smtClean="0">
                <a:ea typeface="맑은 고딕" pitchFamily="50" charset="-127"/>
              </a:rPr>
              <a:t>, WEB/WAS</a:t>
            </a:r>
            <a:r>
              <a:rPr lang="ko-KR" altLang="en-US" sz="1400" dirty="0" smtClean="0">
                <a:ea typeface="맑은 고딕" pitchFamily="50" charset="-127"/>
              </a:rPr>
              <a:t>서버로</a:t>
            </a:r>
            <a:r>
              <a:rPr lang="ko-KR" altLang="en-US" sz="1400" dirty="0">
                <a:ea typeface="맑은 고딕" pitchFamily="50" charset="-127"/>
              </a:rPr>
              <a:t>만 </a:t>
            </a:r>
            <a:r>
              <a:rPr lang="ko-KR" altLang="en-US" sz="1400" dirty="0" smtClean="0">
                <a:ea typeface="맑은 고딕" pitchFamily="50" charset="-127"/>
              </a:rPr>
              <a:t>구성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3980589" y="3804937"/>
            <a:ext cx="1075773" cy="506856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79" name="직사각형 78"/>
          <p:cNvSpPr/>
          <p:nvPr/>
        </p:nvSpPr>
        <p:spPr>
          <a:xfrm>
            <a:off x="4050371" y="4064681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디자인관</a:t>
            </a:r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리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(MS1)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80" name="TextBox 22"/>
          <p:cNvSpPr txBox="1">
            <a:spLocks noChangeArrowheads="1"/>
          </p:cNvSpPr>
          <p:nvPr/>
        </p:nvSpPr>
        <p:spPr bwMode="auto">
          <a:xfrm>
            <a:off x="4022251" y="3819216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MCI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81" name="Picture 99" descr="Picture3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920858" y="3767580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2" name="꺾인 연결선 81"/>
          <p:cNvCxnSpPr>
            <a:stCxn id="81" idx="1"/>
            <a:endCxn id="139" idx="3"/>
          </p:cNvCxnSpPr>
          <p:nvPr/>
        </p:nvCxnSpPr>
        <p:spPr>
          <a:xfrm rot="10800000" flipV="1">
            <a:off x="2817354" y="3913455"/>
            <a:ext cx="1103504" cy="655857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화살표 연결선 24"/>
          <p:cNvCxnSpPr>
            <a:stCxn id="87" idx="2"/>
            <a:endCxn id="88" idx="0"/>
          </p:cNvCxnSpPr>
          <p:nvPr/>
        </p:nvCxnSpPr>
        <p:spPr>
          <a:xfrm rot="5400000">
            <a:off x="4430448" y="2642925"/>
            <a:ext cx="455096" cy="11793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" name="Picture 4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4296" y="2272847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" name="TextBox 81"/>
          <p:cNvSpPr txBox="1">
            <a:spLocks noChangeArrowheads="1"/>
          </p:cNvSpPr>
          <p:nvPr/>
        </p:nvSpPr>
        <p:spPr bwMode="auto">
          <a:xfrm>
            <a:off x="4351722" y="2283072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 smtClean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내부망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sp>
        <p:nvSpPr>
          <p:cNvPr id="88" name="직사각형 87"/>
          <p:cNvSpPr/>
          <p:nvPr/>
        </p:nvSpPr>
        <p:spPr>
          <a:xfrm>
            <a:off x="4113029" y="2929439"/>
            <a:ext cx="972000" cy="73655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7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맑은 고딕" panose="020B0503020000020004" pitchFamily="50" charset="-127"/>
            </a:endParaRPr>
          </a:p>
        </p:txBody>
      </p:sp>
      <p:pic>
        <p:nvPicPr>
          <p:cNvPr id="89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5029" y="3089267"/>
            <a:ext cx="288000" cy="377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Text Box 148"/>
          <p:cNvSpPr txBox="1">
            <a:spLocks noChangeArrowheads="1"/>
          </p:cNvSpPr>
          <p:nvPr/>
        </p:nvSpPr>
        <p:spPr bwMode="auto">
          <a:xfrm>
            <a:off x="4205973" y="3436379"/>
            <a:ext cx="76815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 kern="0" dirty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구 </a:t>
            </a:r>
            <a:r>
              <a:rPr lang="ko-KR" altLang="en-US" sz="700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사내</a:t>
            </a:r>
            <a:r>
              <a:rPr lang="en-US" altLang="ko-KR" sz="700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AP/DB</a:t>
            </a:r>
            <a:endParaRPr kumimoji="0" lang="en-US" altLang="ko-KR" sz="7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96" name="직사각형 95"/>
          <p:cNvSpPr/>
          <p:nvPr/>
        </p:nvSpPr>
        <p:spPr>
          <a:xfrm>
            <a:off x="4112152" y="2931973"/>
            <a:ext cx="970050" cy="19297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디자인관</a:t>
            </a:r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리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(MS1)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42838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12. </a:t>
            </a:r>
            <a:r>
              <a:rPr kumimoji="0" lang="ko-KR" altLang="en-US" sz="1600" b="1" dirty="0" smtClean="0">
                <a:latin typeface="+mj-ea"/>
                <a:ea typeface="+mj-ea"/>
              </a:rPr>
              <a:t>브랜드관리</a:t>
            </a:r>
            <a:r>
              <a:rPr kumimoji="0" lang="en-US" altLang="ko-KR" sz="1600" b="1" dirty="0" smtClean="0">
                <a:latin typeface="+mj-ea"/>
                <a:ea typeface="+mj-ea"/>
              </a:rPr>
              <a:t>-</a:t>
            </a:r>
            <a:r>
              <a:rPr kumimoji="0" lang="ko-KR" altLang="en-US" sz="1600" b="1" dirty="0" smtClean="0">
                <a:latin typeface="+mj-ea"/>
                <a:ea typeface="+mj-ea"/>
              </a:rPr>
              <a:t>외주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12.2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64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9537039"/>
              </p:ext>
            </p:extLst>
          </p:nvPr>
        </p:nvGraphicFramePr>
        <p:xfrm>
          <a:off x="4119722" y="1386138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DEXTUpload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6715751"/>
              </p:ext>
            </p:extLst>
          </p:nvPr>
        </p:nvGraphicFramePr>
        <p:xfrm>
          <a:off x="2461168" y="1380765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6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155666"/>
              </p:ext>
            </p:extLst>
          </p:nvPr>
        </p:nvGraphicFramePr>
        <p:xfrm>
          <a:off x="7572775" y="3306232"/>
          <a:ext cx="1551069" cy="643512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7" name="Line 669"/>
          <p:cNvSpPr>
            <a:spLocks noChangeShapeType="1"/>
          </p:cNvSpPr>
          <p:nvPr/>
        </p:nvSpPr>
        <p:spPr bwMode="auto">
          <a:xfrm>
            <a:off x="386921" y="3092061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9" name="Rectangle 678"/>
          <p:cNvSpPr>
            <a:spLocks noChangeArrowheads="1"/>
          </p:cNvSpPr>
          <p:nvPr/>
        </p:nvSpPr>
        <p:spPr bwMode="auto">
          <a:xfrm>
            <a:off x="386922" y="3036688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Line 671"/>
          <p:cNvSpPr>
            <a:spLocks noChangeShapeType="1"/>
          </p:cNvSpPr>
          <p:nvPr/>
        </p:nvSpPr>
        <p:spPr bwMode="auto">
          <a:xfrm>
            <a:off x="1595414" y="2856609"/>
            <a:ext cx="0" cy="2376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2" name="Rectangle 678"/>
          <p:cNvSpPr>
            <a:spLocks noChangeArrowheads="1"/>
          </p:cNvSpPr>
          <p:nvPr/>
        </p:nvSpPr>
        <p:spPr bwMode="auto">
          <a:xfrm>
            <a:off x="9050332" y="3062099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4894883" y="2889943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48544" y="3348435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4366103"/>
              </p:ext>
            </p:extLst>
          </p:nvPr>
        </p:nvGraphicFramePr>
        <p:xfrm>
          <a:off x="836675" y="1380765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9398367"/>
              </p:ext>
            </p:extLst>
          </p:nvPr>
        </p:nvGraphicFramePr>
        <p:xfrm>
          <a:off x="5778276" y="1386138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DEXTUpload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8" name="Line 671"/>
          <p:cNvSpPr>
            <a:spLocks noChangeShapeType="1"/>
          </p:cNvSpPr>
          <p:nvPr/>
        </p:nvSpPr>
        <p:spPr bwMode="auto">
          <a:xfrm>
            <a:off x="6560600" y="2880534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3" name="Line 671"/>
          <p:cNvSpPr>
            <a:spLocks noChangeShapeType="1"/>
          </p:cNvSpPr>
          <p:nvPr/>
        </p:nvSpPr>
        <p:spPr bwMode="auto">
          <a:xfrm>
            <a:off x="3224808" y="2892699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0217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노후서버</a:t>
            </a:r>
            <a:r>
              <a:rPr lang="en-US" altLang="ko-KR" sz="1400" dirty="0" smtClean="0">
                <a:ea typeface="맑은 고딕" pitchFamily="50" charset="-127"/>
              </a:rPr>
              <a:t>PJT </a:t>
            </a:r>
            <a:r>
              <a:rPr lang="ko-KR" altLang="en-US" sz="1400" dirty="0" smtClean="0">
                <a:ea typeface="맑은 고딕" pitchFamily="50" charset="-127"/>
              </a:rPr>
              <a:t>의 각 업무별 인터페이스</a:t>
            </a:r>
            <a:r>
              <a:rPr lang="ko-KR" altLang="en-US" sz="1400" dirty="0">
                <a:ea typeface="맑은 고딕" pitchFamily="50" charset="-127"/>
              </a:rPr>
              <a:t>에 </a:t>
            </a:r>
            <a:r>
              <a:rPr lang="ko-KR" altLang="en-US" sz="1400" dirty="0" smtClean="0">
                <a:ea typeface="맑은 고딕" pitchFamily="50" charset="-127"/>
              </a:rPr>
              <a:t>사용되는 </a:t>
            </a:r>
            <a:r>
              <a:rPr lang="en-US" altLang="ko-KR" sz="1400" dirty="0" smtClean="0">
                <a:ea typeface="맑은 고딕" pitchFamily="50" charset="-127"/>
              </a:rPr>
              <a:t>Port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2.9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</a:t>
            </a:r>
            <a:r>
              <a:rPr kumimoji="0" lang="en-US" altLang="ko-KR" sz="2400" b="1" dirty="0" smtClean="0">
                <a:latin typeface="+mj-ea"/>
                <a:ea typeface="+mj-ea"/>
              </a:rPr>
              <a:t>Port </a:t>
            </a:r>
            <a:r>
              <a:rPr kumimoji="0" lang="ko-KR" altLang="en-US" sz="2400" b="1" dirty="0" smtClean="0">
                <a:latin typeface="+mj-ea"/>
                <a:ea typeface="+mj-ea"/>
              </a:rPr>
              <a:t>구성</a:t>
            </a:r>
            <a:r>
              <a:rPr kumimoji="0" lang="en-US" altLang="ko-KR" sz="2400" b="1" dirty="0" smtClean="0">
                <a:latin typeface="+mj-ea"/>
                <a:ea typeface="+mj-ea"/>
              </a:rPr>
              <a:t>(WAS)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1424870"/>
              </p:ext>
            </p:extLst>
          </p:nvPr>
        </p:nvGraphicFramePr>
        <p:xfrm>
          <a:off x="573188" y="1312642"/>
          <a:ext cx="8732106" cy="4435689"/>
        </p:xfrm>
        <a:graphic>
          <a:graphicData uri="http://schemas.openxmlformats.org/drawingml/2006/table">
            <a:tbl>
              <a:tblPr>
                <a:tableStyleId>{D5C30875-5027-47A9-8995-C2BF9F8F2FF4}</a:tableStyleId>
              </a:tblPr>
              <a:tblGrid>
                <a:gridCol w="663898"/>
                <a:gridCol w="663898"/>
                <a:gridCol w="949744"/>
                <a:gridCol w="663898"/>
                <a:gridCol w="663898"/>
                <a:gridCol w="1229441"/>
                <a:gridCol w="663898"/>
                <a:gridCol w="663898"/>
                <a:gridCol w="725371"/>
                <a:gridCol w="1844162"/>
              </a:tblGrid>
              <a:tr h="35357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Host</a:t>
                      </a: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S/W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업무명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In/Out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IP 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속성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사용 </a:t>
                      </a: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Port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연계 대상 시스템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통신방식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LB 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정책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57141">
                <a:tc rowSpan="19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pitcap0a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pitcap0b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4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Jboss EAP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0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스마트워크플레이스</a:t>
                      </a:r>
                      <a:r>
                        <a:rPr lang="en-US" altLang="ko-KR" sz="800" u="none" strike="noStrike" dirty="0">
                          <a:effectLst/>
                        </a:rPr>
                        <a:t>(WO1)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13130,13148,13158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Webserver </a:t>
                      </a:r>
                      <a:r>
                        <a:rPr lang="ko-KR" altLang="en-US" sz="800" u="none" strike="noStrike">
                          <a:effectLst/>
                        </a:rPr>
                        <a:t>와 </a:t>
                      </a:r>
                      <a:r>
                        <a:rPr lang="en-US" sz="800" u="none" strike="noStrike">
                          <a:effectLst/>
                        </a:rPr>
                        <a:t>AJP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41">
                <a:tc vMerge="1">
                  <a:txBody>
                    <a:bodyPr/>
                    <a:lstStyle/>
                    <a:p>
                      <a:pPr algn="ctr" rtl="0" fontAlgn="ctr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14211,14229,14239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http port. 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 Was </a:t>
                      </a:r>
                      <a:r>
                        <a:rPr lang="ko-KR" altLang="en-US" sz="800" u="none" strike="noStrike">
                          <a:effectLst/>
                        </a:rPr>
                        <a:t>기동 연계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Health </a:t>
                      </a:r>
                      <a:r>
                        <a:rPr lang="ko-KR" altLang="en-US" sz="800" u="none" strike="noStrike">
                          <a:effectLst/>
                        </a:rPr>
                        <a:t>체크용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15111,15129,15139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7234,7301,7300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7441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ILS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ILS(EMS)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41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SWP DB(WO1)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>
                          <a:effectLst/>
                        </a:rPr>
                        <a:t>SWP AP&lt;-&gt;DB </a:t>
                      </a:r>
                      <a:r>
                        <a:rPr lang="ko-KR" altLang="en-US" sz="800" u="none" strike="noStrike">
                          <a:effectLst/>
                        </a:rPr>
                        <a:t>간 </a:t>
                      </a:r>
                      <a:r>
                        <a:rPr lang="en-US" altLang="ko-KR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8888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FEP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FEP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41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443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블록체인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TSA)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블록체인</a:t>
                      </a:r>
                      <a:r>
                        <a:rPr lang="en-US" altLang="ko-KR" sz="800" u="none" strike="noStrike">
                          <a:effectLst/>
                        </a:rPr>
                        <a:t>(TSA)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31701,31702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하나공전소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하나공전소</a:t>
                      </a:r>
                      <a:r>
                        <a:rPr lang="en-US" altLang="ko-KR" sz="800" u="none" strike="noStrike">
                          <a:effectLst/>
                        </a:rPr>
                        <a:t>(VPN </a:t>
                      </a:r>
                      <a:r>
                        <a:rPr lang="ko-KR" altLang="en-US" sz="800" u="none" strike="noStrike">
                          <a:effectLst/>
                        </a:rPr>
                        <a:t>연계</a:t>
                      </a:r>
                      <a:r>
                        <a:rPr lang="en-US" altLang="ko-KR" sz="800" u="none" strike="noStrike">
                          <a:effectLst/>
                        </a:rPr>
                        <a:t>)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41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 err="1">
                          <a:effectLst/>
                        </a:rPr>
                        <a:t>모바일경영대시보드</a:t>
                      </a:r>
                      <a:r>
                        <a:rPr lang="en-US" altLang="ko-KR" sz="800" u="none" strike="noStrike" dirty="0">
                          <a:effectLst/>
                        </a:rPr>
                        <a:t>(BIM)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13030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Webserver </a:t>
                      </a:r>
                      <a:r>
                        <a:rPr lang="ko-KR" altLang="en-US" sz="800" u="none" strike="noStrike">
                          <a:effectLst/>
                        </a:rPr>
                        <a:t>와 </a:t>
                      </a:r>
                      <a:r>
                        <a:rPr lang="en-US" sz="800" u="none" strike="noStrike">
                          <a:effectLst/>
                        </a:rPr>
                        <a:t>AJP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41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 dirty="0" smtClean="0">
                          <a:effectLst/>
                        </a:rPr>
                        <a:t>12001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http port. 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 Was </a:t>
                      </a:r>
                      <a:r>
                        <a:rPr lang="ko-KR" altLang="en-US" sz="800" u="none" strike="noStrike">
                          <a:effectLst/>
                        </a:rPr>
                        <a:t>기동 연계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Health </a:t>
                      </a:r>
                      <a:r>
                        <a:rPr lang="ko-KR" altLang="en-US" sz="800" u="none" strike="noStrike">
                          <a:effectLst/>
                        </a:rPr>
                        <a:t>체크용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15011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8620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MCI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http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MCI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배치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브랜드관리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MS7)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7234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7441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ILS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ILS(EMS)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41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디자인관리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MS1)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41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Oden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자원관리 배포용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41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11101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ARM Was Health </a:t>
                      </a:r>
                      <a:r>
                        <a:rPr lang="ko-KR" altLang="en-US" sz="800" u="none" strike="noStrike" dirty="0">
                          <a:effectLst/>
                        </a:rPr>
                        <a:t>체크용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83" marR="7883" marT="78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7096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브랜드관리 업무의 미들웨어 구성은 다음과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12. </a:t>
            </a:r>
            <a:r>
              <a:rPr kumimoji="0" lang="ko-KR" altLang="en-US" sz="1600" b="1" dirty="0" smtClean="0">
                <a:latin typeface="+mj-ea"/>
                <a:ea typeface="+mj-ea"/>
              </a:rPr>
              <a:t>브랜드관리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12.3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243913"/>
            <a:ext cx="8712199" cy="448962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9838458"/>
              </p:ext>
            </p:extLst>
          </p:nvPr>
        </p:nvGraphicFramePr>
        <p:xfrm>
          <a:off x="3459190" y="1936919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P-MS71-O-F11:8251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0574150"/>
              </p:ext>
            </p:extLst>
          </p:nvPr>
        </p:nvGraphicFramePr>
        <p:xfrm>
          <a:off x="4979074" y="1936919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P-MS71-O-F21:8251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1199488"/>
              </p:ext>
            </p:extLst>
          </p:nvPr>
        </p:nvGraphicFramePr>
        <p:xfrm>
          <a:off x="3459190" y="3248617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P-MS71-O-F11:12440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417364"/>
              </p:ext>
            </p:extLst>
          </p:nvPr>
        </p:nvGraphicFramePr>
        <p:xfrm>
          <a:off x="4979074" y="3248617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P-MS71-O-F21:12440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>
            <a:stCxn id="64" idx="2"/>
            <a:endCxn id="66" idx="0"/>
          </p:cNvCxnSpPr>
          <p:nvPr/>
        </p:nvCxnSpPr>
        <p:spPr>
          <a:xfrm>
            <a:off x="3994993" y="2859103"/>
            <a:ext cx="0" cy="3895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>
            <a:off x="5514877" y="2859103"/>
            <a:ext cx="0" cy="3895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5" idx="2"/>
            <a:endCxn id="66" idx="0"/>
          </p:cNvCxnSpPr>
          <p:nvPr/>
        </p:nvCxnSpPr>
        <p:spPr>
          <a:xfrm flipH="1">
            <a:off x="3994993" y="2859103"/>
            <a:ext cx="1519884" cy="3895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4" idx="2"/>
            <a:endCxn id="67" idx="0"/>
          </p:cNvCxnSpPr>
          <p:nvPr/>
        </p:nvCxnSpPr>
        <p:spPr>
          <a:xfrm>
            <a:off x="3994993" y="2859103"/>
            <a:ext cx="1519884" cy="3895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4595970"/>
              </p:ext>
            </p:extLst>
          </p:nvPr>
        </p:nvGraphicFramePr>
        <p:xfrm>
          <a:off x="3459190" y="4557933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>
                          <a:solidFill>
                            <a:srgbClr val="FF0000"/>
                          </a:solidFill>
                        </a:rPr>
                        <a:t>TOBE</a:t>
                      </a:r>
                      <a:r>
                        <a:rPr lang="ko-KR" altLang="en-US" sz="800" dirty="0" smtClean="0">
                          <a:solidFill>
                            <a:srgbClr val="FF0000"/>
                          </a:solidFill>
                        </a:rPr>
                        <a:t> 대상서버 없음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표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9155847"/>
              </p:ext>
            </p:extLst>
          </p:nvPr>
        </p:nvGraphicFramePr>
        <p:xfrm>
          <a:off x="4979074" y="4557933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rgbClr val="FF0000"/>
                          </a:solidFill>
                        </a:rPr>
                        <a:t>TOBE</a:t>
                      </a:r>
                      <a:r>
                        <a:rPr lang="ko-KR" altLang="en-US" sz="800" dirty="0" smtClean="0">
                          <a:solidFill>
                            <a:srgbClr val="FF0000"/>
                          </a:solidFill>
                        </a:rPr>
                        <a:t> 대상서버 없음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6" name="직선 연결선 75"/>
          <p:cNvCxnSpPr>
            <a:stCxn id="66" idx="2"/>
            <a:endCxn id="74" idx="0"/>
          </p:cNvCxnSpPr>
          <p:nvPr/>
        </p:nvCxnSpPr>
        <p:spPr>
          <a:xfrm>
            <a:off x="3994993" y="4170801"/>
            <a:ext cx="0" cy="3871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7" idx="2"/>
            <a:endCxn id="75" idx="0"/>
          </p:cNvCxnSpPr>
          <p:nvPr/>
        </p:nvCxnSpPr>
        <p:spPr>
          <a:xfrm>
            <a:off x="5514877" y="4170801"/>
            <a:ext cx="0" cy="3871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75" idx="0"/>
            <a:endCxn id="66" idx="2"/>
          </p:cNvCxnSpPr>
          <p:nvPr/>
        </p:nvCxnSpPr>
        <p:spPr>
          <a:xfrm flipH="1" flipV="1">
            <a:off x="3994993" y="4170801"/>
            <a:ext cx="1519884" cy="38713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74" idx="0"/>
            <a:endCxn id="67" idx="2"/>
          </p:cNvCxnSpPr>
          <p:nvPr/>
        </p:nvCxnSpPr>
        <p:spPr>
          <a:xfrm flipV="1">
            <a:off x="3994993" y="4170801"/>
            <a:ext cx="1519884" cy="38713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>
            <a:stCxn id="75" idx="1"/>
            <a:endCxn id="74" idx="3"/>
          </p:cNvCxnSpPr>
          <p:nvPr/>
        </p:nvCxnSpPr>
        <p:spPr>
          <a:xfrm flipH="1">
            <a:off x="4530796" y="5019025"/>
            <a:ext cx="4482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2264945"/>
              </p:ext>
            </p:extLst>
          </p:nvPr>
        </p:nvGraphicFramePr>
        <p:xfrm>
          <a:off x="643793" y="3709280"/>
          <a:ext cx="2536011" cy="12840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328272"/>
                <a:gridCol w="733167"/>
                <a:gridCol w="626076"/>
                <a:gridCol w="395416"/>
                <a:gridCol w="4530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P-MS71-O-F11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P-MS71-O-F21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브랜드관리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8251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P-MS71-O-F11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P-MS71-O-F21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브랜드관리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12440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12511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14421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249185"/>
              </p:ext>
            </p:extLst>
          </p:nvPr>
        </p:nvGraphicFramePr>
        <p:xfrm>
          <a:off x="4040559" y="1338659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112.106.2.54(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40.225.192.47(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19" name="직선 연결선 118"/>
          <p:cNvCxnSpPr>
            <a:stCxn id="108" idx="2"/>
            <a:endCxn id="64" idx="0"/>
          </p:cNvCxnSpPr>
          <p:nvPr/>
        </p:nvCxnSpPr>
        <p:spPr>
          <a:xfrm flipH="1">
            <a:off x="3994993" y="1813045"/>
            <a:ext cx="759941" cy="1238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>
            <a:stCxn id="108" idx="2"/>
            <a:endCxn id="65" idx="0"/>
          </p:cNvCxnSpPr>
          <p:nvPr/>
        </p:nvCxnSpPr>
        <p:spPr>
          <a:xfrm>
            <a:off x="4754934" y="1813045"/>
            <a:ext cx="759943" cy="1238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61540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브랜드관리 업무의 </a:t>
            </a:r>
            <a:r>
              <a:rPr lang="en-US" altLang="ko-KR" sz="1400" dirty="0" smtClean="0">
                <a:ea typeface="맑은 고딕" pitchFamily="50" charset="-127"/>
              </a:rPr>
              <a:t>WAS-EAI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12. </a:t>
            </a:r>
            <a:r>
              <a:rPr kumimoji="0" lang="ko-KR" altLang="en-US" sz="1600" b="1" dirty="0" smtClean="0">
                <a:latin typeface="+mj-ea"/>
                <a:ea typeface="+mj-ea"/>
              </a:rPr>
              <a:t>브랜드관리</a:t>
            </a:r>
            <a:r>
              <a:rPr kumimoji="0" lang="en-US" altLang="ko-KR" sz="1600" b="1" dirty="0" smtClean="0">
                <a:latin typeface="+mj-ea"/>
                <a:ea typeface="+mj-ea"/>
              </a:rPr>
              <a:t>-</a:t>
            </a:r>
            <a:r>
              <a:rPr kumimoji="0" lang="ko-KR" altLang="en-US" sz="1600" b="1" dirty="0" smtClean="0">
                <a:latin typeface="+mj-ea"/>
                <a:ea typeface="+mj-ea"/>
              </a:rPr>
              <a:t>외주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12.4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326291"/>
            <a:ext cx="8712199" cy="4647471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0014343"/>
              </p:ext>
            </p:extLst>
          </p:nvPr>
        </p:nvGraphicFramePr>
        <p:xfrm>
          <a:off x="646327" y="240507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6725205"/>
              </p:ext>
            </p:extLst>
          </p:nvPr>
        </p:nvGraphicFramePr>
        <p:xfrm>
          <a:off x="4456673" y="1845305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P-MS71-O-F11:12511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5009490"/>
              </p:ext>
            </p:extLst>
          </p:nvPr>
        </p:nvGraphicFramePr>
        <p:xfrm>
          <a:off x="4456673" y="3563407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P-MS71-O-F21:12511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1341831"/>
              </p:ext>
            </p:extLst>
          </p:nvPr>
        </p:nvGraphicFramePr>
        <p:xfrm>
          <a:off x="643793" y="4425975"/>
          <a:ext cx="2508982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배치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 flipH="1">
            <a:off x="716694" y="498389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표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0051556"/>
              </p:ext>
            </p:extLst>
          </p:nvPr>
        </p:nvGraphicFramePr>
        <p:xfrm>
          <a:off x="643793" y="3642768"/>
          <a:ext cx="3052467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디자인관리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(MS1)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ap2.p.intra.samsungcard.biz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40.1.2.143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intap02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3" name="직선 연결선 72"/>
          <p:cNvCxnSpPr/>
          <p:nvPr/>
        </p:nvCxnSpPr>
        <p:spPr>
          <a:xfrm flipH="1">
            <a:off x="707168" y="5228195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>
            <a:stCxn id="65" idx="1"/>
          </p:cNvCxnSpPr>
          <p:nvPr/>
        </p:nvCxnSpPr>
        <p:spPr>
          <a:xfrm flipH="1">
            <a:off x="3696261" y="2306397"/>
            <a:ext cx="760412" cy="433879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>
            <a:stCxn id="65" idx="1"/>
          </p:cNvCxnSpPr>
          <p:nvPr/>
        </p:nvCxnSpPr>
        <p:spPr>
          <a:xfrm flipH="1">
            <a:off x="3696261" y="2306397"/>
            <a:ext cx="760412" cy="690089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>
            <a:stCxn id="65" idx="1"/>
          </p:cNvCxnSpPr>
          <p:nvPr/>
        </p:nvCxnSpPr>
        <p:spPr>
          <a:xfrm flipH="1">
            <a:off x="3711935" y="2306397"/>
            <a:ext cx="744738" cy="87903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6" idx="1"/>
          </p:cNvCxnSpPr>
          <p:nvPr/>
        </p:nvCxnSpPr>
        <p:spPr>
          <a:xfrm flipH="1" flipV="1">
            <a:off x="3696261" y="2740278"/>
            <a:ext cx="760412" cy="1284221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66" idx="1"/>
          </p:cNvCxnSpPr>
          <p:nvPr/>
        </p:nvCxnSpPr>
        <p:spPr>
          <a:xfrm flipH="1" flipV="1">
            <a:off x="3709403" y="2996488"/>
            <a:ext cx="747270" cy="1028011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66" idx="1"/>
          </p:cNvCxnSpPr>
          <p:nvPr/>
        </p:nvCxnSpPr>
        <p:spPr>
          <a:xfrm flipH="1" flipV="1">
            <a:off x="3709403" y="3167510"/>
            <a:ext cx="747270" cy="856989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>
            <a:endCxn id="72" idx="3"/>
          </p:cNvCxnSpPr>
          <p:nvPr/>
        </p:nvCxnSpPr>
        <p:spPr>
          <a:xfrm flipH="1" flipV="1">
            <a:off x="3696260" y="3879961"/>
            <a:ext cx="760413" cy="30946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>
            <a:endCxn id="72" idx="3"/>
          </p:cNvCxnSpPr>
          <p:nvPr/>
        </p:nvCxnSpPr>
        <p:spPr>
          <a:xfrm flipH="1">
            <a:off x="3696260" y="2534379"/>
            <a:ext cx="747272" cy="134558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직선 연결선 107"/>
          <p:cNvCxnSpPr/>
          <p:nvPr/>
        </p:nvCxnSpPr>
        <p:spPr>
          <a:xfrm flipH="1">
            <a:off x="3696260" y="2534379"/>
            <a:ext cx="747272" cy="67363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 flipH="1" flipV="1">
            <a:off x="3706868" y="3176682"/>
            <a:ext cx="760413" cy="101983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/>
          <p:nvPr/>
        </p:nvCxnSpPr>
        <p:spPr>
          <a:xfrm flipH="1" flipV="1">
            <a:off x="3709402" y="2996486"/>
            <a:ext cx="734129" cy="119293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/>
          <p:nvPr/>
        </p:nvCxnSpPr>
        <p:spPr>
          <a:xfrm flipH="1" flipV="1">
            <a:off x="3709402" y="2757724"/>
            <a:ext cx="731596" cy="143169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/>
          <p:nvPr/>
        </p:nvCxnSpPr>
        <p:spPr>
          <a:xfrm flipH="1">
            <a:off x="3709402" y="2554139"/>
            <a:ext cx="739197" cy="47993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 flipH="1">
            <a:off x="3714470" y="2547047"/>
            <a:ext cx="749804" cy="21777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7" name="표 1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1963470"/>
              </p:ext>
            </p:extLst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38" name="직선 연결선 137"/>
          <p:cNvCxnSpPr>
            <a:stCxn id="66" idx="3"/>
          </p:cNvCxnSpPr>
          <p:nvPr/>
        </p:nvCxnSpPr>
        <p:spPr>
          <a:xfrm flipV="1">
            <a:off x="5528279" y="3185436"/>
            <a:ext cx="576030" cy="83906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>
            <a:stCxn id="66" idx="3"/>
          </p:cNvCxnSpPr>
          <p:nvPr/>
        </p:nvCxnSpPr>
        <p:spPr>
          <a:xfrm flipV="1">
            <a:off x="5528279" y="2882888"/>
            <a:ext cx="576030" cy="114161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 139"/>
          <p:cNvCxnSpPr>
            <a:stCxn id="65" idx="3"/>
          </p:cNvCxnSpPr>
          <p:nvPr/>
        </p:nvCxnSpPr>
        <p:spPr>
          <a:xfrm>
            <a:off x="5528279" y="2306397"/>
            <a:ext cx="576030" cy="6115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>
            <a:stCxn id="65" idx="3"/>
          </p:cNvCxnSpPr>
          <p:nvPr/>
        </p:nvCxnSpPr>
        <p:spPr>
          <a:xfrm>
            <a:off x="5528279" y="2306397"/>
            <a:ext cx="576030" cy="90077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>
            <a:stCxn id="64" idx="2"/>
            <a:endCxn id="72" idx="0"/>
          </p:cNvCxnSpPr>
          <p:nvPr/>
        </p:nvCxnSpPr>
        <p:spPr>
          <a:xfrm flipH="1">
            <a:off x="2170026" y="3327263"/>
            <a:ext cx="2534" cy="3155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42"/>
          <p:cNvSpPr txBox="1"/>
          <p:nvPr/>
        </p:nvSpPr>
        <p:spPr>
          <a:xfrm>
            <a:off x="5238571" y="4951196"/>
            <a:ext cx="3700052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※ </a:t>
            </a:r>
            <a:r>
              <a:rPr lang="ko-KR" altLang="en-US" dirty="0" smtClean="0"/>
              <a:t>브랜드관리</a:t>
            </a:r>
            <a:r>
              <a:rPr lang="en-US" altLang="ko-KR" dirty="0" smtClean="0"/>
              <a:t>AP01 </a:t>
            </a:r>
            <a:r>
              <a:rPr lang="ko-KR" altLang="en-US" dirty="0" smtClean="0"/>
              <a:t>가 </a:t>
            </a:r>
            <a:r>
              <a:rPr lang="en-US" altLang="ko-KR" dirty="0" smtClean="0"/>
              <a:t>EAI(MFT) </a:t>
            </a:r>
            <a:r>
              <a:rPr lang="ko-KR" altLang="en-US" dirty="0" smtClean="0"/>
              <a:t>배치 </a:t>
            </a:r>
            <a:r>
              <a:rPr lang="en-US" altLang="ko-KR" dirty="0" smtClean="0"/>
              <a:t>Active Target </a:t>
            </a:r>
            <a:r>
              <a:rPr lang="ko-KR" altLang="en-US" dirty="0" smtClean="0"/>
              <a:t>이며</a:t>
            </a:r>
            <a:r>
              <a:rPr lang="en-US" altLang="ko-KR" dirty="0" smtClean="0"/>
              <a:t>, </a:t>
            </a:r>
          </a:p>
          <a:p>
            <a:r>
              <a:rPr lang="en-US" altLang="ko-KR" dirty="0" smtClean="0"/>
              <a:t>AP01 </a:t>
            </a:r>
            <a:r>
              <a:rPr lang="ko-KR" altLang="en-US" dirty="0" smtClean="0"/>
              <a:t>장</a:t>
            </a:r>
            <a:r>
              <a:rPr lang="ko-KR" altLang="en-US" dirty="0"/>
              <a:t>애 </a:t>
            </a:r>
            <a:r>
              <a:rPr lang="ko-KR" altLang="en-US" dirty="0" smtClean="0"/>
              <a:t>시 </a:t>
            </a:r>
            <a:r>
              <a:rPr lang="en-US" altLang="ko-KR" dirty="0" smtClean="0"/>
              <a:t>IF </a:t>
            </a:r>
            <a:r>
              <a:rPr lang="ko-KR" altLang="en-US" dirty="0" smtClean="0"/>
              <a:t>관리자가 수동으로 </a:t>
            </a:r>
            <a:r>
              <a:rPr lang="en-US" altLang="ko-KR" dirty="0" smtClean="0"/>
              <a:t>EAI(MFT) </a:t>
            </a:r>
            <a:r>
              <a:rPr lang="ko-KR" altLang="en-US" dirty="0" smtClean="0"/>
              <a:t>설정</a:t>
            </a:r>
            <a:r>
              <a:rPr lang="en-US" altLang="ko-KR" dirty="0" smtClean="0"/>
              <a:t>(Target)</a:t>
            </a:r>
            <a:r>
              <a:rPr lang="ko-KR" altLang="en-US" dirty="0" smtClean="0"/>
              <a:t>을 </a:t>
            </a:r>
            <a:endParaRPr lang="en-US" altLang="ko-KR" dirty="0" smtClean="0"/>
          </a:p>
          <a:p>
            <a:r>
              <a:rPr lang="en-US" altLang="ko-KR" dirty="0" smtClean="0"/>
              <a:t>AP02 </a:t>
            </a:r>
            <a:r>
              <a:rPr lang="ko-KR" altLang="en-US" dirty="0" smtClean="0"/>
              <a:t>서버로 변경함</a:t>
            </a:r>
            <a:endParaRPr lang="en-US" altLang="ko-KR" dirty="0" smtClean="0"/>
          </a:p>
        </p:txBody>
      </p:sp>
    </p:spTree>
    <p:extLst>
      <p:ext uri="{BB962C8B-B14F-4D97-AF65-F5344CB8AC3E}">
        <p14:creationId xmlns:p14="http://schemas.microsoft.com/office/powerpoint/2010/main" val="2558058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브랜드관리 업무의 </a:t>
            </a:r>
            <a:r>
              <a:rPr lang="en-US" altLang="ko-KR" sz="1400" dirty="0" smtClean="0">
                <a:ea typeface="맑은 고딕" pitchFamily="50" charset="-127"/>
              </a:rPr>
              <a:t>WAS-MCI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12. </a:t>
            </a:r>
            <a:r>
              <a:rPr kumimoji="0" lang="ko-KR" altLang="en-US" sz="1600" b="1" dirty="0" smtClean="0">
                <a:latin typeface="+mj-ea"/>
                <a:ea typeface="+mj-ea"/>
              </a:rPr>
              <a:t>브랜드관리</a:t>
            </a:r>
            <a:r>
              <a:rPr kumimoji="0" lang="en-US" altLang="ko-KR" sz="1600" b="1" dirty="0" smtClean="0">
                <a:latin typeface="+mj-ea"/>
                <a:ea typeface="+mj-ea"/>
              </a:rPr>
              <a:t>-</a:t>
            </a:r>
            <a:r>
              <a:rPr kumimoji="0" lang="ko-KR" altLang="en-US" sz="1600" b="1" dirty="0" smtClean="0">
                <a:latin typeface="+mj-ea"/>
                <a:ea typeface="+mj-ea"/>
              </a:rPr>
              <a:t>외주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12.4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34" name="Rectangle 138"/>
          <p:cNvSpPr>
            <a:spLocks noChangeArrowheads="1"/>
          </p:cNvSpPr>
          <p:nvPr/>
        </p:nvSpPr>
        <p:spPr bwMode="auto">
          <a:xfrm>
            <a:off x="509249" y="1285103"/>
            <a:ext cx="8712199" cy="4688660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5" name="표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7877761"/>
              </p:ext>
            </p:extLst>
          </p:nvPr>
        </p:nvGraphicFramePr>
        <p:xfrm>
          <a:off x="646327" y="2405079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MCI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ap.p.mci.samsungcard.biz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40.10.2.75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6" name="표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576810"/>
              </p:ext>
            </p:extLst>
          </p:nvPr>
        </p:nvGraphicFramePr>
        <p:xfrm>
          <a:off x="5120613" y="1673002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P-MS71-O-F11:12511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7" name="표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2405964"/>
              </p:ext>
            </p:extLst>
          </p:nvPr>
        </p:nvGraphicFramePr>
        <p:xfrm>
          <a:off x="5120613" y="3402733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P-MS71-O-F21:12511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8" name="직선 연결선 37"/>
          <p:cNvCxnSpPr>
            <a:stCxn id="36" idx="1"/>
            <a:endCxn id="35" idx="3"/>
          </p:cNvCxnSpPr>
          <p:nvPr/>
        </p:nvCxnSpPr>
        <p:spPr>
          <a:xfrm flipH="1">
            <a:off x="3698794" y="2134094"/>
            <a:ext cx="1421819" cy="501531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>
            <a:stCxn id="37" idx="1"/>
            <a:endCxn id="35" idx="3"/>
          </p:cNvCxnSpPr>
          <p:nvPr/>
        </p:nvCxnSpPr>
        <p:spPr>
          <a:xfrm flipH="1" flipV="1">
            <a:off x="3698794" y="2635625"/>
            <a:ext cx="1421819" cy="1228200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0" name="표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204448"/>
              </p:ext>
            </p:extLst>
          </p:nvPr>
        </p:nvGraphicFramePr>
        <p:xfrm>
          <a:off x="643793" y="4425975"/>
          <a:ext cx="2090860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6103"/>
                <a:gridCol w="531625"/>
                <a:gridCol w="496566"/>
                <a:gridCol w="49656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8710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MCI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41" name="직선 연결선 40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9273429"/>
              </p:ext>
            </p:extLst>
          </p:nvPr>
        </p:nvGraphicFramePr>
        <p:xfrm>
          <a:off x="643793" y="3642768"/>
          <a:ext cx="3052467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디자인관리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(MS1)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ap2.p.intra.samsungcard.biz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40.1.2.143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intap02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43" name="직선 연결선 42"/>
          <p:cNvCxnSpPr>
            <a:stCxn id="35" idx="2"/>
            <a:endCxn id="42" idx="0"/>
          </p:cNvCxnSpPr>
          <p:nvPr/>
        </p:nvCxnSpPr>
        <p:spPr>
          <a:xfrm flipH="1">
            <a:off x="2170026" y="2866171"/>
            <a:ext cx="2534" cy="7765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7829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브랜드관리 업무의 </a:t>
            </a:r>
            <a:r>
              <a:rPr lang="en-US" altLang="ko-KR" sz="1400" dirty="0" smtClean="0">
                <a:ea typeface="맑은 고딕" pitchFamily="50" charset="-127"/>
              </a:rPr>
              <a:t>WEB/WAS-ARM </a:t>
            </a:r>
            <a:r>
              <a:rPr lang="ko-KR" altLang="en-US" sz="1400" dirty="0" smtClean="0">
                <a:ea typeface="맑은 고딕" pitchFamily="50" charset="-127"/>
              </a:rPr>
              <a:t>간 인터페이스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12. </a:t>
            </a:r>
            <a:r>
              <a:rPr kumimoji="0" lang="ko-KR" altLang="en-US" sz="1600" b="1" dirty="0" smtClean="0">
                <a:latin typeface="+mj-ea"/>
                <a:ea typeface="+mj-ea"/>
              </a:rPr>
              <a:t>브랜드관리</a:t>
            </a:r>
            <a:r>
              <a:rPr kumimoji="0" lang="en-US" altLang="ko-KR" sz="1600" b="1" dirty="0" smtClean="0">
                <a:latin typeface="+mj-ea"/>
                <a:ea typeface="+mj-ea"/>
              </a:rPr>
              <a:t>-</a:t>
            </a:r>
            <a:r>
              <a:rPr kumimoji="0" lang="ko-KR" altLang="en-US" sz="1600" b="1" dirty="0" smtClean="0">
                <a:latin typeface="+mj-ea"/>
                <a:ea typeface="+mj-ea"/>
              </a:rPr>
              <a:t>외주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12.4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34" name="Rectangle 138"/>
          <p:cNvSpPr>
            <a:spLocks noChangeArrowheads="1"/>
          </p:cNvSpPr>
          <p:nvPr/>
        </p:nvSpPr>
        <p:spPr bwMode="auto">
          <a:xfrm>
            <a:off x="550438" y="1268627"/>
            <a:ext cx="8712199" cy="4662616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5" name="표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1421132"/>
              </p:ext>
            </p:extLst>
          </p:nvPr>
        </p:nvGraphicFramePr>
        <p:xfrm>
          <a:off x="1547481" y="1841173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P-MS71-O-F11:12511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6" name="표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9249142"/>
              </p:ext>
            </p:extLst>
          </p:nvPr>
        </p:nvGraphicFramePr>
        <p:xfrm>
          <a:off x="1547481" y="3559275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P-MS71-O-F21:12511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7" name="표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029354"/>
              </p:ext>
            </p:extLst>
          </p:nvPr>
        </p:nvGraphicFramePr>
        <p:xfrm>
          <a:off x="684982" y="4631921"/>
          <a:ext cx="2508982" cy="94877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12511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WAS </a:t>
                      </a:r>
                      <a:r>
                        <a:rPr lang="ko-KR" altLang="en-US" sz="800" baseline="0" dirty="0" smtClean="0"/>
                        <a:t>기동 연계용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 WAS</a:t>
                      </a:r>
                      <a:r>
                        <a:rPr lang="en-US" altLang="ko-KR" sz="800" baseline="0" dirty="0" smtClean="0"/>
                        <a:t> health check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8" name="직선 연결선 37"/>
          <p:cNvCxnSpPr/>
          <p:nvPr/>
        </p:nvCxnSpPr>
        <p:spPr>
          <a:xfrm flipH="1">
            <a:off x="757882" y="4967416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lg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flipH="1">
            <a:off x="757883" y="5189838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 flipH="1">
            <a:off x="748357" y="5434141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>
            <a:stCxn id="42" idx="1"/>
          </p:cNvCxnSpPr>
          <p:nvPr/>
        </p:nvCxnSpPr>
        <p:spPr>
          <a:xfrm flipH="1" flipV="1">
            <a:off x="2616081" y="2477816"/>
            <a:ext cx="579036" cy="57742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3122496"/>
              </p:ext>
            </p:extLst>
          </p:nvPr>
        </p:nvGraphicFramePr>
        <p:xfrm>
          <a:off x="3195117" y="2587500"/>
          <a:ext cx="3052467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ap-v1.p.mgt.samsungcard.biz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ap1.p.mgt.samsungcard.biz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ap2.p.mgt.samsungcard.biz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43" name="직선 연결선 42"/>
          <p:cNvCxnSpPr>
            <a:stCxn id="36" idx="3"/>
          </p:cNvCxnSpPr>
          <p:nvPr/>
        </p:nvCxnSpPr>
        <p:spPr>
          <a:xfrm flipV="1">
            <a:off x="2619087" y="3181304"/>
            <a:ext cx="576030" cy="83906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>
            <a:stCxn id="36" idx="3"/>
          </p:cNvCxnSpPr>
          <p:nvPr/>
        </p:nvCxnSpPr>
        <p:spPr>
          <a:xfrm flipV="1">
            <a:off x="2619087" y="2878756"/>
            <a:ext cx="576030" cy="114161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>
            <a:stCxn id="35" idx="3"/>
          </p:cNvCxnSpPr>
          <p:nvPr/>
        </p:nvCxnSpPr>
        <p:spPr>
          <a:xfrm>
            <a:off x="2619087" y="2302265"/>
            <a:ext cx="576030" cy="6115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>
            <a:stCxn id="35" idx="3"/>
          </p:cNvCxnSpPr>
          <p:nvPr/>
        </p:nvCxnSpPr>
        <p:spPr>
          <a:xfrm>
            <a:off x="2619087" y="2302265"/>
            <a:ext cx="576030" cy="90077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>
            <a:stCxn id="35" idx="3"/>
          </p:cNvCxnSpPr>
          <p:nvPr/>
        </p:nvCxnSpPr>
        <p:spPr>
          <a:xfrm>
            <a:off x="2619087" y="2302265"/>
            <a:ext cx="576030" cy="112901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>
            <a:stCxn id="36" idx="3"/>
          </p:cNvCxnSpPr>
          <p:nvPr/>
        </p:nvCxnSpPr>
        <p:spPr>
          <a:xfrm flipV="1">
            <a:off x="2619087" y="3431280"/>
            <a:ext cx="576030" cy="5890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 flipH="1" flipV="1">
            <a:off x="2632229" y="2459503"/>
            <a:ext cx="562888" cy="7435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 flipH="1" flipV="1">
            <a:off x="2623682" y="2477815"/>
            <a:ext cx="571435" cy="9187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flipH="1">
            <a:off x="2600406" y="2937198"/>
            <a:ext cx="594711" cy="126466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 flipH="1">
            <a:off x="2627634" y="3203038"/>
            <a:ext cx="554341" cy="99882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 flipH="1">
            <a:off x="2619088" y="3396582"/>
            <a:ext cx="562887" cy="805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 flipH="1" flipV="1">
            <a:off x="2623682" y="2194792"/>
            <a:ext cx="571435" cy="693623"/>
          </a:xfrm>
          <a:prstGeom prst="line">
            <a:avLst/>
          </a:prstGeom>
          <a:ln w="19050">
            <a:solidFill>
              <a:schemeClr val="accent6"/>
            </a:solidFill>
            <a:prstDash val="lg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 flipH="1">
            <a:off x="2623682" y="2937198"/>
            <a:ext cx="584578" cy="936505"/>
          </a:xfrm>
          <a:prstGeom prst="line">
            <a:avLst/>
          </a:prstGeom>
          <a:ln w="19050">
            <a:solidFill>
              <a:schemeClr val="accent6"/>
            </a:solidFill>
            <a:prstDash val="lg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>
            <a:stCxn id="42" idx="1"/>
          </p:cNvCxnSpPr>
          <p:nvPr/>
        </p:nvCxnSpPr>
        <p:spPr>
          <a:xfrm flipH="1" flipV="1">
            <a:off x="2600405" y="2166618"/>
            <a:ext cx="594712" cy="888621"/>
          </a:xfrm>
          <a:prstGeom prst="line">
            <a:avLst/>
          </a:prstGeom>
          <a:ln w="19050">
            <a:solidFill>
              <a:schemeClr val="accent6"/>
            </a:solidFill>
            <a:prstDash val="lg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 flipH="1" flipV="1">
            <a:off x="2610539" y="2166617"/>
            <a:ext cx="597721" cy="1160563"/>
          </a:xfrm>
          <a:prstGeom prst="line">
            <a:avLst/>
          </a:prstGeom>
          <a:ln w="19050">
            <a:solidFill>
              <a:schemeClr val="accent6"/>
            </a:solidFill>
            <a:prstDash val="lg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 flipH="1">
            <a:off x="2614491" y="3171438"/>
            <a:ext cx="606911" cy="687944"/>
          </a:xfrm>
          <a:prstGeom prst="line">
            <a:avLst/>
          </a:prstGeom>
          <a:ln w="19050">
            <a:solidFill>
              <a:schemeClr val="accent6"/>
            </a:solidFill>
            <a:prstDash val="lg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 flipH="1">
            <a:off x="2627633" y="3405450"/>
            <a:ext cx="570491" cy="426766"/>
          </a:xfrm>
          <a:prstGeom prst="line">
            <a:avLst/>
          </a:prstGeom>
          <a:ln w="19050">
            <a:solidFill>
              <a:schemeClr val="accent6"/>
            </a:solidFill>
            <a:prstDash val="lg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0" name="표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03624"/>
              </p:ext>
            </p:extLst>
          </p:nvPr>
        </p:nvGraphicFramePr>
        <p:xfrm>
          <a:off x="6877429" y="1838708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P-MS71-O-F11:8251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2" name="표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447273"/>
              </p:ext>
            </p:extLst>
          </p:nvPr>
        </p:nvGraphicFramePr>
        <p:xfrm>
          <a:off x="6883464" y="3327180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브랜드관리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P-MS71-O-F21:8251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3" name="직선 연결선 62"/>
          <p:cNvCxnSpPr>
            <a:endCxn id="60" idx="1"/>
          </p:cNvCxnSpPr>
          <p:nvPr/>
        </p:nvCxnSpPr>
        <p:spPr>
          <a:xfrm flipV="1">
            <a:off x="6259654" y="2299800"/>
            <a:ext cx="617775" cy="59623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>
            <a:endCxn id="62" idx="1"/>
          </p:cNvCxnSpPr>
          <p:nvPr/>
        </p:nvCxnSpPr>
        <p:spPr>
          <a:xfrm>
            <a:off x="6260726" y="2870095"/>
            <a:ext cx="622738" cy="91817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>
            <a:endCxn id="60" idx="1"/>
          </p:cNvCxnSpPr>
          <p:nvPr/>
        </p:nvCxnSpPr>
        <p:spPr>
          <a:xfrm flipV="1">
            <a:off x="6241014" y="2299800"/>
            <a:ext cx="636415" cy="88794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>
            <a:endCxn id="62" idx="1"/>
          </p:cNvCxnSpPr>
          <p:nvPr/>
        </p:nvCxnSpPr>
        <p:spPr>
          <a:xfrm>
            <a:off x="6247049" y="3203039"/>
            <a:ext cx="636415" cy="58523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>
            <a:endCxn id="60" idx="1"/>
          </p:cNvCxnSpPr>
          <p:nvPr/>
        </p:nvCxnSpPr>
        <p:spPr>
          <a:xfrm flipV="1">
            <a:off x="6260726" y="2299800"/>
            <a:ext cx="616703" cy="114548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>
            <a:endCxn id="62" idx="1"/>
          </p:cNvCxnSpPr>
          <p:nvPr/>
        </p:nvCxnSpPr>
        <p:spPr>
          <a:xfrm>
            <a:off x="6253619" y="3445281"/>
            <a:ext cx="629845" cy="34299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00684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 smtClean="0">
                <a:latin typeface="+mj-ea"/>
              </a:rPr>
              <a:t>12. </a:t>
            </a:r>
            <a:r>
              <a:rPr kumimoji="0" lang="ko-KR" altLang="en-US" sz="1600" b="1" dirty="0" smtClean="0">
                <a:latin typeface="+mj-ea"/>
                <a:ea typeface="+mj-ea"/>
              </a:rPr>
              <a:t>브랜드관리</a:t>
            </a:r>
            <a:r>
              <a:rPr kumimoji="0" lang="en-US" altLang="ko-KR" sz="1600" b="1" dirty="0" smtClean="0">
                <a:latin typeface="+mj-ea"/>
                <a:ea typeface="+mj-ea"/>
              </a:rPr>
              <a:t>-</a:t>
            </a:r>
            <a:r>
              <a:rPr kumimoji="0" lang="ko-KR" altLang="en-US" sz="1600" b="1" dirty="0" smtClean="0">
                <a:latin typeface="+mj-ea"/>
                <a:ea typeface="+mj-ea"/>
              </a:rPr>
              <a:t>외주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12.5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08" name="Rectangle 3"/>
          <p:cNvSpPr txBox="1">
            <a:spLocks noChangeArrowheads="1"/>
          </p:cNvSpPr>
          <p:nvPr/>
        </p:nvSpPr>
        <p:spPr bwMode="auto">
          <a:xfrm>
            <a:off x="444251" y="998827"/>
            <a:ext cx="892386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altLang="ko-KR" sz="1400" dirty="0" smtClean="0">
                <a:ea typeface="맑은 고딕" pitchFamily="50" charset="-127"/>
              </a:rPr>
              <a:t>To – Be System </a:t>
            </a:r>
            <a:r>
              <a:rPr lang="ko-KR" altLang="en-US" sz="1400" dirty="0" smtClean="0">
                <a:ea typeface="맑은 고딕" pitchFamily="50" charset="-127"/>
              </a:rPr>
              <a:t>에 대상 </a:t>
            </a:r>
            <a:r>
              <a:rPr lang="en-US" altLang="ko-KR" sz="1400" dirty="0">
                <a:ea typeface="맑은 고딕" pitchFamily="50" charset="-127"/>
              </a:rPr>
              <a:t>D</a:t>
            </a:r>
            <a:r>
              <a:rPr lang="en-US" altLang="ko-KR" sz="1400" dirty="0" smtClean="0">
                <a:ea typeface="맑은 고딕" pitchFamily="50" charset="-127"/>
              </a:rPr>
              <a:t>B </a:t>
            </a:r>
            <a:r>
              <a:rPr lang="ko-KR" altLang="en-US" sz="1400" dirty="0" smtClean="0">
                <a:ea typeface="맑은 고딕" pitchFamily="50" charset="-127"/>
              </a:rPr>
              <a:t>없</a:t>
            </a:r>
            <a:r>
              <a:rPr lang="ko-KR" altLang="en-US" sz="1400" dirty="0">
                <a:ea typeface="맑은 고딕" pitchFamily="50" charset="-127"/>
              </a:rPr>
              <a:t>음</a:t>
            </a:r>
            <a:endParaRPr lang="en-US" altLang="ko-KR" sz="1400" dirty="0"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38441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83"/>
          <p:cNvSpPr txBox="1">
            <a:spLocks noChangeArrowheads="1"/>
          </p:cNvSpPr>
          <p:nvPr/>
        </p:nvSpPr>
        <p:spPr bwMode="auto">
          <a:xfrm>
            <a:off x="2291516" y="2928952"/>
            <a:ext cx="5315091" cy="81136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vert="horz" wrap="none" lIns="72000" tIns="36000" rIns="72000" bIns="3600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1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4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/>
                <a:ea typeface="맑은 고딕"/>
                <a:cs typeface="+mj-cs"/>
                <a:sym typeface="Wingdings" pitchFamily="2" charset="2"/>
              </a:rPr>
              <a:t>End of Document</a:t>
            </a:r>
            <a:endParaRPr kumimoji="1" lang="ko-KR" altLang="en-US" sz="48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/>
              <a:ea typeface="맑은 고딕"/>
              <a:cs typeface="+mj-cs"/>
              <a:sym typeface="Wingdings" pitchFamily="2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노후서버</a:t>
            </a:r>
            <a:r>
              <a:rPr lang="en-US" altLang="ko-KR" sz="1400" dirty="0" smtClean="0">
                <a:ea typeface="맑은 고딕" pitchFamily="50" charset="-127"/>
              </a:rPr>
              <a:t>PJT </a:t>
            </a:r>
            <a:r>
              <a:rPr lang="ko-KR" altLang="en-US" sz="1400" dirty="0" smtClean="0">
                <a:ea typeface="맑은 고딕" pitchFamily="50" charset="-127"/>
              </a:rPr>
              <a:t>의 각 업무별 인터페이스</a:t>
            </a:r>
            <a:r>
              <a:rPr lang="ko-KR" altLang="en-US" sz="1400" dirty="0">
                <a:ea typeface="맑은 고딕" pitchFamily="50" charset="-127"/>
              </a:rPr>
              <a:t>에 </a:t>
            </a:r>
            <a:r>
              <a:rPr lang="ko-KR" altLang="en-US" sz="1400" dirty="0" smtClean="0">
                <a:ea typeface="맑은 고딕" pitchFamily="50" charset="-127"/>
              </a:rPr>
              <a:t>사용되는 </a:t>
            </a:r>
            <a:r>
              <a:rPr lang="en-US" altLang="ko-KR" sz="1400" dirty="0" smtClean="0">
                <a:ea typeface="맑은 고딕" pitchFamily="50" charset="-127"/>
              </a:rPr>
              <a:t>Port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2.9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</a:t>
            </a:r>
            <a:r>
              <a:rPr kumimoji="0" lang="en-US" altLang="ko-KR" sz="2400" b="1" dirty="0" smtClean="0">
                <a:latin typeface="+mj-ea"/>
                <a:ea typeface="+mj-ea"/>
              </a:rPr>
              <a:t>Port </a:t>
            </a:r>
            <a:r>
              <a:rPr kumimoji="0" lang="ko-KR" altLang="en-US" sz="2400" b="1" dirty="0" smtClean="0">
                <a:latin typeface="+mj-ea"/>
                <a:ea typeface="+mj-ea"/>
              </a:rPr>
              <a:t>구성</a:t>
            </a:r>
            <a:r>
              <a:rPr kumimoji="0" lang="en-US" altLang="ko-KR" sz="2400" b="1" dirty="0" smtClean="0">
                <a:latin typeface="+mj-ea"/>
                <a:ea typeface="+mj-ea"/>
              </a:rPr>
              <a:t>(WAS)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2868276"/>
              </p:ext>
            </p:extLst>
          </p:nvPr>
        </p:nvGraphicFramePr>
        <p:xfrm>
          <a:off x="518982" y="1235674"/>
          <a:ext cx="8616779" cy="4964265"/>
        </p:xfrm>
        <a:graphic>
          <a:graphicData uri="http://schemas.openxmlformats.org/drawingml/2006/table">
            <a:tbl>
              <a:tblPr>
                <a:tableStyleId>{D5C30875-5027-47A9-8995-C2BF9F8F2FF4}</a:tableStyleId>
              </a:tblPr>
              <a:tblGrid>
                <a:gridCol w="655130"/>
                <a:gridCol w="655130"/>
                <a:gridCol w="937200"/>
                <a:gridCol w="655130"/>
                <a:gridCol w="655130"/>
                <a:gridCol w="1213204"/>
                <a:gridCol w="655130"/>
                <a:gridCol w="655130"/>
                <a:gridCol w="715790"/>
                <a:gridCol w="1819805"/>
              </a:tblGrid>
              <a:tr h="26128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Host</a:t>
                      </a: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S/W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업무명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In/Out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IP 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속성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사용 </a:t>
                      </a: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Port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연계 대상 시스템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통신방식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LB 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정책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134313">
                <a:tc rowSpan="7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pintap0a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pintap0b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Jboss EAP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VMS(VMS)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13140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Webserver </a:t>
                      </a:r>
                      <a:r>
                        <a:rPr lang="ko-KR" altLang="en-US" sz="800" u="none" strike="noStrike">
                          <a:effectLst/>
                        </a:rPr>
                        <a:t>와 </a:t>
                      </a:r>
                      <a:r>
                        <a:rPr lang="en-US" sz="800" u="none" strike="noStrike">
                          <a:effectLst/>
                        </a:rPr>
                        <a:t>AJP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34">
                <a:tc vMerge="1"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13211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http port. 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 Was </a:t>
                      </a:r>
                      <a:r>
                        <a:rPr lang="ko-KR" altLang="en-US" sz="800" u="none" strike="noStrike">
                          <a:effectLst/>
                        </a:rPr>
                        <a:t>기동 연계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Health </a:t>
                      </a:r>
                      <a:r>
                        <a:rPr lang="ko-KR" altLang="en-US" sz="800" u="none" strike="noStrike">
                          <a:effectLst/>
                        </a:rPr>
                        <a:t>체크용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15121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536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하나로협의회</a:t>
                      </a:r>
                      <a:r>
                        <a:rPr lang="en-US" altLang="ko-KR" sz="800" u="none" strike="noStrike" dirty="0">
                          <a:effectLst/>
                        </a:rPr>
                        <a:t>(PS9)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13040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Webserver </a:t>
                      </a:r>
                      <a:r>
                        <a:rPr lang="ko-KR" altLang="en-US" sz="800" u="none" strike="noStrike">
                          <a:effectLst/>
                        </a:rPr>
                        <a:t>와 </a:t>
                      </a:r>
                      <a:r>
                        <a:rPr lang="en-US" sz="800" u="none" strike="noStrike">
                          <a:effectLst/>
                        </a:rPr>
                        <a:t>AJP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34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13111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http port. 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 Was </a:t>
                      </a:r>
                      <a:r>
                        <a:rPr lang="ko-KR" altLang="en-US" sz="800" u="none" strike="noStrike">
                          <a:effectLst/>
                        </a:rPr>
                        <a:t>기동 연계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Health </a:t>
                      </a:r>
                      <a:r>
                        <a:rPr lang="ko-KR" altLang="en-US" sz="800" u="none" strike="noStrike">
                          <a:effectLst/>
                        </a:rPr>
                        <a:t>체크용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15021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34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Oden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자원관리 배포용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34">
                <a:tc rowSpan="13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pflbap01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pflbap02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2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Jboss EAP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1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선택적복지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SV1)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11040,11041,11058,11060,11061,11078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Webserver </a:t>
                      </a:r>
                      <a:r>
                        <a:rPr lang="ko-KR" altLang="en-US" sz="800" u="none" strike="noStrike">
                          <a:effectLst/>
                        </a:rPr>
                        <a:t>와 </a:t>
                      </a:r>
                      <a:r>
                        <a:rPr lang="en-US" sz="800" u="none" strike="noStrike">
                          <a:effectLst/>
                        </a:rPr>
                        <a:t>AJP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6348">
                <a:tc vMerge="1"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 dirty="0" smtClean="0">
                          <a:effectLst/>
                        </a:rPr>
                        <a:t>11111,11112,11129,11131,11132,11149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단말</a:t>
                      </a:r>
                      <a:r>
                        <a:rPr lang="en-US" altLang="ko-KR" sz="800" u="none" strike="noStrike" dirty="0">
                          <a:effectLst/>
                        </a:rPr>
                        <a:t>/</a:t>
                      </a:r>
                      <a:r>
                        <a:rPr lang="en-US" sz="800" u="none" strike="noStrike" dirty="0">
                          <a:effectLst/>
                        </a:rPr>
                        <a:t>Client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ARM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EAI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http port. 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 Was </a:t>
                      </a:r>
                      <a:r>
                        <a:rPr lang="ko-KR" altLang="en-US" sz="800" u="none" strike="noStrike">
                          <a:effectLst/>
                        </a:rPr>
                        <a:t>기동 연계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Health </a:t>
                      </a:r>
                      <a:r>
                        <a:rPr lang="ko-KR" altLang="en-US" sz="800" u="none" strike="noStrike">
                          <a:effectLst/>
                        </a:rPr>
                        <a:t>체크용</a:t>
                      </a:r>
                      <a:br>
                        <a:rPr lang="ko-KR" alt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EAI(EMS)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r>
                        <a:rPr lang="en-US" altLang="ko-KR" sz="800" u="none" strike="noStrike">
                          <a:effectLst/>
                        </a:rPr>
                        <a:t>(11149)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34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Inbound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13021,13022,13039,13041,13042,13059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단말</a:t>
                      </a:r>
                      <a:r>
                        <a:rPr lang="en-US" altLang="ko-KR" sz="800" u="none" strike="noStrike" dirty="0">
                          <a:effectLst/>
                        </a:rPr>
                        <a:t>/</a:t>
                      </a:r>
                      <a:r>
                        <a:rPr lang="en-US" sz="800" u="none" strike="noStrike" dirty="0">
                          <a:effectLst/>
                        </a:rPr>
                        <a:t>Client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 dirty="0">
                          <a:effectLst/>
                        </a:rPr>
                        <a:t>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3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Inbound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11151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 smtClean="0">
                          <a:effectLst/>
                        </a:rPr>
                        <a:t>단말</a:t>
                      </a:r>
                      <a:r>
                        <a:rPr lang="en-US" altLang="ko-KR" sz="800" u="none" strike="noStrike" dirty="0" smtClean="0">
                          <a:effectLst/>
                        </a:rPr>
                        <a:t>/Client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http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DTM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연계용 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Weblogic </a:t>
                      </a:r>
                      <a:r>
                        <a:rPr lang="ko-KR" altLang="en-US" sz="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인스턴스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http port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Inbound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IP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13061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 smtClean="0">
                          <a:effectLst/>
                        </a:rPr>
                        <a:t>단말</a:t>
                      </a:r>
                      <a:r>
                        <a:rPr lang="en-US" altLang="ko-KR" sz="800" u="none" strike="noStrike" dirty="0" smtClean="0">
                          <a:effectLst/>
                        </a:rPr>
                        <a:t>/Client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http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dirty="0" smtClean="0">
                          <a:effectLst/>
                        </a:rPr>
                        <a:t>DTM</a:t>
                      </a:r>
                      <a:r>
                        <a:rPr lang="en-US" altLang="ko-KR" sz="800" u="none" strike="noStrike" baseline="0" dirty="0" smtClean="0">
                          <a:effectLst/>
                        </a:rPr>
                        <a:t> </a:t>
                      </a:r>
                      <a:r>
                        <a:rPr lang="ko-KR" altLang="en-US" sz="800" u="none" strike="noStrike" baseline="0" dirty="0" smtClean="0">
                          <a:effectLst/>
                        </a:rPr>
                        <a:t>연계용 </a:t>
                      </a:r>
                      <a:r>
                        <a:rPr lang="en-US" altLang="ko-KR" sz="800" u="none" strike="noStrike" baseline="0" dirty="0" smtClean="0">
                          <a:effectLst/>
                        </a:rPr>
                        <a:t>Weblogic Admin </a:t>
                      </a:r>
                      <a:r>
                        <a:rPr lang="en-US" altLang="ko-KR" sz="800" u="none" strike="noStrike" dirty="0" smtClean="0">
                          <a:effectLst/>
                        </a:rPr>
                        <a:t>Console 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 dirty="0">
                          <a:effectLst/>
                        </a:rPr>
                        <a:t>7234,7300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7441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ILS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ILS(EMS)</a:t>
                      </a:r>
                      <a:r>
                        <a:rPr lang="ko-KR" altLang="en-US" sz="800" u="none" strike="noStrike" dirty="0">
                          <a:effectLst/>
                        </a:rPr>
                        <a:t>통신용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8650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MCI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MCI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47600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HRS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JMS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>
                          <a:effectLst/>
                        </a:rPr>
                        <a:t>HRS Hub </a:t>
                      </a:r>
                      <a:r>
                        <a:rPr lang="ko-KR" altLang="en-US" sz="800" u="none" strike="noStrike">
                          <a:effectLst/>
                        </a:rPr>
                        <a:t>중계 서버와 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45130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FEP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FEP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34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80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en-US" altLang="ko-KR" sz="800" u="none" strike="noStrike">
                          <a:effectLst/>
                        </a:rPr>
                        <a:t>443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올앳페이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https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올앳페이 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한화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한화 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34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Oden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자원관리 배포용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59"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pchoap0a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 err="1">
                          <a:effectLst/>
                        </a:rPr>
                        <a:t>weblogic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총무지원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GE1)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30000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Weblogic Admin Console </a:t>
                      </a:r>
                      <a:r>
                        <a:rPr lang="ko-KR" altLang="en-US" sz="800" u="none" strike="noStrike" dirty="0">
                          <a:effectLst/>
                        </a:rPr>
                        <a:t>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5365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30010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Weblogic Managed Instance http port.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34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7234,7221,7224,7232,7300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EAI(EMS)</a:t>
                      </a:r>
                      <a:r>
                        <a:rPr lang="ko-KR" altLang="en-US" sz="800" u="none" strike="noStrike" dirty="0">
                          <a:effectLst/>
                        </a:rPr>
                        <a:t>통신용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431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7441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ILS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ILS(EMS)</a:t>
                      </a:r>
                      <a:r>
                        <a:rPr lang="ko-KR" altLang="en-US" sz="800" u="none" strike="noStrike" dirty="0">
                          <a:effectLst/>
                        </a:rPr>
                        <a:t>통신용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563" marR="6563" marT="65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9776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노후서버</a:t>
            </a:r>
            <a:r>
              <a:rPr lang="en-US" altLang="ko-KR" sz="1400" dirty="0" smtClean="0">
                <a:ea typeface="맑은 고딕" pitchFamily="50" charset="-127"/>
              </a:rPr>
              <a:t>PJT </a:t>
            </a:r>
            <a:r>
              <a:rPr lang="ko-KR" altLang="en-US" sz="1400" dirty="0" smtClean="0">
                <a:ea typeface="맑은 고딕" pitchFamily="50" charset="-127"/>
              </a:rPr>
              <a:t>의 각 업무별 인터페이스</a:t>
            </a:r>
            <a:r>
              <a:rPr lang="ko-KR" altLang="en-US" sz="1400" dirty="0">
                <a:ea typeface="맑은 고딕" pitchFamily="50" charset="-127"/>
              </a:rPr>
              <a:t>에 </a:t>
            </a:r>
            <a:r>
              <a:rPr lang="ko-KR" altLang="en-US" sz="1400" dirty="0" smtClean="0">
                <a:ea typeface="맑은 고딕" pitchFamily="50" charset="-127"/>
              </a:rPr>
              <a:t>사용되는 </a:t>
            </a:r>
            <a:r>
              <a:rPr lang="en-US" altLang="ko-KR" sz="1400" dirty="0" smtClean="0">
                <a:ea typeface="맑은 고딕" pitchFamily="50" charset="-127"/>
              </a:rPr>
              <a:t>Port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2.9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</a:t>
            </a:r>
            <a:r>
              <a:rPr kumimoji="0" lang="en-US" altLang="ko-KR" sz="2400" b="1" dirty="0" smtClean="0">
                <a:latin typeface="+mj-ea"/>
                <a:ea typeface="+mj-ea"/>
              </a:rPr>
              <a:t>Port </a:t>
            </a:r>
            <a:r>
              <a:rPr kumimoji="0" lang="ko-KR" altLang="en-US" sz="2400" b="1" dirty="0" smtClean="0">
                <a:latin typeface="+mj-ea"/>
                <a:ea typeface="+mj-ea"/>
              </a:rPr>
              <a:t>구성</a:t>
            </a:r>
            <a:r>
              <a:rPr kumimoji="0" lang="en-US" altLang="ko-KR" sz="2400" b="1" dirty="0" smtClean="0">
                <a:latin typeface="+mj-ea"/>
                <a:ea typeface="+mj-ea"/>
              </a:rPr>
              <a:t>(DB)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1283420"/>
              </p:ext>
            </p:extLst>
          </p:nvPr>
        </p:nvGraphicFramePr>
        <p:xfrm>
          <a:off x="573186" y="1210965"/>
          <a:ext cx="8732110" cy="4760675"/>
        </p:xfrm>
        <a:graphic>
          <a:graphicData uri="http://schemas.openxmlformats.org/drawingml/2006/table">
            <a:tbl>
              <a:tblPr>
                <a:tableStyleId>{D5C30875-5027-47A9-8995-C2BF9F8F2FF4}</a:tableStyleId>
              </a:tblPr>
              <a:tblGrid>
                <a:gridCol w="641325"/>
                <a:gridCol w="641325"/>
                <a:gridCol w="917451"/>
                <a:gridCol w="641325"/>
                <a:gridCol w="641325"/>
                <a:gridCol w="1187638"/>
                <a:gridCol w="938234"/>
                <a:gridCol w="641325"/>
                <a:gridCol w="700705"/>
                <a:gridCol w="1781457"/>
              </a:tblGrid>
              <a:tr h="35624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Host</a:t>
                      </a: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S/W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업무명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In/Out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IP 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속성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사용 </a:t>
                      </a: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Port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연계 대상 시스템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통신방식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LB 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정책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59085">
                <a:tc rowSpan="16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pitcdb0a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pitcdb0b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6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Oracle DB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E-Marketplace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(BE1)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VIP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1578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WAS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TCP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Fail-Over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PITC Service Listen Port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88627">
                <a:tc vMerge="1"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총무지원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GE1)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VIP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1578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WAS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IAM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Fail-Over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PITC Service Listen Port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ko-KR" altLang="en-US" sz="800" u="none" strike="noStrike" dirty="0">
                          <a:effectLst/>
                        </a:rPr>
                        <a:t>총무지원 </a:t>
                      </a:r>
                      <a:r>
                        <a:rPr lang="en-US" sz="800" u="none" strike="noStrike" dirty="0">
                          <a:effectLst/>
                        </a:rPr>
                        <a:t>IAM  </a:t>
                      </a:r>
                      <a:r>
                        <a:rPr lang="en-US" sz="800" u="none" strike="noStrike" dirty="0" err="1">
                          <a:effectLst/>
                        </a:rPr>
                        <a:t>jdbc</a:t>
                      </a:r>
                      <a:r>
                        <a:rPr lang="ko-KR" altLang="en-US" sz="800" u="none" strike="noStrike" dirty="0">
                          <a:effectLst/>
                        </a:rPr>
                        <a:t>연계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590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임직원알뜰시장</a:t>
                      </a:r>
                      <a:r>
                        <a:rPr lang="en-US" altLang="ko-KR" sz="800" u="none" strike="noStrike" dirty="0">
                          <a:effectLst/>
                        </a:rPr>
                        <a:t>(PQ1)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VIP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 dirty="0">
                          <a:effectLst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단말</a:t>
                      </a:r>
                      <a:r>
                        <a:rPr lang="en-US" altLang="ko-KR" sz="800" u="none" strike="noStrike" dirty="0">
                          <a:effectLst/>
                        </a:rPr>
                        <a:t>/</a:t>
                      </a:r>
                      <a:r>
                        <a:rPr lang="en-US" sz="800" u="none" strike="noStrike" dirty="0">
                          <a:effectLst/>
                        </a:rPr>
                        <a:t>Client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TCP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Fail-Over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PITC Service Listen Port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59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u="none" strike="noStrike" kern="1200" dirty="0" smtClean="0">
                          <a:solidFill>
                            <a:schemeClr val="dk1"/>
                          </a:solidFill>
                          <a:effectLst/>
                          <a:latin typeface="+mj-lt"/>
                          <a:ea typeface="+mj-ea"/>
                          <a:cs typeface="+mj-cs"/>
                        </a:rPr>
                        <a:t>법인구매</a:t>
                      </a:r>
                      <a:r>
                        <a:rPr lang="en-US" altLang="ko-KR" sz="800" u="none" strike="noStrike" kern="1200" dirty="0" smtClean="0">
                          <a:solidFill>
                            <a:schemeClr val="dk1"/>
                          </a:solidFill>
                          <a:effectLst/>
                          <a:latin typeface="+mj-lt"/>
                          <a:ea typeface="+mj-ea"/>
                          <a:cs typeface="+mj-cs"/>
                        </a:rPr>
                        <a:t>(SP1)</a:t>
                      </a:r>
                      <a:endParaRPr lang="en-US" altLang="ko-KR" sz="800" u="none" strike="noStrike" kern="1200" dirty="0">
                        <a:solidFill>
                          <a:schemeClr val="dk1"/>
                        </a:solidFill>
                        <a:effectLst/>
                        <a:latin typeface="+mj-lt"/>
                        <a:ea typeface="+mj-ea"/>
                        <a:cs typeface="+mj-cs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VIP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 dirty="0">
                          <a:effectLst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단말</a:t>
                      </a:r>
                      <a:r>
                        <a:rPr lang="en-US" altLang="ko-KR" sz="800" u="none" strike="noStrike" dirty="0">
                          <a:effectLst/>
                        </a:rPr>
                        <a:t>/</a:t>
                      </a:r>
                      <a:r>
                        <a:rPr lang="en-US" sz="800" u="none" strike="noStrike" dirty="0">
                          <a:effectLst/>
                        </a:rPr>
                        <a:t>Client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TCP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Fail-Over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PITC Service Listen Port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590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스마트워크플레이스</a:t>
                      </a:r>
                      <a:r>
                        <a:rPr lang="en-US" altLang="ko-KR" sz="800" u="none" strike="noStrike" dirty="0">
                          <a:effectLst/>
                        </a:rPr>
                        <a:t>(WO1)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VIP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1579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WAS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Fail-Over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PSMW Service Listen Port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590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모바일경영대시보드</a:t>
                      </a:r>
                      <a:r>
                        <a:rPr lang="en-US" altLang="ko-KR" sz="800" u="none" strike="noStrike">
                          <a:effectLst/>
                        </a:rPr>
                        <a:t>(BIM)</a:t>
                      </a:r>
                      <a:endParaRPr lang="en-US" altLang="ko-KR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VIP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1579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WAS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Fail-Over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PSMW Service Listen Port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5908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10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배치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E-Marketplace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en-US" sz="800" u="none" strike="noStrike" dirty="0">
                          <a:effectLst/>
                        </a:rPr>
                        <a:t>(BE1)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7234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78120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7441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ILS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ILS(EMS)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78120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78120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영업회계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ACC)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7812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6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총무지원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GE1)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7234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7812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7441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ILS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ILS(EMS)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7812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36338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윤리경영</a:t>
                      </a:r>
                      <a:r>
                        <a:rPr lang="en-US" altLang="ko-KR" sz="800" u="none" strike="noStrike">
                          <a:effectLst/>
                        </a:rPr>
                        <a:t>(AU2)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en-US" altLang="ko-KR" sz="800" u="none" strike="noStrike">
                          <a:effectLst/>
                        </a:rPr>
                        <a:t>SAP-FI(FI1)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차량관리</a:t>
                      </a:r>
                      <a:r>
                        <a:rPr lang="en-US" altLang="ko-KR" sz="800" u="none" strike="noStrike">
                          <a:effectLst/>
                        </a:rPr>
                        <a:t>(GE4)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인장</a:t>
                      </a:r>
                      <a:r>
                        <a:rPr lang="en-US" altLang="ko-KR" sz="800" u="none" strike="noStrike">
                          <a:effectLst/>
                        </a:rPr>
                        <a:t>(GE7)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내부회계</a:t>
                      </a:r>
                      <a:r>
                        <a:rPr lang="en-US" altLang="ko-KR" sz="800" u="none" strike="noStrike">
                          <a:effectLst/>
                        </a:rPr>
                        <a:t>(IA1)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로그분석</a:t>
                      </a:r>
                      <a:r>
                        <a:rPr lang="en-US" altLang="ko-KR" sz="800" u="none" strike="noStrike">
                          <a:effectLst/>
                        </a:rPr>
                        <a:t>(ILM)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통합로그</a:t>
                      </a:r>
                      <a:r>
                        <a:rPr lang="en-US" altLang="ko-KR" sz="800" u="none" strike="noStrike">
                          <a:effectLst/>
                        </a:rPr>
                        <a:t>(LOG)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기준정보</a:t>
                      </a:r>
                      <a:r>
                        <a:rPr lang="en-US" altLang="ko-KR" sz="800" u="none" strike="noStrike">
                          <a:effectLst/>
                        </a:rPr>
                        <a:t>(MDM)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7812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FEP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FEP(MFT)</a:t>
                      </a:r>
                      <a:r>
                        <a:rPr lang="ko-KR" altLang="en-US" sz="800" u="none" strike="noStrike" dirty="0">
                          <a:effectLst/>
                        </a:rPr>
                        <a:t>파일 전송용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7812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8888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FEP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FEP </a:t>
                      </a:r>
                      <a:r>
                        <a:rPr lang="ko-KR" altLang="en-US" sz="800" u="none" strike="noStrike" dirty="0">
                          <a:effectLst/>
                        </a:rPr>
                        <a:t>통신용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26" marR="7826" marT="78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078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노후서버</a:t>
            </a:r>
            <a:r>
              <a:rPr lang="en-US" altLang="ko-KR" sz="1400" dirty="0" smtClean="0">
                <a:ea typeface="맑은 고딕" pitchFamily="50" charset="-127"/>
              </a:rPr>
              <a:t>PJT </a:t>
            </a:r>
            <a:r>
              <a:rPr lang="ko-KR" altLang="en-US" sz="1400" dirty="0" smtClean="0">
                <a:ea typeface="맑은 고딕" pitchFamily="50" charset="-127"/>
              </a:rPr>
              <a:t>의 각 업무별 인터페이스</a:t>
            </a:r>
            <a:r>
              <a:rPr lang="ko-KR" altLang="en-US" sz="1400" dirty="0">
                <a:ea typeface="맑은 고딕" pitchFamily="50" charset="-127"/>
              </a:rPr>
              <a:t>에 </a:t>
            </a:r>
            <a:r>
              <a:rPr lang="ko-KR" altLang="en-US" sz="1400" dirty="0" smtClean="0">
                <a:ea typeface="맑은 고딕" pitchFamily="50" charset="-127"/>
              </a:rPr>
              <a:t>사용되는 </a:t>
            </a:r>
            <a:r>
              <a:rPr lang="en-US" altLang="ko-KR" sz="1400" dirty="0" smtClean="0">
                <a:ea typeface="맑은 고딕" pitchFamily="50" charset="-127"/>
              </a:rPr>
              <a:t>Port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2.9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</a:t>
            </a:r>
            <a:r>
              <a:rPr kumimoji="0" lang="en-US" altLang="ko-KR" sz="2400" b="1" dirty="0" smtClean="0">
                <a:latin typeface="+mj-ea"/>
                <a:ea typeface="+mj-ea"/>
              </a:rPr>
              <a:t>Port </a:t>
            </a:r>
            <a:r>
              <a:rPr kumimoji="0" lang="ko-KR" altLang="en-US" sz="2400" b="1" dirty="0" smtClean="0">
                <a:latin typeface="+mj-ea"/>
                <a:ea typeface="+mj-ea"/>
              </a:rPr>
              <a:t>구성</a:t>
            </a:r>
            <a:r>
              <a:rPr kumimoji="0" lang="en-US" altLang="ko-KR" sz="2400" b="1" dirty="0" smtClean="0">
                <a:latin typeface="+mj-ea"/>
                <a:ea typeface="+mj-ea"/>
              </a:rPr>
              <a:t>(DB)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363514"/>
              </p:ext>
            </p:extLst>
          </p:nvPr>
        </p:nvGraphicFramePr>
        <p:xfrm>
          <a:off x="626732" y="1312642"/>
          <a:ext cx="8625018" cy="4594778"/>
        </p:xfrm>
        <a:graphic>
          <a:graphicData uri="http://schemas.openxmlformats.org/drawingml/2006/table">
            <a:tbl>
              <a:tblPr>
                <a:tableStyleId>{D5C30875-5027-47A9-8995-C2BF9F8F2FF4}</a:tableStyleId>
              </a:tblPr>
              <a:tblGrid>
                <a:gridCol w="633460"/>
                <a:gridCol w="633460"/>
                <a:gridCol w="906198"/>
                <a:gridCol w="633460"/>
                <a:gridCol w="633460"/>
                <a:gridCol w="1173072"/>
                <a:gridCol w="926727"/>
                <a:gridCol w="633460"/>
                <a:gridCol w="692112"/>
                <a:gridCol w="1759609"/>
              </a:tblGrid>
              <a:tr h="327292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Host</a:t>
                      </a: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S/W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업무명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In/Out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IP 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속성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사용 </a:t>
                      </a: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Port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연계 대상 시스템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통신방식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LB </a:t>
                      </a: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정책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163646">
                <a:tc rowSpan="9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pitcdb0a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pitcdb0b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8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배치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법인구매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SP1)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12040,12048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AJP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Webserver </a:t>
                      </a:r>
                      <a:r>
                        <a:rPr lang="ko-KR" altLang="en-US" sz="800" u="none" strike="noStrike">
                          <a:effectLst/>
                        </a:rPr>
                        <a:t>와 </a:t>
                      </a:r>
                      <a:r>
                        <a:rPr lang="en-US" sz="800" u="none" strike="noStrike">
                          <a:effectLst/>
                        </a:rPr>
                        <a:t>AJP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030">
                <a:tc vMerge="1"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12111,12119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http port. 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ARM Was </a:t>
                      </a:r>
                      <a:r>
                        <a:rPr lang="ko-KR" altLang="en-US" sz="800" u="none" strike="noStrike">
                          <a:effectLst/>
                        </a:rPr>
                        <a:t>기동 연계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Health </a:t>
                      </a:r>
                      <a:r>
                        <a:rPr lang="ko-KR" altLang="en-US" sz="800" u="none" strike="noStrike">
                          <a:effectLst/>
                        </a:rPr>
                        <a:t>체크용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646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14021,14029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Was Admin Console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646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8660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MCI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MCI </a:t>
                      </a:r>
                      <a:r>
                        <a:rPr lang="ko-KR" altLang="en-US" sz="800" u="none" strike="noStrike">
                          <a:effectLst/>
                        </a:rPr>
                        <a:t>서비스용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030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스마트워크플레이스</a:t>
                      </a:r>
                      <a:r>
                        <a:rPr lang="en-US" altLang="ko-KR" sz="800" u="none" strike="noStrike" dirty="0">
                          <a:effectLst/>
                        </a:rPr>
                        <a:t>(WO1)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7234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646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7441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ILS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ILS(EMS)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646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5212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유치</a:t>
                      </a:r>
                      <a:r>
                        <a:rPr lang="en-US" altLang="ko-KR" sz="800" u="none" strike="noStrike" dirty="0">
                          <a:effectLst/>
                        </a:rPr>
                        <a:t>(ACQ)</a:t>
                      </a:r>
                      <a:br>
                        <a:rPr lang="en-US" altLang="ko-KR" sz="800" u="none" strike="noStrike" dirty="0">
                          <a:effectLst/>
                        </a:rPr>
                      </a:br>
                      <a:r>
                        <a:rPr lang="ko-KR" altLang="en-US" sz="800" u="none" strike="noStrike" dirty="0">
                          <a:effectLst/>
                        </a:rPr>
                        <a:t>신용전략</a:t>
                      </a:r>
                      <a:r>
                        <a:rPr lang="en-US" altLang="ko-KR" sz="800" u="none" strike="noStrike" dirty="0">
                          <a:effectLst/>
                        </a:rPr>
                        <a:t>(CDS)</a:t>
                      </a:r>
                      <a:br>
                        <a:rPr lang="en-US" altLang="ko-KR" sz="800" u="none" strike="noStrike" dirty="0">
                          <a:effectLst/>
                        </a:rPr>
                      </a:br>
                      <a:r>
                        <a:rPr lang="ko-KR" altLang="en-US" sz="800" u="none" strike="noStrike" dirty="0">
                          <a:effectLst/>
                        </a:rPr>
                        <a:t>기간계</a:t>
                      </a:r>
                      <a:r>
                        <a:rPr lang="en-US" altLang="ko-KR" sz="800" u="none" strike="noStrike" dirty="0">
                          <a:effectLst/>
                        </a:rPr>
                        <a:t>ADM(COM)</a:t>
                      </a:r>
                      <a:br>
                        <a:rPr lang="en-US" altLang="ko-KR" sz="800" u="none" strike="noStrike" dirty="0">
                          <a:effectLst/>
                        </a:rPr>
                      </a:br>
                      <a:r>
                        <a:rPr lang="ko-KR" altLang="en-US" sz="800" u="none" strike="noStrike" dirty="0">
                          <a:effectLst/>
                        </a:rPr>
                        <a:t>파트너관리</a:t>
                      </a:r>
                      <a:r>
                        <a:rPr lang="en-US" altLang="ko-KR" sz="800" u="none" strike="noStrike" dirty="0">
                          <a:effectLst/>
                        </a:rPr>
                        <a:t>(PTN)</a:t>
                      </a:r>
                      <a:br>
                        <a:rPr lang="en-US" altLang="ko-KR" sz="800" u="none" strike="noStrike" dirty="0">
                          <a:effectLst/>
                        </a:rPr>
                      </a:br>
                      <a:r>
                        <a:rPr lang="ko-KR" altLang="en-US" sz="800" u="none" strike="noStrike" dirty="0">
                          <a:effectLst/>
                        </a:rPr>
                        <a:t>채권회수</a:t>
                      </a:r>
                      <a:r>
                        <a:rPr lang="en-US" altLang="ko-KR" sz="800" u="none" strike="noStrike" dirty="0">
                          <a:effectLst/>
                        </a:rPr>
                        <a:t>(CLE)</a:t>
                      </a:r>
                      <a:br>
                        <a:rPr lang="en-US" altLang="ko-KR" sz="800" u="none" strike="noStrike" dirty="0">
                          <a:effectLst/>
                        </a:rPr>
                      </a:br>
                      <a:r>
                        <a:rPr lang="ko-KR" altLang="en-US" sz="800" u="none" strike="noStrike" dirty="0">
                          <a:effectLst/>
                        </a:rPr>
                        <a:t>기준정보</a:t>
                      </a:r>
                      <a:r>
                        <a:rPr lang="en-US" altLang="ko-KR" sz="800" u="none" strike="noStrike" dirty="0">
                          <a:effectLst/>
                        </a:rPr>
                        <a:t>(MDM)</a:t>
                      </a:r>
                      <a:br>
                        <a:rPr lang="en-US" altLang="ko-KR" sz="800" u="none" strike="noStrike" dirty="0">
                          <a:effectLst/>
                        </a:rPr>
                      </a:br>
                      <a:r>
                        <a:rPr lang="en-US" altLang="ko-KR" sz="800" u="none" strike="noStrike" dirty="0">
                          <a:effectLst/>
                        </a:rPr>
                        <a:t>ADW(ADW)</a:t>
                      </a:r>
                      <a:br>
                        <a:rPr lang="en-US" altLang="ko-KR" sz="800" u="none" strike="noStrike" dirty="0">
                          <a:effectLst/>
                        </a:rPr>
                      </a:br>
                      <a:r>
                        <a:rPr lang="ko-KR" altLang="en-US" sz="800" u="none" strike="noStrike" dirty="0">
                          <a:effectLst/>
                        </a:rPr>
                        <a:t>윤리경영</a:t>
                      </a:r>
                      <a:r>
                        <a:rPr lang="en-US" altLang="ko-KR" sz="800" u="none" strike="noStrike" dirty="0">
                          <a:effectLst/>
                        </a:rPr>
                        <a:t>(AU2)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92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Oden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>
                          <a:effectLst/>
                        </a:rPr>
                        <a:t>자원관리 배포용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030">
                <a:tc rowSpan="8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pintdb0a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pintdb0b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PPAS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VMS(VMS)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VIP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1579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WAS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PINT Service Listen Port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046">
                <a:tc vMerge="1"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하나로협의회</a:t>
                      </a:r>
                      <a:r>
                        <a:rPr lang="en-US" altLang="ko-KR" sz="800" u="none" strike="noStrike" dirty="0">
                          <a:effectLst/>
                        </a:rPr>
                        <a:t>(PS9)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VIP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1579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WAS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IAM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PINT Service Listen Port</a:t>
                      </a:r>
                      <a:br>
                        <a:rPr lang="en-US" sz="800" u="none" strike="noStrike" dirty="0">
                          <a:effectLst/>
                        </a:rPr>
                      </a:br>
                      <a:r>
                        <a:rPr lang="ko-KR" altLang="en-US" sz="800" u="none" strike="noStrike" dirty="0">
                          <a:effectLst/>
                        </a:rPr>
                        <a:t>하나로협의회 </a:t>
                      </a:r>
                      <a:r>
                        <a:rPr lang="en-US" sz="800" u="none" strike="noStrike" dirty="0">
                          <a:effectLst/>
                        </a:rPr>
                        <a:t>IAM  </a:t>
                      </a:r>
                      <a:r>
                        <a:rPr lang="en-US" sz="800" u="none" strike="noStrike" dirty="0" err="1">
                          <a:effectLst/>
                        </a:rPr>
                        <a:t>jdbc</a:t>
                      </a:r>
                      <a:r>
                        <a:rPr lang="ko-KR" altLang="en-US" sz="800" u="none" strike="noStrike" dirty="0">
                          <a:effectLst/>
                        </a:rPr>
                        <a:t>연계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646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배치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VMS(VMS)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22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기간계 배치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sftp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기간계 배치 파일 전송용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646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EAI(MFT)</a:t>
                      </a:r>
                      <a:r>
                        <a:rPr lang="ko-KR" altLang="en-US" sz="800" u="none" strike="noStrike" dirty="0">
                          <a:effectLst/>
                        </a:rPr>
                        <a:t>파일 전송용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646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기준정보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MDM)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EAI(MFT)</a:t>
                      </a:r>
                      <a:r>
                        <a:rPr lang="ko-KR" altLang="en-US" sz="800" u="none" strike="noStrike" dirty="0">
                          <a:effectLst/>
                        </a:rPr>
                        <a:t>파일 전송용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030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하나로협의회</a:t>
                      </a:r>
                      <a:r>
                        <a:rPr lang="en-US" altLang="ko-KR" sz="800" u="none" strike="noStrike" dirty="0">
                          <a:effectLst/>
                        </a:rPr>
                        <a:t>(PS9)</a:t>
                      </a:r>
                      <a:endParaRPr lang="en-US" altLang="ko-KR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EAI(MFT)</a:t>
                      </a:r>
                      <a:r>
                        <a:rPr lang="ko-KR" altLang="en-US" sz="800" u="none" strike="noStrike" dirty="0">
                          <a:effectLst/>
                        </a:rPr>
                        <a:t>파일 전송용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646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기준정보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MDM)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EAI(MFT)</a:t>
                      </a:r>
                      <a:r>
                        <a:rPr lang="ko-KR" altLang="en-US" sz="800" u="none" strike="noStrike" dirty="0">
                          <a:effectLst/>
                        </a:rPr>
                        <a:t>파일 전송용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92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Oden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자원관리 배포용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7" marR="7157" marT="71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7303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노후서버</a:t>
            </a:r>
            <a:r>
              <a:rPr lang="en-US" altLang="ko-KR" sz="1400" dirty="0" smtClean="0">
                <a:ea typeface="맑은 고딕" pitchFamily="50" charset="-127"/>
              </a:rPr>
              <a:t>PJT </a:t>
            </a:r>
            <a:r>
              <a:rPr lang="ko-KR" altLang="en-US" sz="1400" dirty="0" smtClean="0">
                <a:ea typeface="맑은 고딕" pitchFamily="50" charset="-127"/>
              </a:rPr>
              <a:t>의 각 업무별 인터페이스</a:t>
            </a:r>
            <a:r>
              <a:rPr lang="ko-KR" altLang="en-US" sz="1400" dirty="0">
                <a:ea typeface="맑은 고딕" pitchFamily="50" charset="-127"/>
              </a:rPr>
              <a:t>에 </a:t>
            </a:r>
            <a:r>
              <a:rPr lang="ko-KR" altLang="en-US" sz="1400" dirty="0" smtClean="0">
                <a:ea typeface="맑은 고딕" pitchFamily="50" charset="-127"/>
              </a:rPr>
              <a:t>사용되는 </a:t>
            </a:r>
            <a:r>
              <a:rPr lang="en-US" altLang="ko-KR" sz="1400" dirty="0" smtClean="0">
                <a:ea typeface="맑은 고딕" pitchFamily="50" charset="-127"/>
              </a:rPr>
              <a:t>Port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2.9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</a:t>
            </a:r>
            <a:r>
              <a:rPr kumimoji="0" lang="en-US" altLang="ko-KR" sz="2400" b="1" dirty="0" smtClean="0">
                <a:latin typeface="+mj-ea"/>
                <a:ea typeface="+mj-ea"/>
              </a:rPr>
              <a:t>Port </a:t>
            </a:r>
            <a:r>
              <a:rPr kumimoji="0" lang="ko-KR" altLang="en-US" sz="2400" b="1" dirty="0" smtClean="0">
                <a:latin typeface="+mj-ea"/>
                <a:ea typeface="+mj-ea"/>
              </a:rPr>
              <a:t>구성</a:t>
            </a:r>
            <a:r>
              <a:rPr kumimoji="0" lang="en-US" altLang="ko-KR" sz="2400" b="1" dirty="0" smtClean="0">
                <a:latin typeface="+mj-ea"/>
                <a:ea typeface="+mj-ea"/>
              </a:rPr>
              <a:t>(DB)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6747270"/>
              </p:ext>
            </p:extLst>
          </p:nvPr>
        </p:nvGraphicFramePr>
        <p:xfrm>
          <a:off x="502508" y="1312642"/>
          <a:ext cx="8656553" cy="4215128"/>
        </p:xfrm>
        <a:graphic>
          <a:graphicData uri="http://schemas.openxmlformats.org/drawingml/2006/table">
            <a:tbl>
              <a:tblPr>
                <a:tableStyleId>{D5C30875-5027-47A9-8995-C2BF9F8F2FF4}</a:tableStyleId>
              </a:tblPr>
              <a:tblGrid>
                <a:gridCol w="635776"/>
                <a:gridCol w="635776"/>
                <a:gridCol w="909511"/>
                <a:gridCol w="635776"/>
                <a:gridCol w="635776"/>
                <a:gridCol w="1177361"/>
                <a:gridCol w="930116"/>
                <a:gridCol w="635776"/>
                <a:gridCol w="694643"/>
                <a:gridCol w="1766042"/>
              </a:tblGrid>
              <a:tr h="42440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Host</a:t>
                      </a: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S/W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명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업무명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In/Out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IP </a:t>
                      </a: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속성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사용 </a:t>
                      </a: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Port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연계 대상 시스템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통신방식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LB </a:t>
                      </a:r>
                      <a:r>
                        <a:rPr kumimoji="1" lang="ko-KR" altLang="en-US" sz="9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정책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308659">
                <a:tc rowSpan="11"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pflbdb01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pflbdb02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Oracle DB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선택적복지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SV1)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VIP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1579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단말</a:t>
                      </a:r>
                      <a:r>
                        <a:rPr lang="en-US" altLang="ko-KR" sz="800" u="none" strike="noStrike">
                          <a:effectLst/>
                        </a:rPr>
                        <a:t>/</a:t>
                      </a:r>
                      <a:r>
                        <a:rPr lang="en-US" sz="800" u="none" strike="noStrike">
                          <a:effectLst/>
                        </a:rPr>
                        <a:t>Client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WAS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Fail-Over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PFLB Service Listen Port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203">
                <a:tc vMerge="1"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9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배치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9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선택적복지</a:t>
                      </a:r>
                      <a:r>
                        <a:rPr lang="en-US" altLang="ko-KR" sz="800" u="none" strike="noStrike" dirty="0">
                          <a:effectLst/>
                        </a:rPr>
                        <a:t>(</a:t>
                      </a:r>
                      <a:r>
                        <a:rPr lang="en-US" sz="800" u="none" strike="noStrike" dirty="0">
                          <a:effectLst/>
                        </a:rPr>
                        <a:t>SV1)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7234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20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7441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ILS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 API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ILS(EMS)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20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EAI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88969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영업회계</a:t>
                      </a:r>
                      <a:r>
                        <a:rPr lang="en-US" altLang="ko-KR" sz="800" u="none" strike="noStrike">
                          <a:effectLst/>
                        </a:rPr>
                        <a:t>(ACC)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청구입금</a:t>
                      </a:r>
                      <a:r>
                        <a:rPr lang="en-US" altLang="ko-KR" sz="800" u="none" strike="noStrike">
                          <a:effectLst/>
                        </a:rPr>
                        <a:t>(BNP)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고객관리</a:t>
                      </a:r>
                      <a:r>
                        <a:rPr lang="en-US" altLang="ko-KR" sz="800" u="none" strike="noStrike">
                          <a:effectLst/>
                        </a:rPr>
                        <a:t>(CUS)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대출</a:t>
                      </a:r>
                      <a:r>
                        <a:rPr lang="en-US" altLang="ko-KR" sz="800" u="none" strike="noStrike">
                          <a:effectLst/>
                        </a:rPr>
                        <a:t>(SAL)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정산</a:t>
                      </a:r>
                      <a:r>
                        <a:rPr lang="en-US" altLang="ko-KR" sz="800" u="none" strike="noStrike">
                          <a:effectLst/>
                        </a:rPr>
                        <a:t>(STS)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계약관리</a:t>
                      </a:r>
                      <a:r>
                        <a:rPr lang="en-US" altLang="ko-KR" sz="800" u="none" strike="noStrike">
                          <a:effectLst/>
                        </a:rPr>
                        <a:t>(COT)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파트너관리</a:t>
                      </a:r>
                      <a:r>
                        <a:rPr lang="en-US" altLang="ko-KR" sz="800" u="none" strike="noStrike">
                          <a:effectLst/>
                        </a:rPr>
                        <a:t>(PTN)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en-US" altLang="ko-KR" sz="800" u="none" strike="noStrike">
                          <a:effectLst/>
                        </a:rPr>
                        <a:t>ADW(ADW)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ko-KR" altLang="en-US" sz="800" u="none" strike="noStrike">
                          <a:effectLst/>
                        </a:rPr>
                        <a:t>윤리경영</a:t>
                      </a:r>
                      <a:r>
                        <a:rPr lang="en-US" altLang="ko-KR" sz="800" u="none" strike="noStrike">
                          <a:effectLst/>
                        </a:rPr>
                        <a:t>(AU2)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EAI(MFT)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20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In/Out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46464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FEP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MFT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FEP(MFT)</a:t>
                      </a:r>
                      <a:r>
                        <a:rPr lang="ko-KR" altLang="en-US" sz="800" u="none" strike="noStrike">
                          <a:effectLst/>
                        </a:rPr>
                        <a:t>파일 전송용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20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8888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FEP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FEP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20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45130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FEP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FEP </a:t>
                      </a:r>
                      <a:r>
                        <a:rPr lang="ko-KR" altLang="en-US" sz="800" u="none" strike="noStrike">
                          <a:effectLst/>
                        </a:rPr>
                        <a:t>통신용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8659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80</a:t>
                      </a:r>
                      <a:br>
                        <a:rPr lang="en-US" altLang="ko-KR" sz="800" u="none" strike="noStrike">
                          <a:effectLst/>
                        </a:rPr>
                      </a:br>
                      <a:r>
                        <a:rPr lang="en-US" altLang="ko-KR" sz="800" u="none" strike="noStrike">
                          <a:effectLst/>
                        </a:rPr>
                        <a:t>443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굿스플로</a:t>
                      </a:r>
                      <a:r>
                        <a:rPr lang="en-US" sz="800" u="none" strike="noStrike">
                          <a:effectLst/>
                        </a:rPr>
                        <a:t>IDC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br>
                        <a:rPr lang="en-US" sz="800" u="none" strike="noStrike">
                          <a:effectLst/>
                        </a:rPr>
                      </a:br>
                      <a:r>
                        <a:rPr lang="en-US" sz="800" u="none" strike="noStrike">
                          <a:effectLst/>
                        </a:rPr>
                        <a:t>https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 err="1">
                          <a:effectLst/>
                        </a:rPr>
                        <a:t>굿스플로</a:t>
                      </a:r>
                      <a:r>
                        <a:rPr lang="en-US" altLang="ko-KR" sz="800" u="none" strike="noStrike" dirty="0">
                          <a:effectLst/>
                        </a:rPr>
                        <a:t>(SOAP) </a:t>
                      </a:r>
                      <a:r>
                        <a:rPr lang="ko-KR" altLang="en-US" sz="800" u="none" strike="noStrike" dirty="0">
                          <a:effectLst/>
                        </a:rPr>
                        <a:t>통신용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203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Outbound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L4 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8659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MCI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http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MCI </a:t>
                      </a:r>
                      <a:r>
                        <a:rPr lang="ko-KR" altLang="en-US" sz="800" u="none" strike="noStrike" dirty="0">
                          <a:effectLst/>
                        </a:rPr>
                        <a:t>서비스용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014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Oden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 dirty="0">
                          <a:effectLst/>
                        </a:rPr>
                        <a:t>　</a:t>
                      </a:r>
                      <a:endParaRPr lang="ko-KR" alt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Inbound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IP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u="none" strike="noStrike">
                          <a:effectLst/>
                        </a:rPr>
                        <a:t>7872</a:t>
                      </a:r>
                      <a:endParaRPr lang="en-US" altLang="ko-KR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u="none" strike="noStrike">
                          <a:effectLst/>
                        </a:rPr>
                        <a:t>자원관리</a:t>
                      </a:r>
                      <a:r>
                        <a:rPr lang="en-US" altLang="ko-KR" sz="800" u="none" strike="noStrike">
                          <a:effectLst/>
                        </a:rPr>
                        <a:t>(</a:t>
                      </a:r>
                      <a:r>
                        <a:rPr lang="en-US" sz="800" u="none" strike="noStrike">
                          <a:effectLst/>
                        </a:rPr>
                        <a:t>ARM)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TCP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>
                          <a:effectLst/>
                        </a:rPr>
                        <a:t>　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dirty="0">
                          <a:effectLst/>
                        </a:rPr>
                        <a:t>자원관리 배포용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718" marR="8718" marT="87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5681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336846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solidFill>
                  <a:srgbClr val="4D4D4D"/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24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444394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직사각형 253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53086" y="943583"/>
            <a:ext cx="9304788" cy="50506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삼성 그룹 계열사 대상 선택적 복리후생 서비스로 웹</a:t>
            </a:r>
            <a:r>
              <a:rPr lang="en-US" altLang="ko-KR" sz="1400" dirty="0" smtClean="0">
                <a:ea typeface="맑은 고딕" pitchFamily="50" charset="-127"/>
              </a:rPr>
              <a:t>, </a:t>
            </a:r>
            <a:r>
              <a:rPr lang="ko-KR" altLang="en-US" sz="1400" dirty="0" err="1" smtClean="0">
                <a:ea typeface="맑은 고딕" pitchFamily="50" charset="-127"/>
              </a:rPr>
              <a:t>스마트폰</a:t>
            </a:r>
            <a:r>
              <a:rPr lang="ko-KR" altLang="en-US" sz="1400" dirty="0" smtClean="0">
                <a:ea typeface="맑은 고딕" pitchFamily="50" charset="-127"/>
              </a:rPr>
              <a:t> </a:t>
            </a:r>
            <a:r>
              <a:rPr lang="en-US" altLang="ko-KR" sz="1400" dirty="0" smtClean="0">
                <a:ea typeface="맑은 고딕" pitchFamily="50" charset="-127"/>
              </a:rPr>
              <a:t>APP</a:t>
            </a:r>
            <a:r>
              <a:rPr lang="ko-KR" altLang="en-US" sz="1400" dirty="0" smtClean="0">
                <a:ea typeface="맑은 고딕" pitchFamily="50" charset="-127"/>
              </a:rPr>
              <a:t>를 통해 서비스를 제공함</a:t>
            </a:r>
            <a:endParaRPr lang="en-US" altLang="ko-KR" sz="1400" dirty="0">
              <a:ea typeface="맑은 고딕" pitchFamily="50" charset="-127"/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2376179" y="2963744"/>
            <a:ext cx="641522" cy="535682"/>
            <a:chOff x="2277323" y="2345899"/>
            <a:chExt cx="641522" cy="535682"/>
          </a:xfrm>
        </p:grpSpPr>
        <p:sp>
          <p:nvSpPr>
            <p:cNvPr id="61" name="직사각형 60"/>
            <p:cNvSpPr/>
            <p:nvPr/>
          </p:nvSpPr>
          <p:spPr>
            <a:xfrm>
              <a:off x="2348568" y="2345899"/>
              <a:ext cx="529087" cy="535681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53156" latinLnBrk="0">
                <a:defRPr/>
              </a:pPr>
              <a:endParaRPr lang="ko-KR" altLang="en-US" sz="1286" ker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64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5519" y="2516688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Text Box 148"/>
            <p:cNvSpPr txBox="1">
              <a:spLocks noChangeArrowheads="1"/>
            </p:cNvSpPr>
            <p:nvPr/>
          </p:nvSpPr>
          <p:spPr bwMode="auto">
            <a:xfrm>
              <a:off x="2277323" y="2351261"/>
              <a:ext cx="641522" cy="20223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714" b="1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선택적복지</a:t>
              </a:r>
              <a:endParaRPr lang="en-US" altLang="ko-KR" sz="714" b="1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66" name="Text Box 148"/>
            <p:cNvSpPr txBox="1">
              <a:spLocks noChangeArrowheads="1"/>
            </p:cNvSpPr>
            <p:nvPr/>
          </p:nvSpPr>
          <p:spPr bwMode="auto">
            <a:xfrm>
              <a:off x="2427645" y="2722383"/>
              <a:ext cx="275692" cy="15919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en-US" altLang="ko-KR" sz="643" kern="0" dirty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WEB</a:t>
              </a:r>
            </a:p>
          </p:txBody>
        </p:sp>
        <p:pic>
          <p:nvPicPr>
            <p:cNvPr id="67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6729" y="2529042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" name="그룹 68"/>
          <p:cNvGrpSpPr/>
          <p:nvPr/>
        </p:nvGrpSpPr>
        <p:grpSpPr>
          <a:xfrm>
            <a:off x="2372057" y="3824600"/>
            <a:ext cx="641522" cy="567755"/>
            <a:chOff x="2277323" y="2345899"/>
            <a:chExt cx="641522" cy="567755"/>
          </a:xfrm>
        </p:grpSpPr>
        <p:sp>
          <p:nvSpPr>
            <p:cNvPr id="71" name="직사각형 70"/>
            <p:cNvSpPr/>
            <p:nvPr/>
          </p:nvSpPr>
          <p:spPr>
            <a:xfrm>
              <a:off x="2348568" y="2345899"/>
              <a:ext cx="529087" cy="535681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53156" latinLnBrk="0">
                <a:defRPr/>
              </a:pPr>
              <a:endParaRPr lang="ko-KR" altLang="en-US" sz="1286" ker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72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5519" y="2516688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" name="Text Box 148"/>
            <p:cNvSpPr txBox="1">
              <a:spLocks noChangeArrowheads="1"/>
            </p:cNvSpPr>
            <p:nvPr/>
          </p:nvSpPr>
          <p:spPr bwMode="auto">
            <a:xfrm>
              <a:off x="2277323" y="2351261"/>
              <a:ext cx="641522" cy="20223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714" b="1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선택적복지</a:t>
              </a:r>
              <a:endParaRPr lang="en-US" altLang="ko-KR" sz="714" b="1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74" name="Text Box 148"/>
            <p:cNvSpPr txBox="1">
              <a:spLocks noChangeArrowheads="1"/>
            </p:cNvSpPr>
            <p:nvPr/>
          </p:nvSpPr>
          <p:spPr bwMode="auto">
            <a:xfrm>
              <a:off x="2384191" y="2722383"/>
              <a:ext cx="362600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en-US" altLang="ko-KR" sz="643" kern="0" dirty="0" smtClean="0">
                  <a:solidFill>
                    <a:sysClr val="windowText" lastClr="000000"/>
                  </a:solidFill>
                  <a:ea typeface="맑은 고딕" panose="020B0503020000020004" pitchFamily="50" charset="-127"/>
                  <a:sym typeface="Wingdings 2" pitchFamily="18" charset="2"/>
                </a:rPr>
                <a:t>WAS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75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6729" y="2529042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6" name="그룹 75"/>
          <p:cNvGrpSpPr/>
          <p:nvPr/>
        </p:nvGrpSpPr>
        <p:grpSpPr>
          <a:xfrm>
            <a:off x="2326745" y="4932593"/>
            <a:ext cx="641522" cy="567755"/>
            <a:chOff x="2277323" y="2345899"/>
            <a:chExt cx="641522" cy="567755"/>
          </a:xfrm>
        </p:grpSpPr>
        <p:sp>
          <p:nvSpPr>
            <p:cNvPr id="78" name="직사각형 77"/>
            <p:cNvSpPr/>
            <p:nvPr/>
          </p:nvSpPr>
          <p:spPr>
            <a:xfrm>
              <a:off x="2348568" y="2345899"/>
              <a:ext cx="529087" cy="535681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53156" latinLnBrk="0">
                <a:defRPr/>
              </a:pPr>
              <a:endParaRPr lang="ko-KR" altLang="en-US" sz="1286" ker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92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5519" y="2516688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Text Box 148"/>
            <p:cNvSpPr txBox="1">
              <a:spLocks noChangeArrowheads="1"/>
            </p:cNvSpPr>
            <p:nvPr/>
          </p:nvSpPr>
          <p:spPr bwMode="auto">
            <a:xfrm>
              <a:off x="2277323" y="2351261"/>
              <a:ext cx="641522" cy="20223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714" b="1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선택적복지</a:t>
              </a:r>
              <a:endParaRPr lang="en-US" altLang="ko-KR" sz="714" b="1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94" name="Text Box 148"/>
            <p:cNvSpPr txBox="1">
              <a:spLocks noChangeArrowheads="1"/>
            </p:cNvSpPr>
            <p:nvPr/>
          </p:nvSpPr>
          <p:spPr bwMode="auto">
            <a:xfrm>
              <a:off x="2419457" y="2722383"/>
              <a:ext cx="292068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en-US" altLang="ko-KR" sz="643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DB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95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6729" y="2529042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625"/>
          <p:cNvGrpSpPr>
            <a:grpSpLocks noChangeAspect="1"/>
          </p:cNvGrpSpPr>
          <p:nvPr/>
        </p:nvGrpSpPr>
        <p:grpSpPr bwMode="auto">
          <a:xfrm>
            <a:off x="2576441" y="1729522"/>
            <a:ext cx="212986" cy="256829"/>
            <a:chOff x="5411" y="1733"/>
            <a:chExt cx="219" cy="260"/>
          </a:xfrm>
        </p:grpSpPr>
        <p:pic>
          <p:nvPicPr>
            <p:cNvPr id="119" name="Picture 626" descr="사람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0" y="1733"/>
              <a:ext cx="130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" name="Picture 627" descr="enternet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1" y="1857"/>
              <a:ext cx="14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1" name="Text Box 148"/>
          <p:cNvSpPr txBox="1">
            <a:spLocks noChangeArrowheads="1"/>
          </p:cNvSpPr>
          <p:nvPr/>
        </p:nvSpPr>
        <p:spPr bwMode="auto">
          <a:xfrm>
            <a:off x="1935887" y="1581667"/>
            <a:ext cx="758541" cy="29020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계열사임직원</a:t>
            </a:r>
            <a:endParaRPr lang="en-US" altLang="ko-KR" sz="643" kern="0" dirty="0" smtClean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  <a:p>
            <a:pPr marL="254005" indent="-254005" algn="ctr" defTabSz="653156" latinLnBrk="0">
              <a:defRPr/>
            </a:pPr>
            <a:r>
              <a:rPr lang="en-US" altLang="ko-KR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(</a:t>
            </a:r>
            <a:r>
              <a:rPr lang="ko-KR" altLang="en-US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온라인</a:t>
            </a:r>
            <a:r>
              <a:rPr lang="en-US" altLang="ko-KR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/</a:t>
            </a:r>
            <a:r>
              <a:rPr lang="ko-KR" altLang="en-US" sz="643" kern="0" dirty="0" err="1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모바일</a:t>
            </a:r>
            <a:r>
              <a:rPr lang="en-US" altLang="ko-KR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36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7273" y="206278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7" name="TextBox 81"/>
          <p:cNvSpPr txBox="1">
            <a:spLocks noChangeArrowheads="1"/>
          </p:cNvSpPr>
          <p:nvPr/>
        </p:nvSpPr>
        <p:spPr bwMode="auto">
          <a:xfrm>
            <a:off x="2238703" y="2073006"/>
            <a:ext cx="1457577" cy="159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grpSp>
        <p:nvGrpSpPr>
          <p:cNvPr id="138" name="Group 625"/>
          <p:cNvGrpSpPr>
            <a:grpSpLocks noChangeAspect="1"/>
          </p:cNvGrpSpPr>
          <p:nvPr/>
        </p:nvGrpSpPr>
        <p:grpSpPr bwMode="auto">
          <a:xfrm>
            <a:off x="3363156" y="1733638"/>
            <a:ext cx="212986" cy="256829"/>
            <a:chOff x="5411" y="1733"/>
            <a:chExt cx="219" cy="260"/>
          </a:xfrm>
        </p:grpSpPr>
        <p:pic>
          <p:nvPicPr>
            <p:cNvPr id="139" name="Picture 626" descr="사람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0" y="1733"/>
              <a:ext cx="130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627" descr="enternet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1" y="1857"/>
              <a:ext cx="14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1" name="Text Box 148"/>
          <p:cNvSpPr txBox="1">
            <a:spLocks noChangeArrowheads="1"/>
          </p:cNvSpPr>
          <p:nvPr/>
        </p:nvSpPr>
        <p:spPr bwMode="auto">
          <a:xfrm>
            <a:off x="3178223" y="1585783"/>
            <a:ext cx="704039" cy="1912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계열사 관리자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182" name="꺾인 연결선 181"/>
          <p:cNvCxnSpPr>
            <a:stCxn id="71" idx="3"/>
            <a:endCxn id="242" idx="1"/>
          </p:cNvCxnSpPr>
          <p:nvPr/>
        </p:nvCxnSpPr>
        <p:spPr>
          <a:xfrm flipV="1">
            <a:off x="2972389" y="2093576"/>
            <a:ext cx="951684" cy="1998865"/>
          </a:xfrm>
          <a:prstGeom prst="bentConnector3">
            <a:avLst>
              <a:gd name="adj1" fmla="val 50000"/>
            </a:avLst>
          </a:prstGeom>
          <a:ln w="9525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그룹 17"/>
          <p:cNvGrpSpPr/>
          <p:nvPr/>
        </p:nvGrpSpPr>
        <p:grpSpPr>
          <a:xfrm>
            <a:off x="341132" y="2862672"/>
            <a:ext cx="1479615" cy="1075820"/>
            <a:chOff x="-1728491" y="1643221"/>
            <a:chExt cx="1479615" cy="1075820"/>
          </a:xfrm>
        </p:grpSpPr>
        <p:cxnSp>
          <p:nvCxnSpPr>
            <p:cNvPr id="207" name="직선 연결선 926"/>
            <p:cNvCxnSpPr>
              <a:cxnSpLocks noChangeShapeType="1"/>
              <a:stCxn id="193" idx="2"/>
              <a:endCxn id="215" idx="0"/>
            </p:cNvCxnSpPr>
            <p:nvPr/>
          </p:nvCxnSpPr>
          <p:spPr bwMode="auto">
            <a:xfrm flipH="1">
              <a:off x="-1321012" y="2242411"/>
              <a:ext cx="313384" cy="113196"/>
            </a:xfrm>
            <a:prstGeom prst="line">
              <a:avLst/>
            </a:prstGeom>
            <a:noFill/>
            <a:ln w="9525" algn="ctr">
              <a:solidFill>
                <a:srgbClr val="5F5F5F"/>
              </a:solidFill>
              <a:round/>
              <a:headEnd/>
              <a:tailEnd/>
            </a:ln>
          </p:spPr>
        </p:cxnSp>
        <p:grpSp>
          <p:nvGrpSpPr>
            <p:cNvPr id="190" name="Group 51"/>
            <p:cNvGrpSpPr>
              <a:grpSpLocks/>
            </p:cNvGrpSpPr>
            <p:nvPr/>
          </p:nvGrpSpPr>
          <p:grpSpPr bwMode="auto">
            <a:xfrm>
              <a:off x="-1145676" y="1873703"/>
              <a:ext cx="259997" cy="288819"/>
              <a:chOff x="2330" y="3136"/>
              <a:chExt cx="686" cy="1040"/>
            </a:xfrm>
          </p:grpSpPr>
          <p:pic>
            <p:nvPicPr>
              <p:cNvPr id="191" name="Picture 52" descr="Server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92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193" name="Rectangle 57"/>
            <p:cNvSpPr>
              <a:spLocks noChangeArrowheads="1"/>
            </p:cNvSpPr>
            <p:nvPr/>
          </p:nvSpPr>
          <p:spPr bwMode="auto">
            <a:xfrm>
              <a:off x="-1260284" y="2130953"/>
              <a:ext cx="505311" cy="111458"/>
            </a:xfrm>
            <a:prstGeom prst="rect">
              <a:avLst/>
            </a:prstGeom>
            <a:solidFill>
              <a:srgbClr val="FFFFFF"/>
            </a:solidFill>
            <a:ln w="9525" algn="ctr">
              <a:solidFill>
                <a:srgbClr val="666666"/>
              </a:solidFill>
              <a:miter lim="800000"/>
              <a:headEnd/>
              <a:tailEnd/>
            </a:ln>
          </p:spPr>
          <p:txBody>
            <a:bodyPr lIns="18000" tIns="18000" rIns="18000" bIns="18000" anchor="ctr"/>
            <a:lstStyle/>
            <a:p>
              <a:pPr algn="ctr" fontAlgn="auto" latinLnBrk="0">
                <a:lnSpc>
                  <a:spcPct val="130000"/>
                </a:lnSpc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kumimoji="0" lang="en-US" altLang="ko-KR" sz="800" kern="0" dirty="0">
                  <a:solidFill>
                    <a:sysClr val="windowText" lastClr="000000"/>
                  </a:solidFill>
                  <a:latin typeface="맑은 고딕" pitchFamily="50" charset="-127"/>
                  <a:ea typeface="맑은 고딕" pitchFamily="50" charset="-127"/>
                </a:rPr>
                <a:t>Broker</a:t>
              </a:r>
            </a:p>
          </p:txBody>
        </p:sp>
        <p:cxnSp>
          <p:nvCxnSpPr>
            <p:cNvPr id="208" name="직선 연결선 927"/>
            <p:cNvCxnSpPr>
              <a:cxnSpLocks noChangeShapeType="1"/>
              <a:stCxn id="193" idx="2"/>
              <a:endCxn id="219" idx="0"/>
            </p:cNvCxnSpPr>
            <p:nvPr/>
          </p:nvCxnSpPr>
          <p:spPr bwMode="auto">
            <a:xfrm>
              <a:off x="-1007628" y="2242411"/>
              <a:ext cx="308577" cy="109074"/>
            </a:xfrm>
            <a:prstGeom prst="line">
              <a:avLst/>
            </a:prstGeom>
            <a:noFill/>
            <a:ln w="9525" algn="ctr">
              <a:solidFill>
                <a:srgbClr val="5F5F5F"/>
              </a:solidFill>
              <a:round/>
              <a:headEnd/>
              <a:tailEnd/>
            </a:ln>
          </p:spPr>
        </p:cxnSp>
        <p:grpSp>
          <p:nvGrpSpPr>
            <p:cNvPr id="214" name="Group 51"/>
            <p:cNvGrpSpPr>
              <a:grpSpLocks/>
            </p:cNvGrpSpPr>
            <p:nvPr/>
          </p:nvGrpSpPr>
          <p:grpSpPr bwMode="auto">
            <a:xfrm>
              <a:off x="-1450821" y="2355607"/>
              <a:ext cx="259997" cy="288819"/>
              <a:chOff x="2330" y="3136"/>
              <a:chExt cx="686" cy="1040"/>
            </a:xfrm>
          </p:grpSpPr>
          <p:pic>
            <p:nvPicPr>
              <p:cNvPr id="215" name="Picture 52" descr="Server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16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217" name="Rectangle 57"/>
            <p:cNvSpPr>
              <a:spLocks noChangeArrowheads="1"/>
            </p:cNvSpPr>
            <p:nvPr/>
          </p:nvSpPr>
          <p:spPr bwMode="auto">
            <a:xfrm>
              <a:off x="-1565429" y="2579905"/>
              <a:ext cx="505311" cy="111458"/>
            </a:xfrm>
            <a:prstGeom prst="rect">
              <a:avLst/>
            </a:prstGeom>
            <a:solidFill>
              <a:srgbClr val="FFFFFF"/>
            </a:solidFill>
            <a:ln w="9525" algn="ctr">
              <a:solidFill>
                <a:srgbClr val="666666"/>
              </a:solidFill>
              <a:miter lim="800000"/>
              <a:headEnd/>
              <a:tailEnd/>
            </a:ln>
          </p:spPr>
          <p:txBody>
            <a:bodyPr lIns="18000" tIns="18000" rIns="18000" bIns="18000" anchor="ctr"/>
            <a:lstStyle/>
            <a:p>
              <a:pPr algn="ctr" fontAlgn="auto" latinLnBrk="0">
                <a:lnSpc>
                  <a:spcPct val="130000"/>
                </a:lnSpc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kumimoji="0" lang="ko-KR" altLang="en-US" sz="800" kern="0" dirty="0" smtClean="0">
                  <a:solidFill>
                    <a:sysClr val="windowText" lastClr="000000"/>
                  </a:solidFill>
                  <a:ea typeface="맑은 고딕" pitchFamily="50" charset="-127"/>
                </a:rPr>
                <a:t>계열사</a:t>
              </a:r>
              <a:endParaRPr kumimoji="0" lang="en-US" altLang="ko-KR" sz="800" kern="0" dirty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grpSp>
          <p:nvGrpSpPr>
            <p:cNvPr id="218" name="Group 51"/>
            <p:cNvGrpSpPr>
              <a:grpSpLocks/>
            </p:cNvGrpSpPr>
            <p:nvPr/>
          </p:nvGrpSpPr>
          <p:grpSpPr bwMode="auto">
            <a:xfrm>
              <a:off x="-828860" y="2351485"/>
              <a:ext cx="259997" cy="288819"/>
              <a:chOff x="2330" y="3136"/>
              <a:chExt cx="686" cy="1040"/>
            </a:xfrm>
          </p:grpSpPr>
          <p:pic>
            <p:nvPicPr>
              <p:cNvPr id="219" name="Picture 52" descr="Server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330" y="3136"/>
                <a:ext cx="685" cy="10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20" name="Picture 53" descr="Generic Application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673" y="3671"/>
                <a:ext cx="343" cy="5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221" name="Rectangle 57"/>
            <p:cNvSpPr>
              <a:spLocks noChangeArrowheads="1"/>
            </p:cNvSpPr>
            <p:nvPr/>
          </p:nvSpPr>
          <p:spPr bwMode="auto">
            <a:xfrm>
              <a:off x="-943468" y="2575783"/>
              <a:ext cx="505311" cy="115580"/>
            </a:xfrm>
            <a:prstGeom prst="rect">
              <a:avLst/>
            </a:prstGeom>
            <a:solidFill>
              <a:srgbClr val="FFFFFF"/>
            </a:solidFill>
            <a:ln w="9525" algn="ctr">
              <a:solidFill>
                <a:srgbClr val="666666"/>
              </a:solidFill>
              <a:miter lim="800000"/>
              <a:headEnd/>
              <a:tailEnd/>
            </a:ln>
          </p:spPr>
          <p:txBody>
            <a:bodyPr lIns="18000" tIns="18000" rIns="18000" bIns="18000" anchor="ctr"/>
            <a:lstStyle/>
            <a:p>
              <a:pPr algn="ctr" fontAlgn="auto" latinLnBrk="0">
                <a:lnSpc>
                  <a:spcPct val="130000"/>
                </a:lnSpc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kumimoji="0" lang="ko-KR" altLang="en-US" sz="800" kern="0" dirty="0" smtClean="0">
                  <a:solidFill>
                    <a:sysClr val="windowText" lastClr="000000"/>
                  </a:solidFill>
                  <a:ea typeface="맑은 고딕" pitchFamily="50" charset="-127"/>
                </a:rPr>
                <a:t>계열사</a:t>
              </a:r>
              <a:endParaRPr kumimoji="0" lang="en-US" altLang="ko-KR" sz="800" kern="0" dirty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0" name="직사각형 239"/>
            <p:cNvSpPr/>
            <p:nvPr/>
          </p:nvSpPr>
          <p:spPr bwMode="auto">
            <a:xfrm>
              <a:off x="-1728491" y="1710178"/>
              <a:ext cx="1479615" cy="1008863"/>
            </a:xfrm>
            <a:prstGeom prst="rect">
              <a:avLst/>
            </a:prstGeom>
            <a:noFill/>
            <a:ln w="9525" cap="flat" cmpd="sng" algn="ctr">
              <a:solidFill>
                <a:schemeClr val="tx1">
                  <a:lumMod val="40000"/>
                  <a:lumOff val="6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84406" tIns="42203" rIns="84406" bIns="42203" numCol="1" rtlCol="0" anchor="ctr" anchorCtr="0" compatLnSpc="1">
              <a:prstTxWarp prst="textNoShape">
                <a:avLst/>
              </a:prstTxWarp>
            </a:bodyPr>
            <a:lstStyle/>
            <a:p>
              <a:pPr marL="123095" indent="-123095" defTabSz="844083" fontAlgn="base" latinLnBrk="0">
                <a:spcBef>
                  <a:spcPct val="0"/>
                </a:spcBef>
                <a:spcAft>
                  <a:spcPct val="0"/>
                </a:spcAft>
              </a:pPr>
              <a:endParaRPr lang="ko-KR" altLang="en-US" sz="738">
                <a:solidFill>
                  <a:schemeClr val="bg1"/>
                </a:solidFill>
                <a:latin typeface="돋움" pitchFamily="50" charset="-127"/>
                <a:ea typeface="돋움" pitchFamily="50" charset="-127"/>
              </a:endParaRPr>
            </a:p>
          </p:txBody>
        </p:sp>
        <p:sp>
          <p:nvSpPr>
            <p:cNvPr id="241" name="직사각형 240"/>
            <p:cNvSpPr/>
            <p:nvPr/>
          </p:nvSpPr>
          <p:spPr bwMode="auto">
            <a:xfrm>
              <a:off x="-1290812" y="1643221"/>
              <a:ext cx="702889" cy="199407"/>
            </a:xfrm>
            <a:prstGeom prst="rect">
              <a:avLst/>
            </a:prstGeom>
            <a:solidFill>
              <a:srgbClr val="B4B4B4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84406" tIns="42203" rIns="84406" bIns="42203" numCol="1" rtlCol="0" anchor="ctr" anchorCtr="0" compatLnSpc="1">
              <a:prstTxWarp prst="textNoShape">
                <a:avLst/>
              </a:prstTxWarp>
            </a:bodyPr>
            <a:lstStyle/>
            <a:p>
              <a:pPr marL="123095" indent="-123095" algn="ctr" defTabSz="844083" fontAlgn="base" latinLnBrk="0">
                <a:spcBef>
                  <a:spcPct val="0"/>
                </a:spcBef>
                <a:spcAft>
                  <a:spcPct val="0"/>
                </a:spcAft>
              </a:pPr>
              <a:r>
                <a:rPr lang="ko-KR" altLang="en-US" sz="800" dirty="0" smtClean="0">
                  <a:solidFill>
                    <a:schemeClr val="bg1"/>
                  </a:solidFill>
                  <a:ea typeface="맑은 고딕" panose="020B0503020000020004" pitchFamily="50" charset="-127"/>
                </a:rPr>
                <a:t>통합</a:t>
              </a:r>
              <a:r>
                <a:rPr lang="en-US" altLang="ko-KR" sz="800" dirty="0" smtClean="0">
                  <a:solidFill>
                    <a:schemeClr val="bg1"/>
                  </a:solidFill>
                  <a:ea typeface="맑은 고딕" panose="020B0503020000020004" pitchFamily="50" charset="-127"/>
                </a:rPr>
                <a:t>HRS</a:t>
              </a:r>
              <a:r>
                <a:rPr lang="ko-KR" altLang="en-US" sz="800" dirty="0" smtClean="0">
                  <a:solidFill>
                    <a:schemeClr val="bg1"/>
                  </a:solidFill>
                  <a:ea typeface="맑은 고딕" panose="020B0503020000020004" pitchFamily="50" charset="-127"/>
                </a:rPr>
                <a:t>그룹</a:t>
              </a:r>
              <a:endParaRPr lang="ko-KR" altLang="en-US" sz="800" dirty="0">
                <a:solidFill>
                  <a:schemeClr val="bg1"/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251" name="Text Box 177"/>
          <p:cNvSpPr txBox="1">
            <a:spLocks noChangeArrowheads="1"/>
          </p:cNvSpPr>
          <p:nvPr/>
        </p:nvSpPr>
        <p:spPr bwMode="auto">
          <a:xfrm>
            <a:off x="264394" y="2891497"/>
            <a:ext cx="453970" cy="20005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defTabSz="883649" eaLnBrk="0" latinLnBrk="0" hangingPunct="0"/>
            <a:r>
              <a:rPr lang="ko-KR" altLang="en-US" sz="700" dirty="0" err="1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그룹망</a:t>
            </a:r>
            <a:endParaRPr lang="ko-KR" altLang="en-US" sz="7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52" name="꺾인 연결선 251"/>
          <p:cNvCxnSpPr>
            <a:stCxn id="240" idx="3"/>
            <a:endCxn id="71" idx="1"/>
          </p:cNvCxnSpPr>
          <p:nvPr/>
        </p:nvCxnSpPr>
        <p:spPr>
          <a:xfrm>
            <a:off x="1820747" y="3434061"/>
            <a:ext cx="622555" cy="658380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5" name="Group 51"/>
          <p:cNvGrpSpPr>
            <a:grpSpLocks/>
          </p:cNvGrpSpPr>
          <p:nvPr/>
        </p:nvGrpSpPr>
        <p:grpSpPr bwMode="auto">
          <a:xfrm>
            <a:off x="1267470" y="4240255"/>
            <a:ext cx="259997" cy="288819"/>
            <a:chOff x="2330" y="3136"/>
            <a:chExt cx="686" cy="1040"/>
          </a:xfrm>
        </p:grpSpPr>
        <p:pic>
          <p:nvPicPr>
            <p:cNvPr id="268" name="Picture 52" descr="Server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330" y="3136"/>
              <a:ext cx="685" cy="10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69" name="Picture 53" descr="Generic Application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673" y="3671"/>
              <a:ext cx="343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56" name="Rectangle 57"/>
          <p:cNvSpPr>
            <a:spLocks noChangeArrowheads="1"/>
          </p:cNvSpPr>
          <p:nvPr/>
        </p:nvSpPr>
        <p:spPr bwMode="auto">
          <a:xfrm>
            <a:off x="1152862" y="4497505"/>
            <a:ext cx="505311" cy="111458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666666"/>
            </a:solidFill>
            <a:miter lim="800000"/>
            <a:headEnd/>
            <a:tailEnd/>
          </a:ln>
        </p:spPr>
        <p:txBody>
          <a:bodyPr lIns="18000" tIns="18000" rIns="18000" bIns="18000" anchor="ctr"/>
          <a:lstStyle/>
          <a:p>
            <a:pPr algn="ctr" fontAlgn="auto" latinLnBrk="0">
              <a:lnSpc>
                <a:spcPct val="130000"/>
              </a:lnSpc>
              <a:spcBef>
                <a:spcPct val="50000"/>
              </a:spcBef>
              <a:spcAft>
                <a:spcPts val="0"/>
              </a:spcAft>
              <a:defRPr/>
            </a:pPr>
            <a:r>
              <a:rPr kumimoji="0" lang="ko-KR" altLang="en-US" sz="800" kern="0" dirty="0" err="1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올앳</a:t>
            </a:r>
            <a:endParaRPr kumimoji="0" lang="en-US" altLang="ko-KR" sz="8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58" name="Group 51"/>
          <p:cNvGrpSpPr>
            <a:grpSpLocks/>
          </p:cNvGrpSpPr>
          <p:nvPr/>
        </p:nvGrpSpPr>
        <p:grpSpPr bwMode="auto">
          <a:xfrm>
            <a:off x="1275362" y="4722159"/>
            <a:ext cx="259997" cy="288819"/>
            <a:chOff x="2330" y="3136"/>
            <a:chExt cx="686" cy="1040"/>
          </a:xfrm>
        </p:grpSpPr>
        <p:pic>
          <p:nvPicPr>
            <p:cNvPr id="266" name="Picture 52" descr="Server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330" y="3136"/>
              <a:ext cx="685" cy="10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67" name="Picture 53" descr="Generic Application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673" y="3671"/>
              <a:ext cx="343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59" name="Rectangle 57"/>
          <p:cNvSpPr>
            <a:spLocks noChangeArrowheads="1"/>
          </p:cNvSpPr>
          <p:nvPr/>
        </p:nvSpPr>
        <p:spPr bwMode="auto">
          <a:xfrm>
            <a:off x="1160754" y="4946457"/>
            <a:ext cx="505311" cy="111458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666666"/>
            </a:solidFill>
            <a:miter lim="800000"/>
            <a:headEnd/>
            <a:tailEnd/>
          </a:ln>
        </p:spPr>
        <p:txBody>
          <a:bodyPr lIns="18000" tIns="18000" rIns="18000" bIns="18000" anchor="ctr"/>
          <a:lstStyle/>
          <a:p>
            <a:pPr algn="ctr" fontAlgn="auto" latinLnBrk="0">
              <a:lnSpc>
                <a:spcPct val="130000"/>
              </a:lnSpc>
              <a:spcBef>
                <a:spcPct val="50000"/>
              </a:spcBef>
              <a:spcAft>
                <a:spcPts val="0"/>
              </a:spcAft>
              <a:defRPr/>
            </a:pPr>
            <a:r>
              <a:rPr kumimoji="0" lang="ko-KR" altLang="en-US" sz="800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한화</a:t>
            </a:r>
            <a:endParaRPr kumimoji="0" lang="en-US" altLang="ko-KR" sz="8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2" name="직사각형 261"/>
          <p:cNvSpPr/>
          <p:nvPr/>
        </p:nvSpPr>
        <p:spPr bwMode="auto">
          <a:xfrm>
            <a:off x="977640" y="4150872"/>
            <a:ext cx="824161" cy="1008863"/>
          </a:xfrm>
          <a:prstGeom prst="rect">
            <a:avLst/>
          </a:prstGeom>
          <a:noFill/>
          <a:ln w="9525" cap="flat" cmpd="sng" algn="ctr">
            <a:solidFill>
              <a:schemeClr val="tx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4406" tIns="42203" rIns="84406" bIns="42203" numCol="1" rtlCol="0" anchor="ctr" anchorCtr="0" compatLnSpc="1">
            <a:prstTxWarp prst="textNoShape">
              <a:avLst/>
            </a:prstTxWarp>
          </a:bodyPr>
          <a:lstStyle/>
          <a:p>
            <a:pPr marL="123095" indent="-123095" defTabSz="844083" fontAlgn="base" latinLnBrk="0">
              <a:spcBef>
                <a:spcPct val="0"/>
              </a:spcBef>
              <a:spcAft>
                <a:spcPct val="0"/>
              </a:spcAft>
            </a:pPr>
            <a:endParaRPr lang="ko-KR" altLang="en-US" sz="738">
              <a:solidFill>
                <a:schemeClr val="bg1"/>
              </a:solidFill>
              <a:latin typeface="돋움" pitchFamily="50" charset="-127"/>
              <a:ea typeface="돋움" pitchFamily="50" charset="-127"/>
            </a:endParaRPr>
          </a:p>
        </p:txBody>
      </p:sp>
      <p:sp>
        <p:nvSpPr>
          <p:cNvPr id="270" name="Text Box 177"/>
          <p:cNvSpPr txBox="1">
            <a:spLocks noChangeArrowheads="1"/>
          </p:cNvSpPr>
          <p:nvPr/>
        </p:nvSpPr>
        <p:spPr bwMode="auto">
          <a:xfrm>
            <a:off x="912720" y="4112740"/>
            <a:ext cx="453970" cy="20005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defTabSz="883649" eaLnBrk="0" latinLnBrk="0" hangingPunct="0"/>
            <a:r>
              <a:rPr lang="ko-KR" altLang="en-US" sz="7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인터넷</a:t>
            </a:r>
            <a:endParaRPr lang="ko-KR" altLang="en-US" sz="7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75" name="꺾인 연결선 274"/>
          <p:cNvCxnSpPr>
            <a:stCxn id="262" idx="3"/>
          </p:cNvCxnSpPr>
          <p:nvPr/>
        </p:nvCxnSpPr>
        <p:spPr>
          <a:xfrm flipV="1">
            <a:off x="1801801" y="4238374"/>
            <a:ext cx="641501" cy="416930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" name="Group 51"/>
          <p:cNvGrpSpPr>
            <a:grpSpLocks/>
          </p:cNvGrpSpPr>
          <p:nvPr/>
        </p:nvGrpSpPr>
        <p:grpSpPr bwMode="auto">
          <a:xfrm>
            <a:off x="909118" y="2292011"/>
            <a:ext cx="259997" cy="288819"/>
            <a:chOff x="2330" y="3136"/>
            <a:chExt cx="686" cy="1040"/>
          </a:xfrm>
        </p:grpSpPr>
        <p:pic>
          <p:nvPicPr>
            <p:cNvPr id="277" name="Picture 52" descr="Server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330" y="3136"/>
              <a:ext cx="685" cy="10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78" name="Picture 53" descr="Generic Application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673" y="3671"/>
              <a:ext cx="343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79" name="Rectangle 57"/>
          <p:cNvSpPr>
            <a:spLocks noChangeArrowheads="1"/>
          </p:cNvSpPr>
          <p:nvPr/>
        </p:nvSpPr>
        <p:spPr bwMode="auto">
          <a:xfrm>
            <a:off x="794510" y="2549261"/>
            <a:ext cx="586135" cy="107292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666666"/>
            </a:solidFill>
            <a:miter lim="800000"/>
            <a:headEnd/>
            <a:tailEnd/>
          </a:ln>
        </p:spPr>
        <p:txBody>
          <a:bodyPr lIns="18000" tIns="18000" rIns="18000" bIns="18000" anchor="ctr"/>
          <a:lstStyle/>
          <a:p>
            <a:pPr algn="ctr" fontAlgn="auto" latinLnBrk="0">
              <a:lnSpc>
                <a:spcPct val="130000"/>
              </a:lnSpc>
              <a:spcBef>
                <a:spcPct val="50000"/>
              </a:spcBef>
              <a:spcAft>
                <a:spcPts val="0"/>
              </a:spcAft>
              <a:defRPr/>
            </a:pPr>
            <a:r>
              <a:rPr kumimoji="0" lang="ko-KR" altLang="en-US" sz="8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온라인</a:t>
            </a:r>
            <a:endParaRPr kumimoji="0" lang="en-US" altLang="ko-KR" sz="8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4" name="직사각형 283"/>
          <p:cNvSpPr/>
          <p:nvPr/>
        </p:nvSpPr>
        <p:spPr bwMode="auto">
          <a:xfrm>
            <a:off x="326303" y="2202628"/>
            <a:ext cx="1479615" cy="583663"/>
          </a:xfrm>
          <a:prstGeom prst="rect">
            <a:avLst/>
          </a:prstGeom>
          <a:noFill/>
          <a:ln w="9525" cap="flat" cmpd="sng" algn="ctr">
            <a:solidFill>
              <a:schemeClr val="tx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4406" tIns="42203" rIns="84406" bIns="42203" numCol="1" rtlCol="0" anchor="ctr" anchorCtr="0" compatLnSpc="1">
            <a:prstTxWarp prst="textNoShape">
              <a:avLst/>
            </a:prstTxWarp>
          </a:bodyPr>
          <a:lstStyle/>
          <a:p>
            <a:pPr marL="123095" indent="-123095" defTabSz="844083" fontAlgn="base" latinLnBrk="0">
              <a:spcBef>
                <a:spcPct val="0"/>
              </a:spcBef>
              <a:spcAft>
                <a:spcPct val="0"/>
              </a:spcAft>
            </a:pPr>
            <a:endParaRPr lang="ko-KR" altLang="en-US" sz="738">
              <a:solidFill>
                <a:schemeClr val="bg1"/>
              </a:solidFill>
              <a:latin typeface="돋움" pitchFamily="50" charset="-127"/>
              <a:ea typeface="돋움" pitchFamily="50" charset="-127"/>
            </a:endParaRPr>
          </a:p>
        </p:txBody>
      </p:sp>
      <p:sp>
        <p:nvSpPr>
          <p:cNvPr id="285" name="Text Box 177"/>
          <p:cNvSpPr txBox="1">
            <a:spLocks noChangeArrowheads="1"/>
          </p:cNvSpPr>
          <p:nvPr/>
        </p:nvSpPr>
        <p:spPr bwMode="auto">
          <a:xfrm>
            <a:off x="249565" y="2164496"/>
            <a:ext cx="453970" cy="20005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defTabSz="883649" eaLnBrk="0" latinLnBrk="0" hangingPunct="0"/>
            <a:r>
              <a:rPr lang="ko-KR" altLang="en-US" sz="7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인터넷</a:t>
            </a:r>
            <a:endParaRPr lang="ko-KR" altLang="en-US" sz="7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0" name="직사각형 289"/>
          <p:cNvSpPr/>
          <p:nvPr/>
        </p:nvSpPr>
        <p:spPr bwMode="auto">
          <a:xfrm>
            <a:off x="742755" y="2089642"/>
            <a:ext cx="702889" cy="199407"/>
          </a:xfrm>
          <a:prstGeom prst="rect">
            <a:avLst/>
          </a:prstGeom>
          <a:solidFill>
            <a:srgbClr val="B4B4B4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4406" tIns="42203" rIns="84406" bIns="42203" numCol="1" rtlCol="0" anchor="ctr" anchorCtr="0" compatLnSpc="1">
            <a:prstTxWarp prst="textNoShape">
              <a:avLst/>
            </a:prstTxWarp>
          </a:bodyPr>
          <a:lstStyle/>
          <a:p>
            <a:pPr marL="123095" indent="-123095" algn="ctr" defTabSz="844083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800" dirty="0" err="1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이지웰페어</a:t>
            </a:r>
            <a:endParaRPr lang="ko-KR" altLang="en-US" sz="8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91" name="AutoShape 73"/>
          <p:cNvSpPr>
            <a:spLocks noChangeArrowheads="1"/>
          </p:cNvSpPr>
          <p:nvPr/>
        </p:nvSpPr>
        <p:spPr bwMode="auto">
          <a:xfrm>
            <a:off x="1438952" y="2373093"/>
            <a:ext cx="366219" cy="199406"/>
          </a:xfrm>
          <a:prstGeom prst="roundRect">
            <a:avLst>
              <a:gd name="adj" fmla="val 1889"/>
            </a:avLst>
          </a:prstGeom>
          <a:solidFill>
            <a:schemeClr val="accent6">
              <a:lumMod val="75000"/>
            </a:schemeClr>
          </a:solidFill>
          <a:ln w="6350">
            <a:solidFill>
              <a:schemeClr val="accent1"/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 eaLnBrk="0" hangingPunct="0">
              <a:lnSpc>
                <a:spcPct val="120000"/>
              </a:lnSpc>
              <a:spcBef>
                <a:spcPct val="40000"/>
              </a:spcBef>
              <a:buSzPct val="120000"/>
            </a:pPr>
            <a:r>
              <a:rPr lang="en-US" altLang="ko-KR" sz="600" dirty="0" smtClean="0">
                <a:solidFill>
                  <a:srgbClr val="FFFF00"/>
                </a:solidFill>
                <a:latin typeface="맑은 고딕" pitchFamily="50" charset="-127"/>
                <a:ea typeface="맑은 고딕" pitchFamily="50" charset="-127"/>
              </a:rPr>
              <a:t>VPN</a:t>
            </a:r>
            <a:endParaRPr lang="ko-KR" altLang="en-US" sz="600" dirty="0">
              <a:solidFill>
                <a:srgbClr val="FFFF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99" name="직선 화살표 연결선 298"/>
          <p:cNvCxnSpPr>
            <a:stCxn id="308" idx="1"/>
            <a:endCxn id="309" idx="3"/>
          </p:cNvCxnSpPr>
          <p:nvPr/>
        </p:nvCxnSpPr>
        <p:spPr>
          <a:xfrm flipH="1">
            <a:off x="2169673" y="5352617"/>
            <a:ext cx="496308" cy="357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8" name="Picture 14" descr="data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5981" y="5264954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" name="Picture 14" descr="data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7621" y="5268532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0" name="Text Box 148"/>
          <p:cNvSpPr txBox="1">
            <a:spLocks noChangeArrowheads="1"/>
          </p:cNvSpPr>
          <p:nvPr/>
        </p:nvSpPr>
        <p:spPr bwMode="auto">
          <a:xfrm>
            <a:off x="2074236" y="5194280"/>
            <a:ext cx="5597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lang="en-US" altLang="ko-KR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(T/C)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31" name="그룹 30"/>
          <p:cNvGrpSpPr/>
          <p:nvPr/>
        </p:nvGrpSpPr>
        <p:grpSpPr>
          <a:xfrm>
            <a:off x="1851790" y="5483872"/>
            <a:ext cx="333746" cy="415498"/>
            <a:chOff x="1668939" y="5489117"/>
            <a:chExt cx="333746" cy="415498"/>
          </a:xfrm>
        </p:grpSpPr>
        <p:sp>
          <p:nvSpPr>
            <p:cNvPr id="312" name="Text Box 148"/>
            <p:cNvSpPr txBox="1">
              <a:spLocks noChangeArrowheads="1"/>
            </p:cNvSpPr>
            <p:nvPr/>
          </p:nvSpPr>
          <p:spPr bwMode="auto">
            <a:xfrm>
              <a:off x="1668939" y="5489117"/>
              <a:ext cx="333746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700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VTL</a:t>
              </a: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313" name="Picture 14" descr="data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8002" y="5568762"/>
              <a:ext cx="232052" cy="17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315" name="꺾인 연결선 314"/>
          <p:cNvCxnSpPr>
            <a:stCxn id="308" idx="2"/>
            <a:endCxn id="312" idx="3"/>
          </p:cNvCxnSpPr>
          <p:nvPr/>
        </p:nvCxnSpPr>
        <p:spPr>
          <a:xfrm rot="5400000">
            <a:off x="2358101" y="5267715"/>
            <a:ext cx="251342" cy="596471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6" name="Text Box 148"/>
          <p:cNvSpPr txBox="1">
            <a:spLocks noChangeArrowheads="1"/>
          </p:cNvSpPr>
          <p:nvPr/>
        </p:nvSpPr>
        <p:spPr bwMode="auto">
          <a:xfrm>
            <a:off x="2228791" y="5508475"/>
            <a:ext cx="513282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백업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3933218" y="2875245"/>
            <a:ext cx="1700302" cy="902586"/>
            <a:chOff x="4023836" y="2965863"/>
            <a:chExt cx="1700302" cy="902586"/>
          </a:xfrm>
        </p:grpSpPr>
        <p:sp>
          <p:nvSpPr>
            <p:cNvPr id="162" name="직사각형 161"/>
            <p:cNvSpPr/>
            <p:nvPr/>
          </p:nvSpPr>
          <p:spPr>
            <a:xfrm>
              <a:off x="4083567" y="3003220"/>
              <a:ext cx="1640571" cy="865229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FFFFFF">
                  <a:lumMod val="50000"/>
                </a:srgbClr>
              </a:solidFill>
              <a:prstDash val="solid"/>
            </a:ln>
            <a:effectLst/>
          </p:spPr>
          <p:txBody>
            <a:bodyPr wrap="none" lIns="36000" tIns="0" rIns="36000" bIns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b="0" i="0" u="none" strike="noStrike" kern="0" cap="none" spc="0" normalizeH="0" baseline="0" noProof="0" dirty="0">
                <a:ln>
                  <a:noFill/>
                </a:ln>
                <a:solidFill>
                  <a:srgbClr val="F04C3E">
                    <a:lumMod val="50000"/>
                  </a:srgbClr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163" name="직사각형 162"/>
            <p:cNvSpPr/>
            <p:nvPr/>
          </p:nvSpPr>
          <p:spPr>
            <a:xfrm>
              <a:off x="4153349" y="3262964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홈페이지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(HPP)</a:t>
              </a:r>
              <a:endParaRPr lang="en-US" altLang="ko-KR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endParaRPr>
            </a:p>
          </p:txBody>
        </p:sp>
        <p:sp>
          <p:nvSpPr>
            <p:cNvPr id="164" name="직사각형 163"/>
            <p:cNvSpPr/>
            <p:nvPr/>
          </p:nvSpPr>
          <p:spPr>
            <a:xfrm>
              <a:off x="4912118" y="3264063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IT</a:t>
              </a:r>
              <a:r>
                <a:rPr lang="ko-KR" altLang="en-US" sz="700" dirty="0" err="1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거버넌스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(ICT)</a:t>
              </a:r>
            </a:p>
          </p:txBody>
        </p:sp>
        <p:sp>
          <p:nvSpPr>
            <p:cNvPr id="165" name="직사각형 164"/>
            <p:cNvSpPr/>
            <p:nvPr/>
          </p:nvSpPr>
          <p:spPr>
            <a:xfrm>
              <a:off x="4153349" y="3458059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err="1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스마트폰앱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(SO1)</a:t>
              </a:r>
            </a:p>
          </p:txBody>
        </p:sp>
        <p:sp>
          <p:nvSpPr>
            <p:cNvPr id="166" name="직사각형 165"/>
            <p:cNvSpPr/>
            <p:nvPr/>
          </p:nvSpPr>
          <p:spPr>
            <a:xfrm>
              <a:off x="4910543" y="3461026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고객상담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(CUC)</a:t>
              </a:r>
            </a:p>
          </p:txBody>
        </p:sp>
        <p:sp>
          <p:nvSpPr>
            <p:cNvPr id="167" name="직사각형 166"/>
            <p:cNvSpPr/>
            <p:nvPr/>
          </p:nvSpPr>
          <p:spPr>
            <a:xfrm>
              <a:off x="4153349" y="3661519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외주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TM(ETM)</a:t>
              </a:r>
            </a:p>
          </p:txBody>
        </p:sp>
        <p:sp>
          <p:nvSpPr>
            <p:cNvPr id="168" name="직사각형 167"/>
            <p:cNvSpPr/>
            <p:nvPr/>
          </p:nvSpPr>
          <p:spPr>
            <a:xfrm>
              <a:off x="4910543" y="3660461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구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.</a:t>
              </a:r>
              <a:r>
                <a:rPr lang="ko-KR" altLang="en-US" sz="700" dirty="0" err="1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웨딩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(WDD)</a:t>
              </a:r>
            </a:p>
          </p:txBody>
        </p:sp>
        <p:sp>
          <p:nvSpPr>
            <p:cNvPr id="142" name="TextBox 22"/>
            <p:cNvSpPr txBox="1">
              <a:spLocks noChangeArrowheads="1"/>
            </p:cNvSpPr>
            <p:nvPr/>
          </p:nvSpPr>
          <p:spPr bwMode="auto">
            <a:xfrm>
              <a:off x="4125229" y="3017499"/>
              <a:ext cx="656778" cy="21544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739CDF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ctr" defTabSz="883649">
                <a:defRPr/>
              </a:pPr>
              <a:r>
                <a:rPr lang="en-US" altLang="ko-KR" sz="800" b="1" dirty="0" smtClean="0">
                  <a:solidFill>
                    <a:prstClr val="black"/>
                  </a:solidFill>
                  <a:latin typeface="맑은 고딕" pitchFamily="50" charset="-127"/>
                  <a:ea typeface="맑은 고딕" pitchFamily="50" charset="-127"/>
                </a:rPr>
                <a:t>EAI(EMS)</a:t>
              </a:r>
              <a:endParaRPr lang="ko-KR" altLang="en-US" sz="800" b="1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pic>
          <p:nvPicPr>
            <p:cNvPr id="143" name="Picture 99" descr="Picture3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023836" y="2965863"/>
              <a:ext cx="199018" cy="2917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7" name="그룹 16"/>
          <p:cNvGrpSpPr/>
          <p:nvPr/>
        </p:nvGrpSpPr>
        <p:grpSpPr>
          <a:xfrm>
            <a:off x="3937715" y="3785721"/>
            <a:ext cx="1700302" cy="1337323"/>
            <a:chOff x="4028333" y="3876339"/>
            <a:chExt cx="1700302" cy="1337323"/>
          </a:xfrm>
        </p:grpSpPr>
        <p:sp>
          <p:nvSpPr>
            <p:cNvPr id="144" name="직사각형 143"/>
            <p:cNvSpPr/>
            <p:nvPr/>
          </p:nvSpPr>
          <p:spPr>
            <a:xfrm>
              <a:off x="4088064" y="3913696"/>
              <a:ext cx="1640571" cy="1299966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FFFFFF">
                  <a:lumMod val="50000"/>
                </a:srgbClr>
              </a:solidFill>
              <a:prstDash val="solid"/>
            </a:ln>
            <a:effectLst/>
          </p:spPr>
          <p:txBody>
            <a:bodyPr wrap="none" lIns="36000" tIns="0" rIns="36000" bIns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b="0" i="0" u="none" strike="noStrike" kern="0" cap="none" spc="0" normalizeH="0" baseline="0" noProof="0" dirty="0">
                <a:ln>
                  <a:noFill/>
                </a:ln>
                <a:solidFill>
                  <a:srgbClr val="F04C3E">
                    <a:lumMod val="50000"/>
                  </a:srgbClr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155" name="직사각형 154"/>
            <p:cNvSpPr/>
            <p:nvPr/>
          </p:nvSpPr>
          <p:spPr>
            <a:xfrm>
              <a:off x="4157846" y="4181678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영업회계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(ACC))</a:t>
              </a:r>
              <a:endParaRPr lang="en-US" altLang="ko-KR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endParaRPr>
            </a:p>
          </p:txBody>
        </p:sp>
        <p:sp>
          <p:nvSpPr>
            <p:cNvPr id="156" name="직사각형 155"/>
            <p:cNvSpPr/>
            <p:nvPr/>
          </p:nvSpPr>
          <p:spPr>
            <a:xfrm>
              <a:off x="4916615" y="4182777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계약관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리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(COT)</a:t>
              </a:r>
            </a:p>
          </p:txBody>
        </p:sp>
        <p:sp>
          <p:nvSpPr>
            <p:cNvPr id="157" name="직사각형 156"/>
            <p:cNvSpPr/>
            <p:nvPr/>
          </p:nvSpPr>
          <p:spPr>
            <a:xfrm>
              <a:off x="4157846" y="4376773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청구입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금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(BNP)</a:t>
              </a:r>
            </a:p>
          </p:txBody>
        </p:sp>
        <p:sp>
          <p:nvSpPr>
            <p:cNvPr id="158" name="직사각형 157"/>
            <p:cNvSpPr/>
            <p:nvPr/>
          </p:nvSpPr>
          <p:spPr>
            <a:xfrm>
              <a:off x="4915040" y="4379740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파트너관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리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(PTN)</a:t>
              </a:r>
            </a:p>
          </p:txBody>
        </p:sp>
        <p:sp>
          <p:nvSpPr>
            <p:cNvPr id="159" name="직사각형 158"/>
            <p:cNvSpPr/>
            <p:nvPr/>
          </p:nvSpPr>
          <p:spPr>
            <a:xfrm>
              <a:off x="4157846" y="4580233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고객관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리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(CUS)</a:t>
              </a:r>
            </a:p>
          </p:txBody>
        </p:sp>
        <p:sp>
          <p:nvSpPr>
            <p:cNvPr id="160" name="직사각형 159"/>
            <p:cNvSpPr/>
            <p:nvPr/>
          </p:nvSpPr>
          <p:spPr>
            <a:xfrm>
              <a:off x="4915040" y="4579175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ADW(ADW)</a:t>
              </a:r>
            </a:p>
          </p:txBody>
        </p:sp>
        <p:sp>
          <p:nvSpPr>
            <p:cNvPr id="161" name="TextBox 22"/>
            <p:cNvSpPr txBox="1">
              <a:spLocks noChangeArrowheads="1"/>
            </p:cNvSpPr>
            <p:nvPr/>
          </p:nvSpPr>
          <p:spPr bwMode="auto">
            <a:xfrm>
              <a:off x="4129726" y="3927975"/>
              <a:ext cx="656778" cy="21544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739CDF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ctr" defTabSz="883649">
                <a:defRPr/>
              </a:pPr>
              <a:r>
                <a:rPr lang="en-US" altLang="ko-KR" sz="800" b="1" dirty="0" smtClean="0">
                  <a:solidFill>
                    <a:prstClr val="black"/>
                  </a:solidFill>
                  <a:latin typeface="맑은 고딕" pitchFamily="50" charset="-127"/>
                  <a:ea typeface="맑은 고딕" pitchFamily="50" charset="-127"/>
                </a:rPr>
                <a:t>EAI(MFT)</a:t>
              </a:r>
              <a:endParaRPr lang="ko-KR" altLang="en-US" sz="800" b="1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pic>
          <p:nvPicPr>
            <p:cNvPr id="183" name="Picture 99" descr="Picture3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028333" y="3876339"/>
              <a:ext cx="199018" cy="2917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84" name="직사각형 183"/>
            <p:cNvSpPr/>
            <p:nvPr/>
          </p:nvSpPr>
          <p:spPr>
            <a:xfrm>
              <a:off x="4161962" y="4790299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매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출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(SAL)</a:t>
              </a:r>
            </a:p>
          </p:txBody>
        </p:sp>
        <p:sp>
          <p:nvSpPr>
            <p:cNvPr id="185" name="직사각형 184"/>
            <p:cNvSpPr/>
            <p:nvPr/>
          </p:nvSpPr>
          <p:spPr>
            <a:xfrm>
              <a:off x="4919156" y="4789241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윤리경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영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(AU2)</a:t>
              </a:r>
            </a:p>
          </p:txBody>
        </p:sp>
        <p:sp>
          <p:nvSpPr>
            <p:cNvPr id="186" name="직사각형 185"/>
            <p:cNvSpPr/>
            <p:nvPr/>
          </p:nvSpPr>
          <p:spPr>
            <a:xfrm>
              <a:off x="4157843" y="4992127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정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산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(STS)</a:t>
              </a:r>
            </a:p>
          </p:txBody>
        </p:sp>
        <p:sp>
          <p:nvSpPr>
            <p:cNvPr id="187" name="직사각형 186"/>
            <p:cNvSpPr/>
            <p:nvPr/>
          </p:nvSpPr>
          <p:spPr>
            <a:xfrm>
              <a:off x="4915037" y="4991069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쇼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핑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-</a:t>
              </a:r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포인트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(WP1)</a:t>
              </a:r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3933218" y="5147409"/>
            <a:ext cx="1700302" cy="724389"/>
            <a:chOff x="4023836" y="5238027"/>
            <a:chExt cx="1700302" cy="724389"/>
          </a:xfrm>
        </p:grpSpPr>
        <p:sp>
          <p:nvSpPr>
            <p:cNvPr id="188" name="직사각형 187"/>
            <p:cNvSpPr/>
            <p:nvPr/>
          </p:nvSpPr>
          <p:spPr>
            <a:xfrm>
              <a:off x="4083567" y="5275384"/>
              <a:ext cx="1640571" cy="687032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FFFFFF">
                  <a:lumMod val="50000"/>
                </a:srgbClr>
              </a:solidFill>
              <a:prstDash val="solid"/>
            </a:ln>
            <a:effectLst/>
          </p:spPr>
          <p:txBody>
            <a:bodyPr wrap="none" lIns="36000" tIns="0" rIns="36000" bIns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b="0" i="0" u="none" strike="noStrike" kern="0" cap="none" spc="0" normalizeH="0" baseline="0" noProof="0" dirty="0">
                <a:ln>
                  <a:noFill/>
                </a:ln>
                <a:solidFill>
                  <a:srgbClr val="F04C3E">
                    <a:lumMod val="50000"/>
                  </a:srgbClr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189" name="직사각형 188"/>
            <p:cNvSpPr/>
            <p:nvPr/>
          </p:nvSpPr>
          <p:spPr>
            <a:xfrm>
              <a:off x="4153349" y="5535128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err="1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이지웰페어</a:t>
              </a:r>
              <a:endParaRPr lang="en-US" altLang="ko-KR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endParaRPr>
            </a:p>
          </p:txBody>
        </p:sp>
        <p:sp>
          <p:nvSpPr>
            <p:cNvPr id="194" name="직사각형 193"/>
            <p:cNvSpPr/>
            <p:nvPr/>
          </p:nvSpPr>
          <p:spPr>
            <a:xfrm>
              <a:off x="4912118" y="5536227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err="1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리빙프라자</a:t>
              </a:r>
              <a:endPara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5" name="직사각형 194"/>
            <p:cNvSpPr/>
            <p:nvPr/>
          </p:nvSpPr>
          <p:spPr>
            <a:xfrm>
              <a:off x="4153349" y="5730223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err="1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세메스</a:t>
              </a:r>
              <a:endPara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6" name="직사각형 195"/>
            <p:cNvSpPr/>
            <p:nvPr/>
          </p:nvSpPr>
          <p:spPr>
            <a:xfrm>
              <a:off x="4910543" y="5733190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err="1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삼성스테코</a:t>
              </a:r>
              <a:endPara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9" name="TextBox 22"/>
            <p:cNvSpPr txBox="1">
              <a:spLocks noChangeArrowheads="1"/>
            </p:cNvSpPr>
            <p:nvPr/>
          </p:nvSpPr>
          <p:spPr bwMode="auto">
            <a:xfrm>
              <a:off x="4125229" y="5289663"/>
              <a:ext cx="656778" cy="21544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739CDF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ctr" defTabSz="883649">
                <a:defRPr/>
              </a:pPr>
              <a:r>
                <a:rPr lang="en-US" altLang="ko-KR" sz="800" b="1" dirty="0" smtClean="0">
                  <a:solidFill>
                    <a:prstClr val="black"/>
                  </a:solidFill>
                  <a:latin typeface="맑은 고딕" pitchFamily="50" charset="-127"/>
                  <a:ea typeface="맑은 고딕" pitchFamily="50" charset="-127"/>
                </a:rPr>
                <a:t>FEP(</a:t>
              </a:r>
              <a:r>
                <a:rPr lang="ko-KR" altLang="en-US" sz="800" b="1" dirty="0" smtClean="0">
                  <a:solidFill>
                    <a:prstClr val="black"/>
                  </a:solidFill>
                  <a:latin typeface="맑은 고딕" pitchFamily="50" charset="-127"/>
                  <a:ea typeface="맑은 고딕" pitchFamily="50" charset="-127"/>
                </a:rPr>
                <a:t>배치</a:t>
              </a:r>
              <a:r>
                <a:rPr lang="en-US" altLang="ko-KR" sz="800" b="1" dirty="0">
                  <a:solidFill>
                    <a:prstClr val="black"/>
                  </a:solidFill>
                  <a:latin typeface="맑은 고딕" pitchFamily="50" charset="-127"/>
                  <a:ea typeface="맑은 고딕" pitchFamily="50" charset="-127"/>
                </a:rPr>
                <a:t>)</a:t>
              </a:r>
              <a:endParaRPr lang="ko-KR" altLang="en-US" sz="800" b="1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pic>
          <p:nvPicPr>
            <p:cNvPr id="200" name="Picture 99" descr="Picture3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023836" y="5238027"/>
              <a:ext cx="199018" cy="2917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20" name="그룹 19"/>
          <p:cNvGrpSpPr/>
          <p:nvPr/>
        </p:nvGrpSpPr>
        <p:grpSpPr>
          <a:xfrm>
            <a:off x="3924073" y="1947700"/>
            <a:ext cx="1700302" cy="919655"/>
            <a:chOff x="4014691" y="2038318"/>
            <a:chExt cx="1700302" cy="919655"/>
          </a:xfrm>
        </p:grpSpPr>
        <p:sp>
          <p:nvSpPr>
            <p:cNvPr id="205" name="직사각형 204"/>
            <p:cNvSpPr/>
            <p:nvPr/>
          </p:nvSpPr>
          <p:spPr>
            <a:xfrm>
              <a:off x="4074422" y="2075675"/>
              <a:ext cx="1640571" cy="882298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FFFFFF">
                  <a:lumMod val="50000"/>
                </a:srgbClr>
              </a:solidFill>
              <a:prstDash val="solid"/>
            </a:ln>
            <a:effectLst/>
          </p:spPr>
          <p:txBody>
            <a:bodyPr wrap="none" lIns="36000" tIns="0" rIns="36000" bIns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b="0" i="0" u="none" strike="noStrike" kern="0" cap="none" spc="0" normalizeH="0" baseline="0" noProof="0" dirty="0">
                <a:ln>
                  <a:noFill/>
                </a:ln>
                <a:solidFill>
                  <a:srgbClr val="F04C3E">
                    <a:lumMod val="50000"/>
                  </a:srgbClr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206" name="직사각형 205"/>
            <p:cNvSpPr/>
            <p:nvPr/>
          </p:nvSpPr>
          <p:spPr>
            <a:xfrm>
              <a:off x="4144204" y="2343657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승인공</a:t>
              </a:r>
              <a:r>
                <a:rPr lang="ko-KR" altLang="en-US" sz="700" dirty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통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</a:rPr>
                <a:t>(ATC)</a:t>
              </a:r>
              <a:endParaRPr lang="en-US" altLang="ko-KR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endParaRPr>
            </a:p>
          </p:txBody>
        </p:sp>
        <p:sp>
          <p:nvSpPr>
            <p:cNvPr id="209" name="직사각형 208"/>
            <p:cNvSpPr/>
            <p:nvPr/>
          </p:nvSpPr>
          <p:spPr>
            <a:xfrm>
              <a:off x="4902973" y="2344756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고객관리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(CUS)</a:t>
              </a:r>
            </a:p>
          </p:txBody>
        </p:sp>
        <p:sp>
          <p:nvSpPr>
            <p:cNvPr id="210" name="직사각형 209"/>
            <p:cNvSpPr/>
            <p:nvPr/>
          </p:nvSpPr>
          <p:spPr>
            <a:xfrm>
              <a:off x="4144204" y="2538752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err="1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이메일발</a:t>
              </a:r>
              <a:r>
                <a:rPr lang="ko-KR" altLang="en-US" sz="700" dirty="0" err="1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송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(EHU)</a:t>
              </a:r>
            </a:p>
          </p:txBody>
        </p:sp>
        <p:sp>
          <p:nvSpPr>
            <p:cNvPr id="211" name="직사각형 210"/>
            <p:cNvSpPr/>
            <p:nvPr/>
          </p:nvSpPr>
          <p:spPr>
            <a:xfrm>
              <a:off x="4901398" y="2541719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IT-SMART(IT1)</a:t>
              </a:r>
            </a:p>
          </p:txBody>
        </p:sp>
        <p:sp>
          <p:nvSpPr>
            <p:cNvPr id="212" name="직사각형 211"/>
            <p:cNvSpPr/>
            <p:nvPr/>
          </p:nvSpPr>
          <p:spPr>
            <a:xfrm>
              <a:off x="4144204" y="2742212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매출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(SAL)</a:t>
              </a:r>
            </a:p>
          </p:txBody>
        </p:sp>
        <p:sp>
          <p:nvSpPr>
            <p:cNvPr id="213" name="직사각형 212"/>
            <p:cNvSpPr/>
            <p:nvPr/>
          </p:nvSpPr>
          <p:spPr>
            <a:xfrm>
              <a:off x="4901398" y="2741154"/>
              <a:ext cx="724666" cy="18026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0" rIns="36000" bIns="0" rtlCol="0" anchor="ctr" anchorCtr="0"/>
            <a:lstStyle/>
            <a:p>
              <a:pPr algn="ctr"/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SMS</a:t>
              </a:r>
              <a:r>
                <a:rPr lang="ko-KR" altLang="en-US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발송</a:t>
              </a:r>
              <a:r>
                <a:rPr lang="en-US" altLang="ko-KR" sz="700" dirty="0" smtClean="0">
                  <a:solidFill>
                    <a:schemeClr val="accent5">
                      <a:lumMod val="50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(SHU)</a:t>
              </a:r>
            </a:p>
          </p:txBody>
        </p:sp>
        <p:sp>
          <p:nvSpPr>
            <p:cNvPr id="225" name="TextBox 22"/>
            <p:cNvSpPr txBox="1">
              <a:spLocks noChangeArrowheads="1"/>
            </p:cNvSpPr>
            <p:nvPr/>
          </p:nvSpPr>
          <p:spPr bwMode="auto">
            <a:xfrm>
              <a:off x="4116084" y="2089954"/>
              <a:ext cx="656778" cy="21544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739CDF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ctr" defTabSz="883649">
                <a:defRPr/>
              </a:pPr>
              <a:r>
                <a:rPr lang="en-US" altLang="ko-KR" sz="800" b="1" dirty="0" smtClean="0">
                  <a:solidFill>
                    <a:prstClr val="black"/>
                  </a:solidFill>
                  <a:latin typeface="맑은 고딕" pitchFamily="50" charset="-127"/>
                  <a:ea typeface="맑은 고딕" pitchFamily="50" charset="-127"/>
                </a:rPr>
                <a:t>MCI</a:t>
              </a:r>
              <a:endParaRPr lang="ko-KR" altLang="en-US" sz="800" b="1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pic>
          <p:nvPicPr>
            <p:cNvPr id="242" name="Picture 99" descr="Picture3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014691" y="2038318"/>
              <a:ext cx="199018" cy="2917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170" name="직선 화살표 연결선 24"/>
          <p:cNvCxnSpPr>
            <a:stCxn id="136" idx="2"/>
            <a:endCxn id="171" idx="0"/>
          </p:cNvCxnSpPr>
          <p:nvPr/>
        </p:nvCxnSpPr>
        <p:spPr>
          <a:xfrm rot="5400000">
            <a:off x="2609515" y="2364120"/>
            <a:ext cx="466855" cy="25248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직사각형 170"/>
          <p:cNvSpPr/>
          <p:nvPr/>
        </p:nvSpPr>
        <p:spPr bwMode="auto">
          <a:xfrm>
            <a:off x="2255179" y="2723789"/>
            <a:ext cx="923044" cy="899997"/>
          </a:xfrm>
          <a:prstGeom prst="rect">
            <a:avLst/>
          </a:prstGeom>
          <a:noFill/>
          <a:ln w="9525" cap="flat" cmpd="sng" algn="ctr">
            <a:solidFill>
              <a:schemeClr val="tx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4406" tIns="42203" rIns="84406" bIns="42203" numCol="1" rtlCol="0" anchor="ctr" anchorCtr="0" compatLnSpc="1">
            <a:prstTxWarp prst="textNoShape">
              <a:avLst/>
            </a:prstTxWarp>
          </a:bodyPr>
          <a:lstStyle/>
          <a:p>
            <a:pPr marL="123095" indent="-123095" defTabSz="844083" fontAlgn="base" latinLnBrk="0">
              <a:spcBef>
                <a:spcPct val="0"/>
              </a:spcBef>
              <a:spcAft>
                <a:spcPct val="0"/>
              </a:spcAft>
            </a:pPr>
            <a:endParaRPr lang="ko-KR" altLang="en-US" sz="738">
              <a:solidFill>
                <a:schemeClr val="bg1"/>
              </a:solidFill>
              <a:latin typeface="돋움" pitchFamily="50" charset="-127"/>
              <a:ea typeface="돋움" pitchFamily="50" charset="-127"/>
            </a:endParaRPr>
          </a:p>
        </p:txBody>
      </p:sp>
      <p:sp>
        <p:nvSpPr>
          <p:cNvPr id="172" name="직사각형 171"/>
          <p:cNvSpPr/>
          <p:nvPr/>
        </p:nvSpPr>
        <p:spPr bwMode="auto">
          <a:xfrm>
            <a:off x="2267440" y="2714689"/>
            <a:ext cx="516715" cy="199407"/>
          </a:xfrm>
          <a:prstGeom prst="rect">
            <a:avLst/>
          </a:prstGeom>
          <a:solidFill>
            <a:srgbClr val="B4B4B4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4406" tIns="42203" rIns="84406" bIns="42203" numCol="1" rtlCol="0" anchor="ctr" anchorCtr="0" compatLnSpc="1">
            <a:prstTxWarp prst="textNoShape">
              <a:avLst/>
            </a:prstTxWarp>
          </a:bodyPr>
          <a:lstStyle/>
          <a:p>
            <a:pPr marL="123095" indent="-123095" algn="ctr" defTabSz="844083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DMZ</a:t>
            </a:r>
            <a:endParaRPr lang="ko-KR" altLang="en-US" sz="7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173" name="직선 연결선 172"/>
          <p:cNvCxnSpPr>
            <a:stCxn id="61" idx="2"/>
            <a:endCxn id="71" idx="0"/>
          </p:cNvCxnSpPr>
          <p:nvPr/>
        </p:nvCxnSpPr>
        <p:spPr>
          <a:xfrm flipH="1">
            <a:off x="2707846" y="3499425"/>
            <a:ext cx="4122" cy="32517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직선 연결선 173"/>
          <p:cNvCxnSpPr>
            <a:stCxn id="74" idx="2"/>
            <a:endCxn id="78" idx="0"/>
          </p:cNvCxnSpPr>
          <p:nvPr/>
        </p:nvCxnSpPr>
        <p:spPr>
          <a:xfrm>
            <a:off x="2660225" y="4392355"/>
            <a:ext cx="2309" cy="54023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꺾인 연결선 174"/>
          <p:cNvCxnSpPr>
            <a:stCxn id="71" idx="3"/>
            <a:endCxn id="143" idx="1"/>
          </p:cNvCxnSpPr>
          <p:nvPr/>
        </p:nvCxnSpPr>
        <p:spPr>
          <a:xfrm flipV="1">
            <a:off x="2972389" y="3021121"/>
            <a:ext cx="960829" cy="1071320"/>
          </a:xfrm>
          <a:prstGeom prst="bentConnector3">
            <a:avLst>
              <a:gd name="adj1" fmla="val 50000"/>
            </a:avLst>
          </a:prstGeom>
          <a:ln w="9525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꺾인 연결선 175"/>
          <p:cNvCxnSpPr>
            <a:stCxn id="71" idx="3"/>
            <a:endCxn id="183" idx="1"/>
          </p:cNvCxnSpPr>
          <p:nvPr/>
        </p:nvCxnSpPr>
        <p:spPr>
          <a:xfrm flipV="1">
            <a:off x="2972389" y="3931597"/>
            <a:ext cx="965326" cy="160844"/>
          </a:xfrm>
          <a:prstGeom prst="bentConnector3">
            <a:avLst>
              <a:gd name="adj1" fmla="val 50000"/>
            </a:avLst>
          </a:prstGeom>
          <a:ln w="9525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직사각형 197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01" name="직사각형 200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7141895" y="1881264"/>
            <a:ext cx="2379202" cy="32932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/>
              <a:t>리눅스 </a:t>
            </a:r>
            <a:r>
              <a:rPr lang="en-US" altLang="ko-KR" dirty="0" smtClean="0"/>
              <a:t>OS </a:t>
            </a:r>
            <a:r>
              <a:rPr lang="ko-KR" altLang="en-US" dirty="0" smtClean="0"/>
              <a:t>기반에 오픈소스 </a:t>
            </a:r>
            <a:r>
              <a:rPr lang="en-US" altLang="ko-KR" dirty="0" smtClean="0"/>
              <a:t>S/W(Apache, Jboss)</a:t>
            </a:r>
            <a:r>
              <a:rPr lang="ko-KR" altLang="en-US" dirty="0" smtClean="0"/>
              <a:t>로 구성하여 인프라 개선</a:t>
            </a:r>
            <a:endParaRPr lang="en-US" altLang="ko-KR" dirty="0" smtClean="0"/>
          </a:p>
          <a:p>
            <a:r>
              <a:rPr lang="ko-KR" altLang="en-US" dirty="0" smtClean="0"/>
              <a:t>운영</a:t>
            </a:r>
            <a:r>
              <a:rPr lang="en-US" altLang="ko-KR" dirty="0"/>
              <a:t>, </a:t>
            </a:r>
            <a:r>
              <a:rPr lang="ko-KR" altLang="en-US" dirty="0" smtClean="0"/>
              <a:t>개발</a:t>
            </a:r>
            <a:r>
              <a:rPr lang="en-US" altLang="ko-KR" dirty="0"/>
              <a:t>, DR </a:t>
            </a:r>
            <a:r>
              <a:rPr lang="ko-KR" altLang="en-US" dirty="0"/>
              <a:t>시스템으로 </a:t>
            </a:r>
            <a:r>
              <a:rPr lang="ko-KR" altLang="en-US" dirty="0" smtClean="0"/>
              <a:t>목적 별 구성</a:t>
            </a:r>
            <a:endParaRPr lang="en-US" altLang="ko-KR" dirty="0" smtClean="0"/>
          </a:p>
          <a:p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WEB, WAS, DB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로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구성함</a:t>
            </a:r>
            <a:endParaRPr lang="en-US" altLang="ko-KR" dirty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삼성 그룹 계열사 전 임직원 및 일부 계약직원</a:t>
            </a:r>
            <a:endParaRPr lang="en-US" altLang="ko-KR" dirty="0" smtClean="0"/>
          </a:p>
          <a:p>
            <a:r>
              <a:rPr lang="ko-KR" altLang="en-US" dirty="0" smtClean="0"/>
              <a:t>서비스</a:t>
            </a:r>
            <a:r>
              <a:rPr lang="ko-KR" altLang="en-US" dirty="0"/>
              <a:t>는 </a:t>
            </a:r>
            <a:r>
              <a:rPr lang="ko-KR" altLang="en-US" dirty="0" smtClean="0"/>
              <a:t>웹</a:t>
            </a:r>
            <a:r>
              <a:rPr lang="en-US" altLang="ko-KR" dirty="0" smtClean="0"/>
              <a:t>, </a:t>
            </a:r>
            <a:r>
              <a:rPr lang="ko-KR" altLang="en-US" dirty="0" err="1" smtClean="0"/>
              <a:t>스마트폰</a:t>
            </a:r>
            <a:r>
              <a:rPr lang="ko-KR" altLang="en-US" dirty="0" smtClean="0"/>
              <a:t> </a:t>
            </a:r>
            <a:r>
              <a:rPr lang="en-US" altLang="ko-KR" dirty="0" smtClean="0"/>
              <a:t>APP</a:t>
            </a:r>
            <a:r>
              <a:rPr lang="ko-KR" altLang="en-US" dirty="0" smtClean="0"/>
              <a:t>으로 제공</a:t>
            </a:r>
            <a:endParaRPr lang="en-US" altLang="ko-KR" dirty="0" smtClean="0"/>
          </a:p>
          <a:p>
            <a:r>
              <a:rPr lang="en-US" altLang="ko-KR" dirty="0" smtClean="0"/>
              <a:t>MCI/EAI/FEP </a:t>
            </a:r>
            <a:r>
              <a:rPr lang="ko-KR" altLang="en-US" dirty="0" smtClean="0"/>
              <a:t>연계</a:t>
            </a:r>
            <a:endParaRPr lang="en-US" altLang="ko-KR" dirty="0" smtClean="0"/>
          </a:p>
          <a:p>
            <a:pPr marL="0" indent="0">
              <a:buNone/>
            </a:pPr>
            <a:r>
              <a:rPr lang="en-US" altLang="ko-KR" dirty="0"/>
              <a:t> </a:t>
            </a:r>
            <a:r>
              <a:rPr lang="en-US" altLang="ko-KR" dirty="0" smtClean="0"/>
              <a:t> - </a:t>
            </a:r>
            <a:r>
              <a:rPr lang="ko-KR" altLang="en-US" dirty="0" smtClean="0"/>
              <a:t>온라인 기간계</a:t>
            </a:r>
            <a:r>
              <a:rPr lang="en-US" altLang="ko-KR" dirty="0" smtClean="0"/>
              <a:t>/</a:t>
            </a:r>
            <a:r>
              <a:rPr lang="ko-KR" altLang="en-US" dirty="0" smtClean="0"/>
              <a:t>승인 </a:t>
            </a:r>
            <a:r>
              <a:rPr lang="en-US" altLang="ko-KR" dirty="0" smtClean="0"/>
              <a:t>: MCI </a:t>
            </a:r>
            <a:r>
              <a:rPr lang="ko-KR" altLang="en-US" dirty="0" smtClean="0"/>
              <a:t>연계</a:t>
            </a:r>
            <a:endParaRPr lang="en-US" altLang="ko-KR" dirty="0" smtClean="0"/>
          </a:p>
          <a:p>
            <a:pPr marL="0" indent="0">
              <a:buNone/>
            </a:pPr>
            <a:r>
              <a:rPr lang="en-US" altLang="ko-KR" dirty="0"/>
              <a:t> </a:t>
            </a:r>
            <a:r>
              <a:rPr lang="en-US" altLang="ko-KR" dirty="0" smtClean="0"/>
              <a:t> - </a:t>
            </a:r>
            <a:r>
              <a:rPr lang="ko-KR" altLang="en-US" dirty="0" smtClean="0"/>
              <a:t>온라인</a:t>
            </a:r>
            <a:r>
              <a:rPr lang="en-US" altLang="ko-KR" dirty="0" smtClean="0"/>
              <a:t>/</a:t>
            </a:r>
            <a:r>
              <a:rPr lang="ko-KR" altLang="en-US" dirty="0" smtClean="0"/>
              <a:t>배치 </a:t>
            </a:r>
            <a:r>
              <a:rPr lang="en-US" altLang="ko-KR" dirty="0" smtClean="0"/>
              <a:t>: EAI </a:t>
            </a:r>
            <a:r>
              <a:rPr lang="ko-KR" altLang="en-US" dirty="0" smtClean="0"/>
              <a:t>연계</a:t>
            </a:r>
            <a:endParaRPr lang="en-US" altLang="ko-KR" dirty="0" smtClean="0"/>
          </a:p>
          <a:p>
            <a:pPr marL="0" indent="0">
              <a:buNone/>
            </a:pPr>
            <a:r>
              <a:rPr lang="en-US" altLang="ko-KR" dirty="0"/>
              <a:t> </a:t>
            </a:r>
            <a:r>
              <a:rPr lang="en-US" altLang="ko-KR" dirty="0" smtClean="0"/>
              <a:t> - </a:t>
            </a:r>
            <a:r>
              <a:rPr lang="ko-KR" altLang="en-US" dirty="0" smtClean="0"/>
              <a:t>대외기관 </a:t>
            </a:r>
            <a:r>
              <a:rPr lang="en-US" altLang="ko-KR" dirty="0" smtClean="0"/>
              <a:t>: FEP </a:t>
            </a:r>
            <a:r>
              <a:rPr lang="ko-KR" altLang="en-US" dirty="0" smtClean="0"/>
              <a:t>연계</a:t>
            </a:r>
            <a:endParaRPr lang="en-US" altLang="ko-KR" dirty="0"/>
          </a:p>
          <a:p>
            <a:r>
              <a:rPr lang="ko-KR" altLang="en-US" dirty="0"/>
              <a:t>업무서비스 가용성 보장을 위한 서버 다중화 </a:t>
            </a:r>
            <a:r>
              <a:rPr lang="en-US" altLang="ko-KR" dirty="0"/>
              <a:t>Active-Active </a:t>
            </a:r>
            <a:r>
              <a:rPr lang="ko-KR" altLang="en-US" dirty="0" smtClean="0"/>
              <a:t>구성</a:t>
            </a:r>
            <a:r>
              <a:rPr lang="en-US" altLang="ko-KR" dirty="0" smtClean="0"/>
              <a:t>(</a:t>
            </a:r>
            <a:r>
              <a:rPr lang="ko-KR" altLang="en-US" dirty="0" smtClean="0"/>
              <a:t>이중화</a:t>
            </a:r>
            <a:r>
              <a:rPr lang="en-US" altLang="ko-KR" dirty="0" smtClean="0"/>
              <a:t>)</a:t>
            </a:r>
          </a:p>
          <a:p>
            <a:r>
              <a:rPr lang="en-US" altLang="ko-KR" dirty="0" smtClean="0"/>
              <a:t>DR</a:t>
            </a:r>
            <a:r>
              <a:rPr lang="ko-KR" altLang="en-US" dirty="0" smtClean="0"/>
              <a:t>은 스토리지 복제</a:t>
            </a:r>
            <a:endParaRPr lang="en-US" altLang="ko-KR" dirty="0"/>
          </a:p>
        </p:txBody>
      </p:sp>
      <p:cxnSp>
        <p:nvCxnSpPr>
          <p:cNvPr id="204" name="직선 연결선 203"/>
          <p:cNvCxnSpPr>
            <a:stCxn id="119" idx="2"/>
          </p:cNvCxnSpPr>
          <p:nvPr/>
        </p:nvCxnSpPr>
        <p:spPr>
          <a:xfrm>
            <a:off x="2726212" y="1942888"/>
            <a:ext cx="7049" cy="15483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직선 연결선 221"/>
          <p:cNvCxnSpPr>
            <a:stCxn id="140" idx="2"/>
          </p:cNvCxnSpPr>
          <p:nvPr/>
        </p:nvCxnSpPr>
        <p:spPr>
          <a:xfrm flipH="1">
            <a:off x="3300887" y="1990467"/>
            <a:ext cx="133265" cy="10725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꺾인 연결선 144"/>
          <p:cNvCxnSpPr>
            <a:stCxn id="71" idx="3"/>
            <a:endCxn id="200" idx="1"/>
          </p:cNvCxnSpPr>
          <p:nvPr/>
        </p:nvCxnSpPr>
        <p:spPr>
          <a:xfrm>
            <a:off x="2972389" y="4092441"/>
            <a:ext cx="960829" cy="1200844"/>
          </a:xfrm>
          <a:prstGeom prst="bentConnector3">
            <a:avLst>
              <a:gd name="adj1" fmla="val 50000"/>
            </a:avLst>
          </a:prstGeom>
          <a:ln w="9525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직사각형 146"/>
          <p:cNvSpPr/>
          <p:nvPr/>
        </p:nvSpPr>
        <p:spPr>
          <a:xfrm>
            <a:off x="5969094" y="2976098"/>
            <a:ext cx="529087" cy="53568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48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6045" y="3146887"/>
            <a:ext cx="159944" cy="2245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" name="Text Box 148"/>
          <p:cNvSpPr txBox="1">
            <a:spLocks noChangeArrowheads="1"/>
          </p:cNvSpPr>
          <p:nvPr/>
        </p:nvSpPr>
        <p:spPr bwMode="auto">
          <a:xfrm>
            <a:off x="5897849" y="2981460"/>
            <a:ext cx="641522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선택적복지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50" name="Text Box 148"/>
          <p:cNvSpPr txBox="1">
            <a:spLocks noChangeArrowheads="1"/>
          </p:cNvSpPr>
          <p:nvPr/>
        </p:nvSpPr>
        <p:spPr bwMode="auto">
          <a:xfrm>
            <a:off x="5980986" y="3352582"/>
            <a:ext cx="492443" cy="1912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643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DR WEB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51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7255" y="3159241"/>
            <a:ext cx="159944" cy="2245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" name="직사각형 152"/>
          <p:cNvSpPr/>
          <p:nvPr/>
        </p:nvSpPr>
        <p:spPr>
          <a:xfrm>
            <a:off x="5964972" y="3836954"/>
            <a:ext cx="529087" cy="53568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54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1923" y="4007743"/>
            <a:ext cx="159944" cy="2245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" name="Text Box 148"/>
          <p:cNvSpPr txBox="1">
            <a:spLocks noChangeArrowheads="1"/>
          </p:cNvSpPr>
          <p:nvPr/>
        </p:nvSpPr>
        <p:spPr bwMode="auto">
          <a:xfrm>
            <a:off x="5893727" y="3842316"/>
            <a:ext cx="641522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선택적복지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78" name="Text Box 148"/>
          <p:cNvSpPr txBox="1">
            <a:spLocks noChangeArrowheads="1"/>
          </p:cNvSpPr>
          <p:nvPr/>
        </p:nvSpPr>
        <p:spPr bwMode="auto">
          <a:xfrm>
            <a:off x="5964619" y="4213438"/>
            <a:ext cx="500458" cy="1912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643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DR WAS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79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3133" y="4020097"/>
            <a:ext cx="159944" cy="2245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" name="직사각형 180"/>
          <p:cNvSpPr/>
          <p:nvPr/>
        </p:nvSpPr>
        <p:spPr>
          <a:xfrm>
            <a:off x="5952612" y="4944947"/>
            <a:ext cx="529087" cy="53568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3" name="Text Box 148"/>
          <p:cNvSpPr txBox="1">
            <a:spLocks noChangeArrowheads="1"/>
          </p:cNvSpPr>
          <p:nvPr/>
        </p:nvSpPr>
        <p:spPr bwMode="auto">
          <a:xfrm>
            <a:off x="5881367" y="4950309"/>
            <a:ext cx="641522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선택적복지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223" name="Text Box 148"/>
          <p:cNvSpPr txBox="1">
            <a:spLocks noChangeArrowheads="1"/>
          </p:cNvSpPr>
          <p:nvPr/>
        </p:nvSpPr>
        <p:spPr bwMode="auto">
          <a:xfrm>
            <a:off x="5863954" y="5321431"/>
            <a:ext cx="429926" cy="1912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643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DR DB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224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155" y="5128090"/>
            <a:ext cx="159944" cy="2245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7" name="Picture 14" descr="data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1175" y="5277308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0" name="꺾인 연결선 229"/>
          <p:cNvCxnSpPr>
            <a:stCxn id="227" idx="2"/>
            <a:endCxn id="308" idx="2"/>
          </p:cNvCxnSpPr>
          <p:nvPr/>
        </p:nvCxnSpPr>
        <p:spPr>
          <a:xfrm rot="5400000" flipH="1">
            <a:off x="4528427" y="3693859"/>
            <a:ext cx="12354" cy="3505194"/>
          </a:xfrm>
          <a:prstGeom prst="bentConnector3">
            <a:avLst>
              <a:gd name="adj1" fmla="val -3917541"/>
            </a:avLst>
          </a:prstGeom>
          <a:ln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직사각형 231"/>
          <p:cNvSpPr/>
          <p:nvPr/>
        </p:nvSpPr>
        <p:spPr bwMode="auto">
          <a:xfrm>
            <a:off x="5809801" y="2736143"/>
            <a:ext cx="923044" cy="3135655"/>
          </a:xfrm>
          <a:prstGeom prst="rect">
            <a:avLst/>
          </a:prstGeom>
          <a:noFill/>
          <a:ln w="9525" cap="flat" cmpd="sng" algn="ctr">
            <a:solidFill>
              <a:schemeClr val="tx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4406" tIns="42203" rIns="84406" bIns="42203" numCol="1" rtlCol="0" anchor="ctr" anchorCtr="0" compatLnSpc="1">
            <a:prstTxWarp prst="textNoShape">
              <a:avLst/>
            </a:prstTxWarp>
          </a:bodyPr>
          <a:lstStyle/>
          <a:p>
            <a:pPr marL="123095" indent="-123095" defTabSz="844083" fontAlgn="base" latinLnBrk="0">
              <a:spcBef>
                <a:spcPct val="0"/>
              </a:spcBef>
              <a:spcAft>
                <a:spcPct val="0"/>
              </a:spcAft>
            </a:pPr>
            <a:endParaRPr lang="ko-KR" altLang="en-US" sz="738">
              <a:solidFill>
                <a:schemeClr val="bg1"/>
              </a:solidFill>
              <a:latin typeface="돋움" pitchFamily="50" charset="-127"/>
              <a:ea typeface="돋움" pitchFamily="50" charset="-127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5813824" y="2727043"/>
            <a:ext cx="919021" cy="199407"/>
          </a:xfrm>
          <a:prstGeom prst="rect">
            <a:avLst/>
          </a:prstGeom>
          <a:solidFill>
            <a:srgbClr val="B4B4B4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4406" tIns="42203" rIns="84406" bIns="42203" numCol="1" rtlCol="0" anchor="ctr" anchorCtr="0" compatLnSpc="1">
            <a:prstTxWarp prst="textNoShape">
              <a:avLst/>
            </a:prstTxWarp>
          </a:bodyPr>
          <a:lstStyle/>
          <a:p>
            <a:pPr marL="123095" indent="-123095" algn="ctr" defTabSz="844083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7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DR</a:t>
            </a:r>
            <a:r>
              <a:rPr lang="ko-KR" altLang="en-US" sz="7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센터</a:t>
            </a:r>
            <a:r>
              <a:rPr lang="en-US" altLang="ko-KR" sz="7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7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과천</a:t>
            </a:r>
            <a:r>
              <a:rPr lang="en-US" altLang="ko-KR" sz="7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lang="ko-KR" altLang="en-US" sz="7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234" name="직선 연결선 233"/>
          <p:cNvCxnSpPr>
            <a:stCxn id="150" idx="2"/>
            <a:endCxn id="153" idx="0"/>
          </p:cNvCxnSpPr>
          <p:nvPr/>
        </p:nvCxnSpPr>
        <p:spPr>
          <a:xfrm>
            <a:off x="6227208" y="3543853"/>
            <a:ext cx="2308" cy="29310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직선 연결선 234"/>
          <p:cNvCxnSpPr>
            <a:stCxn id="178" idx="2"/>
            <a:endCxn id="181" idx="0"/>
          </p:cNvCxnSpPr>
          <p:nvPr/>
        </p:nvCxnSpPr>
        <p:spPr>
          <a:xfrm>
            <a:off x="6214848" y="4404709"/>
            <a:ext cx="2308" cy="54023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Text Box 148"/>
          <p:cNvSpPr txBox="1">
            <a:spLocks noChangeArrowheads="1"/>
          </p:cNvSpPr>
          <p:nvPr/>
        </p:nvSpPr>
        <p:spPr bwMode="auto">
          <a:xfrm>
            <a:off x="2961456" y="5751493"/>
            <a:ext cx="654346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DR</a:t>
            </a: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kumimoji="0"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(UR)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237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44" name="직사각형 243"/>
          <p:cNvSpPr/>
          <p:nvPr/>
        </p:nvSpPr>
        <p:spPr bwMode="auto">
          <a:xfrm>
            <a:off x="326303" y="4150872"/>
            <a:ext cx="614192" cy="1007495"/>
          </a:xfrm>
          <a:prstGeom prst="rect">
            <a:avLst/>
          </a:prstGeom>
          <a:noFill/>
          <a:ln w="9525" cap="flat" cmpd="sng" algn="ctr">
            <a:solidFill>
              <a:schemeClr val="tx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4406" tIns="42203" rIns="84406" bIns="42203" numCol="1" rtlCol="0" anchor="ctr" anchorCtr="0" compatLnSpc="1">
            <a:prstTxWarp prst="textNoShape">
              <a:avLst/>
            </a:prstTxWarp>
          </a:bodyPr>
          <a:lstStyle/>
          <a:p>
            <a:pPr marL="123095" indent="-123095" defTabSz="844083" fontAlgn="base" latinLnBrk="0">
              <a:spcBef>
                <a:spcPct val="0"/>
              </a:spcBef>
              <a:spcAft>
                <a:spcPct val="0"/>
              </a:spcAft>
            </a:pPr>
            <a:endParaRPr lang="ko-KR" altLang="en-US" sz="738">
              <a:solidFill>
                <a:schemeClr val="bg1"/>
              </a:solidFill>
              <a:latin typeface="돋움" pitchFamily="50" charset="-127"/>
              <a:ea typeface="돋움" pitchFamily="50" charset="-127"/>
            </a:endParaRPr>
          </a:p>
        </p:txBody>
      </p:sp>
      <p:sp>
        <p:nvSpPr>
          <p:cNvPr id="245" name="Text Box 177"/>
          <p:cNvSpPr txBox="1">
            <a:spLocks noChangeArrowheads="1"/>
          </p:cNvSpPr>
          <p:nvPr/>
        </p:nvSpPr>
        <p:spPr bwMode="auto">
          <a:xfrm>
            <a:off x="266807" y="4133329"/>
            <a:ext cx="453970" cy="20005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defTabSz="883649" eaLnBrk="0" latinLnBrk="0" hangingPunct="0"/>
            <a:r>
              <a:rPr lang="ko-KR" altLang="en-US" sz="70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인터넷</a:t>
            </a:r>
            <a:endParaRPr lang="ko-KR" altLang="en-US" sz="70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46" name="Group 51"/>
          <p:cNvGrpSpPr>
            <a:grpSpLocks/>
          </p:cNvGrpSpPr>
          <p:nvPr/>
        </p:nvGrpSpPr>
        <p:grpSpPr bwMode="auto">
          <a:xfrm>
            <a:off x="484921" y="4730737"/>
            <a:ext cx="259997" cy="288819"/>
            <a:chOff x="2330" y="3136"/>
            <a:chExt cx="686" cy="1040"/>
          </a:xfrm>
        </p:grpSpPr>
        <p:pic>
          <p:nvPicPr>
            <p:cNvPr id="247" name="Picture 52" descr="Server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330" y="3136"/>
              <a:ext cx="685" cy="10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48" name="Picture 53" descr="Generic Application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673" y="3671"/>
              <a:ext cx="343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49" name="Rectangle 57"/>
          <p:cNvSpPr>
            <a:spLocks noChangeArrowheads="1"/>
          </p:cNvSpPr>
          <p:nvPr/>
        </p:nvSpPr>
        <p:spPr bwMode="auto">
          <a:xfrm>
            <a:off x="370313" y="4955035"/>
            <a:ext cx="505311" cy="111458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666666"/>
            </a:solidFill>
            <a:miter lim="800000"/>
            <a:headEnd/>
            <a:tailEnd/>
          </a:ln>
        </p:spPr>
        <p:txBody>
          <a:bodyPr lIns="18000" tIns="18000" rIns="18000" bIns="18000" anchor="ctr"/>
          <a:lstStyle/>
          <a:p>
            <a:pPr algn="ctr" fontAlgn="auto" latinLnBrk="0">
              <a:lnSpc>
                <a:spcPct val="130000"/>
              </a:lnSpc>
              <a:spcBef>
                <a:spcPct val="50000"/>
              </a:spcBef>
              <a:spcAft>
                <a:spcPts val="0"/>
              </a:spcAft>
              <a:defRPr/>
            </a:pPr>
            <a:r>
              <a:rPr kumimoji="0" lang="ko-KR" altLang="en-US" sz="800" kern="0" dirty="0" err="1" smtClean="0">
                <a:solidFill>
                  <a:sysClr val="windowText" lastClr="000000"/>
                </a:solidFill>
                <a:ea typeface="맑은 고딕" pitchFamily="50" charset="-127"/>
              </a:rPr>
              <a:t>굿스플로</a:t>
            </a:r>
            <a:endParaRPr kumimoji="0" lang="en-US" altLang="ko-KR" sz="8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50" name="꺾인 연결선 249"/>
          <p:cNvCxnSpPr/>
          <p:nvPr/>
        </p:nvCxnSpPr>
        <p:spPr>
          <a:xfrm rot="16200000" flipH="1">
            <a:off x="1494661" y="4305342"/>
            <a:ext cx="42067" cy="1764591"/>
          </a:xfrm>
          <a:prstGeom prst="bentConnector2">
            <a:avLst/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Text Box 148"/>
          <p:cNvSpPr txBox="1">
            <a:spLocks noChangeArrowheads="1"/>
          </p:cNvSpPr>
          <p:nvPr/>
        </p:nvSpPr>
        <p:spPr bwMode="auto">
          <a:xfrm>
            <a:off x="631874" y="5163217"/>
            <a:ext cx="377027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kern="0" noProof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SFTP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169" name="직선 화살표 연결선 168"/>
          <p:cNvCxnSpPr/>
          <p:nvPr/>
        </p:nvCxnSpPr>
        <p:spPr>
          <a:xfrm flipH="1">
            <a:off x="5702710" y="1999336"/>
            <a:ext cx="6564" cy="3911022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prstDash val="sysDash"/>
            <a:headEnd type="none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39" name="꺾인 연결선 238"/>
          <p:cNvCxnSpPr>
            <a:stCxn id="238" idx="0"/>
            <a:endCxn id="291" idx="3"/>
          </p:cNvCxnSpPr>
          <p:nvPr/>
        </p:nvCxnSpPr>
        <p:spPr>
          <a:xfrm rot="16200000" flipV="1">
            <a:off x="1789111" y="2488857"/>
            <a:ext cx="238617" cy="206495"/>
          </a:xfrm>
          <a:prstGeom prst="bentConnector2">
            <a:avLst/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그룹 6"/>
          <p:cNvGrpSpPr/>
          <p:nvPr/>
        </p:nvGrpSpPr>
        <p:grpSpPr>
          <a:xfrm>
            <a:off x="1873073" y="2704546"/>
            <a:ext cx="300989" cy="415498"/>
            <a:chOff x="3176297" y="6073468"/>
            <a:chExt cx="300989" cy="415498"/>
          </a:xfrm>
        </p:grpSpPr>
        <p:sp>
          <p:nvSpPr>
            <p:cNvPr id="238" name="Text Box 148"/>
            <p:cNvSpPr txBox="1">
              <a:spLocks noChangeArrowheads="1"/>
            </p:cNvSpPr>
            <p:nvPr/>
          </p:nvSpPr>
          <p:spPr bwMode="auto">
            <a:xfrm>
              <a:off x="3181123" y="6080335"/>
              <a:ext cx="267534" cy="17858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FEP</a:t>
              </a:r>
              <a:endPara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257" name="Text Box 148"/>
            <p:cNvSpPr txBox="1">
              <a:spLocks noChangeArrowheads="1"/>
            </p:cNvSpPr>
            <p:nvPr/>
          </p:nvSpPr>
          <p:spPr bwMode="auto">
            <a:xfrm>
              <a:off x="3176297" y="6073468"/>
              <a:ext cx="300989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261" name="Picture 99" descr="Picture3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233017" y="6205806"/>
              <a:ext cx="178349" cy="271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263" name="꺾인 연결선 262"/>
          <p:cNvCxnSpPr/>
          <p:nvPr/>
        </p:nvCxnSpPr>
        <p:spPr>
          <a:xfrm rot="16200000" flipV="1">
            <a:off x="2368468" y="2458503"/>
            <a:ext cx="10143" cy="502230"/>
          </a:xfrm>
          <a:prstGeom prst="bentConnector3">
            <a:avLst>
              <a:gd name="adj1" fmla="val 2353771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꺾인 연결선 263"/>
          <p:cNvCxnSpPr/>
          <p:nvPr/>
        </p:nvCxnSpPr>
        <p:spPr>
          <a:xfrm rot="16200000" flipH="1">
            <a:off x="1899388" y="3384268"/>
            <a:ext cx="811037" cy="282585"/>
          </a:xfrm>
          <a:prstGeom prst="bentConnector2">
            <a:avLst/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8320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61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233599"/>
              </p:ext>
            </p:extLst>
          </p:nvPr>
        </p:nvGraphicFramePr>
        <p:xfrm>
          <a:off x="4113618" y="3603021"/>
          <a:ext cx="1550988" cy="2376220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Control-M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4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4155052"/>
              </p:ext>
            </p:extLst>
          </p:nvPr>
        </p:nvGraphicFramePr>
        <p:xfrm>
          <a:off x="4119722" y="1262575"/>
          <a:ext cx="1550988" cy="1942634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eptray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6891524"/>
              </p:ext>
            </p:extLst>
          </p:nvPr>
        </p:nvGraphicFramePr>
        <p:xfrm>
          <a:off x="2465908" y="1044203"/>
          <a:ext cx="1550988" cy="2159427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WebCube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IB Sheet Pro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FusionChart Pro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6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6023488"/>
              </p:ext>
            </p:extLst>
          </p:nvPr>
        </p:nvGraphicFramePr>
        <p:xfrm>
          <a:off x="7572775" y="3619275"/>
          <a:ext cx="1551069" cy="853698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7" name="Line 669"/>
          <p:cNvSpPr>
            <a:spLocks noChangeShapeType="1"/>
          </p:cNvSpPr>
          <p:nvPr/>
        </p:nvSpPr>
        <p:spPr bwMode="auto">
          <a:xfrm>
            <a:off x="386921" y="3405104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9" name="Rectangle 678"/>
          <p:cNvSpPr>
            <a:spLocks noChangeArrowheads="1"/>
          </p:cNvSpPr>
          <p:nvPr/>
        </p:nvSpPr>
        <p:spPr bwMode="auto">
          <a:xfrm>
            <a:off x="386922" y="3349731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Line 671"/>
          <p:cNvSpPr>
            <a:spLocks noChangeShapeType="1"/>
          </p:cNvSpPr>
          <p:nvPr/>
        </p:nvSpPr>
        <p:spPr bwMode="auto">
          <a:xfrm>
            <a:off x="1595414" y="3169652"/>
            <a:ext cx="0" cy="2376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2" name="Rectangle 678"/>
          <p:cNvSpPr>
            <a:spLocks noChangeArrowheads="1"/>
          </p:cNvSpPr>
          <p:nvPr/>
        </p:nvSpPr>
        <p:spPr bwMode="auto">
          <a:xfrm>
            <a:off x="9050332" y="3375142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4894883" y="3202986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48544" y="3661478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9943160"/>
              </p:ext>
            </p:extLst>
          </p:nvPr>
        </p:nvGraphicFramePr>
        <p:xfrm>
          <a:off x="841415" y="1044203"/>
          <a:ext cx="1550988" cy="2159427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WebCube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IB Sheet Pro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FusionChart Pro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391033"/>
              </p:ext>
            </p:extLst>
          </p:nvPr>
        </p:nvGraphicFramePr>
        <p:xfrm>
          <a:off x="5778276" y="1246099"/>
          <a:ext cx="1550988" cy="1942634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eptray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8" name="Line 671"/>
          <p:cNvSpPr>
            <a:spLocks noChangeShapeType="1"/>
          </p:cNvSpPr>
          <p:nvPr/>
        </p:nvSpPr>
        <p:spPr bwMode="auto">
          <a:xfrm>
            <a:off x="6560600" y="3177101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92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8844194"/>
              </p:ext>
            </p:extLst>
          </p:nvPr>
        </p:nvGraphicFramePr>
        <p:xfrm>
          <a:off x="5792733" y="3603834"/>
          <a:ext cx="1550988" cy="2376220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Control-M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93" name="Line 671"/>
          <p:cNvSpPr>
            <a:spLocks noChangeShapeType="1"/>
          </p:cNvSpPr>
          <p:nvPr/>
        </p:nvSpPr>
        <p:spPr bwMode="auto">
          <a:xfrm>
            <a:off x="3224808" y="3205742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4" name="Line 671"/>
          <p:cNvSpPr>
            <a:spLocks noChangeShapeType="1"/>
          </p:cNvSpPr>
          <p:nvPr/>
        </p:nvSpPr>
        <p:spPr bwMode="auto">
          <a:xfrm>
            <a:off x="4889230" y="3388338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5" name="Line 671"/>
          <p:cNvSpPr>
            <a:spLocks noChangeShapeType="1"/>
          </p:cNvSpPr>
          <p:nvPr/>
        </p:nvSpPr>
        <p:spPr bwMode="auto">
          <a:xfrm>
            <a:off x="6554947" y="3387167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64424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선택적복지 업무의 미들웨어 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426871" y="1178011"/>
            <a:ext cx="8712199" cy="491108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4008556"/>
              </p:ext>
            </p:extLst>
          </p:nvPr>
        </p:nvGraphicFramePr>
        <p:xfrm>
          <a:off x="3311615" y="1735513"/>
          <a:ext cx="1334515" cy="112776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037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3095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P-SV11-O-F11:8111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P-SV12-O-S11:9112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P-SV13-O-F11:8113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P-SV14-O-S11:9114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3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40.225.192.42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3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pflbwb01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391852"/>
              </p:ext>
            </p:extLst>
          </p:nvPr>
        </p:nvGraphicFramePr>
        <p:xfrm>
          <a:off x="5094408" y="1735513"/>
          <a:ext cx="1298158" cy="113513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1581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78263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P-SV11-O-F21:8111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P-SV12-O-S21:9112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P-SV13-O-F21:8113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P-SV14-O-S21:9114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1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81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pflbwb02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0246891"/>
              </p:ext>
            </p:extLst>
          </p:nvPr>
        </p:nvGraphicFramePr>
        <p:xfrm>
          <a:off x="3311615" y="2940733"/>
          <a:ext cx="1334515" cy="149352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17542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147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:11040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P-SV11-O-F12:11041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P-SV12-O-S11:11058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P-SV13-O-F11:11060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P-SV13-O-F12:11061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P-SV14-O-S11:11078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P-SV15-O-F11:11151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42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42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1014289"/>
              </p:ext>
            </p:extLst>
          </p:nvPr>
        </p:nvGraphicFramePr>
        <p:xfrm>
          <a:off x="5094408" y="2919122"/>
          <a:ext cx="1298158" cy="150472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1896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2087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P-SV11-O-F21:11040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P-SV11-O-F21:11041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P-SV12-O-S21:11058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P-SV13-O-F21:11060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P-SV13-O-F21:11061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P-SV14-O-S21:11078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P-SV15-O-F21:11151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6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40.226.150.118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25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>
            <a:stCxn id="64" idx="2"/>
            <a:endCxn id="66" idx="0"/>
          </p:cNvCxnSpPr>
          <p:nvPr/>
        </p:nvCxnSpPr>
        <p:spPr>
          <a:xfrm>
            <a:off x="3978872" y="2863273"/>
            <a:ext cx="0" cy="774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>
            <a:off x="5743487" y="2870647"/>
            <a:ext cx="0" cy="48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5" idx="2"/>
            <a:endCxn id="66" idx="0"/>
          </p:cNvCxnSpPr>
          <p:nvPr/>
        </p:nvCxnSpPr>
        <p:spPr>
          <a:xfrm flipH="1">
            <a:off x="3978872" y="2870647"/>
            <a:ext cx="1764615" cy="700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4" idx="2"/>
            <a:endCxn id="67" idx="0"/>
          </p:cNvCxnSpPr>
          <p:nvPr/>
        </p:nvCxnSpPr>
        <p:spPr>
          <a:xfrm>
            <a:off x="3978872" y="2863273"/>
            <a:ext cx="1764615" cy="5584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90366"/>
              </p:ext>
            </p:extLst>
          </p:nvPr>
        </p:nvGraphicFramePr>
        <p:xfrm>
          <a:off x="3311615" y="4506348"/>
          <a:ext cx="1334515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40.226.150.125(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40.226.150.115(rip)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표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5187336"/>
              </p:ext>
            </p:extLst>
          </p:nvPr>
        </p:nvGraphicFramePr>
        <p:xfrm>
          <a:off x="5094408" y="4506348"/>
          <a:ext cx="1298158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40.226.150.126(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40.226.150.116(rip)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6" name="직선 연결선 75"/>
          <p:cNvCxnSpPr>
            <a:stCxn id="66" idx="2"/>
            <a:endCxn id="74" idx="0"/>
          </p:cNvCxnSpPr>
          <p:nvPr/>
        </p:nvCxnSpPr>
        <p:spPr>
          <a:xfrm>
            <a:off x="3978872" y="4434253"/>
            <a:ext cx="0" cy="720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7" idx="2"/>
            <a:endCxn id="75" idx="0"/>
          </p:cNvCxnSpPr>
          <p:nvPr/>
        </p:nvCxnSpPr>
        <p:spPr>
          <a:xfrm>
            <a:off x="5743487" y="4423842"/>
            <a:ext cx="0" cy="825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75" idx="0"/>
            <a:endCxn id="66" idx="2"/>
          </p:cNvCxnSpPr>
          <p:nvPr/>
        </p:nvCxnSpPr>
        <p:spPr>
          <a:xfrm flipH="1" flipV="1">
            <a:off x="3978872" y="4434253"/>
            <a:ext cx="1764615" cy="7209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74" idx="0"/>
            <a:endCxn id="67" idx="2"/>
          </p:cNvCxnSpPr>
          <p:nvPr/>
        </p:nvCxnSpPr>
        <p:spPr>
          <a:xfrm flipV="1">
            <a:off x="3978872" y="4423842"/>
            <a:ext cx="1764615" cy="82506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>
            <a:stCxn id="75" idx="1"/>
            <a:endCxn id="74" idx="3"/>
          </p:cNvCxnSpPr>
          <p:nvPr/>
        </p:nvCxnSpPr>
        <p:spPr>
          <a:xfrm flipH="1">
            <a:off x="4646130" y="5019807"/>
            <a:ext cx="4482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1508471"/>
              </p:ext>
            </p:extLst>
          </p:nvPr>
        </p:nvGraphicFramePr>
        <p:xfrm>
          <a:off x="4155893" y="1185102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40.225.192.46(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08" name="직선 연결선 107"/>
          <p:cNvCxnSpPr>
            <a:stCxn id="95" idx="2"/>
            <a:endCxn id="64" idx="0"/>
          </p:cNvCxnSpPr>
          <p:nvPr/>
        </p:nvCxnSpPr>
        <p:spPr>
          <a:xfrm flipH="1">
            <a:off x="3978872" y="1659488"/>
            <a:ext cx="891396" cy="760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>
            <a:stCxn id="95" idx="2"/>
            <a:endCxn id="65" idx="0"/>
          </p:cNvCxnSpPr>
          <p:nvPr/>
        </p:nvCxnSpPr>
        <p:spPr>
          <a:xfrm>
            <a:off x="4870268" y="1659488"/>
            <a:ext cx="873219" cy="760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0" name="표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7453343"/>
              </p:ext>
            </p:extLst>
          </p:nvPr>
        </p:nvGraphicFramePr>
        <p:xfrm>
          <a:off x="4263763" y="5603840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21" name="직선 연결선 120"/>
          <p:cNvCxnSpPr>
            <a:stCxn id="74" idx="2"/>
            <a:endCxn id="120" idx="0"/>
          </p:cNvCxnSpPr>
          <p:nvPr/>
        </p:nvCxnSpPr>
        <p:spPr>
          <a:xfrm>
            <a:off x="3978872" y="5533266"/>
            <a:ext cx="882306" cy="705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>
            <a:stCxn id="75" idx="2"/>
            <a:endCxn id="120" idx="0"/>
          </p:cNvCxnSpPr>
          <p:nvPr/>
        </p:nvCxnSpPr>
        <p:spPr>
          <a:xfrm flipH="1">
            <a:off x="4861178" y="5533266"/>
            <a:ext cx="882309" cy="7057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6" name="표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3335295"/>
              </p:ext>
            </p:extLst>
          </p:nvPr>
        </p:nvGraphicFramePr>
        <p:xfrm>
          <a:off x="451064" y="1724183"/>
          <a:ext cx="2536011" cy="436491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362591"/>
                <a:gridCol w="698848"/>
                <a:gridCol w="626076"/>
                <a:gridCol w="395416"/>
                <a:gridCol w="453080"/>
              </a:tblGrid>
              <a:tr h="27878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02751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선복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유저서비스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8111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선복</a:t>
                      </a:r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CAdmin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9112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선복 </a:t>
                      </a:r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모바일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8113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선복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9114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rowSpan="14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선복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PC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11040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11041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942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선복 </a:t>
                      </a:r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CAdmin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11058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942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선복 </a:t>
                      </a:r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모바일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11060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11061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13041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13042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942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선복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11078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942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13059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942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P-SV15-O-F11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선복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DTM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연계용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11151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751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13061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Console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5880439" y="5603840"/>
            <a:ext cx="234551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※ </a:t>
            </a:r>
            <a:r>
              <a:rPr lang="en-US" altLang="ko-KR" dirty="0" err="1" smtClean="0"/>
              <a:t>eHR</a:t>
            </a:r>
            <a:r>
              <a:rPr lang="ko-KR" altLang="en-US" dirty="0" smtClean="0"/>
              <a:t>과 </a:t>
            </a:r>
            <a:r>
              <a:rPr lang="en-US" altLang="ko-KR" dirty="0" smtClean="0"/>
              <a:t>DTM </a:t>
            </a:r>
            <a:r>
              <a:rPr lang="ko-KR" altLang="en-US" dirty="0" smtClean="0"/>
              <a:t>연계용 </a:t>
            </a:r>
            <a:r>
              <a:rPr lang="en-US" altLang="ko-KR" dirty="0" smtClean="0"/>
              <a:t>Weblogic </a:t>
            </a:r>
            <a:r>
              <a:rPr lang="ko-KR" altLang="en-US" dirty="0" smtClean="0"/>
              <a:t>사용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08219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139740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rgbClr val="4D4D4D"/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rgbClr val="4D4D4D"/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WAS-EAI </a:t>
            </a:r>
            <a:r>
              <a:rPr lang="ko-KR" altLang="en-US" sz="1400" dirty="0" smtClean="0">
                <a:ea typeface="맑은 고딕" pitchFamily="50" charset="-127"/>
              </a:rPr>
              <a:t>인터페이스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385681" y="1309816"/>
            <a:ext cx="8712199" cy="4662616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5629917"/>
              </p:ext>
            </p:extLst>
          </p:nvPr>
        </p:nvGraphicFramePr>
        <p:xfrm>
          <a:off x="522759" y="1411596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104776"/>
              </p:ext>
            </p:extLst>
          </p:nvPr>
        </p:nvGraphicFramePr>
        <p:xfrm>
          <a:off x="4093518" y="1561212"/>
          <a:ext cx="1200948" cy="142315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0094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P-SV11-O-F12:11112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P-SV13-O-F12:11132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642643"/>
              </p:ext>
            </p:extLst>
          </p:nvPr>
        </p:nvGraphicFramePr>
        <p:xfrm>
          <a:off x="4086438" y="3276628"/>
          <a:ext cx="1208028" cy="142315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0802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P-SV11-O-F22:11112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P-SV13-O-F22:11132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40.226.150.118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>
            <a:stCxn id="6" idx="1"/>
          </p:cNvCxnSpPr>
          <p:nvPr/>
        </p:nvCxnSpPr>
        <p:spPr>
          <a:xfrm flipH="1" flipV="1">
            <a:off x="3557716" y="1733145"/>
            <a:ext cx="535802" cy="539646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>
            <a:stCxn id="6" idx="1"/>
          </p:cNvCxnSpPr>
          <p:nvPr/>
        </p:nvCxnSpPr>
        <p:spPr>
          <a:xfrm flipH="1" flipV="1">
            <a:off x="3557716" y="1982175"/>
            <a:ext cx="535802" cy="290616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stCxn id="6" idx="1"/>
          </p:cNvCxnSpPr>
          <p:nvPr/>
        </p:nvCxnSpPr>
        <p:spPr>
          <a:xfrm flipH="1" flipV="1">
            <a:off x="3575226" y="2220412"/>
            <a:ext cx="518292" cy="52379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7" idx="1"/>
          </p:cNvCxnSpPr>
          <p:nvPr/>
        </p:nvCxnSpPr>
        <p:spPr>
          <a:xfrm flipH="1" flipV="1">
            <a:off x="3588434" y="1720309"/>
            <a:ext cx="498004" cy="2267898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stCxn id="7" idx="1"/>
          </p:cNvCxnSpPr>
          <p:nvPr/>
        </p:nvCxnSpPr>
        <p:spPr>
          <a:xfrm flipH="1" flipV="1">
            <a:off x="3581354" y="2012373"/>
            <a:ext cx="505084" cy="1975834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7" idx="1"/>
          </p:cNvCxnSpPr>
          <p:nvPr/>
        </p:nvCxnSpPr>
        <p:spPr>
          <a:xfrm flipH="1" flipV="1">
            <a:off x="3579772" y="2227065"/>
            <a:ext cx="506666" cy="176114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8669447"/>
              </p:ext>
            </p:extLst>
          </p:nvPr>
        </p:nvGraphicFramePr>
        <p:xfrm>
          <a:off x="520224" y="4872672"/>
          <a:ext cx="2424148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56341"/>
                <a:gridCol w="616367"/>
                <a:gridCol w="575720"/>
                <a:gridCol w="57572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7234,7300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온라인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EAI(inbound)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5" name="직선 연결선 14"/>
          <p:cNvCxnSpPr/>
          <p:nvPr/>
        </p:nvCxnSpPr>
        <p:spPr>
          <a:xfrm flipH="1">
            <a:off x="593125" y="5208167"/>
            <a:ext cx="444842" cy="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6826532"/>
              </p:ext>
            </p:extLst>
          </p:nvPr>
        </p:nvGraphicFramePr>
        <p:xfrm>
          <a:off x="520224" y="2534658"/>
          <a:ext cx="3052467" cy="184436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937180"/>
                <a:gridCol w="933969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개인홈페이지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(HPP)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IT</a:t>
                      </a:r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거버넌스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(ICT)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스마트폰앱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(SO1)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고객상담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(CUC)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외주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TM(ETM)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개인홈페이지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(HPP)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구 </a:t>
                      </a:r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웨딩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(WDD)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524393"/>
              </p:ext>
            </p:extLst>
          </p:nvPr>
        </p:nvGraphicFramePr>
        <p:xfrm>
          <a:off x="5980741" y="278686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8" name="직선 연결선 17"/>
          <p:cNvCxnSpPr>
            <a:stCxn id="7" idx="3"/>
          </p:cNvCxnSpPr>
          <p:nvPr/>
        </p:nvCxnSpPr>
        <p:spPr>
          <a:xfrm flipV="1">
            <a:off x="5294466" y="3379361"/>
            <a:ext cx="686275" cy="60884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>
            <a:off x="593125" y="5465918"/>
            <a:ext cx="444842" cy="278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>
            <a:stCxn id="5" idx="2"/>
            <a:endCxn id="16" idx="0"/>
          </p:cNvCxnSpPr>
          <p:nvPr/>
        </p:nvCxnSpPr>
        <p:spPr>
          <a:xfrm flipH="1">
            <a:off x="2046457" y="2333780"/>
            <a:ext cx="2535" cy="200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stCxn id="6" idx="3"/>
          </p:cNvCxnSpPr>
          <p:nvPr/>
        </p:nvCxnSpPr>
        <p:spPr>
          <a:xfrm>
            <a:off x="5294466" y="2272791"/>
            <a:ext cx="686275" cy="110657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>
            <a:stCxn id="6" idx="3"/>
          </p:cNvCxnSpPr>
          <p:nvPr/>
        </p:nvCxnSpPr>
        <p:spPr>
          <a:xfrm>
            <a:off x="5294466" y="2272791"/>
            <a:ext cx="686275" cy="81804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>
            <a:stCxn id="7" idx="3"/>
          </p:cNvCxnSpPr>
          <p:nvPr/>
        </p:nvCxnSpPr>
        <p:spPr>
          <a:xfrm flipV="1">
            <a:off x="5294466" y="3090837"/>
            <a:ext cx="686275" cy="89737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>
            <a:off x="593125" y="5686244"/>
            <a:ext cx="444842" cy="2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3581759" y="1691002"/>
            <a:ext cx="504679" cy="314561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3579772" y="1691002"/>
            <a:ext cx="519620" cy="1656033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>
            <a:stCxn id="5" idx="3"/>
          </p:cNvCxnSpPr>
          <p:nvPr/>
        </p:nvCxnSpPr>
        <p:spPr>
          <a:xfrm>
            <a:off x="3575226" y="1872688"/>
            <a:ext cx="511212" cy="132875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>
            <a:stCxn id="5" idx="3"/>
          </p:cNvCxnSpPr>
          <p:nvPr/>
        </p:nvCxnSpPr>
        <p:spPr>
          <a:xfrm>
            <a:off x="3575226" y="1872688"/>
            <a:ext cx="510958" cy="1506673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V="1">
            <a:off x="3588434" y="2012372"/>
            <a:ext cx="490923" cy="161887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3604176" y="2181068"/>
            <a:ext cx="457857" cy="1159158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26645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WAS-MCI</a:t>
            </a:r>
            <a:r>
              <a:rPr lang="ko-KR" altLang="en-US" sz="1400" dirty="0" smtClean="0">
                <a:ea typeface="맑은 고딕" pitchFamily="50" charset="-127"/>
              </a:rPr>
              <a:t>인터페이스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410396" y="1433383"/>
            <a:ext cx="8712199" cy="4573331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8989166"/>
              </p:ext>
            </p:extLst>
          </p:nvPr>
        </p:nvGraphicFramePr>
        <p:xfrm>
          <a:off x="547474" y="2452725"/>
          <a:ext cx="3052467" cy="446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2319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3199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MCI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ap.p.mci.samsungcard.biz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40.10.2.75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3249138"/>
              </p:ext>
            </p:extLst>
          </p:nvPr>
        </p:nvGraphicFramePr>
        <p:xfrm>
          <a:off x="5035936" y="1860072"/>
          <a:ext cx="1071606" cy="140111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2319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0820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P-SV11-O-F12:11112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P-SV13-O-F12:11132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9183944"/>
              </p:ext>
            </p:extLst>
          </p:nvPr>
        </p:nvGraphicFramePr>
        <p:xfrm>
          <a:off x="5035936" y="3403179"/>
          <a:ext cx="1071606" cy="140111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2319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0820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P-SV11-O-F22:11112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P-SV13-O-F22:11132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40.226.150.118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7" name="직선 연결선 66"/>
          <p:cNvCxnSpPr>
            <a:stCxn id="65" idx="1"/>
            <a:endCxn id="64" idx="3"/>
          </p:cNvCxnSpPr>
          <p:nvPr/>
        </p:nvCxnSpPr>
        <p:spPr>
          <a:xfrm flipH="1">
            <a:off x="3599941" y="2560629"/>
            <a:ext cx="1435995" cy="115295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>
            <a:stCxn id="66" idx="1"/>
            <a:endCxn id="64" idx="3"/>
          </p:cNvCxnSpPr>
          <p:nvPr/>
        </p:nvCxnSpPr>
        <p:spPr>
          <a:xfrm flipH="1" flipV="1">
            <a:off x="3599941" y="2675924"/>
            <a:ext cx="1435995" cy="142781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1136684"/>
              </p:ext>
            </p:extLst>
          </p:nvPr>
        </p:nvGraphicFramePr>
        <p:xfrm>
          <a:off x="6606747" y="4445783"/>
          <a:ext cx="2104767" cy="116711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9868"/>
                <a:gridCol w="535161"/>
                <a:gridCol w="499869"/>
                <a:gridCol w="499869"/>
              </a:tblGrid>
              <a:tr h="22319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8650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smtClean="0"/>
                        <a:t>MCI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577"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2" name="직선 연결선 71"/>
          <p:cNvCxnSpPr/>
          <p:nvPr/>
        </p:nvCxnSpPr>
        <p:spPr>
          <a:xfrm flipH="1">
            <a:off x="6647165" y="4760238"/>
            <a:ext cx="444842" cy="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" name="표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6504876"/>
              </p:ext>
            </p:extLst>
          </p:nvPr>
        </p:nvGraphicFramePr>
        <p:xfrm>
          <a:off x="551967" y="3698216"/>
          <a:ext cx="3052467" cy="1562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810511"/>
                <a:gridCol w="1060638"/>
                <a:gridCol w="591489"/>
                <a:gridCol w="589829"/>
              </a:tblGrid>
              <a:tr h="22319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승인공통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(ATC)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(CUS)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이메일발송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(EHU)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IT-SMART(IT1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매출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(SAL)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319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SMS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발송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(SHU)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74" name="직선 연결선 73"/>
          <p:cNvCxnSpPr>
            <a:stCxn id="64" idx="2"/>
            <a:endCxn id="73" idx="0"/>
          </p:cNvCxnSpPr>
          <p:nvPr/>
        </p:nvCxnSpPr>
        <p:spPr>
          <a:xfrm>
            <a:off x="2073707" y="2899123"/>
            <a:ext cx="4493" cy="7990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7798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WAS-DTM</a:t>
            </a:r>
            <a:r>
              <a:rPr lang="ko-KR" altLang="en-US" sz="1400" dirty="0" smtClean="0">
                <a:ea typeface="맑은 고딕" pitchFamily="50" charset="-127"/>
              </a:rPr>
              <a:t>인터페이스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" name="Rectangle 138"/>
          <p:cNvSpPr>
            <a:spLocks noChangeArrowheads="1"/>
          </p:cNvSpPr>
          <p:nvPr/>
        </p:nvSpPr>
        <p:spPr bwMode="auto">
          <a:xfrm>
            <a:off x="517486" y="1566373"/>
            <a:ext cx="8712199" cy="4331919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5" name="표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892962"/>
              </p:ext>
            </p:extLst>
          </p:nvPr>
        </p:nvGraphicFramePr>
        <p:xfrm>
          <a:off x="654564" y="2627501"/>
          <a:ext cx="3052467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HR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HUB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중계서버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182.193.4.34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0568144"/>
              </p:ext>
            </p:extLst>
          </p:nvPr>
        </p:nvGraphicFramePr>
        <p:xfrm>
          <a:off x="5143026" y="2201897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P-SV15-O-S11:11151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9198831"/>
              </p:ext>
            </p:extLst>
          </p:nvPr>
        </p:nvGraphicFramePr>
        <p:xfrm>
          <a:off x="5143026" y="3547293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P-SV15-O-S21:11151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40.226.150.118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8" name="직선 연결선 17"/>
          <p:cNvCxnSpPr>
            <a:stCxn id="16" idx="1"/>
            <a:endCxn id="15" idx="3"/>
          </p:cNvCxnSpPr>
          <p:nvPr/>
        </p:nvCxnSpPr>
        <p:spPr>
          <a:xfrm flipH="1">
            <a:off x="3707031" y="2662989"/>
            <a:ext cx="1435995" cy="201705"/>
          </a:xfrm>
          <a:prstGeom prst="line">
            <a:avLst/>
          </a:prstGeom>
          <a:ln w="19050"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7" idx="1"/>
            <a:endCxn id="15" idx="3"/>
          </p:cNvCxnSpPr>
          <p:nvPr/>
        </p:nvCxnSpPr>
        <p:spPr>
          <a:xfrm flipH="1" flipV="1">
            <a:off x="3707031" y="2864694"/>
            <a:ext cx="1435995" cy="1143691"/>
          </a:xfrm>
          <a:prstGeom prst="line">
            <a:avLst/>
          </a:prstGeom>
          <a:ln w="19050">
            <a:solidFill>
              <a:schemeClr val="accent6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표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0013870"/>
              </p:ext>
            </p:extLst>
          </p:nvPr>
        </p:nvGraphicFramePr>
        <p:xfrm>
          <a:off x="6713837" y="4597121"/>
          <a:ext cx="2104767" cy="119650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9868"/>
                <a:gridCol w="535161"/>
                <a:gridCol w="499869"/>
                <a:gridCol w="49986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47600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JMS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1" name="직선 연결선 20"/>
          <p:cNvCxnSpPr/>
          <p:nvPr/>
        </p:nvCxnSpPr>
        <p:spPr>
          <a:xfrm flipH="1">
            <a:off x="6754255" y="4949708"/>
            <a:ext cx="444842" cy="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4155563" y="2499876"/>
            <a:ext cx="5389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Active</a:t>
            </a:r>
            <a:endParaRPr lang="ko-KR" alt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4155563" y="3183504"/>
            <a:ext cx="65594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Standby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1910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WAS-FEP </a:t>
            </a:r>
            <a:r>
              <a:rPr lang="ko-KR" altLang="en-US" sz="1400" dirty="0" smtClean="0">
                <a:ea typeface="맑은 고딕" pitchFamily="50" charset="-127"/>
              </a:rPr>
              <a:t>인터페이스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468060" y="1260389"/>
            <a:ext cx="8712199" cy="4691879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381659"/>
              </p:ext>
            </p:extLst>
          </p:nvPr>
        </p:nvGraphicFramePr>
        <p:xfrm>
          <a:off x="4362676" y="1531407"/>
          <a:ext cx="1149825" cy="142315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4982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P-SV11-O-F12:11112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P-SV13-O-F12:11132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1668185"/>
              </p:ext>
            </p:extLst>
          </p:nvPr>
        </p:nvGraphicFramePr>
        <p:xfrm>
          <a:off x="4362676" y="3522458"/>
          <a:ext cx="1149826" cy="142315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4982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P-SV11-O-F22:11112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P-SV13-O-F22:11132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40.226.150.118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204772"/>
              </p:ext>
            </p:extLst>
          </p:nvPr>
        </p:nvGraphicFramePr>
        <p:xfrm>
          <a:off x="602604" y="5016790"/>
          <a:ext cx="2375631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43205"/>
                <a:gridCol w="604032"/>
                <a:gridCol w="564197"/>
                <a:gridCol w="56419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45130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SV1-&gt;FEP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9114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(as-is:11000)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FEP-&gt;SV1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1601310"/>
              </p:ext>
            </p:extLst>
          </p:nvPr>
        </p:nvGraphicFramePr>
        <p:xfrm>
          <a:off x="6016710" y="2573873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40.1.9.20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40.1.9.11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40.1.9.12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9" name="직선 연결선 8"/>
          <p:cNvCxnSpPr>
            <a:endCxn id="5" idx="3"/>
          </p:cNvCxnSpPr>
          <p:nvPr/>
        </p:nvCxnSpPr>
        <p:spPr>
          <a:xfrm flipH="1" flipV="1">
            <a:off x="5512501" y="2242986"/>
            <a:ext cx="504210" cy="625632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endCxn id="6" idx="3"/>
          </p:cNvCxnSpPr>
          <p:nvPr/>
        </p:nvCxnSpPr>
        <p:spPr>
          <a:xfrm flipH="1">
            <a:off x="5512502" y="2868613"/>
            <a:ext cx="504212" cy="1365424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endCxn id="5" idx="3"/>
          </p:cNvCxnSpPr>
          <p:nvPr/>
        </p:nvCxnSpPr>
        <p:spPr>
          <a:xfrm flipH="1" flipV="1">
            <a:off x="5512501" y="2242986"/>
            <a:ext cx="504210" cy="911200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endCxn id="6" idx="3"/>
          </p:cNvCxnSpPr>
          <p:nvPr/>
        </p:nvCxnSpPr>
        <p:spPr>
          <a:xfrm flipH="1">
            <a:off x="5512502" y="3154181"/>
            <a:ext cx="504212" cy="1079856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690745" y="5351832"/>
            <a:ext cx="388206" cy="0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endCxn id="5" idx="3"/>
          </p:cNvCxnSpPr>
          <p:nvPr/>
        </p:nvCxnSpPr>
        <p:spPr>
          <a:xfrm flipH="1" flipV="1">
            <a:off x="5512501" y="2242986"/>
            <a:ext cx="504210" cy="1129834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endCxn id="6" idx="3"/>
          </p:cNvCxnSpPr>
          <p:nvPr/>
        </p:nvCxnSpPr>
        <p:spPr>
          <a:xfrm flipH="1">
            <a:off x="5512502" y="3372815"/>
            <a:ext cx="504212" cy="861222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7300222"/>
              </p:ext>
            </p:extLst>
          </p:nvPr>
        </p:nvGraphicFramePr>
        <p:xfrm>
          <a:off x="6653527" y="4284495"/>
          <a:ext cx="953788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95378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이지웰페어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(ESW)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7" name="직선 연결선 16"/>
          <p:cNvCxnSpPr>
            <a:stCxn id="8" idx="2"/>
            <a:endCxn id="16" idx="0"/>
          </p:cNvCxnSpPr>
          <p:nvPr/>
        </p:nvCxnSpPr>
        <p:spPr>
          <a:xfrm flipH="1">
            <a:off x="7130421" y="3496057"/>
            <a:ext cx="412522" cy="7884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228365"/>
              </p:ext>
            </p:extLst>
          </p:nvPr>
        </p:nvGraphicFramePr>
        <p:xfrm>
          <a:off x="2460035" y="1654977"/>
          <a:ext cx="1334515" cy="11793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P-SV11-O-F11:8111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P-SV12-O-S11:9112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P-SV13-O-F11:8113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P-SV14-O-S11:9114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40.225.192.42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pflbwb01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9" name="표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4185531"/>
              </p:ext>
            </p:extLst>
          </p:nvPr>
        </p:nvGraphicFramePr>
        <p:xfrm>
          <a:off x="2461905" y="3646028"/>
          <a:ext cx="1298158" cy="11793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P-SV11-O-F21:8111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P-SV12-O-S21:9112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P-SV13-O-F21:8113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P-SV14-O-S21:9114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pflbwb02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0" name="직선 연결선 19"/>
          <p:cNvCxnSpPr>
            <a:stCxn id="18" idx="3"/>
            <a:endCxn id="5" idx="1"/>
          </p:cNvCxnSpPr>
          <p:nvPr/>
        </p:nvCxnSpPr>
        <p:spPr>
          <a:xfrm flipV="1">
            <a:off x="3794550" y="2242986"/>
            <a:ext cx="568126" cy="16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stCxn id="18" idx="3"/>
            <a:endCxn id="6" idx="1"/>
          </p:cNvCxnSpPr>
          <p:nvPr/>
        </p:nvCxnSpPr>
        <p:spPr>
          <a:xfrm>
            <a:off x="3794550" y="2244636"/>
            <a:ext cx="568126" cy="1989401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>
            <a:stCxn id="19" idx="3"/>
            <a:endCxn id="6" idx="1"/>
          </p:cNvCxnSpPr>
          <p:nvPr/>
        </p:nvCxnSpPr>
        <p:spPr>
          <a:xfrm flipV="1">
            <a:off x="3760063" y="4234037"/>
            <a:ext cx="602613" cy="16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>
            <a:stCxn id="5" idx="1"/>
            <a:endCxn id="19" idx="3"/>
          </p:cNvCxnSpPr>
          <p:nvPr/>
        </p:nvCxnSpPr>
        <p:spPr>
          <a:xfrm flipH="1">
            <a:off x="3760063" y="2242986"/>
            <a:ext cx="602613" cy="1992701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표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055741"/>
              </p:ext>
            </p:extLst>
          </p:nvPr>
        </p:nvGraphicFramePr>
        <p:xfrm>
          <a:off x="588275" y="2998337"/>
          <a:ext cx="142875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40.225.192.46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25" name="직선 연결선 24"/>
          <p:cNvCxnSpPr>
            <a:stCxn id="24" idx="3"/>
            <a:endCxn id="18" idx="1"/>
          </p:cNvCxnSpPr>
          <p:nvPr/>
        </p:nvCxnSpPr>
        <p:spPr>
          <a:xfrm flipV="1">
            <a:off x="2017026" y="2244636"/>
            <a:ext cx="443009" cy="9842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stCxn id="24" idx="3"/>
            <a:endCxn id="19" idx="1"/>
          </p:cNvCxnSpPr>
          <p:nvPr/>
        </p:nvCxnSpPr>
        <p:spPr>
          <a:xfrm>
            <a:off x="2017026" y="3228883"/>
            <a:ext cx="444879" cy="10068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꺾인 연결선 26"/>
          <p:cNvCxnSpPr>
            <a:stCxn id="8" idx="0"/>
            <a:endCxn id="24" idx="0"/>
          </p:cNvCxnSpPr>
          <p:nvPr/>
        </p:nvCxnSpPr>
        <p:spPr>
          <a:xfrm rot="16200000" flipH="1" flipV="1">
            <a:off x="4210565" y="-334042"/>
            <a:ext cx="424464" cy="6240293"/>
          </a:xfrm>
          <a:prstGeom prst="bentConnector3">
            <a:avLst>
              <a:gd name="adj1" fmla="val -278985"/>
            </a:avLst>
          </a:prstGeom>
          <a:ln w="19050">
            <a:solidFill>
              <a:schemeClr val="accent3">
                <a:lumMod val="50000"/>
              </a:schemeClr>
            </a:solidFill>
            <a:prstDash val="lgDashDot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689317" y="5581146"/>
            <a:ext cx="388206" cy="0"/>
          </a:xfrm>
          <a:prstGeom prst="line">
            <a:avLst/>
          </a:prstGeom>
          <a:ln w="19050">
            <a:solidFill>
              <a:schemeClr val="accent3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47400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WAS-</a:t>
            </a:r>
            <a:r>
              <a:rPr lang="en-US" altLang="ko-KR" sz="1400" dirty="0" err="1" smtClean="0">
                <a:ea typeface="맑은 고딕" pitchFamily="50" charset="-127"/>
              </a:rPr>
              <a:t>allat</a:t>
            </a:r>
            <a:r>
              <a:rPr lang="en-US" altLang="ko-KR" sz="1400" dirty="0" smtClean="0">
                <a:ea typeface="맑은 고딕" pitchFamily="50" charset="-127"/>
              </a:rPr>
              <a:t>/</a:t>
            </a:r>
            <a:r>
              <a:rPr lang="ko-KR" altLang="en-US" sz="1400" dirty="0" smtClean="0">
                <a:ea typeface="맑은 고딕" pitchFamily="50" charset="-127"/>
              </a:rPr>
              <a:t>한화 인터페이스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 AP</a:t>
            </a:r>
            <a:r>
              <a:rPr lang="ko-KR" altLang="en-US" sz="1400" dirty="0" smtClean="0">
                <a:ea typeface="맑은 고딕" pitchFamily="50" charset="-127"/>
              </a:rPr>
              <a:t>서버에서 직접 외부망으로 연계된다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243914"/>
            <a:ext cx="8712199" cy="4729849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8216981"/>
              </p:ext>
            </p:extLst>
          </p:nvPr>
        </p:nvGraphicFramePr>
        <p:xfrm>
          <a:off x="2872230" y="2907844"/>
          <a:ext cx="1334515" cy="11793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P-SV11-O-F11:8111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P-SV12-O-S11:9112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P-SV13-O-F11:8113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P-SV14-O-S11:9114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40.225.192.42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pflbwb01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7548014"/>
              </p:ext>
            </p:extLst>
          </p:nvPr>
        </p:nvGraphicFramePr>
        <p:xfrm>
          <a:off x="2872230" y="4510106"/>
          <a:ext cx="1334515" cy="142315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P-SV11-O-F12:11112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P-SV13-O-F12:11132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" name="직선 연결선 6"/>
          <p:cNvCxnSpPr>
            <a:stCxn id="5" idx="2"/>
            <a:endCxn id="6" idx="0"/>
          </p:cNvCxnSpPr>
          <p:nvPr/>
        </p:nvCxnSpPr>
        <p:spPr>
          <a:xfrm>
            <a:off x="3539487" y="4087162"/>
            <a:ext cx="0" cy="422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>
            <a:stCxn id="30" idx="2"/>
            <a:endCxn id="29" idx="0"/>
          </p:cNvCxnSpPr>
          <p:nvPr/>
        </p:nvCxnSpPr>
        <p:spPr>
          <a:xfrm>
            <a:off x="5304102" y="4087162"/>
            <a:ext cx="0" cy="422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>
            <a:stCxn id="30" idx="2"/>
            <a:endCxn id="6" idx="0"/>
          </p:cNvCxnSpPr>
          <p:nvPr/>
        </p:nvCxnSpPr>
        <p:spPr>
          <a:xfrm flipH="1">
            <a:off x="3539487" y="4087162"/>
            <a:ext cx="1764615" cy="422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stCxn id="5" idx="2"/>
            <a:endCxn id="29" idx="0"/>
          </p:cNvCxnSpPr>
          <p:nvPr/>
        </p:nvCxnSpPr>
        <p:spPr>
          <a:xfrm>
            <a:off x="3539487" y="4087162"/>
            <a:ext cx="1764615" cy="422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1" name="표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0771453"/>
              </p:ext>
            </p:extLst>
          </p:nvPr>
        </p:nvGraphicFramePr>
        <p:xfrm>
          <a:off x="6015256" y="1832301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079991"/>
                <a:gridCol w="880217"/>
                <a:gridCol w="51938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allat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tx.allatpay.com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210.118.112.128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351008"/>
              </p:ext>
            </p:extLst>
          </p:nvPr>
        </p:nvGraphicFramePr>
        <p:xfrm>
          <a:off x="3707418" y="1934295"/>
          <a:ext cx="142875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40.225.192.46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3" name="직선 연결선 12"/>
          <p:cNvCxnSpPr>
            <a:stCxn id="12" idx="0"/>
            <a:endCxn id="21" idx="2"/>
          </p:cNvCxnSpPr>
          <p:nvPr/>
        </p:nvCxnSpPr>
        <p:spPr>
          <a:xfrm flipV="1">
            <a:off x="4421793" y="1771473"/>
            <a:ext cx="0" cy="1628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12" idx="2"/>
            <a:endCxn id="30" idx="0"/>
          </p:cNvCxnSpPr>
          <p:nvPr/>
        </p:nvCxnSpPr>
        <p:spPr>
          <a:xfrm>
            <a:off x="4421793" y="2395387"/>
            <a:ext cx="882309" cy="5124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" name="표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349470"/>
              </p:ext>
            </p:extLst>
          </p:nvPr>
        </p:nvGraphicFramePr>
        <p:xfrm>
          <a:off x="6827113" y="2781964"/>
          <a:ext cx="1428751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NAT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112.106.7.112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112.106.7.113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6" name="직선 연결선 15"/>
          <p:cNvCxnSpPr>
            <a:stCxn id="29" idx="3"/>
          </p:cNvCxnSpPr>
          <p:nvPr/>
        </p:nvCxnSpPr>
        <p:spPr>
          <a:xfrm flipV="1">
            <a:off x="5953181" y="3340065"/>
            <a:ext cx="865940" cy="1881620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4847331"/>
              </p:ext>
            </p:extLst>
          </p:nvPr>
        </p:nvGraphicFramePr>
        <p:xfrm>
          <a:off x="557231" y="4536694"/>
          <a:ext cx="2090860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6103"/>
                <a:gridCol w="531625"/>
                <a:gridCol w="496566"/>
                <a:gridCol w="49656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80,443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SOAP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8" name="직선 연결선 17"/>
          <p:cNvCxnSpPr>
            <a:stCxn id="6" idx="3"/>
            <a:endCxn id="15" idx="1"/>
          </p:cNvCxnSpPr>
          <p:nvPr/>
        </p:nvCxnSpPr>
        <p:spPr>
          <a:xfrm flipV="1">
            <a:off x="4206745" y="3127783"/>
            <a:ext cx="2620368" cy="209390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5" idx="0"/>
            <a:endCxn id="11" idx="2"/>
          </p:cNvCxnSpPr>
          <p:nvPr/>
        </p:nvCxnSpPr>
        <p:spPr>
          <a:xfrm flipV="1">
            <a:off x="7541488" y="2293393"/>
            <a:ext cx="1" cy="488571"/>
          </a:xfrm>
          <a:prstGeom prst="line">
            <a:avLst/>
          </a:prstGeom>
          <a:ln w="19050">
            <a:solidFill>
              <a:srgbClr val="00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>
            <a:off x="600253" y="4896141"/>
            <a:ext cx="466724" cy="5417"/>
          </a:xfrm>
          <a:prstGeom prst="line">
            <a:avLst/>
          </a:prstGeom>
          <a:ln w="19050">
            <a:solidFill>
              <a:srgbClr val="00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1" name="표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7681263"/>
              </p:ext>
            </p:extLst>
          </p:nvPr>
        </p:nvGraphicFramePr>
        <p:xfrm>
          <a:off x="3707418" y="1310381"/>
          <a:ext cx="142875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112.106.2.52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:80(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IP)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22" name="직선 연결선 21"/>
          <p:cNvCxnSpPr>
            <a:stCxn id="5" idx="0"/>
            <a:endCxn id="12" idx="2"/>
          </p:cNvCxnSpPr>
          <p:nvPr/>
        </p:nvCxnSpPr>
        <p:spPr>
          <a:xfrm flipV="1">
            <a:off x="3539487" y="2395387"/>
            <a:ext cx="882306" cy="5124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표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5313838"/>
              </p:ext>
            </p:extLst>
          </p:nvPr>
        </p:nvGraphicFramePr>
        <p:xfrm>
          <a:off x="6827113" y="3616354"/>
          <a:ext cx="1428751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NAT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24" name="직선 연결선 23"/>
          <p:cNvCxnSpPr>
            <a:stCxn id="6" idx="3"/>
            <a:endCxn id="23" idx="1"/>
          </p:cNvCxnSpPr>
          <p:nvPr/>
        </p:nvCxnSpPr>
        <p:spPr>
          <a:xfrm flipV="1">
            <a:off x="4206745" y="3962173"/>
            <a:ext cx="2620368" cy="125951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>
            <a:stCxn id="29" idx="3"/>
          </p:cNvCxnSpPr>
          <p:nvPr/>
        </p:nvCxnSpPr>
        <p:spPr>
          <a:xfrm flipV="1">
            <a:off x="5953181" y="4176585"/>
            <a:ext cx="868604" cy="1045100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6" name="표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2982682"/>
              </p:ext>
            </p:extLst>
          </p:nvPr>
        </p:nvGraphicFramePr>
        <p:xfrm>
          <a:off x="6015256" y="5209963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079991"/>
                <a:gridCol w="880217"/>
                <a:gridCol w="51938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한화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203.233.82.235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27" name="직선 연결선 26"/>
          <p:cNvCxnSpPr>
            <a:stCxn id="23" idx="2"/>
            <a:endCxn id="26" idx="0"/>
          </p:cNvCxnSpPr>
          <p:nvPr/>
        </p:nvCxnSpPr>
        <p:spPr>
          <a:xfrm>
            <a:off x="7541488" y="4307992"/>
            <a:ext cx="1" cy="90197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600253" y="5113059"/>
            <a:ext cx="466724" cy="882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표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7024212"/>
              </p:ext>
            </p:extLst>
          </p:nvPr>
        </p:nvGraphicFramePr>
        <p:xfrm>
          <a:off x="4655023" y="4510106"/>
          <a:ext cx="1298158" cy="142315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P-SV11-O-F22:11112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P-SV13-O-F22:11132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40.226.150.118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0" name="표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9423538"/>
              </p:ext>
            </p:extLst>
          </p:nvPr>
        </p:nvGraphicFramePr>
        <p:xfrm>
          <a:off x="4655023" y="2907844"/>
          <a:ext cx="1298158" cy="11793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P-SV11-O-F21:8111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P-SV12-O-S21:9112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P-SV13-O-F21:8113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P-SV14-O-S21:9114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pflbwb02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8145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WAS-ARM</a:t>
            </a:r>
            <a:r>
              <a:rPr lang="ko-KR" altLang="en-US" sz="1400" dirty="0" smtClean="0">
                <a:ea typeface="맑은 고딕" pitchFamily="50" charset="-127"/>
              </a:rPr>
              <a:t>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449859"/>
            <a:ext cx="8712199" cy="4523904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49693"/>
              </p:ext>
            </p:extLst>
          </p:nvPr>
        </p:nvGraphicFramePr>
        <p:xfrm>
          <a:off x="4229100" y="1845305"/>
          <a:ext cx="1299179" cy="13012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P-SV11-O-F11:11112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2119277"/>
              </p:ext>
            </p:extLst>
          </p:nvPr>
        </p:nvGraphicFramePr>
        <p:xfrm>
          <a:off x="4229100" y="3563407"/>
          <a:ext cx="1299179" cy="13012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P-SV11-O-F21:11111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P-SV11-O-F21:11112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P-SV12-O-S21:11129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P-SV13-O-F21:11131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40.226.150.118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pflbap02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32203"/>
              </p:ext>
            </p:extLst>
          </p:nvPr>
        </p:nvGraphicFramePr>
        <p:xfrm>
          <a:off x="643793" y="4425975"/>
          <a:ext cx="2508982" cy="10706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11111,11112,11129,11131,11149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WAS </a:t>
                      </a:r>
                      <a:r>
                        <a:rPr lang="ko-KR" altLang="en-US" sz="800" baseline="0" dirty="0" smtClean="0"/>
                        <a:t>기동 연계용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 WAS</a:t>
                      </a:r>
                      <a:r>
                        <a:rPr lang="en-US" altLang="ko-KR" sz="800" baseline="0" dirty="0" smtClean="0"/>
                        <a:t> health check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H="1">
            <a:off x="716694" y="5143283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>
            <a:off x="707168" y="5387586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12" idx="1"/>
          </p:cNvCxnSpPr>
          <p:nvPr/>
        </p:nvCxnSpPr>
        <p:spPr>
          <a:xfrm flipH="1" flipV="1">
            <a:off x="5525273" y="2481947"/>
            <a:ext cx="579036" cy="5707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표 11"/>
          <p:cNvGraphicFramePr>
            <a:graphicFrameLocks noGrp="1"/>
          </p:cNvGraphicFramePr>
          <p:nvPr>
            <p:extLst/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3" name="직선 연결선 12"/>
          <p:cNvCxnSpPr>
            <a:stCxn id="6" idx="3"/>
          </p:cNvCxnSpPr>
          <p:nvPr/>
        </p:nvCxnSpPr>
        <p:spPr>
          <a:xfrm flipV="1">
            <a:off x="5528279" y="3185436"/>
            <a:ext cx="576030" cy="102859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6" idx="3"/>
          </p:cNvCxnSpPr>
          <p:nvPr/>
        </p:nvCxnSpPr>
        <p:spPr>
          <a:xfrm flipV="1">
            <a:off x="5528279" y="2882888"/>
            <a:ext cx="576030" cy="133113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5" idx="3"/>
          </p:cNvCxnSpPr>
          <p:nvPr/>
        </p:nvCxnSpPr>
        <p:spPr>
          <a:xfrm>
            <a:off x="5528279" y="2495924"/>
            <a:ext cx="576030" cy="42202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5" idx="3"/>
          </p:cNvCxnSpPr>
          <p:nvPr/>
        </p:nvCxnSpPr>
        <p:spPr>
          <a:xfrm>
            <a:off x="5528279" y="2495924"/>
            <a:ext cx="576030" cy="71124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>
            <a:stCxn id="5" idx="3"/>
          </p:cNvCxnSpPr>
          <p:nvPr/>
        </p:nvCxnSpPr>
        <p:spPr>
          <a:xfrm>
            <a:off x="5528279" y="2495924"/>
            <a:ext cx="576030" cy="93948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>
            <a:stCxn id="6" idx="3"/>
          </p:cNvCxnSpPr>
          <p:nvPr/>
        </p:nvCxnSpPr>
        <p:spPr>
          <a:xfrm flipV="1">
            <a:off x="5528279" y="3435412"/>
            <a:ext cx="576030" cy="77861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 flipV="1">
            <a:off x="5541421" y="2463635"/>
            <a:ext cx="562888" cy="7435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 flipV="1">
            <a:off x="5532874" y="2481947"/>
            <a:ext cx="571435" cy="9187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 flipH="1">
            <a:off x="5509598" y="2941330"/>
            <a:ext cx="594711" cy="126466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>
            <a:off x="5536826" y="3207170"/>
            <a:ext cx="554341" cy="99882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>
            <a:off x="5528280" y="3400714"/>
            <a:ext cx="562887" cy="805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5532874" y="2198924"/>
            <a:ext cx="571435" cy="69362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>
            <a:off x="5532874" y="2941330"/>
            <a:ext cx="584578" cy="93650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stCxn id="12" idx="1"/>
          </p:cNvCxnSpPr>
          <p:nvPr/>
        </p:nvCxnSpPr>
        <p:spPr>
          <a:xfrm flipH="1" flipV="1">
            <a:off x="5509597" y="2170749"/>
            <a:ext cx="594712" cy="88197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 flipV="1">
            <a:off x="5519731" y="2170749"/>
            <a:ext cx="597721" cy="116056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5523683" y="3175570"/>
            <a:ext cx="606911" cy="687944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>
            <a:off x="5536825" y="3409582"/>
            <a:ext cx="570491" cy="42676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2267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WEB/DB-ARM</a:t>
            </a:r>
            <a:r>
              <a:rPr lang="ko-KR" altLang="en-US" sz="1400" dirty="0" smtClean="0">
                <a:ea typeface="맑은 고딕" pitchFamily="50" charset="-127"/>
              </a:rPr>
              <a:t>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30" name="Rectangle 138"/>
          <p:cNvSpPr>
            <a:spLocks noChangeArrowheads="1"/>
          </p:cNvSpPr>
          <p:nvPr/>
        </p:nvSpPr>
        <p:spPr bwMode="auto">
          <a:xfrm>
            <a:off x="550439" y="1400432"/>
            <a:ext cx="8712199" cy="4357816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5932091"/>
              </p:ext>
            </p:extLst>
          </p:nvPr>
        </p:nvGraphicFramePr>
        <p:xfrm>
          <a:off x="1069890" y="1665876"/>
          <a:ext cx="1299179" cy="11793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P-SV11-O-F11:8111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P-SV12-O-S11:9112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P-SV13-O-F11:8113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P-SV14-O-S11:9114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40.225.192.42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pflbwb01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1396072"/>
              </p:ext>
            </p:extLst>
          </p:nvPr>
        </p:nvGraphicFramePr>
        <p:xfrm>
          <a:off x="1069890" y="3383978"/>
          <a:ext cx="1299179" cy="11793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P-SV11-O-F21:8111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P-SV12-O-S21:9112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P-SV13-O-F21:8113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P-SV14-O-S21:9114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pflbwb02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3" name="표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1675177"/>
              </p:ext>
            </p:extLst>
          </p:nvPr>
        </p:nvGraphicFramePr>
        <p:xfrm>
          <a:off x="684983" y="4763726"/>
          <a:ext cx="2508982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4" name="직선 연결선 33"/>
          <p:cNvCxnSpPr/>
          <p:nvPr/>
        </p:nvCxnSpPr>
        <p:spPr>
          <a:xfrm flipH="1">
            <a:off x="757067" y="5095684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5" name="표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1487941"/>
              </p:ext>
            </p:extLst>
          </p:nvPr>
        </p:nvGraphicFramePr>
        <p:xfrm>
          <a:off x="2945099" y="2412203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6" name="직선 연결선 35"/>
          <p:cNvCxnSpPr>
            <a:stCxn id="32" idx="3"/>
          </p:cNvCxnSpPr>
          <p:nvPr/>
        </p:nvCxnSpPr>
        <p:spPr>
          <a:xfrm flipV="1">
            <a:off x="2369069" y="3006007"/>
            <a:ext cx="576030" cy="96763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>
            <a:stCxn id="32" idx="3"/>
          </p:cNvCxnSpPr>
          <p:nvPr/>
        </p:nvCxnSpPr>
        <p:spPr>
          <a:xfrm flipV="1">
            <a:off x="2369069" y="2703459"/>
            <a:ext cx="576030" cy="127017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>
            <a:stCxn id="31" idx="3"/>
          </p:cNvCxnSpPr>
          <p:nvPr/>
        </p:nvCxnSpPr>
        <p:spPr>
          <a:xfrm>
            <a:off x="2369069" y="2255535"/>
            <a:ext cx="576030" cy="4829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>
            <a:stCxn id="31" idx="3"/>
          </p:cNvCxnSpPr>
          <p:nvPr/>
        </p:nvCxnSpPr>
        <p:spPr>
          <a:xfrm>
            <a:off x="2369069" y="2255535"/>
            <a:ext cx="576030" cy="77220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>
            <a:stCxn id="31" idx="3"/>
          </p:cNvCxnSpPr>
          <p:nvPr/>
        </p:nvCxnSpPr>
        <p:spPr>
          <a:xfrm>
            <a:off x="2369069" y="2255535"/>
            <a:ext cx="576030" cy="100044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>
            <a:stCxn id="32" idx="3"/>
          </p:cNvCxnSpPr>
          <p:nvPr/>
        </p:nvCxnSpPr>
        <p:spPr>
          <a:xfrm flipV="1">
            <a:off x="2369069" y="3255983"/>
            <a:ext cx="576030" cy="7176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6246673"/>
              </p:ext>
            </p:extLst>
          </p:nvPr>
        </p:nvGraphicFramePr>
        <p:xfrm>
          <a:off x="6795776" y="1665876"/>
          <a:ext cx="1299179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40.226.150.125(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40.226.150.115(rip)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3" name="표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694934"/>
              </p:ext>
            </p:extLst>
          </p:nvPr>
        </p:nvGraphicFramePr>
        <p:xfrm>
          <a:off x="6795775" y="3383978"/>
          <a:ext cx="1299179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40.226.150.126(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40.226.150.116(rip)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44" name="직선 연결선 43"/>
          <p:cNvCxnSpPr>
            <a:stCxn id="42" idx="1"/>
          </p:cNvCxnSpPr>
          <p:nvPr/>
        </p:nvCxnSpPr>
        <p:spPr>
          <a:xfrm flipH="1">
            <a:off x="5997566" y="2179335"/>
            <a:ext cx="798210" cy="5591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>
            <a:stCxn id="43" idx="1"/>
          </p:cNvCxnSpPr>
          <p:nvPr/>
        </p:nvCxnSpPr>
        <p:spPr>
          <a:xfrm flipH="1" flipV="1">
            <a:off x="5997566" y="2735928"/>
            <a:ext cx="798209" cy="116150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>
            <a:stCxn id="42" idx="1"/>
          </p:cNvCxnSpPr>
          <p:nvPr/>
        </p:nvCxnSpPr>
        <p:spPr>
          <a:xfrm flipH="1">
            <a:off x="5997567" y="2179335"/>
            <a:ext cx="798209" cy="82667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>
            <a:stCxn id="43" idx="1"/>
          </p:cNvCxnSpPr>
          <p:nvPr/>
        </p:nvCxnSpPr>
        <p:spPr>
          <a:xfrm flipH="1" flipV="1">
            <a:off x="5997566" y="2992658"/>
            <a:ext cx="798209" cy="90477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>
            <a:stCxn id="42" idx="1"/>
          </p:cNvCxnSpPr>
          <p:nvPr/>
        </p:nvCxnSpPr>
        <p:spPr>
          <a:xfrm flipH="1">
            <a:off x="5997566" y="2179335"/>
            <a:ext cx="798210" cy="102691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>
            <a:stCxn id="43" idx="1"/>
          </p:cNvCxnSpPr>
          <p:nvPr/>
        </p:nvCxnSpPr>
        <p:spPr>
          <a:xfrm flipH="1" flipV="1">
            <a:off x="5997566" y="3206253"/>
            <a:ext cx="798209" cy="69118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4029104"/>
              </p:ext>
            </p:extLst>
          </p:nvPr>
        </p:nvGraphicFramePr>
        <p:xfrm>
          <a:off x="6421797" y="2790831"/>
          <a:ext cx="1071606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51" name="직선 연결선 50"/>
          <p:cNvCxnSpPr>
            <a:stCxn id="50" idx="1"/>
          </p:cNvCxnSpPr>
          <p:nvPr/>
        </p:nvCxnSpPr>
        <p:spPr>
          <a:xfrm flipH="1" flipV="1">
            <a:off x="5997566" y="2735928"/>
            <a:ext cx="424231" cy="28544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>
            <a:stCxn id="50" idx="1"/>
          </p:cNvCxnSpPr>
          <p:nvPr/>
        </p:nvCxnSpPr>
        <p:spPr>
          <a:xfrm flipH="1" flipV="1">
            <a:off x="5997566" y="3014510"/>
            <a:ext cx="424231" cy="686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>
            <a:stCxn id="50" idx="1"/>
          </p:cNvCxnSpPr>
          <p:nvPr/>
        </p:nvCxnSpPr>
        <p:spPr>
          <a:xfrm flipH="1">
            <a:off x="5997566" y="3021377"/>
            <a:ext cx="424231" cy="19337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>
            <a:stCxn id="50" idx="0"/>
            <a:endCxn id="42" idx="2"/>
          </p:cNvCxnSpPr>
          <p:nvPr/>
        </p:nvCxnSpPr>
        <p:spPr>
          <a:xfrm flipV="1">
            <a:off x="6957600" y="2692794"/>
            <a:ext cx="487765" cy="980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stCxn id="50" idx="2"/>
            <a:endCxn id="43" idx="0"/>
          </p:cNvCxnSpPr>
          <p:nvPr/>
        </p:nvCxnSpPr>
        <p:spPr>
          <a:xfrm>
            <a:off x="6957600" y="3251923"/>
            <a:ext cx="487764" cy="132055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2410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)-EAI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243913"/>
            <a:ext cx="8712199" cy="4729849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646327" y="240507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0814259"/>
              </p:ext>
            </p:extLst>
          </p:nvPr>
        </p:nvGraphicFramePr>
        <p:xfrm>
          <a:off x="4995425" y="4086837"/>
          <a:ext cx="1071606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40.226.150.126(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40.226.150.116(rip)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8581531"/>
              </p:ext>
            </p:extLst>
          </p:nvPr>
        </p:nvGraphicFramePr>
        <p:xfrm>
          <a:off x="4752889" y="1368510"/>
          <a:ext cx="1071606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>
            <a:stCxn id="7" idx="2"/>
            <a:endCxn id="50" idx="0"/>
          </p:cNvCxnSpPr>
          <p:nvPr/>
        </p:nvCxnSpPr>
        <p:spPr>
          <a:xfrm flipH="1">
            <a:off x="4752889" y="1829602"/>
            <a:ext cx="535803" cy="7555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>
            <a:stCxn id="7" idx="2"/>
            <a:endCxn id="6" idx="0"/>
          </p:cNvCxnSpPr>
          <p:nvPr/>
        </p:nvCxnSpPr>
        <p:spPr>
          <a:xfrm>
            <a:off x="5288692" y="1829602"/>
            <a:ext cx="242536" cy="225723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stCxn id="7" idx="1"/>
          </p:cNvCxnSpPr>
          <p:nvPr/>
        </p:nvCxnSpPr>
        <p:spPr>
          <a:xfrm flipH="1">
            <a:off x="3698794" y="1599056"/>
            <a:ext cx="1054095" cy="108595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 flipH="1" flipV="1">
            <a:off x="3698794" y="2685012"/>
            <a:ext cx="518292" cy="680925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stCxn id="7" idx="1"/>
          </p:cNvCxnSpPr>
          <p:nvPr/>
        </p:nvCxnSpPr>
        <p:spPr>
          <a:xfrm flipH="1">
            <a:off x="3698794" y="1599056"/>
            <a:ext cx="1054095" cy="1357886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7" idx="1"/>
          </p:cNvCxnSpPr>
          <p:nvPr/>
        </p:nvCxnSpPr>
        <p:spPr>
          <a:xfrm flipH="1">
            <a:off x="3714752" y="1599056"/>
            <a:ext cx="1038137" cy="1588987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 flipH="1" flipV="1">
            <a:off x="3681284" y="3006140"/>
            <a:ext cx="535802" cy="359797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H="1" flipV="1">
            <a:off x="3674082" y="3236736"/>
            <a:ext cx="543004" cy="11805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 flipH="1" flipV="1">
            <a:off x="3705015" y="2701434"/>
            <a:ext cx="1290410" cy="2226166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flipH="1" flipV="1">
            <a:off x="3696261" y="2996584"/>
            <a:ext cx="1299164" cy="1931016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flipH="1" flipV="1">
            <a:off x="3705015" y="3188046"/>
            <a:ext cx="1290410" cy="1739554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 flipV="1">
            <a:off x="3696261" y="3228122"/>
            <a:ext cx="1299164" cy="169947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 flipV="1">
            <a:off x="3720973" y="2996584"/>
            <a:ext cx="1274452" cy="193101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 flipH="1" flipV="1">
            <a:off x="3705997" y="2701434"/>
            <a:ext cx="1289428" cy="222616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 flipV="1">
            <a:off x="3687506" y="3267205"/>
            <a:ext cx="529580" cy="9873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 flipV="1">
            <a:off x="3705015" y="2986210"/>
            <a:ext cx="512071" cy="40250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3688453" y="2744936"/>
            <a:ext cx="528633" cy="62100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>
            <a:off x="3702397" y="1731536"/>
            <a:ext cx="1028314" cy="94266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 flipH="1">
            <a:off x="3738025" y="1771252"/>
            <a:ext cx="992686" cy="125494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>
            <a:off x="3738025" y="1760442"/>
            <a:ext cx="992686" cy="149636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8" name="표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949285"/>
              </p:ext>
            </p:extLst>
          </p:nvPr>
        </p:nvGraphicFramePr>
        <p:xfrm>
          <a:off x="643792" y="4776495"/>
          <a:ext cx="2221327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01427"/>
                <a:gridCol w="564798"/>
                <a:gridCol w="527551"/>
                <a:gridCol w="5275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배치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9" name="직선 연결선 28"/>
          <p:cNvCxnSpPr/>
          <p:nvPr/>
        </p:nvCxnSpPr>
        <p:spPr>
          <a:xfrm flipH="1">
            <a:off x="716693" y="511199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 flipH="1">
            <a:off x="716694" y="537251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8948046"/>
              </p:ext>
            </p:extLst>
          </p:nvPr>
        </p:nvGraphicFramePr>
        <p:xfrm>
          <a:off x="6168981" y="1660917"/>
          <a:ext cx="3052467" cy="306356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838570"/>
                <a:gridCol w="1032579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영업회계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7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ap.p.cor.samsungcard.biz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ap1.p.cor.samsungcard.biz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ap2.p.cor.samsungcard.biz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ap3.p.cor.samsungcard.biz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7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40.10.1.35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40.10.1.41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40.10.1.51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7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pcorap_L4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pcorap01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pcorap02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pcorap03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청구입금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(BNP)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(CUS)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매출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(SAL)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정산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(STS)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계약관리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(COT)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파트너관리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(PTN)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ADW(ADW)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bt-l1.p.edw.samsungcard.biz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40.10.13.35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pedwbt_L4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윤리경영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(Au2)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ap1.p.dsg.samsungcard.biz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40.1.2.123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design01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ap1-v1.p.dsg.samsungcard.biz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40.1.2.124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design01-VIP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ap1.p.audit.samsungcard.biz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40.1.2.122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audit01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2" name="직선 연결선 31"/>
          <p:cNvCxnSpPr>
            <a:stCxn id="31" idx="1"/>
            <a:endCxn id="50" idx="3"/>
          </p:cNvCxnSpPr>
          <p:nvPr/>
        </p:nvCxnSpPr>
        <p:spPr>
          <a:xfrm flipH="1" flipV="1">
            <a:off x="5288692" y="3161540"/>
            <a:ext cx="880289" cy="3116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>
            <a:stCxn id="31" idx="1"/>
            <a:endCxn id="7" idx="3"/>
          </p:cNvCxnSpPr>
          <p:nvPr/>
        </p:nvCxnSpPr>
        <p:spPr>
          <a:xfrm flipH="1" flipV="1">
            <a:off x="5824495" y="1599056"/>
            <a:ext cx="344486" cy="159364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>
            <a:stCxn id="31" idx="1"/>
          </p:cNvCxnSpPr>
          <p:nvPr/>
        </p:nvCxnSpPr>
        <p:spPr>
          <a:xfrm flipH="1">
            <a:off x="6067033" y="3192701"/>
            <a:ext cx="101948" cy="173489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5" name="표 34"/>
          <p:cNvGraphicFramePr>
            <a:graphicFrameLocks noGrp="1"/>
          </p:cNvGraphicFramePr>
          <p:nvPr>
            <p:extLst/>
          </p:nvPr>
        </p:nvGraphicFramePr>
        <p:xfrm>
          <a:off x="650994" y="3654650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6" name="직선 연결선 35"/>
          <p:cNvCxnSpPr/>
          <p:nvPr/>
        </p:nvCxnSpPr>
        <p:spPr>
          <a:xfrm flipH="1">
            <a:off x="3714752" y="3463386"/>
            <a:ext cx="480156" cy="52638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 flipH="1">
            <a:off x="3718437" y="1848878"/>
            <a:ext cx="1062277" cy="214089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 flipH="1" flipV="1">
            <a:off x="3703461" y="3959887"/>
            <a:ext cx="1292947" cy="110488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flipH="1">
            <a:off x="3715816" y="1807110"/>
            <a:ext cx="1072098" cy="247604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 flipH="1">
            <a:off x="3725639" y="3471047"/>
            <a:ext cx="476469" cy="79876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 flipH="1" flipV="1">
            <a:off x="3709682" y="4241422"/>
            <a:ext cx="1278544" cy="82334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 flipH="1">
            <a:off x="716693" y="5575853"/>
            <a:ext cx="444842" cy="850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꺾인 연결선 42"/>
          <p:cNvCxnSpPr>
            <a:stCxn id="5" idx="0"/>
            <a:endCxn id="31" idx="0"/>
          </p:cNvCxnSpPr>
          <p:nvPr/>
        </p:nvCxnSpPr>
        <p:spPr>
          <a:xfrm rot="5400000" flipH="1" flipV="1">
            <a:off x="4561806" y="-728329"/>
            <a:ext cx="744162" cy="5522654"/>
          </a:xfrm>
          <a:prstGeom prst="bentConnector3">
            <a:avLst>
              <a:gd name="adj1" fmla="val 148431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>
            <a:endCxn id="50" idx="3"/>
          </p:cNvCxnSpPr>
          <p:nvPr/>
        </p:nvCxnSpPr>
        <p:spPr>
          <a:xfrm flipH="1" flipV="1">
            <a:off x="5288692" y="3161540"/>
            <a:ext cx="880290" cy="57636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>
            <a:endCxn id="50" idx="3"/>
          </p:cNvCxnSpPr>
          <p:nvPr/>
        </p:nvCxnSpPr>
        <p:spPr>
          <a:xfrm flipH="1" flipV="1">
            <a:off x="5288692" y="3161540"/>
            <a:ext cx="880290" cy="79834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>
            <a:endCxn id="7" idx="3"/>
          </p:cNvCxnSpPr>
          <p:nvPr/>
        </p:nvCxnSpPr>
        <p:spPr>
          <a:xfrm flipH="1" flipV="1">
            <a:off x="5824495" y="1599056"/>
            <a:ext cx="344485" cy="213407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>
            <a:endCxn id="7" idx="3"/>
          </p:cNvCxnSpPr>
          <p:nvPr/>
        </p:nvCxnSpPr>
        <p:spPr>
          <a:xfrm flipH="1" flipV="1">
            <a:off x="5824495" y="1599056"/>
            <a:ext cx="344485" cy="2369654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flipH="1">
            <a:off x="6052131" y="3684273"/>
            <a:ext cx="110559" cy="118997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 flipH="1">
            <a:off x="6038660" y="3959887"/>
            <a:ext cx="124030" cy="892534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8701973"/>
              </p:ext>
            </p:extLst>
          </p:nvPr>
        </p:nvGraphicFramePr>
        <p:xfrm>
          <a:off x="4217086" y="2585175"/>
          <a:ext cx="1071606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40.226.150.125(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40.226.150.115(rip)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95776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)-FEP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285103"/>
            <a:ext cx="8712199" cy="4688660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2831355" y="2414256"/>
          <a:ext cx="1149825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4982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40.226.150.125(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40.226.150.115(rip)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4115125"/>
              </p:ext>
            </p:extLst>
          </p:nvPr>
        </p:nvGraphicFramePr>
        <p:xfrm>
          <a:off x="4096565" y="3644877"/>
          <a:ext cx="1219412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19412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40.226.150.126(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40.226.150.116(rip)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3881213" y="1368510"/>
          <a:ext cx="1071606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40.226.150.127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>
            <a:stCxn id="7" idx="2"/>
            <a:endCxn id="5" idx="0"/>
          </p:cNvCxnSpPr>
          <p:nvPr/>
        </p:nvCxnSpPr>
        <p:spPr>
          <a:xfrm flipH="1">
            <a:off x="3406267" y="1829602"/>
            <a:ext cx="1010749" cy="5846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>
            <a:stCxn id="7" idx="2"/>
            <a:endCxn id="6" idx="0"/>
          </p:cNvCxnSpPr>
          <p:nvPr/>
        </p:nvCxnSpPr>
        <p:spPr>
          <a:xfrm>
            <a:off x="4417016" y="1829602"/>
            <a:ext cx="289255" cy="181527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0470064"/>
              </p:ext>
            </p:extLst>
          </p:nvPr>
        </p:nvGraphicFramePr>
        <p:xfrm>
          <a:off x="643793" y="4425975"/>
          <a:ext cx="273179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43205"/>
                <a:gridCol w="481981"/>
                <a:gridCol w="444382"/>
                <a:gridCol w="116222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8888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FEP(</a:t>
                      </a:r>
                      <a:r>
                        <a:rPr lang="ko-KR" altLang="en-US" sz="800" dirty="0" smtClean="0"/>
                        <a:t>배치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45130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SV1(</a:t>
                      </a:r>
                      <a:r>
                        <a:rPr lang="ko-KR" altLang="en-US" sz="800" dirty="0" smtClean="0"/>
                        <a:t>데몬</a:t>
                      </a:r>
                      <a:r>
                        <a:rPr lang="en-US" altLang="ko-KR" sz="800" dirty="0" smtClean="0"/>
                        <a:t>)-&gt;FEP(</a:t>
                      </a:r>
                      <a:r>
                        <a:rPr lang="ko-KR" altLang="en-US" sz="800" dirty="0" smtClean="0"/>
                        <a:t>온라인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5297305" y="2491497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40.1.9.20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40.1.9.11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40.1.9.12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2" name="직선 연결선 11"/>
          <p:cNvCxnSpPr>
            <a:endCxn id="5" idx="3"/>
          </p:cNvCxnSpPr>
          <p:nvPr/>
        </p:nvCxnSpPr>
        <p:spPr>
          <a:xfrm flipH="1">
            <a:off x="3981180" y="2806679"/>
            <a:ext cx="1334796" cy="183942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endCxn id="7" idx="3"/>
          </p:cNvCxnSpPr>
          <p:nvPr/>
        </p:nvCxnSpPr>
        <p:spPr>
          <a:xfrm flipH="1" flipV="1">
            <a:off x="4952819" y="1599056"/>
            <a:ext cx="320452" cy="1246538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endCxn id="6" idx="0"/>
          </p:cNvCxnSpPr>
          <p:nvPr/>
        </p:nvCxnSpPr>
        <p:spPr>
          <a:xfrm flipH="1">
            <a:off x="4706271" y="2806679"/>
            <a:ext cx="591036" cy="838198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endCxn id="7" idx="3"/>
          </p:cNvCxnSpPr>
          <p:nvPr/>
        </p:nvCxnSpPr>
        <p:spPr>
          <a:xfrm flipH="1" flipV="1">
            <a:off x="4952819" y="1599056"/>
            <a:ext cx="320452" cy="1482894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endCxn id="5" idx="3"/>
          </p:cNvCxnSpPr>
          <p:nvPr/>
        </p:nvCxnSpPr>
        <p:spPr>
          <a:xfrm flipH="1" flipV="1">
            <a:off x="3981180" y="2990621"/>
            <a:ext cx="1316124" cy="91331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>
            <a:endCxn id="6" idx="0"/>
          </p:cNvCxnSpPr>
          <p:nvPr/>
        </p:nvCxnSpPr>
        <p:spPr>
          <a:xfrm flipH="1">
            <a:off x="4706271" y="3110559"/>
            <a:ext cx="591034" cy="534318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731934" y="4761017"/>
            <a:ext cx="388206" cy="0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endCxn id="7" idx="3"/>
          </p:cNvCxnSpPr>
          <p:nvPr/>
        </p:nvCxnSpPr>
        <p:spPr>
          <a:xfrm flipH="1" flipV="1">
            <a:off x="4952819" y="1599056"/>
            <a:ext cx="344485" cy="1677544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>
            <a:endCxn id="5" idx="3"/>
          </p:cNvCxnSpPr>
          <p:nvPr/>
        </p:nvCxnSpPr>
        <p:spPr>
          <a:xfrm flipH="1" flipV="1">
            <a:off x="3981180" y="2990621"/>
            <a:ext cx="1316124" cy="285981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endCxn id="6" idx="0"/>
          </p:cNvCxnSpPr>
          <p:nvPr/>
        </p:nvCxnSpPr>
        <p:spPr>
          <a:xfrm flipH="1">
            <a:off x="4706271" y="3276600"/>
            <a:ext cx="591034" cy="368277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H="1">
            <a:off x="731934" y="5043201"/>
            <a:ext cx="388206" cy="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H="1" flipV="1">
            <a:off x="4930958" y="1490376"/>
            <a:ext cx="366346" cy="131630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4930958" y="1490377"/>
            <a:ext cx="342313" cy="159157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>
            <a:off x="3981180" y="2806679"/>
            <a:ext cx="1353540" cy="39500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 flipH="1">
            <a:off x="3981180" y="3103120"/>
            <a:ext cx="1316124" cy="9855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 flipV="1">
            <a:off x="4930958" y="1487666"/>
            <a:ext cx="342313" cy="186385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 flipV="1">
            <a:off x="3981180" y="3201679"/>
            <a:ext cx="1292092" cy="10847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>
            <a:off x="4592448" y="2792363"/>
            <a:ext cx="723528" cy="83205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 flipH="1">
            <a:off x="4592448" y="3081950"/>
            <a:ext cx="723528" cy="5173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 flipH="1">
            <a:off x="4592448" y="3305209"/>
            <a:ext cx="711234" cy="30051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1035129"/>
              </p:ext>
            </p:extLst>
          </p:nvPr>
        </p:nvGraphicFramePr>
        <p:xfrm>
          <a:off x="5934122" y="4086787"/>
          <a:ext cx="3052467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774327"/>
                <a:gridCol w="1096822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이지웰페어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(ESW)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리빙프라자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(LVP)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세메스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(SES)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삼성스테코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(STC)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3" name="직선 연결선 32"/>
          <p:cNvCxnSpPr>
            <a:stCxn id="11" idx="2"/>
            <a:endCxn id="32" idx="0"/>
          </p:cNvCxnSpPr>
          <p:nvPr/>
        </p:nvCxnSpPr>
        <p:spPr>
          <a:xfrm>
            <a:off x="6823538" y="3413681"/>
            <a:ext cx="636817" cy="673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 flipV="1">
            <a:off x="3971366" y="2803330"/>
            <a:ext cx="1295764" cy="43697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3971367" y="2845594"/>
            <a:ext cx="1320667" cy="236356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3971367" y="2845592"/>
            <a:ext cx="1320667" cy="459617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 flipV="1">
            <a:off x="4865348" y="2803328"/>
            <a:ext cx="401782" cy="840833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 flipV="1">
            <a:off x="4865348" y="3096266"/>
            <a:ext cx="450628" cy="555015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flipV="1">
            <a:off x="4865348" y="3315513"/>
            <a:ext cx="438334" cy="32793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>
            <a:stCxn id="7" idx="3"/>
          </p:cNvCxnSpPr>
          <p:nvPr/>
        </p:nvCxnSpPr>
        <p:spPr>
          <a:xfrm>
            <a:off x="4952819" y="1599056"/>
            <a:ext cx="324124" cy="1236230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>
            <a:stCxn id="7" idx="3"/>
          </p:cNvCxnSpPr>
          <p:nvPr/>
        </p:nvCxnSpPr>
        <p:spPr>
          <a:xfrm>
            <a:off x="4952819" y="1599056"/>
            <a:ext cx="324124" cy="1528454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>
            <a:stCxn id="7" idx="3"/>
          </p:cNvCxnSpPr>
          <p:nvPr/>
        </p:nvCxnSpPr>
        <p:spPr>
          <a:xfrm>
            <a:off x="4952819" y="1599056"/>
            <a:ext cx="324124" cy="1741577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 flipH="1">
            <a:off x="731934" y="5239517"/>
            <a:ext cx="388207" cy="0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5105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</a:t>
            </a:r>
            <a:r>
              <a:rPr lang="ko-KR" altLang="en-US" sz="1400" dirty="0" err="1" smtClean="0">
                <a:ea typeface="맑은 고딕" pitchFamily="50" charset="-127"/>
              </a:rPr>
              <a:t>굿스플로</a:t>
            </a:r>
            <a:r>
              <a:rPr lang="en-US" altLang="ko-KR" sz="1400" dirty="0" smtClean="0">
                <a:ea typeface="맑은 고딕" pitchFamily="50" charset="-127"/>
              </a:rPr>
              <a:t>IDC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DB </a:t>
            </a:r>
            <a:r>
              <a:rPr lang="ko-KR" altLang="en-US" sz="1400" dirty="0" smtClean="0">
                <a:ea typeface="맑은 고딕" pitchFamily="50" charset="-127"/>
              </a:rPr>
              <a:t>서버에서 직접 외부망으로 연결된다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4" name="Rectangle 138"/>
          <p:cNvSpPr>
            <a:spLocks noChangeArrowheads="1"/>
          </p:cNvSpPr>
          <p:nvPr/>
        </p:nvSpPr>
        <p:spPr bwMode="auto">
          <a:xfrm>
            <a:off x="517487" y="1425146"/>
            <a:ext cx="8712199" cy="437429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45" name="표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7901934"/>
              </p:ext>
            </p:extLst>
          </p:nvPr>
        </p:nvGraphicFramePr>
        <p:xfrm>
          <a:off x="3679208" y="1556904"/>
          <a:ext cx="1219412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19412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40.226.150.125(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40.226.150.115(rip)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2520234"/>
              </p:ext>
            </p:extLst>
          </p:nvPr>
        </p:nvGraphicFramePr>
        <p:xfrm>
          <a:off x="3679208" y="3516233"/>
          <a:ext cx="1219412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19412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40.226.150.126(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40.226.150.116(rip)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7" name="표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2605697"/>
              </p:ext>
            </p:extLst>
          </p:nvPr>
        </p:nvGraphicFramePr>
        <p:xfrm>
          <a:off x="652031" y="4500116"/>
          <a:ext cx="2375631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43205"/>
                <a:gridCol w="604032"/>
                <a:gridCol w="564197"/>
                <a:gridCol w="56419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80, 443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err="1" smtClean="0"/>
                        <a:t>굿스플로</a:t>
                      </a:r>
                      <a:r>
                        <a:rPr lang="en-US" altLang="ko-KR" sz="800" dirty="0" smtClean="0"/>
                        <a:t>(SOAP)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8" name="표 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1098163"/>
              </p:ext>
            </p:extLst>
          </p:nvPr>
        </p:nvGraphicFramePr>
        <p:xfrm>
          <a:off x="6050115" y="2565638"/>
          <a:ext cx="1717704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717704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NAT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112.106.7.123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112.106.7.124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49" name="직선 연결선 48"/>
          <p:cNvCxnSpPr>
            <a:stCxn id="48" idx="1"/>
            <a:endCxn id="45" idx="3"/>
          </p:cNvCxnSpPr>
          <p:nvPr/>
        </p:nvCxnSpPr>
        <p:spPr>
          <a:xfrm flipH="1" flipV="1">
            <a:off x="4898620" y="2133269"/>
            <a:ext cx="1151495" cy="778188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>
            <a:endCxn id="46" idx="3"/>
          </p:cNvCxnSpPr>
          <p:nvPr/>
        </p:nvCxnSpPr>
        <p:spPr>
          <a:xfrm flipH="1">
            <a:off x="4898620" y="3147956"/>
            <a:ext cx="1151495" cy="944642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>
            <a:off x="740172" y="4835158"/>
            <a:ext cx="388206" cy="0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2" name="표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687573"/>
              </p:ext>
            </p:extLst>
          </p:nvPr>
        </p:nvGraphicFramePr>
        <p:xfrm>
          <a:off x="5942360" y="4160928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774327"/>
                <a:gridCol w="991312"/>
                <a:gridCol w="777667"/>
                <a:gridCol w="50916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굿스플로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ws1.goodsflow.com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218.145.69.18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53" name="직선 연결선 52"/>
          <p:cNvCxnSpPr>
            <a:stCxn id="48" idx="2"/>
            <a:endCxn id="52" idx="0"/>
          </p:cNvCxnSpPr>
          <p:nvPr/>
        </p:nvCxnSpPr>
        <p:spPr>
          <a:xfrm>
            <a:off x="6908967" y="3257276"/>
            <a:ext cx="559626" cy="9036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5102752" y="5212198"/>
            <a:ext cx="41681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- </a:t>
            </a:r>
            <a:r>
              <a:rPr lang="ko-KR" altLang="en-US" dirty="0" smtClean="0"/>
              <a:t>연계 </a:t>
            </a:r>
            <a:r>
              <a:rPr lang="en-US" altLang="ko-KR" dirty="0" smtClean="0"/>
              <a:t>URL</a:t>
            </a:r>
          </a:p>
          <a:p>
            <a:r>
              <a:rPr lang="ko-KR" altLang="en-US" dirty="0" err="1" smtClean="0"/>
              <a:t>굿스플로</a:t>
            </a:r>
            <a:r>
              <a:rPr lang="ko-KR" altLang="en-US" dirty="0" smtClean="0"/>
              <a:t> </a:t>
            </a:r>
            <a:r>
              <a:rPr lang="en-US" altLang="ko-KR" dirty="0" smtClean="0"/>
              <a:t>: </a:t>
            </a:r>
            <a:r>
              <a:rPr lang="en-US" altLang="ko-KR" dirty="0" smtClean="0">
                <a:hlinkClick r:id="rId2"/>
              </a:rPr>
              <a:t>https://ws1.goodsflow.com/trace/SMBJ/SMBJService.asmx</a:t>
            </a:r>
            <a:endParaRPr lang="en-US" altLang="ko-KR" dirty="0" smtClean="0"/>
          </a:p>
        </p:txBody>
      </p:sp>
    </p:spTree>
    <p:extLst>
      <p:ext uri="{BB962C8B-B14F-4D97-AF65-F5344CB8AC3E}">
        <p14:creationId xmlns:p14="http://schemas.microsoft.com/office/powerpoint/2010/main" val="345004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1. </a:t>
            </a:r>
            <a:r>
              <a:rPr kumimoji="0" lang="ko-KR" altLang="en-US" sz="1600" b="1" dirty="0" smtClean="0">
                <a:latin typeface="+mj-ea"/>
                <a:ea typeface="+mj-ea"/>
              </a:rPr>
              <a:t>프로젝트 개요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1</a:t>
            </a:r>
            <a:r>
              <a:rPr kumimoji="0" lang="en-US" sz="2400" b="1" dirty="0" smtClean="0">
                <a:latin typeface="+mj-ea"/>
                <a:ea typeface="+mj-ea"/>
              </a:rPr>
              <a:t>.1 </a:t>
            </a:r>
            <a:r>
              <a:rPr kumimoji="0" lang="ko-KR" altLang="en-US" sz="2400" b="1" dirty="0" smtClean="0">
                <a:latin typeface="+mj-ea"/>
                <a:ea typeface="+mj-ea"/>
              </a:rPr>
              <a:t>개요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54"/>
          <p:cNvSpPr>
            <a:spLocks noChangeArrowheads="1"/>
          </p:cNvSpPr>
          <p:nvPr/>
        </p:nvSpPr>
        <p:spPr bwMode="auto">
          <a:xfrm>
            <a:off x="759431" y="1111735"/>
            <a:ext cx="8059243" cy="5170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l" eaLnBrk="1" hangingPunct="1">
              <a:lnSpc>
                <a:spcPct val="120000"/>
              </a:lnSpc>
              <a:spcBef>
                <a:spcPct val="0"/>
              </a:spcBef>
            </a:pPr>
            <a:r>
              <a:rPr kumimoji="1" lang="ko-KR" altLang="en-US" sz="1400" b="1" dirty="0" smtClean="0">
                <a:latin typeface="+mn-ea"/>
              </a:rPr>
              <a:t>노후 </a:t>
            </a:r>
            <a:r>
              <a:rPr kumimoji="1" lang="en-US" altLang="ko-KR" sz="1400" b="1" dirty="0" smtClean="0">
                <a:latin typeface="+mn-ea"/>
              </a:rPr>
              <a:t>UNIX </a:t>
            </a:r>
            <a:r>
              <a:rPr kumimoji="1" lang="ko-KR" altLang="en-US" sz="1400" b="1" dirty="0" smtClean="0">
                <a:latin typeface="+mn-ea"/>
              </a:rPr>
              <a:t>서버를 </a:t>
            </a:r>
            <a:r>
              <a:rPr kumimoji="1" lang="en-US" altLang="ko-KR" sz="1400" b="1" dirty="0" smtClean="0">
                <a:latin typeface="+mn-ea"/>
              </a:rPr>
              <a:t>x86 </a:t>
            </a:r>
            <a:r>
              <a:rPr kumimoji="1" lang="ko-KR" altLang="en-US" sz="1400" b="1" dirty="0" smtClean="0">
                <a:latin typeface="+mn-ea"/>
              </a:rPr>
              <a:t>신 </a:t>
            </a:r>
            <a:r>
              <a:rPr kumimoji="1" lang="ko-KR" altLang="en-US" sz="1400" b="1" dirty="0">
                <a:latin typeface="+mn-ea"/>
              </a:rPr>
              <a:t>기종으로 </a:t>
            </a:r>
            <a:r>
              <a:rPr kumimoji="1" lang="ko-KR" altLang="en-US" sz="1400" b="1" dirty="0" smtClean="0">
                <a:latin typeface="+mn-ea"/>
              </a:rPr>
              <a:t>교체하고 </a:t>
            </a:r>
            <a:r>
              <a:rPr kumimoji="1" lang="ko-KR" altLang="en-US" sz="1400" b="1" dirty="0">
                <a:latin typeface="+mn-ea"/>
              </a:rPr>
              <a:t>기반 소프트웨어 </a:t>
            </a:r>
            <a:r>
              <a:rPr kumimoji="1" lang="en-US" altLang="ko-KR" sz="1400" b="1" dirty="0">
                <a:latin typeface="+mn-ea"/>
              </a:rPr>
              <a:t>Upgrade </a:t>
            </a:r>
            <a:r>
              <a:rPr kumimoji="1" lang="ko-KR" altLang="en-US" sz="1400" b="1" dirty="0">
                <a:latin typeface="+mn-ea"/>
              </a:rPr>
              <a:t>및 응용 시스템</a:t>
            </a:r>
            <a:r>
              <a:rPr kumimoji="1" lang="en-US" altLang="ko-KR" sz="1400" b="1" dirty="0">
                <a:latin typeface="+mn-ea"/>
              </a:rPr>
              <a:t>(</a:t>
            </a:r>
            <a:r>
              <a:rPr kumimoji="1" lang="ko-KR" altLang="en-US" sz="1400" b="1" dirty="0">
                <a:latin typeface="+mn-ea"/>
              </a:rPr>
              <a:t>프로그램</a:t>
            </a:r>
            <a:r>
              <a:rPr kumimoji="1" lang="en-US" altLang="ko-KR" sz="1400" b="1" dirty="0">
                <a:latin typeface="+mn-ea"/>
              </a:rPr>
              <a:t>, </a:t>
            </a:r>
            <a:r>
              <a:rPr kumimoji="1" lang="ko-KR" altLang="en-US" sz="1400" b="1" dirty="0">
                <a:latin typeface="+mn-ea"/>
              </a:rPr>
              <a:t>데이터</a:t>
            </a:r>
            <a:r>
              <a:rPr kumimoji="1" lang="en-US" altLang="ko-KR" sz="1400" b="1" dirty="0">
                <a:latin typeface="+mn-ea"/>
              </a:rPr>
              <a:t>)</a:t>
            </a:r>
            <a:r>
              <a:rPr kumimoji="1" lang="ko-KR" altLang="en-US" sz="1400" b="1" dirty="0">
                <a:latin typeface="+mn-ea"/>
              </a:rPr>
              <a:t>을 </a:t>
            </a:r>
            <a:r>
              <a:rPr kumimoji="1" lang="en-US" altLang="ko-KR" sz="1400" b="1" dirty="0">
                <a:latin typeface="+mn-ea"/>
              </a:rPr>
              <a:t>Migration</a:t>
            </a:r>
            <a:r>
              <a:rPr kumimoji="1" lang="ko-KR" altLang="en-US" sz="1400" b="1" dirty="0">
                <a:latin typeface="+mn-ea"/>
              </a:rPr>
              <a:t>함으로써 인프라 </a:t>
            </a:r>
            <a:r>
              <a:rPr kumimoji="1" lang="ko-KR" altLang="en-US" sz="1400" b="1" dirty="0" smtClean="0">
                <a:latin typeface="+mn-ea"/>
              </a:rPr>
              <a:t>구조를 개선함</a:t>
            </a:r>
            <a:endParaRPr kumimoji="1" lang="ko-KR" altLang="en-US" sz="1400" b="1" dirty="0">
              <a:latin typeface="+mn-ea"/>
            </a:endParaRPr>
          </a:p>
        </p:txBody>
      </p:sp>
      <p:sp>
        <p:nvSpPr>
          <p:cNvPr id="64" name="Rectangle 2"/>
          <p:cNvSpPr>
            <a:spLocks noChangeArrowheads="1"/>
          </p:cNvSpPr>
          <p:nvPr/>
        </p:nvSpPr>
        <p:spPr bwMode="auto">
          <a:xfrm>
            <a:off x="4935895" y="1681608"/>
            <a:ext cx="4176464" cy="4300351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lvl="1">
              <a:defRPr/>
            </a:pPr>
            <a:endParaRPr lang="en-GB" altLang="ko-KR" dirty="0"/>
          </a:p>
        </p:txBody>
      </p:sp>
      <p:sp>
        <p:nvSpPr>
          <p:cNvPr id="65" name="오각형 64"/>
          <p:cNvSpPr/>
          <p:nvPr/>
        </p:nvSpPr>
        <p:spPr>
          <a:xfrm>
            <a:off x="749659" y="1681610"/>
            <a:ext cx="4186236" cy="4303181"/>
          </a:xfrm>
          <a:prstGeom prst="homePlate">
            <a:avLst>
              <a:gd name="adj" fmla="val 8495"/>
            </a:avLst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ctr" defTabSz="957263" fontAlgn="auto" latinLnBrk="0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000" b="0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759431" y="1988841"/>
            <a:ext cx="3588526" cy="3046988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171450" indent="-171450"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§"/>
              <a:defRPr/>
            </a:pP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도입 후 </a:t>
            </a:r>
            <a:r>
              <a:rPr lang="en-US" altLang="ko-KR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년 이상 사용되어 장비 노후화로 인한</a:t>
            </a:r>
            <a:endParaRPr lang="en-US" altLang="ko-KR" sz="1200" b="1" kern="0" dirty="0" smtClean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  </a:t>
            </a:r>
            <a:r>
              <a:rPr kumimoji="0"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업무 안정 가동의 위협이 되고 있음</a:t>
            </a:r>
            <a:endParaRPr kumimoji="0" lang="en-US" altLang="ko-KR" sz="1200" b="1" kern="0" dirty="0" smtClean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kumimoji="0" lang="en-US" altLang="ko-KR" sz="500" b="1" kern="0" dirty="0" smtClean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171450" indent="-171450"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§"/>
              <a:defRPr/>
            </a:pPr>
            <a:r>
              <a:rPr kumimoji="0"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구 기종으로 인한 유지보수 비용 과다 발생</a:t>
            </a:r>
            <a:endParaRPr kumimoji="0" lang="en-US" altLang="ko-KR" sz="1200" b="1" kern="0" dirty="0" smtClean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171450" indent="-171450"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§"/>
              <a:defRPr/>
            </a:pPr>
            <a:endParaRPr kumimoji="0" lang="en-US" altLang="ko-KR" sz="500" b="1" kern="0" dirty="0" smtClean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171450" indent="-171450"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§"/>
              <a:defRPr/>
            </a:pP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업무 처리량의 신규</a:t>
            </a:r>
            <a:r>
              <a:rPr lang="en-US" altLang="ko-KR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자연증가에 따른</a:t>
            </a:r>
            <a:endParaRPr lang="en-US" altLang="ko-KR" sz="1200" b="1" kern="0" dirty="0" smtClean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  </a:t>
            </a:r>
            <a:r>
              <a:rPr kumimoji="0"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하드웨어의 추가적인 증설이 요구되는 시점임</a:t>
            </a:r>
            <a:endParaRPr kumimoji="0" lang="en-US" altLang="ko-KR" sz="500" b="1" kern="0" dirty="0" smtClean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en-US" altLang="ko-KR" sz="500" b="1" kern="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171450" indent="-171450"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§"/>
              <a:defRPr/>
            </a:pP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전사 </a:t>
            </a:r>
            <a:r>
              <a:rPr lang="ko-KR" altLang="en-US" sz="1200" b="1" kern="0" dirty="0" err="1" smtClean="0">
                <a:solidFill>
                  <a:prstClr val="black"/>
                </a:solidFill>
                <a:latin typeface="맑은 고딕" pitchFamily="50" charset="-127"/>
              </a:rPr>
              <a:t>클라우드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 전환 방향성에 따라 </a:t>
            </a:r>
            <a:endParaRPr lang="en-US" altLang="ko-KR" sz="1200" b="1" kern="0" dirty="0" smtClean="0">
              <a:solidFill>
                <a:prstClr val="black"/>
              </a:solidFill>
              <a:latin typeface="맑은 고딕" pitchFamily="50" charset="-127"/>
            </a:endParaRPr>
          </a:p>
          <a:p>
            <a:pPr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   x86 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장비</a:t>
            </a:r>
            <a:r>
              <a:rPr lang="en-US" altLang="ko-KR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, 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리눅스</a:t>
            </a:r>
            <a:r>
              <a:rPr lang="en-US" altLang="ko-KR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OS, 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오픈소스</a:t>
            </a:r>
            <a:r>
              <a:rPr lang="en-US" altLang="ko-KR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S/W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</a:rPr>
              <a:t>를 활용하여</a:t>
            </a:r>
            <a:endParaRPr lang="en-US" altLang="ko-KR" sz="1200" b="1" kern="0" dirty="0" smtClean="0">
              <a:solidFill>
                <a:prstClr val="black"/>
              </a:solidFill>
              <a:latin typeface="맑은 고딕" pitchFamily="50" charset="-127"/>
            </a:endParaRPr>
          </a:p>
          <a:p>
            <a:pPr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  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전사 </a:t>
            </a:r>
            <a:r>
              <a:rPr lang="ko-KR" altLang="en-US" sz="1200" b="1" kern="0" dirty="0" err="1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클라우드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 전환 전에 운영 노하우 축적</a:t>
            </a:r>
            <a:endParaRPr lang="en-US" altLang="ko-KR" sz="1200" b="1" kern="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defTabSz="957263" fontAlgn="auto" latinLnBrk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kumimoji="0" lang="en-US" altLang="ko-KR" sz="1200" b="1" kern="0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Rectangle 7"/>
          <p:cNvSpPr>
            <a:spLocks noChangeArrowheads="1"/>
          </p:cNvSpPr>
          <p:nvPr/>
        </p:nvSpPr>
        <p:spPr bwMode="auto">
          <a:xfrm>
            <a:off x="5007903" y="3501128"/>
            <a:ext cx="755650" cy="10800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  <a:extLst/>
        </p:spPr>
        <p:txBody>
          <a:bodyPr lIns="36000" rIns="36000" anchor="ctr"/>
          <a:lstStyle/>
          <a:p>
            <a:pPr algn="ctr" defTabSz="957263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400" b="1" kern="0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가용성</a:t>
            </a:r>
            <a:endParaRPr kumimoji="0" lang="en-US" altLang="ko-KR" sz="1400" b="1" kern="0" dirty="0" smtClean="0">
              <a:solidFill>
                <a:srgbClr val="FFFF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defTabSz="957263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400" b="1" kern="0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향상</a:t>
            </a:r>
            <a:endParaRPr kumimoji="0" lang="ko-KR" altLang="en-US" sz="1400" b="1" kern="0" dirty="0">
              <a:solidFill>
                <a:srgbClr val="FFFF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9" name="Rectangle 9"/>
          <p:cNvSpPr>
            <a:spLocks noChangeArrowheads="1"/>
          </p:cNvSpPr>
          <p:nvPr/>
        </p:nvSpPr>
        <p:spPr bwMode="auto">
          <a:xfrm>
            <a:off x="5007903" y="2132856"/>
            <a:ext cx="755650" cy="12600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  <a:extLst/>
        </p:spPr>
        <p:txBody>
          <a:bodyPr lIns="36000" rIns="36000" anchor="ctr"/>
          <a:lstStyle/>
          <a:p>
            <a:pPr algn="ctr" defTabSz="957263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400" b="1" kern="0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인프라</a:t>
            </a:r>
            <a:endParaRPr lang="en-US" altLang="ko-KR" sz="1400" b="1" kern="0" dirty="0" smtClean="0">
              <a:solidFill>
                <a:srgbClr val="FFFF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defTabSz="957263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400" b="1" kern="0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개선</a:t>
            </a:r>
            <a:endParaRPr kumimoji="0" lang="ko-KR" altLang="en-US" sz="1400" b="1" kern="0" dirty="0">
              <a:solidFill>
                <a:srgbClr val="FFFF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1" name="Freeform 15"/>
          <p:cNvSpPr>
            <a:spLocks/>
          </p:cNvSpPr>
          <p:nvPr/>
        </p:nvSpPr>
        <p:spPr bwMode="auto">
          <a:xfrm>
            <a:off x="749658" y="1681611"/>
            <a:ext cx="3888000" cy="379237"/>
          </a:xfrm>
          <a:custGeom>
            <a:avLst/>
            <a:gdLst>
              <a:gd name="T0" fmla="*/ 0 w 2345"/>
              <a:gd name="T1" fmla="*/ 305 h 306"/>
              <a:gd name="T2" fmla="*/ 2345 w 2345"/>
              <a:gd name="T3" fmla="*/ 306 h 306"/>
              <a:gd name="T4" fmla="*/ 2273 w 2345"/>
              <a:gd name="T5" fmla="*/ 0 h 306"/>
              <a:gd name="T6" fmla="*/ 0 w 2345"/>
              <a:gd name="T7" fmla="*/ 0 h 306"/>
              <a:gd name="T8" fmla="*/ 0 w 2345"/>
              <a:gd name="T9" fmla="*/ 305 h 3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45"/>
              <a:gd name="T16" fmla="*/ 0 h 306"/>
              <a:gd name="T17" fmla="*/ 2345 w 2345"/>
              <a:gd name="T18" fmla="*/ 306 h 306"/>
              <a:gd name="connsiteX0" fmla="*/ 0 w 9941"/>
              <a:gd name="connsiteY0" fmla="*/ 9967 h 10000"/>
              <a:gd name="connsiteX1" fmla="*/ 9941 w 9941"/>
              <a:gd name="connsiteY1" fmla="*/ 10000 h 10000"/>
              <a:gd name="connsiteX2" fmla="*/ 9693 w 9941"/>
              <a:gd name="connsiteY2" fmla="*/ 0 h 10000"/>
              <a:gd name="connsiteX3" fmla="*/ 0 w 9941"/>
              <a:gd name="connsiteY3" fmla="*/ 0 h 10000"/>
              <a:gd name="connsiteX4" fmla="*/ 0 w 9941"/>
              <a:gd name="connsiteY4" fmla="*/ 9967 h 10000"/>
              <a:gd name="connsiteX0" fmla="*/ 0 w 9955"/>
              <a:gd name="connsiteY0" fmla="*/ 9967 h 10000"/>
              <a:gd name="connsiteX1" fmla="*/ 9955 w 9955"/>
              <a:gd name="connsiteY1" fmla="*/ 10000 h 10000"/>
              <a:gd name="connsiteX2" fmla="*/ 9751 w 9955"/>
              <a:gd name="connsiteY2" fmla="*/ 0 h 10000"/>
              <a:gd name="connsiteX3" fmla="*/ 0 w 9955"/>
              <a:gd name="connsiteY3" fmla="*/ 0 h 10000"/>
              <a:gd name="connsiteX4" fmla="*/ 0 w 9955"/>
              <a:gd name="connsiteY4" fmla="*/ 9967 h 10000"/>
              <a:gd name="connsiteX0" fmla="*/ 0 w 9955"/>
              <a:gd name="connsiteY0" fmla="*/ 9967 h 10000"/>
              <a:gd name="connsiteX1" fmla="*/ 9955 w 9955"/>
              <a:gd name="connsiteY1" fmla="*/ 10000 h 10000"/>
              <a:gd name="connsiteX2" fmla="*/ 9845 w 9955"/>
              <a:gd name="connsiteY2" fmla="*/ 0 h 10000"/>
              <a:gd name="connsiteX3" fmla="*/ 0 w 9955"/>
              <a:gd name="connsiteY3" fmla="*/ 0 h 10000"/>
              <a:gd name="connsiteX4" fmla="*/ 0 w 9955"/>
              <a:gd name="connsiteY4" fmla="*/ 9967 h 10000"/>
              <a:gd name="connsiteX0" fmla="*/ 0 w 9955"/>
              <a:gd name="connsiteY0" fmla="*/ 9967 h 10000"/>
              <a:gd name="connsiteX1" fmla="*/ 9955 w 9955"/>
              <a:gd name="connsiteY1" fmla="*/ 10000 h 10000"/>
              <a:gd name="connsiteX2" fmla="*/ 9845 w 9955"/>
              <a:gd name="connsiteY2" fmla="*/ 0 h 10000"/>
              <a:gd name="connsiteX3" fmla="*/ 0 w 9955"/>
              <a:gd name="connsiteY3" fmla="*/ 0 h 10000"/>
              <a:gd name="connsiteX4" fmla="*/ 0 w 9955"/>
              <a:gd name="connsiteY4" fmla="*/ 996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5" h="10000">
                <a:moveTo>
                  <a:pt x="0" y="9967"/>
                </a:moveTo>
                <a:lnTo>
                  <a:pt x="9955" y="10000"/>
                </a:lnTo>
                <a:cubicBezTo>
                  <a:pt x="9918" y="6667"/>
                  <a:pt x="9882" y="3333"/>
                  <a:pt x="9845" y="0"/>
                </a:cubicBezTo>
                <a:lnTo>
                  <a:pt x="0" y="0"/>
                </a:lnTo>
                <a:lnTo>
                  <a:pt x="0" y="9967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12700" algn="ctr">
            <a:solidFill>
              <a:srgbClr val="808080"/>
            </a:solidFill>
            <a:miter lim="800000"/>
            <a:headEnd/>
            <a:tailEnd/>
          </a:ln>
          <a:effectLst>
            <a:softEdge rad="0"/>
          </a:effectLst>
        </p:spPr>
        <p:txBody>
          <a:bodyPr lIns="0" tIns="0" rIns="0" bIns="0" anchor="ctr"/>
          <a:lstStyle/>
          <a:p>
            <a:pPr algn="ctr" defTabSz="762000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400" b="1" dirty="0">
                <a:solidFill>
                  <a:srgbClr val="FFFFFF"/>
                </a:solidFill>
                <a:ea typeface="맑은 고딕" pitchFamily="50" charset="-127"/>
              </a:rPr>
              <a:t>수행 배경 및 목적</a:t>
            </a:r>
            <a:endParaRPr kumimoji="0" lang="en-US" sz="1400" b="1" dirty="0">
              <a:solidFill>
                <a:srgbClr val="FFFFFF"/>
              </a:solidFill>
              <a:ea typeface="맑은 고딕" pitchFamily="50" charset="-127"/>
            </a:endParaRPr>
          </a:p>
        </p:txBody>
      </p:sp>
      <p:sp>
        <p:nvSpPr>
          <p:cNvPr id="72" name="Rectangle 3"/>
          <p:cNvSpPr>
            <a:spLocks noChangeArrowheads="1"/>
          </p:cNvSpPr>
          <p:nvPr/>
        </p:nvSpPr>
        <p:spPr bwMode="auto">
          <a:xfrm>
            <a:off x="4935895" y="1681611"/>
            <a:ext cx="4176464" cy="379237"/>
          </a:xfrm>
          <a:prstGeom prst="rect">
            <a:avLst/>
          </a:prstGeom>
          <a:solidFill>
            <a:schemeClr val="tx2">
              <a:lumMod val="75000"/>
            </a:schemeClr>
          </a:solidFill>
          <a:ln w="12700" algn="ctr">
            <a:solidFill>
              <a:srgbClr val="808080"/>
            </a:solidFill>
            <a:miter lim="800000"/>
            <a:headEnd/>
            <a:tailEnd/>
          </a:ln>
          <a:effectLst/>
        </p:spPr>
        <p:txBody>
          <a:bodyPr lIns="0" tIns="0" rIns="0" bIns="0" anchor="ctr"/>
          <a:lstStyle/>
          <a:p>
            <a:pPr algn="ctr" defTabSz="762000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400" b="1" dirty="0" smtClean="0">
                <a:solidFill>
                  <a:srgbClr val="FFFFFF"/>
                </a:solidFill>
                <a:ea typeface="맑은 고딕" pitchFamily="50" charset="-127"/>
              </a:rPr>
              <a:t>추진 전략</a:t>
            </a:r>
            <a:endParaRPr kumimoji="0" lang="en-US" altLang="ko-KR" sz="1400" b="1" dirty="0">
              <a:solidFill>
                <a:srgbClr val="FFFFFF"/>
              </a:solidFill>
              <a:ea typeface="맑은 고딕" pitchFamily="50" charset="-127"/>
            </a:endParaRPr>
          </a:p>
        </p:txBody>
      </p:sp>
      <p:sp>
        <p:nvSpPr>
          <p:cNvPr id="73" name="직사각형 72"/>
          <p:cNvSpPr/>
          <p:nvPr/>
        </p:nvSpPr>
        <p:spPr>
          <a:xfrm>
            <a:off x="687423" y="5229200"/>
            <a:ext cx="4005262" cy="572464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957263" fontAlgn="auto" latinLnBrk="0">
              <a:lnSpc>
                <a:spcPct val="130000"/>
              </a:lnSpc>
              <a:spcBef>
                <a:spcPts val="0"/>
              </a:spcBef>
              <a:spcAft>
                <a:spcPts val="700"/>
              </a:spcAft>
              <a:defRPr/>
            </a:pPr>
            <a:r>
              <a:rPr kumimoji="0" lang="en-US" altLang="ko-KR" sz="1200" b="1" i="1" u="sng" kern="0" dirty="0">
                <a:latin typeface="맑은 고딕" pitchFamily="50" charset="-127"/>
                <a:ea typeface="맑은 고딕" pitchFamily="50" charset="-127"/>
              </a:rPr>
              <a:t>“</a:t>
            </a:r>
            <a:r>
              <a:rPr kumimoji="0" lang="en-US" altLang="ko-KR" sz="1200" b="1" i="1" u="sng" kern="0" dirty="0" smtClean="0">
                <a:latin typeface="맑은 고딕" pitchFamily="50" charset="-127"/>
                <a:ea typeface="맑은 고딕" pitchFamily="50" charset="-127"/>
              </a:rPr>
              <a:t>2017</a:t>
            </a:r>
            <a:r>
              <a:rPr kumimoji="0" lang="ko-KR" altLang="en-US" sz="1200" b="1" i="1" u="sng" kern="0" dirty="0" smtClean="0">
                <a:latin typeface="맑은 고딕" pitchFamily="50" charset="-127"/>
                <a:ea typeface="맑은 고딕" pitchFamily="50" charset="-127"/>
              </a:rPr>
              <a:t>년 </a:t>
            </a:r>
            <a:r>
              <a:rPr lang="en-US" altLang="ko-KR" sz="1200" b="1" i="1" u="sng" kern="0" dirty="0" smtClean="0">
                <a:latin typeface="맑은 고딕" pitchFamily="50" charset="-127"/>
                <a:ea typeface="맑은 고딕" pitchFamily="50" charset="-127"/>
              </a:rPr>
              <a:t>1</a:t>
            </a:r>
            <a:r>
              <a:rPr kumimoji="0" lang="ko-KR" altLang="en-US" sz="1200" b="1" i="1" u="sng" kern="0" dirty="0" smtClean="0">
                <a:latin typeface="맑은 고딕" pitchFamily="50" charset="-127"/>
                <a:ea typeface="맑은 고딕" pitchFamily="50" charset="-127"/>
              </a:rPr>
              <a:t>월 </a:t>
            </a:r>
            <a:r>
              <a:rPr kumimoji="0" lang="en-US" altLang="ko-KR" sz="1200" b="1" i="1" u="sng" kern="0" dirty="0">
                <a:latin typeface="맑은 고딕" pitchFamily="50" charset="-127"/>
                <a:ea typeface="맑은 고딕" pitchFamily="50" charset="-127"/>
              </a:rPr>
              <a:t>~ </a:t>
            </a:r>
            <a:r>
              <a:rPr kumimoji="0" lang="en-US" altLang="ko-KR" sz="1200" b="1" i="1" u="sng" kern="0" dirty="0" smtClean="0">
                <a:latin typeface="맑은 고딕" pitchFamily="50" charset="-127"/>
                <a:ea typeface="맑은 고딕" pitchFamily="50" charset="-127"/>
              </a:rPr>
              <a:t>2017</a:t>
            </a:r>
            <a:r>
              <a:rPr kumimoji="0" lang="ko-KR" altLang="en-US" sz="1200" b="1" i="1" u="sng" kern="0" dirty="0" smtClean="0">
                <a:latin typeface="맑은 고딕" pitchFamily="50" charset="-127"/>
                <a:ea typeface="맑은 고딕" pitchFamily="50" charset="-127"/>
              </a:rPr>
              <a:t>년 </a:t>
            </a:r>
            <a:r>
              <a:rPr kumimoji="0" lang="en-US" altLang="ko-KR" sz="1200" b="1" i="1" u="sng" kern="0" dirty="0" smtClean="0">
                <a:latin typeface="맑은 고딕" pitchFamily="50" charset="-127"/>
                <a:ea typeface="맑은 고딕" pitchFamily="50" charset="-127"/>
              </a:rPr>
              <a:t>8</a:t>
            </a:r>
            <a:r>
              <a:rPr kumimoji="0" lang="ko-KR" altLang="en-US" sz="1200" b="1" i="1" u="sng" kern="0" dirty="0" smtClean="0">
                <a:latin typeface="맑은 고딕" pitchFamily="50" charset="-127"/>
                <a:ea typeface="맑은 고딕" pitchFamily="50" charset="-127"/>
              </a:rPr>
              <a:t>월까지 </a:t>
            </a:r>
            <a:r>
              <a:rPr kumimoji="0" lang="ko-KR" altLang="en-US" sz="1200" b="1" i="1" u="sng" kern="0" dirty="0">
                <a:latin typeface="맑은 고딕" pitchFamily="50" charset="-127"/>
                <a:ea typeface="맑은 고딕" pitchFamily="50" charset="-127"/>
              </a:rPr>
              <a:t>약 </a:t>
            </a:r>
            <a:r>
              <a:rPr kumimoji="0" lang="en-US" altLang="ko-KR" sz="1200" b="1" i="1" u="sng" kern="0" dirty="0" smtClean="0">
                <a:latin typeface="맑은 고딕" pitchFamily="50" charset="-127"/>
                <a:ea typeface="맑은 고딕" pitchFamily="50" charset="-127"/>
              </a:rPr>
              <a:t>8</a:t>
            </a:r>
            <a:r>
              <a:rPr kumimoji="0" lang="ko-KR" altLang="en-US" sz="1200" b="1" i="1" u="sng" kern="0" dirty="0" smtClean="0">
                <a:latin typeface="맑은 고딕" pitchFamily="50" charset="-127"/>
                <a:ea typeface="맑은 고딕" pitchFamily="50" charset="-127"/>
              </a:rPr>
              <a:t>개월에 </a:t>
            </a:r>
            <a:r>
              <a:rPr kumimoji="0" lang="ko-KR" altLang="en-US" sz="1200" b="1" i="1" u="sng" kern="0" dirty="0">
                <a:latin typeface="맑은 고딕" pitchFamily="50" charset="-127"/>
                <a:ea typeface="맑은 고딕" pitchFamily="50" charset="-127"/>
              </a:rPr>
              <a:t>걸쳐 </a:t>
            </a:r>
            <a:r>
              <a:rPr kumimoji="0" lang="en-US" altLang="ko-KR" sz="1200" b="1" i="1" u="sng" kern="0" dirty="0"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0" lang="en-US" altLang="ko-KR" sz="1200" b="1" i="1" u="sng" kern="0" dirty="0">
                <a:latin typeface="맑은 고딕" pitchFamily="50" charset="-127"/>
                <a:ea typeface="맑은 고딕" pitchFamily="50" charset="-127"/>
              </a:rPr>
            </a:br>
            <a:r>
              <a:rPr kumimoji="0" lang="ko-KR" altLang="en-US" sz="1200" b="1" i="1" u="sng" kern="0" dirty="0" smtClean="0">
                <a:latin typeface="맑은 고딕" pitchFamily="50" charset="-127"/>
                <a:ea typeface="맑은 고딕" pitchFamily="50" charset="-127"/>
              </a:rPr>
              <a:t>노후서버 교체 및 재해복구 시스템 구축</a:t>
            </a:r>
            <a:r>
              <a:rPr kumimoji="0" lang="en-US" altLang="ko-KR" sz="1200" b="1" i="1" u="sng" kern="0" dirty="0" smtClean="0">
                <a:latin typeface="맑은 고딕" pitchFamily="50" charset="-127"/>
                <a:ea typeface="맑은 고딕" pitchFamily="50" charset="-127"/>
              </a:rPr>
              <a:t>”</a:t>
            </a:r>
            <a:endParaRPr kumimoji="0" lang="ko-KR" altLang="en-US" sz="1200" b="1" i="1" u="sng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4" name="이등변 삼각형 73"/>
          <p:cNvSpPr/>
          <p:nvPr/>
        </p:nvSpPr>
        <p:spPr bwMode="auto">
          <a:xfrm flipV="1">
            <a:off x="912401" y="5053625"/>
            <a:ext cx="3455988" cy="103567"/>
          </a:xfrm>
          <a:prstGeom prst="triangle">
            <a:avLst/>
          </a:prstGeom>
          <a:solidFill>
            <a:schemeClr val="bg1">
              <a:lumMod val="6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/>
          <a:lstStyle/>
          <a:p>
            <a:pPr algn="ctr" defTabSz="708025" eaLnBrk="0" latinLnBrk="0" hangingPunct="0">
              <a:defRPr/>
            </a:pPr>
            <a:endParaRPr lang="en-US"/>
          </a:p>
        </p:txBody>
      </p:sp>
      <p:sp>
        <p:nvSpPr>
          <p:cNvPr id="75" name="Rectangle 10"/>
          <p:cNvSpPr>
            <a:spLocks noChangeArrowheads="1"/>
          </p:cNvSpPr>
          <p:nvPr/>
        </p:nvSpPr>
        <p:spPr bwMode="auto">
          <a:xfrm>
            <a:off x="5799992" y="2132856"/>
            <a:ext cx="3240360" cy="1260000"/>
          </a:xfrm>
          <a:prstGeom prst="rect">
            <a:avLst/>
          </a:prstGeom>
          <a:noFill/>
          <a:ln w="12700" algn="ctr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0"/>
          <a:lstStyle/>
          <a:p>
            <a:pPr marL="87313" lvl="1" indent="-85725" defTabSz="900113" latinLnBrk="0">
              <a:lnSpc>
                <a:spcPct val="150000"/>
              </a:lnSpc>
              <a:buClr>
                <a:srgbClr val="000000"/>
              </a:buClr>
              <a:buFont typeface="Wingdings" pitchFamily="2" charset="2"/>
              <a:buChar char="§"/>
            </a:pPr>
            <a:r>
              <a:rPr kumimoji="0"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dirty="0" err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노후된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UNIX 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서버를 신규 </a:t>
            </a:r>
            <a:r>
              <a:rPr kumimoji="0"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x86 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kumimoji="0"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, </a:t>
            </a:r>
          </a:p>
          <a:p>
            <a:pPr marL="1588" lvl="1" defTabSz="900113" latinLnBrk="0">
              <a:lnSpc>
                <a:spcPct val="150000"/>
              </a:lnSpc>
              <a:buClr>
                <a:srgbClr val="000000"/>
              </a:buClr>
            </a:pP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 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리눅스 </a:t>
            </a:r>
            <a:r>
              <a:rPr kumimoji="0"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OS 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기반에 </a:t>
            </a:r>
            <a:r>
              <a:rPr kumimoji="0"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Apache, JBOSS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와 같은 </a:t>
            </a:r>
            <a:endParaRPr kumimoji="0" lang="en-US" altLang="ko-KR" sz="12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1588" lvl="1" defTabSz="900113" latinLnBrk="0">
              <a:lnSpc>
                <a:spcPct val="150000"/>
              </a:lnSpc>
              <a:buClr>
                <a:srgbClr val="000000"/>
              </a:buClr>
            </a:pPr>
            <a:r>
              <a:rPr lang="en-US" altLang="ko-KR" sz="12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오픈소스 </a:t>
            </a: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S/W</a:t>
            </a: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로 구성하여</a:t>
            </a: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인프라 구조 개선</a:t>
            </a:r>
            <a:endParaRPr lang="en-US" altLang="ko-KR" sz="12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6" name="Rectangle 10"/>
          <p:cNvSpPr>
            <a:spLocks noChangeArrowheads="1"/>
          </p:cNvSpPr>
          <p:nvPr/>
        </p:nvSpPr>
        <p:spPr bwMode="auto">
          <a:xfrm>
            <a:off x="5799991" y="3501008"/>
            <a:ext cx="3240361" cy="1080000"/>
          </a:xfrm>
          <a:prstGeom prst="rect">
            <a:avLst/>
          </a:prstGeom>
          <a:noFill/>
          <a:ln w="12700" algn="ctr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0"/>
          <a:lstStyle/>
          <a:p>
            <a:pPr marL="87313" lvl="1" indent="-85725" defTabSz="900113" latinLnBrk="0">
              <a:lnSpc>
                <a:spcPct val="150000"/>
              </a:lnSpc>
              <a:buClr>
                <a:srgbClr val="000000"/>
              </a:buClr>
              <a:buFont typeface="Wingdings" pitchFamily="2" charset="2"/>
              <a:buChar char="§"/>
            </a:pPr>
            <a:r>
              <a:rPr kumimoji="0"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서버 이중화 구성</a:t>
            </a:r>
            <a:endParaRPr kumimoji="0" lang="en-US" altLang="ko-KR" sz="12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87313" lvl="1" indent="-85725" defTabSz="900113" latinLnBrk="0">
              <a:lnSpc>
                <a:spcPct val="150000"/>
              </a:lnSpc>
              <a:buClr>
                <a:srgbClr val="000000"/>
              </a:buClr>
              <a:buFont typeface="Wingdings" pitchFamily="2" charset="2"/>
              <a:buChar char="§"/>
            </a:pP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핵심 업무에 대해서 재해 복구 시스템 구축</a:t>
            </a:r>
          </a:p>
          <a:p>
            <a:pPr marL="87313" lvl="1" indent="-85725" defTabSz="900113" latinLnBrk="0">
              <a:lnSpc>
                <a:spcPct val="150000"/>
              </a:lnSpc>
              <a:buClr>
                <a:srgbClr val="000000"/>
              </a:buClr>
              <a:buFont typeface="Wingdings" pitchFamily="2" charset="2"/>
              <a:buChar char="§"/>
            </a:pP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</a:rPr>
              <a:t> </a:t>
            </a: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</a:rPr>
              <a:t>향후 </a:t>
            </a:r>
            <a:r>
              <a:rPr lang="en-US" altLang="ko-KR" sz="1200" b="1" dirty="0" smtClean="0">
                <a:latin typeface="맑은 고딕" pitchFamily="50" charset="-127"/>
              </a:rPr>
              <a:t>2</a:t>
            </a:r>
            <a:r>
              <a:rPr lang="ko-KR" altLang="en-US" sz="1200" b="1" dirty="0" smtClean="0">
                <a:latin typeface="맑은 고딕" pitchFamily="50" charset="-127"/>
              </a:rPr>
              <a:t>년간 </a:t>
            </a: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</a:rPr>
              <a:t>업무 증가 용량 구축</a:t>
            </a:r>
            <a:endParaRPr kumimoji="0" lang="en-US" altLang="ko-KR" sz="12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5007903" y="4725144"/>
            <a:ext cx="755650" cy="10800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  <a:extLst/>
        </p:spPr>
        <p:txBody>
          <a:bodyPr lIns="36000" rIns="36000" anchor="ctr"/>
          <a:lstStyle/>
          <a:p>
            <a:pPr algn="ctr" defTabSz="957263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400" b="1" kern="0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자원</a:t>
            </a:r>
            <a:endParaRPr kumimoji="0" lang="en-US" altLang="ko-KR" sz="1400" b="1" kern="0" dirty="0" smtClean="0">
              <a:solidFill>
                <a:srgbClr val="FFFF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defTabSz="957263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400" b="1" kern="0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효율화</a:t>
            </a:r>
            <a:endParaRPr kumimoji="0" lang="ko-KR" altLang="en-US" sz="1400" b="1" kern="0" dirty="0">
              <a:solidFill>
                <a:srgbClr val="FFFF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2" name="Rectangle 10"/>
          <p:cNvSpPr>
            <a:spLocks noChangeArrowheads="1"/>
          </p:cNvSpPr>
          <p:nvPr/>
        </p:nvSpPr>
        <p:spPr bwMode="auto">
          <a:xfrm>
            <a:off x="5799991" y="4725144"/>
            <a:ext cx="3240361" cy="1080000"/>
          </a:xfrm>
          <a:prstGeom prst="rect">
            <a:avLst/>
          </a:prstGeom>
          <a:noFill/>
          <a:ln w="12700" algn="ctr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0"/>
          <a:lstStyle/>
          <a:p>
            <a:pPr marL="87313" lvl="1" indent="-85725" defTabSz="900113" latinLnBrk="0">
              <a:lnSpc>
                <a:spcPct val="150000"/>
              </a:lnSpc>
              <a:buClr>
                <a:srgbClr val="000000"/>
              </a:buClr>
              <a:buFont typeface="Wingdings" pitchFamily="2" charset="2"/>
              <a:buChar char="§"/>
            </a:pP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인프라 최적화를 통한 성능 향상 추진</a:t>
            </a:r>
            <a:endParaRPr lang="en-US" altLang="ko-KR" sz="12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87313" lvl="1" indent="-85725" defTabSz="900113" latinLnBrk="0">
              <a:lnSpc>
                <a:spcPct val="150000"/>
              </a:lnSpc>
              <a:buClr>
                <a:srgbClr val="000000"/>
              </a:buClr>
              <a:buFont typeface="Wingdings" pitchFamily="2" charset="2"/>
              <a:buChar char="§"/>
            </a:pPr>
            <a:r>
              <a:rPr kumimoji="0"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안정적 </a:t>
            </a:r>
            <a:r>
              <a:rPr kumimoji="0"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Migration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을 위하여 </a:t>
            </a:r>
            <a:endParaRPr kumimoji="0" lang="en-US" altLang="ko-KR" sz="12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1588" lvl="1" defTabSz="900113" latinLnBrk="0">
              <a:lnSpc>
                <a:spcPct val="150000"/>
              </a:lnSpc>
              <a:buClr>
                <a:srgbClr val="000000"/>
              </a:buClr>
            </a:pPr>
            <a:r>
              <a:rPr lang="en-US" altLang="ko-KR" sz="12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 </a:t>
            </a:r>
            <a:r>
              <a:rPr kumimoji="0"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응용시스템 변경 </a:t>
            </a: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최소화</a:t>
            </a:r>
            <a:endParaRPr kumimoji="0" lang="en-US" altLang="ko-KR" sz="12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49757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선택적복리후생 업무의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)-MCI </a:t>
            </a:r>
            <a:r>
              <a:rPr lang="ko-KR" altLang="en-US" sz="1400" dirty="0" smtClean="0">
                <a:ea typeface="맑은 고딕" pitchFamily="50" charset="-127"/>
              </a:rPr>
              <a:t>간 인터페이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3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5" name="Rectangle 138"/>
          <p:cNvSpPr>
            <a:spLocks noChangeArrowheads="1"/>
          </p:cNvSpPr>
          <p:nvPr/>
        </p:nvSpPr>
        <p:spPr bwMode="auto">
          <a:xfrm>
            <a:off x="509249" y="1359243"/>
            <a:ext cx="8712199" cy="4390768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6" name="표 15"/>
          <p:cNvGraphicFramePr>
            <a:graphicFrameLocks noGrp="1"/>
          </p:cNvGraphicFramePr>
          <p:nvPr>
            <p:extLst/>
          </p:nvPr>
        </p:nvGraphicFramePr>
        <p:xfrm>
          <a:off x="3670970" y="1482763"/>
          <a:ext cx="1219412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19412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40.226.150.125(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40.226.150.115(rip)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" name="표 16"/>
          <p:cNvGraphicFramePr>
            <a:graphicFrameLocks noGrp="1"/>
          </p:cNvGraphicFramePr>
          <p:nvPr>
            <p:extLst/>
          </p:nvPr>
        </p:nvGraphicFramePr>
        <p:xfrm>
          <a:off x="3670970" y="3442092"/>
          <a:ext cx="1219412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19412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선택적복지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PFLB(1579)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40.226.150.126(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40.226.150.116(rip)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pflbdb02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71230"/>
              </p:ext>
            </p:extLst>
          </p:nvPr>
        </p:nvGraphicFramePr>
        <p:xfrm>
          <a:off x="643793" y="4425975"/>
          <a:ext cx="2375631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43205"/>
                <a:gridCol w="604032"/>
                <a:gridCol w="564197"/>
                <a:gridCol w="56419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8650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MCI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9" name="표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0794095"/>
              </p:ext>
            </p:extLst>
          </p:nvPr>
        </p:nvGraphicFramePr>
        <p:xfrm>
          <a:off x="5541928" y="2307707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MCI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ap.p.mci.samsungcard.biz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40.10.2.75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0" name="직선 연결선 19"/>
          <p:cNvCxnSpPr>
            <a:stCxn id="16" idx="3"/>
            <a:endCxn id="19" idx="1"/>
          </p:cNvCxnSpPr>
          <p:nvPr/>
        </p:nvCxnSpPr>
        <p:spPr>
          <a:xfrm>
            <a:off x="4890382" y="2059128"/>
            <a:ext cx="651546" cy="479125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stCxn id="17" idx="3"/>
            <a:endCxn id="19" idx="1"/>
          </p:cNvCxnSpPr>
          <p:nvPr/>
        </p:nvCxnSpPr>
        <p:spPr>
          <a:xfrm flipV="1">
            <a:off x="4890382" y="2538253"/>
            <a:ext cx="651546" cy="1480204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표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560348"/>
              </p:ext>
            </p:extLst>
          </p:nvPr>
        </p:nvGraphicFramePr>
        <p:xfrm>
          <a:off x="5546421" y="3516460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810511"/>
                <a:gridCol w="1060638"/>
                <a:gridCol w="591489"/>
                <a:gridCol w="58982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SMS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발송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(SHU)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23" name="직선 연결선 22"/>
          <p:cNvCxnSpPr>
            <a:stCxn id="19" idx="2"/>
            <a:endCxn id="22" idx="0"/>
          </p:cNvCxnSpPr>
          <p:nvPr/>
        </p:nvCxnSpPr>
        <p:spPr>
          <a:xfrm>
            <a:off x="7068161" y="2768799"/>
            <a:ext cx="4493" cy="74766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757881" y="4762675"/>
            <a:ext cx="452981" cy="7035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4280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     데이터 베이스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86" name="Rectangle 4"/>
          <p:cNvSpPr>
            <a:spLocks noChangeArrowheads="1"/>
          </p:cNvSpPr>
          <p:nvPr/>
        </p:nvSpPr>
        <p:spPr bwMode="auto">
          <a:xfrm>
            <a:off x="497162" y="5217479"/>
            <a:ext cx="6031795" cy="6887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■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FLB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전체 구성도 형태 및 특징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2-Node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RAC DB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디스크 복제는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TC(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-&gt;TC),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시점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SI(TC-&gt;SI),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로 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97162" y="1353591"/>
            <a:ext cx="2880000" cy="247650"/>
            <a:chOff x="497162" y="1189678"/>
            <a:chExt cx="2880000" cy="247650"/>
          </a:xfrm>
        </p:grpSpPr>
        <p:sp>
          <p:nvSpPr>
            <p:cNvPr id="289" name="Rectangle 4"/>
            <p:cNvSpPr>
              <a:spLocks noChangeArrowheads="1"/>
            </p:cNvSpPr>
            <p:nvPr/>
          </p:nvSpPr>
          <p:spPr bwMode="auto">
            <a:xfrm>
              <a:off x="497162" y="1189678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운영계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499066" y="1190796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1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1166" y="1353591"/>
            <a:ext cx="2880000" cy="247650"/>
            <a:chOff x="3783242" y="1190796"/>
            <a:chExt cx="2880000" cy="247650"/>
          </a:xfrm>
        </p:grpSpPr>
        <p:sp>
          <p:nvSpPr>
            <p:cNvPr id="292" name="Rectangle 4"/>
            <p:cNvSpPr>
              <a:spLocks noChangeArrowheads="1"/>
            </p:cNvSpPr>
            <p:nvPr/>
          </p:nvSpPr>
          <p:spPr bwMode="auto">
            <a:xfrm>
              <a:off x="3783242" y="1190796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100" b="1" dirty="0" smtClean="0">
                  <a:solidFill>
                    <a:schemeClr val="tx1"/>
                  </a:solidFill>
                </a:rPr>
                <a:t>DR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785146" y="1191914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4" name="그룹 293"/>
          <p:cNvGrpSpPr/>
          <p:nvPr/>
        </p:nvGrpSpPr>
        <p:grpSpPr>
          <a:xfrm>
            <a:off x="6465168" y="1353591"/>
            <a:ext cx="2880000" cy="247650"/>
            <a:chOff x="7056849" y="1191914"/>
            <a:chExt cx="2880000" cy="247650"/>
          </a:xfrm>
        </p:grpSpPr>
        <p:sp>
          <p:nvSpPr>
            <p:cNvPr id="295" name="Rectangle 4"/>
            <p:cNvSpPr>
              <a:spLocks noChangeArrowheads="1"/>
            </p:cNvSpPr>
            <p:nvPr/>
          </p:nvSpPr>
          <p:spPr bwMode="auto">
            <a:xfrm>
              <a:off x="7056849" y="1191914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개발계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6" name="직사각형 295"/>
            <p:cNvSpPr/>
            <p:nvPr/>
          </p:nvSpPr>
          <p:spPr bwMode="auto">
            <a:xfrm>
              <a:off x="7058753" y="1193032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3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7" name="그룹 296"/>
          <p:cNvGrpSpPr/>
          <p:nvPr/>
        </p:nvGrpSpPr>
        <p:grpSpPr>
          <a:xfrm>
            <a:off x="789122" y="1841792"/>
            <a:ext cx="2363678" cy="2701112"/>
            <a:chOff x="789122" y="1663992"/>
            <a:chExt cx="2363678" cy="2701112"/>
          </a:xfrm>
        </p:grpSpPr>
        <p:sp>
          <p:nvSpPr>
            <p:cNvPr id="298" name="Rectangle 146"/>
            <p:cNvSpPr>
              <a:spLocks noChangeArrowheads="1"/>
            </p:cNvSpPr>
            <p:nvPr/>
          </p:nvSpPr>
          <p:spPr bwMode="auto">
            <a:xfrm>
              <a:off x="789122" y="1663992"/>
              <a:ext cx="2363678" cy="2701112"/>
            </a:xfrm>
            <a:prstGeom prst="roundRect">
              <a:avLst>
                <a:gd name="adj" fmla="val 3388"/>
              </a:avLst>
            </a:prstGeom>
            <a:solidFill>
              <a:srgbClr val="FFFFFF"/>
            </a:solidFill>
            <a:ln w="12700" algn="ctr">
              <a:solidFill>
                <a:srgbClr val="333333"/>
              </a:solidFill>
              <a:prstDash val="sysDot"/>
              <a:miter lim="800000"/>
              <a:headEnd/>
              <a:tailEnd/>
            </a:ln>
            <a:effectLst/>
            <a:extLst/>
          </p:spPr>
          <p:txBody>
            <a:bodyPr lIns="0" tIns="0" rIns="0" bIns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9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028644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72560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02" y="3475170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2" name="Rectangle 18"/>
            <p:cNvSpPr>
              <a:spLocks noChangeArrowheads="1"/>
            </p:cNvSpPr>
            <p:nvPr/>
          </p:nvSpPr>
          <p:spPr bwMode="auto">
            <a:xfrm>
              <a:off x="1266951" y="2717021"/>
              <a:ext cx="1287302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2-Node RAC[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운영</a:t>
              </a:r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]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03" name="직선 연결선 302"/>
            <p:cNvCxnSpPr>
              <a:stCxn id="301" idx="0"/>
              <a:endCxn id="299" idx="2"/>
            </p:cNvCxnSpPr>
            <p:nvPr/>
          </p:nvCxnSpPr>
          <p:spPr bwMode="auto">
            <a:xfrm flipH="1" flipV="1">
              <a:off x="1388644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" name="직선 연결선 303"/>
            <p:cNvCxnSpPr>
              <a:stCxn id="301" idx="0"/>
              <a:endCxn id="300" idx="2"/>
            </p:cNvCxnSpPr>
            <p:nvPr/>
          </p:nvCxnSpPr>
          <p:spPr bwMode="auto">
            <a:xfrm flipV="1">
              <a:off x="1910602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" name="직사각형 304"/>
            <p:cNvSpPr/>
            <p:nvPr/>
          </p:nvSpPr>
          <p:spPr bwMode="auto">
            <a:xfrm>
              <a:off x="1695317" y="3546781"/>
              <a:ext cx="410689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FLB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pic>
          <p:nvPicPr>
            <p:cNvPr id="306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361270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7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954542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" name="직사각형 307"/>
            <p:cNvSpPr/>
            <p:nvPr/>
          </p:nvSpPr>
          <p:spPr bwMode="auto">
            <a:xfrm>
              <a:off x="2517687" y="3356992"/>
              <a:ext cx="433131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True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Copy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2448758" y="3954542"/>
              <a:ext cx="570989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Shadow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Image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10" name="Rectangle 18"/>
            <p:cNvSpPr>
              <a:spLocks noChangeArrowheads="1"/>
            </p:cNvSpPr>
            <p:nvPr/>
          </p:nvSpPr>
          <p:spPr bwMode="auto">
            <a:xfrm>
              <a:off x="1183176" y="2251038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1" name="Rectangle 18"/>
            <p:cNvSpPr>
              <a:spLocks noChangeArrowheads="1"/>
            </p:cNvSpPr>
            <p:nvPr/>
          </p:nvSpPr>
          <p:spPr bwMode="auto">
            <a:xfrm>
              <a:off x="2227092" y="2239906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#2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2" name="모서리가 둥근 직사각형 311"/>
            <p:cNvSpPr/>
            <p:nvPr/>
          </p:nvSpPr>
          <p:spPr bwMode="auto">
            <a:xfrm>
              <a:off x="868669" y="1704316"/>
              <a:ext cx="2151078" cy="365071"/>
            </a:xfrm>
            <a:prstGeom prst="roundRect">
              <a:avLst/>
            </a:prstGeom>
            <a:solidFill>
              <a:schemeClr val="tx2">
                <a:lumMod val="20000"/>
                <a:lumOff val="80000"/>
                <a:alpha val="8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FLB DB </a:t>
              </a:r>
              <a:r>
                <a:rPr kumimoji="0" lang="ko-KR" alt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서버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(2-Node RAC * 2)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cxnSp>
          <p:nvCxnSpPr>
            <p:cNvPr id="313" name="직선 화살표 연결선 312"/>
            <p:cNvCxnSpPr/>
            <p:nvPr/>
          </p:nvCxnSpPr>
          <p:spPr bwMode="auto">
            <a:xfrm flipV="1">
              <a:off x="2290525" y="3655170"/>
              <a:ext cx="189416" cy="220767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14" name="직선 화살표 연결선 313"/>
            <p:cNvCxnSpPr/>
            <p:nvPr/>
          </p:nvCxnSpPr>
          <p:spPr bwMode="auto">
            <a:xfrm>
              <a:off x="2730570" y="3693286"/>
              <a:ext cx="0" cy="234846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cxnSp>
        <p:nvCxnSpPr>
          <p:cNvPr id="315" name="직선 연결선 314"/>
          <p:cNvCxnSpPr/>
          <p:nvPr/>
        </p:nvCxnSpPr>
        <p:spPr>
          <a:xfrm>
            <a:off x="3429164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>
            <a:off x="6413168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sp>
        <p:nvSpPr>
          <p:cNvPr id="317" name="자유형 316"/>
          <p:cNvSpPr/>
          <p:nvPr/>
        </p:nvSpPr>
        <p:spPr>
          <a:xfrm>
            <a:off x="1910602" y="4542904"/>
            <a:ext cx="2983576" cy="382626"/>
          </a:xfrm>
          <a:custGeom>
            <a:avLst/>
            <a:gdLst>
              <a:gd name="connsiteX0" fmla="*/ 0 w 2829158"/>
              <a:gd name="connsiteY0" fmla="*/ 0 h 720000"/>
              <a:gd name="connsiteX1" fmla="*/ 180000 w 2829158"/>
              <a:gd name="connsiteY1" fmla="*/ 0 h 720000"/>
              <a:gd name="connsiteX2" fmla="*/ 180000 w 2829158"/>
              <a:gd name="connsiteY2" fmla="*/ 540000 h 720000"/>
              <a:gd name="connsiteX3" fmla="*/ 2559158 w 2829158"/>
              <a:gd name="connsiteY3" fmla="*/ 540000 h 720000"/>
              <a:gd name="connsiteX4" fmla="*/ 2559158 w 2829158"/>
              <a:gd name="connsiteY4" fmla="*/ 180000 h 720000"/>
              <a:gd name="connsiteX5" fmla="*/ 2469158 w 2829158"/>
              <a:gd name="connsiteY5" fmla="*/ 180000 h 720000"/>
              <a:gd name="connsiteX6" fmla="*/ 2649158 w 2829158"/>
              <a:gd name="connsiteY6" fmla="*/ 0 h 720000"/>
              <a:gd name="connsiteX7" fmla="*/ 2829158 w 2829158"/>
              <a:gd name="connsiteY7" fmla="*/ 180000 h 720000"/>
              <a:gd name="connsiteX8" fmla="*/ 2739158 w 2829158"/>
              <a:gd name="connsiteY8" fmla="*/ 180000 h 720000"/>
              <a:gd name="connsiteX9" fmla="*/ 2739158 w 2829158"/>
              <a:gd name="connsiteY9" fmla="*/ 720000 h 720000"/>
              <a:gd name="connsiteX10" fmla="*/ 2736304 w 2829158"/>
              <a:gd name="connsiteY10" fmla="*/ 720000 h 720000"/>
              <a:gd name="connsiteX11" fmla="*/ 2559158 w 2829158"/>
              <a:gd name="connsiteY11" fmla="*/ 720000 h 720000"/>
              <a:gd name="connsiteX12" fmla="*/ 180000 w 2829158"/>
              <a:gd name="connsiteY12" fmla="*/ 720000 h 720000"/>
              <a:gd name="connsiteX13" fmla="*/ 0 w 2829158"/>
              <a:gd name="connsiteY13" fmla="*/ 720000 h 720000"/>
              <a:gd name="connsiteX14" fmla="*/ 0 w 2829158"/>
              <a:gd name="connsiteY14" fmla="*/ 540000 h 72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29158" h="720000">
                <a:moveTo>
                  <a:pt x="0" y="0"/>
                </a:moveTo>
                <a:lnTo>
                  <a:pt x="180000" y="0"/>
                </a:lnTo>
                <a:lnTo>
                  <a:pt x="180000" y="540000"/>
                </a:lnTo>
                <a:lnTo>
                  <a:pt x="2559158" y="540000"/>
                </a:lnTo>
                <a:lnTo>
                  <a:pt x="2559158" y="180000"/>
                </a:lnTo>
                <a:lnTo>
                  <a:pt x="2469158" y="180000"/>
                </a:lnTo>
                <a:lnTo>
                  <a:pt x="2649158" y="0"/>
                </a:lnTo>
                <a:lnTo>
                  <a:pt x="2829158" y="180000"/>
                </a:lnTo>
                <a:lnTo>
                  <a:pt x="2739158" y="180000"/>
                </a:lnTo>
                <a:lnTo>
                  <a:pt x="2739158" y="720000"/>
                </a:lnTo>
                <a:lnTo>
                  <a:pt x="2736304" y="720000"/>
                </a:lnTo>
                <a:lnTo>
                  <a:pt x="2559158" y="720000"/>
                </a:lnTo>
                <a:lnTo>
                  <a:pt x="180000" y="720000"/>
                </a:lnTo>
                <a:lnTo>
                  <a:pt x="0" y="720000"/>
                </a:lnTo>
                <a:lnTo>
                  <a:pt x="0" y="540000"/>
                </a:lnTo>
                <a:close/>
              </a:path>
            </a:pathLst>
          </a:custGeom>
          <a:solidFill>
            <a:srgbClr val="92D050">
              <a:alpha val="70000"/>
            </a:srgb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18" name="직사각형 317"/>
          <p:cNvSpPr/>
          <p:nvPr/>
        </p:nvSpPr>
        <p:spPr bwMode="auto">
          <a:xfrm>
            <a:off x="2717170" y="4712771"/>
            <a:ext cx="1468672" cy="253916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kern="0" dirty="0" smtClean="0">
                <a:solidFill>
                  <a:srgbClr val="000000"/>
                </a:solidFill>
                <a:ea typeface="맑은 고딕" pitchFamily="50" charset="-127"/>
              </a:rPr>
              <a:t>Universal Replicator</a:t>
            </a:r>
            <a:endParaRPr kumimoji="0" lang="ko-KR" altLang="en-US" sz="105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319" name="Rectangle 146"/>
          <p:cNvSpPr>
            <a:spLocks noChangeArrowheads="1"/>
          </p:cNvSpPr>
          <p:nvPr/>
        </p:nvSpPr>
        <p:spPr bwMode="auto">
          <a:xfrm>
            <a:off x="3658792" y="1834431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4449024" y="2471394"/>
            <a:ext cx="720000" cy="1855486"/>
            <a:chOff x="3872880" y="2243677"/>
            <a:chExt cx="720000" cy="1855486"/>
          </a:xfrm>
        </p:grpSpPr>
        <p:pic>
          <p:nvPicPr>
            <p:cNvPr id="321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2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3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Single[DR]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24" name="직선 연결선 323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" name="직사각형 324"/>
            <p:cNvSpPr/>
            <p:nvPr/>
          </p:nvSpPr>
          <p:spPr bwMode="auto">
            <a:xfrm>
              <a:off x="4027535" y="3539420"/>
              <a:ext cx="410689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FLB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26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7" name="모서리가 둥근 직사각형 326"/>
          <p:cNvSpPr/>
          <p:nvPr/>
        </p:nvSpPr>
        <p:spPr bwMode="auto">
          <a:xfrm>
            <a:off x="3738339" y="1874755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FLB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(Single-Node)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328" name="Rectangle 146"/>
          <p:cNvSpPr>
            <a:spLocks noChangeArrowheads="1"/>
          </p:cNvSpPr>
          <p:nvPr/>
        </p:nvSpPr>
        <p:spPr bwMode="auto">
          <a:xfrm>
            <a:off x="6736568" y="1841792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9" name="그룹 328"/>
          <p:cNvGrpSpPr/>
          <p:nvPr/>
        </p:nvGrpSpPr>
        <p:grpSpPr>
          <a:xfrm>
            <a:off x="7545368" y="2478755"/>
            <a:ext cx="720000" cy="1855486"/>
            <a:chOff x="3872880" y="2243677"/>
            <a:chExt cx="720000" cy="1855486"/>
          </a:xfrm>
        </p:grpSpPr>
        <p:pic>
          <p:nvPicPr>
            <p:cNvPr id="33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3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32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33" name="직선 연결선 332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4" name="직사각형 333"/>
            <p:cNvSpPr/>
            <p:nvPr/>
          </p:nvSpPr>
          <p:spPr bwMode="auto">
            <a:xfrm>
              <a:off x="4027535" y="3539420"/>
              <a:ext cx="410689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FLB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35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36" name="모서리가 둥근 직사각형 335"/>
          <p:cNvSpPr/>
          <p:nvPr/>
        </p:nvSpPr>
        <p:spPr bwMode="auto">
          <a:xfrm>
            <a:off x="6816115" y="1882116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FLB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(Single-Node)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1143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PFLB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pflbdb01, pflbdb02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pic>
        <p:nvPicPr>
          <p:cNvPr id="59" name="Picture 740" descr="workgroup-switch"/>
          <p:cNvPicPr>
            <a:picLocks noChangeAspect="1" noChangeArrowheads="1"/>
          </p:cNvPicPr>
          <p:nvPr/>
        </p:nvPicPr>
        <p:blipFill>
          <a:blip r:embed="rId2" cstate="print">
            <a:grayscl/>
          </a:blip>
          <a:srcRect/>
          <a:stretch>
            <a:fillRect/>
          </a:stretch>
        </p:blipFill>
        <p:spPr bwMode="auto">
          <a:xfrm>
            <a:off x="3332984" y="3546114"/>
            <a:ext cx="400050" cy="242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3154493" y="3274478"/>
            <a:ext cx="800219" cy="245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Cluster</a:t>
            </a:r>
          </a:p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Interconnect</a:t>
            </a: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30"/>
          <p:cNvCxnSpPr>
            <a:cxnSpLocks noChangeShapeType="1"/>
            <a:stCxn id="95" idx="2"/>
            <a:endCxn id="65" idx="0"/>
          </p:cNvCxnSpPr>
          <p:nvPr/>
        </p:nvCxnSpPr>
        <p:spPr bwMode="auto">
          <a:xfrm flipH="1">
            <a:off x="2849386" y="4461028"/>
            <a:ext cx="186029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3" name="직선 연결선 245"/>
          <p:cNvCxnSpPr>
            <a:cxnSpLocks noChangeShapeType="1"/>
            <a:stCxn id="65" idx="2"/>
            <a:endCxn id="119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2" name="Line 2656"/>
          <p:cNvSpPr>
            <a:spLocks noChangeShapeType="1"/>
          </p:cNvSpPr>
          <p:nvPr/>
        </p:nvSpPr>
        <p:spPr bwMode="auto">
          <a:xfrm>
            <a:off x="4670311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4" name="Text Box 280"/>
          <p:cNvSpPr txBox="1">
            <a:spLocks noChangeArrowheads="1"/>
          </p:cNvSpPr>
          <p:nvPr/>
        </p:nvSpPr>
        <p:spPr bwMode="auto">
          <a:xfrm>
            <a:off x="428983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#2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PFLB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1" name="Rectangle 49"/>
          <p:cNvSpPr>
            <a:spLocks noChangeArrowheads="1"/>
          </p:cNvSpPr>
          <p:nvPr/>
        </p:nvSpPr>
        <p:spPr bwMode="auto">
          <a:xfrm>
            <a:off x="1868909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  <a:endParaRPr kumimoji="0" lang="en-US" altLang="ko-KR" sz="800" b="1" kern="0" spc="-7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82" name="Oval 110"/>
          <p:cNvSpPr>
            <a:spLocks noChangeArrowheads="1"/>
          </p:cNvSpPr>
          <p:nvPr/>
        </p:nvSpPr>
        <p:spPr bwMode="auto">
          <a:xfrm>
            <a:off x="2182945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VIP1</a:t>
            </a: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295018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1606332" y="358631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1606846" y="380650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Line 2630"/>
          <p:cNvSpPr>
            <a:spLocks noChangeShapeType="1"/>
          </p:cNvSpPr>
          <p:nvPr/>
        </p:nvSpPr>
        <p:spPr bwMode="auto">
          <a:xfrm>
            <a:off x="1710037" y="386139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9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2" name="Line 2630"/>
          <p:cNvSpPr>
            <a:spLocks noChangeShapeType="1"/>
          </p:cNvSpPr>
          <p:nvPr/>
        </p:nvSpPr>
        <p:spPr bwMode="auto">
          <a:xfrm>
            <a:off x="1710037" y="3010496"/>
            <a:ext cx="522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3" name="Rectangle 49"/>
          <p:cNvSpPr>
            <a:spLocks noChangeArrowheads="1"/>
          </p:cNvSpPr>
          <p:nvPr/>
        </p:nvSpPr>
        <p:spPr bwMode="auto">
          <a:xfrm>
            <a:off x="1868909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1868909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95" name="Rectangle 4"/>
          <p:cNvSpPr>
            <a:spLocks noChangeArrowheads="1"/>
          </p:cNvSpPr>
          <p:nvPr/>
        </p:nvSpPr>
        <p:spPr bwMode="auto">
          <a:xfrm>
            <a:off x="4133681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96" name="Oval 110"/>
          <p:cNvSpPr>
            <a:spLocks noChangeArrowheads="1"/>
          </p:cNvSpPr>
          <p:nvPr/>
        </p:nvSpPr>
        <p:spPr bwMode="auto">
          <a:xfrm>
            <a:off x="4568959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VIP2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pic>
        <p:nvPicPr>
          <p:cNvPr id="97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0060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98" name="직선 연결선 229"/>
          <p:cNvCxnSpPr>
            <a:cxnSpLocks noChangeShapeType="1"/>
            <a:stCxn id="95" idx="2"/>
            <a:endCxn id="97" idx="0"/>
          </p:cNvCxnSpPr>
          <p:nvPr/>
        </p:nvCxnSpPr>
        <p:spPr bwMode="auto">
          <a:xfrm flipH="1">
            <a:off x="4322046" y="4461028"/>
            <a:ext cx="38763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99" name="직선 연결선 229"/>
          <p:cNvCxnSpPr>
            <a:cxnSpLocks noChangeShapeType="1"/>
            <a:stCxn id="77" idx="2"/>
            <a:endCxn id="97" idx="0"/>
          </p:cNvCxnSpPr>
          <p:nvPr/>
        </p:nvCxnSpPr>
        <p:spPr bwMode="auto">
          <a:xfrm>
            <a:off x="2338562" y="4461028"/>
            <a:ext cx="198348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00" name="직선 연결선 244"/>
          <p:cNvCxnSpPr>
            <a:cxnSpLocks noChangeShapeType="1"/>
            <a:stCxn id="97" idx="2"/>
            <a:endCxn id="119" idx="0"/>
          </p:cNvCxnSpPr>
          <p:nvPr/>
        </p:nvCxnSpPr>
        <p:spPr bwMode="auto">
          <a:xfrm flipH="1">
            <a:off x="3562847" y="5150386"/>
            <a:ext cx="759199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2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VIP</a:t>
            </a:r>
            <a:endParaRPr kumimoji="0" lang="ko-KR" altLang="en-US" sz="1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1" lang="ko-KR" altLang="en-US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장애 발생 시 장애 노드의 빠른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Take-over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를 위하여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Virtual IP 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 함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Rectangle 56"/>
          <p:cNvSpPr>
            <a:spLocks noChangeArrowheads="1"/>
          </p:cNvSpPr>
          <p:nvPr/>
        </p:nvSpPr>
        <p:spPr bwMode="gray">
          <a:xfrm>
            <a:off x="6955842" y="4838008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Grid Infrastructure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 Box 484"/>
          <p:cNvSpPr txBox="1">
            <a:spLocks noChangeArrowheads="1"/>
          </p:cNvSpPr>
          <p:nvPr/>
        </p:nvSpPr>
        <p:spPr bwMode="gray">
          <a:xfrm>
            <a:off x="6857670" y="5034081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여러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노드를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하나의 클러스터로 관리 함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6792997" y="4838008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44343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4630448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1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 구성 함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</a:t>
            </a:r>
            <a:r>
              <a:rPr lang="en-US" altLang="ko-KR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pflb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)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44343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LSN_PFLB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4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Service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처리를 위하여 지정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7" name="직선 연결선 245"/>
          <p:cNvCxnSpPr>
            <a:cxnSpLocks noChangeShapeType="1"/>
            <a:stCxn id="65" idx="3"/>
            <a:endCxn id="97" idx="1"/>
          </p:cNvCxnSpPr>
          <p:nvPr/>
        </p:nvCxnSpPr>
        <p:spPr bwMode="auto">
          <a:xfrm>
            <a:off x="2970830" y="5013576"/>
            <a:ext cx="1229772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grpSp>
        <p:nvGrpSpPr>
          <p:cNvPr id="118" name="그룹 117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9" name="직사각형 118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1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3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- 2-Node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RAC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선</a:t>
            </a:r>
            <a:r>
              <a:rPr lang="ko-KR" altLang="en-US" sz="900" b="1" dirty="0">
                <a:solidFill>
                  <a:schemeClr val="tx1"/>
                </a:solidFill>
              </a:rPr>
              <a:t>복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25" name="Rectangle 46"/>
          <p:cNvSpPr>
            <a:spLocks noChangeArrowheads="1"/>
          </p:cNvSpPr>
          <p:nvPr/>
        </p:nvSpPr>
        <p:spPr bwMode="auto">
          <a:xfrm>
            <a:off x="4241681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26" name="Rectangle 47"/>
          <p:cNvSpPr>
            <a:spLocks noChangeArrowheads="1"/>
          </p:cNvSpPr>
          <p:nvPr/>
        </p:nvSpPr>
        <p:spPr bwMode="auto">
          <a:xfrm>
            <a:off x="4241681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Rectangle 48"/>
          <p:cNvSpPr>
            <a:spLocks noChangeArrowheads="1"/>
          </p:cNvSpPr>
          <p:nvPr/>
        </p:nvSpPr>
        <p:spPr bwMode="auto">
          <a:xfrm>
            <a:off x="4241681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28" name="Rectangle 49"/>
          <p:cNvSpPr>
            <a:spLocks noChangeArrowheads="1"/>
          </p:cNvSpPr>
          <p:nvPr/>
        </p:nvSpPr>
        <p:spPr bwMode="auto">
          <a:xfrm>
            <a:off x="4241681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</a:p>
        </p:txBody>
      </p:sp>
      <p:sp>
        <p:nvSpPr>
          <p:cNvPr id="129" name="Rectangle 49"/>
          <p:cNvSpPr>
            <a:spLocks noChangeArrowheads="1"/>
          </p:cNvSpPr>
          <p:nvPr/>
        </p:nvSpPr>
        <p:spPr bwMode="auto">
          <a:xfrm>
            <a:off x="4241681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Rectangle 50"/>
          <p:cNvSpPr>
            <a:spLocks noChangeArrowheads="1"/>
          </p:cNvSpPr>
          <p:nvPr/>
        </p:nvSpPr>
        <p:spPr bwMode="auto">
          <a:xfrm>
            <a:off x="4241681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37" name="직선 연결선 244"/>
          <p:cNvCxnSpPr>
            <a:cxnSpLocks noChangeShapeType="1"/>
            <a:stCxn id="97" idx="2"/>
            <a:endCxn id="132" idx="0"/>
          </p:cNvCxnSpPr>
          <p:nvPr/>
        </p:nvCxnSpPr>
        <p:spPr bwMode="auto">
          <a:xfrm flipH="1">
            <a:off x="2378471" y="5150386"/>
            <a:ext cx="194357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38" name="직사각형 137"/>
          <p:cNvSpPr/>
          <p:nvPr/>
        </p:nvSpPr>
        <p:spPr bwMode="auto">
          <a:xfrm>
            <a:off x="4418537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9" name="그룹 138"/>
          <p:cNvGrpSpPr/>
          <p:nvPr/>
        </p:nvGrpSpPr>
        <p:grpSpPr>
          <a:xfrm>
            <a:off x="4493935" y="5357838"/>
            <a:ext cx="485389" cy="270580"/>
            <a:chOff x="2717182" y="5357838"/>
            <a:chExt cx="485389" cy="270580"/>
          </a:xfrm>
        </p:grpSpPr>
        <p:pic>
          <p:nvPicPr>
            <p:cNvPr id="14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1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42" name="직선 연결선 244"/>
          <p:cNvCxnSpPr>
            <a:cxnSpLocks noChangeShapeType="1"/>
            <a:stCxn id="65" idx="2"/>
            <a:endCxn id="138" idx="0"/>
          </p:cNvCxnSpPr>
          <p:nvPr/>
        </p:nvCxnSpPr>
        <p:spPr bwMode="auto">
          <a:xfrm>
            <a:off x="2849386" y="5150386"/>
            <a:ext cx="188489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43" name="직선 연결선 244"/>
          <p:cNvCxnSpPr>
            <a:cxnSpLocks noChangeShapeType="1"/>
            <a:stCxn id="97" idx="2"/>
            <a:endCxn id="138" idx="0"/>
          </p:cNvCxnSpPr>
          <p:nvPr/>
        </p:nvCxnSpPr>
        <p:spPr bwMode="auto">
          <a:xfrm>
            <a:off x="4322046" y="5150386"/>
            <a:ext cx="41223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44" name="Rectangle 104"/>
          <p:cNvSpPr>
            <a:spLocks noChangeArrowheads="1"/>
          </p:cNvSpPr>
          <p:nvPr/>
        </p:nvSpPr>
        <p:spPr bwMode="auto">
          <a:xfrm>
            <a:off x="4244620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cxnSp>
        <p:nvCxnSpPr>
          <p:cNvPr id="145" name="직선 연결선 17"/>
          <p:cNvCxnSpPr>
            <a:cxnSpLocks noChangeShapeType="1"/>
            <a:stCxn id="77" idx="3"/>
            <a:endCxn id="59" idx="1"/>
          </p:cNvCxnSpPr>
          <p:nvPr/>
        </p:nvCxnSpPr>
        <p:spPr bwMode="auto">
          <a:xfrm>
            <a:off x="2914562" y="3660028"/>
            <a:ext cx="418422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6" name="직선 연결선 18"/>
          <p:cNvCxnSpPr>
            <a:cxnSpLocks noChangeShapeType="1"/>
            <a:stCxn id="95" idx="1"/>
            <a:endCxn id="59" idx="3"/>
          </p:cNvCxnSpPr>
          <p:nvPr/>
        </p:nvCxnSpPr>
        <p:spPr bwMode="auto">
          <a:xfrm flipH="1">
            <a:off x="3733034" y="3660028"/>
            <a:ext cx="400647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454252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T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FLB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ticodb01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3" name="직선 연결선 245"/>
          <p:cNvCxnSpPr>
            <a:cxnSpLocks noChangeShapeType="1"/>
            <a:stCxn id="65" idx="2"/>
            <a:endCxn id="119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TFLB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3362563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577701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41035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1868909" y="3743110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34437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3639848"/>
            <a:ext cx="2415870" cy="393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3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(TFLB, TICO, TSWP)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구성되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어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있으며 선복은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TFLB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34437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noProof="0" dirty="0" smtClean="0">
                <a:solidFill>
                  <a:srgbClr val="FFFFFF"/>
                </a:solidFill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27264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29225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LSN_TFLB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27264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18" name="그룹 117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9" name="직사각형 118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0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1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3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개발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- 1-Node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FLB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개발용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</p:spTree>
    <p:extLst>
      <p:ext uri="{BB962C8B-B14F-4D97-AF65-F5344CB8AC3E}">
        <p14:creationId xmlns:p14="http://schemas.microsoft.com/office/powerpoint/2010/main" val="2305720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7" name="텍스트 개체 틀 1"/>
          <p:cNvSpPr txBox="1">
            <a:spLocks/>
          </p:cNvSpPr>
          <p:nvPr/>
        </p:nvSpPr>
        <p:spPr>
          <a:xfrm>
            <a:off x="558500" y="979785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en-US" altLang="ko-KR" sz="1200" dirty="0" smtClean="0">
                <a:latin typeface="맑은 고딕" pitchFamily="50" charset="-127"/>
              </a:rPr>
              <a:t>U2L </a:t>
            </a:r>
            <a:r>
              <a:rPr kumimoji="0" lang="ko-KR" altLang="en-US" sz="1200" dirty="0" smtClean="0">
                <a:latin typeface="맑은 고딕" pitchFamily="50" charset="-127"/>
              </a:rPr>
              <a:t>운영계 </a:t>
            </a:r>
            <a:r>
              <a:rPr kumimoji="0" lang="en-US" altLang="ko-KR" sz="1200" dirty="0" smtClean="0">
                <a:latin typeface="맑은 고딕" pitchFamily="50" charset="-127"/>
              </a:rPr>
              <a:t>DB </a:t>
            </a:r>
            <a:r>
              <a:rPr kumimoji="0" lang="ko-KR" altLang="en-US" sz="1200" dirty="0" smtClean="0">
                <a:latin typeface="맑은 고딕" pitchFamily="50" charset="-127"/>
              </a:rPr>
              <a:t>시스템의 </a:t>
            </a:r>
            <a:r>
              <a:rPr kumimoji="0" lang="en-US" altLang="ko-KR" sz="1200" dirty="0" smtClean="0">
                <a:latin typeface="맑은 고딕" pitchFamily="50" charset="-127"/>
              </a:rPr>
              <a:t>DBMS</a:t>
            </a:r>
            <a:r>
              <a:rPr kumimoji="0" lang="ko-KR" altLang="en-US" sz="1200" dirty="0" smtClean="0">
                <a:latin typeface="맑은 고딕" pitchFamily="50" charset="-127"/>
              </a:rPr>
              <a:t>는 </a:t>
            </a:r>
            <a:r>
              <a:rPr kumimoji="0" lang="en-US" altLang="ko-KR" sz="1200" dirty="0" smtClean="0"/>
              <a:t>Oracle DBMS 11.2.0.4 </a:t>
            </a:r>
            <a:r>
              <a:rPr kumimoji="0" lang="ko-KR" altLang="en-US" sz="1200" dirty="0" smtClean="0"/>
              <a:t>설치하고 </a:t>
            </a:r>
            <a:r>
              <a:rPr kumimoji="0" lang="en-US" altLang="ko-KR" sz="1200" dirty="0" smtClean="0"/>
              <a:t>RAC</a:t>
            </a:r>
            <a:r>
              <a:rPr kumimoji="0" lang="ko-KR" altLang="en-US" sz="1200" dirty="0" smtClean="0"/>
              <a:t>를 활용한 </a:t>
            </a:r>
            <a:r>
              <a:rPr kumimoji="0" lang="en-US" altLang="ko-KR" sz="1200" dirty="0" smtClean="0"/>
              <a:t>Active-Active HA </a:t>
            </a:r>
            <a:r>
              <a:rPr kumimoji="0" lang="ko-KR" altLang="en-US" sz="1200" dirty="0" smtClean="0"/>
              <a:t>시스템으로 구성함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/>
          </p:nvPr>
        </p:nvGraphicFramePr>
        <p:xfrm>
          <a:off x="809596" y="1773065"/>
          <a:ext cx="8679908" cy="2020144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PFLB1, PFLB2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PEZWEL1,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PEZWEL2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- KO16KSC5601 , </a:t>
                      </a:r>
                      <a:r>
                        <a:rPr lang="ko-KR" altLang="en-US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선택적복지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877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68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/oragrid/grid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/ora11flb/base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/ora11flb/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822296" y="4338465"/>
          <a:ext cx="8679908" cy="1480875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TFLB1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1" name="텍스트 개체 틀 1"/>
          <p:cNvSpPr txBox="1">
            <a:spLocks/>
          </p:cNvSpPr>
          <p:nvPr/>
        </p:nvSpPr>
        <p:spPr>
          <a:xfrm>
            <a:off x="822296" y="14405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텍스트 개체 틀 1"/>
          <p:cNvSpPr txBox="1">
            <a:spLocks/>
          </p:cNvSpPr>
          <p:nvPr/>
        </p:nvSpPr>
        <p:spPr>
          <a:xfrm>
            <a:off x="822296" y="39932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개</a:t>
            </a:r>
            <a:r>
              <a:rPr kumimoji="0" lang="ko-KR" altLang="en-US" sz="1200" dirty="0">
                <a:latin typeface="맑은 고딕" pitchFamily="50" charset="-127"/>
                <a:ea typeface="맑은 고딕" pitchFamily="50" charset="-127"/>
              </a:rPr>
              <a:t>발</a:t>
            </a: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069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접속정보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47" name="Rectangle 4"/>
          <p:cNvSpPr>
            <a:spLocks noChangeArrowheads="1"/>
          </p:cNvSpPr>
          <p:nvPr/>
        </p:nvSpPr>
        <p:spPr bwMode="auto">
          <a:xfrm>
            <a:off x="595282" y="986014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1.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0142286"/>
              </p:ext>
            </p:extLst>
          </p:nvPr>
        </p:nvGraphicFramePr>
        <p:xfrm>
          <a:off x="416496" y="1270098"/>
          <a:ext cx="9000554" cy="825600"/>
        </p:xfrm>
        <a:graphic>
          <a:graphicData uri="http://schemas.openxmlformats.org/drawingml/2006/table">
            <a:tbl>
              <a:tblPr/>
              <a:tblGrid>
                <a:gridCol w="365638"/>
                <a:gridCol w="828213"/>
                <a:gridCol w="754020"/>
                <a:gridCol w="442697"/>
                <a:gridCol w="966316"/>
                <a:gridCol w="966316"/>
                <a:gridCol w="966316"/>
                <a:gridCol w="966316"/>
                <a:gridCol w="531238"/>
                <a:gridCol w="576942"/>
                <a:gridCol w="485530"/>
                <a:gridCol w="115101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SCAN 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Interconnect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VIRTUAL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PFLB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pflbdb01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40.226.150.115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40.226.150.125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90.1.3.31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pflb1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PFLB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pflbdb02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90.1.3.32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pflb2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9" name="Rectangle 4"/>
          <p:cNvSpPr>
            <a:spLocks noChangeArrowheads="1"/>
          </p:cNvSpPr>
          <p:nvPr/>
        </p:nvSpPr>
        <p:spPr bwMode="auto">
          <a:xfrm>
            <a:off x="595282" y="22899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개발계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416496" y="2574056"/>
          <a:ext cx="9000554" cy="1019520"/>
        </p:xfrm>
        <a:graphic>
          <a:graphicData uri="http://schemas.openxmlformats.org/drawingml/2006/table">
            <a:tbl>
              <a:tblPr/>
              <a:tblGrid>
                <a:gridCol w="539357"/>
                <a:gridCol w="1221707"/>
                <a:gridCol w="1112264"/>
                <a:gridCol w="653028"/>
                <a:gridCol w="1425425"/>
                <a:gridCol w="783636"/>
                <a:gridCol w="851054"/>
                <a:gridCol w="716211"/>
                <a:gridCol w="169787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tflb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tswp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51" name="Rectangle 4"/>
          <p:cNvSpPr>
            <a:spLocks noChangeArrowheads="1"/>
          </p:cNvSpPr>
          <p:nvPr/>
        </p:nvSpPr>
        <p:spPr bwMode="auto">
          <a:xfrm>
            <a:off x="620682" y="38266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3.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(DR)</a:t>
            </a:r>
          </a:p>
        </p:txBody>
      </p:sp>
      <p:graphicFrame>
        <p:nvGraphicFramePr>
          <p:cNvPr id="152" name="표 151"/>
          <p:cNvGraphicFramePr>
            <a:graphicFrameLocks noGrp="1"/>
          </p:cNvGraphicFramePr>
          <p:nvPr>
            <p:extLst/>
          </p:nvPr>
        </p:nvGraphicFramePr>
        <p:xfrm>
          <a:off x="441896" y="4110756"/>
          <a:ext cx="9000554" cy="631680"/>
        </p:xfrm>
        <a:graphic>
          <a:graphicData uri="http://schemas.openxmlformats.org/drawingml/2006/table">
            <a:tbl>
              <a:tblPr/>
              <a:tblGrid>
                <a:gridCol w="539357"/>
                <a:gridCol w="1221707"/>
                <a:gridCol w="1112264"/>
                <a:gridCol w="653028"/>
                <a:gridCol w="1425425"/>
                <a:gridCol w="783636"/>
                <a:gridCol w="851054"/>
                <a:gridCol w="716211"/>
                <a:gridCol w="169787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DFLB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dflbdb01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DR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40.236.150.148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dflb1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3608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graphicFrame>
        <p:nvGraphicFramePr>
          <p:cNvPr id="9" name="표 8"/>
          <p:cNvGraphicFramePr>
            <a:graphicFrameLocks noGrp="1"/>
          </p:cNvGraphicFramePr>
          <p:nvPr>
            <p:extLst/>
          </p:nvPr>
        </p:nvGraphicFramePr>
        <p:xfrm>
          <a:off x="495300" y="1811628"/>
          <a:ext cx="8915400" cy="3654348"/>
        </p:xfrm>
        <a:graphic>
          <a:graphicData uri="http://schemas.openxmlformats.org/drawingml/2006/table">
            <a:tbl>
              <a:tblPr/>
              <a:tblGrid>
                <a:gridCol w="1433364"/>
                <a:gridCol w="864096"/>
                <a:gridCol w="792088"/>
                <a:gridCol w="1894607"/>
                <a:gridCol w="891352"/>
                <a:gridCol w="1390505"/>
                <a:gridCol w="1649388"/>
              </a:tblGrid>
              <a:tr h="25230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Filesystem</a:t>
                      </a:r>
                    </a:p>
                  </a:txBody>
                  <a:tcPr marL="7151" marR="7151" marT="7151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Mounted on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사이즈</a:t>
                      </a:r>
                      <a:r>
                        <a:rPr lang="en-US" altLang="ko-KR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G)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사용그룹</a:t>
                      </a:r>
                      <a:endParaRPr lang="ko-KR" alt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담당자</a:t>
                      </a:r>
                      <a:endParaRPr lang="ko-KR" alt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비고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/md125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박두레 선임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/md124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/home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일반사용자 홈디렉토리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박두레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/md122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/CRASH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DUMP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저장공간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박두레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/md123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/var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로그영역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박두레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/md126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/boot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boot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박두레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/mapper/vglo10-lvol4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ora11flb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엔진 설치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11g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/mapper/vglo10-lvol1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3rd vendor S/W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설치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/mapper/vglo10-lvol0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/syswork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시스템관리자 작업공간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김창균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원성재 책임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/mapper/vglo11-lvol0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/log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로그 저장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김창균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원성재 책임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/mapper/vglo11-lvol1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/app_log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어플리케이션 로그 저장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/mapper/vglo12-lvol0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/ora_arch_pflb1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아카이브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pflbdb01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archive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아카이브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/mapper/vglo13-lvol0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/ora_arch_pflb1s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아카이브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pflbdb01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archive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아카이브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/mapper/vglo10-lvol5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/oragrid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grid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/mapper/vgexport1-lvol0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/export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Migration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export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김재현 수석보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변혜수 책임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/mapper/vglo10-lvol2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/compile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/dev/mapper/vglo00-lvol5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/deploy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/mapper/sfvg00-lvol0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/ctrm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Control-M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김창균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원성재 책임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/mapper/sfvg00-lvol1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/sv1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선택적복리후생 배치영역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(H/A)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원순양 책임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55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/mapper/sfvg00-lvol2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fbpt</a:t>
                      </a:r>
                      <a:endParaRPr 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</a:t>
                      </a:r>
                      <a:endParaRPr lang="en-US" altLang="ko-KR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선택적복리후생 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배치영역</a:t>
                      </a:r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(H/A)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원순양 선임</a:t>
                      </a:r>
                      <a:endParaRPr lang="ko-KR" altLang="en-US" sz="8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선택적복리후생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pflbdb01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22782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선택적복리후생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pflbdb02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495300" y="1771604"/>
          <a:ext cx="8915400" cy="3675694"/>
        </p:xfrm>
        <a:graphic>
          <a:graphicData uri="http://schemas.openxmlformats.org/drawingml/2006/table">
            <a:tbl>
              <a:tblPr/>
              <a:tblGrid>
                <a:gridCol w="1433364"/>
                <a:gridCol w="936104"/>
                <a:gridCol w="864096"/>
                <a:gridCol w="1872208"/>
                <a:gridCol w="1080120"/>
                <a:gridCol w="1368152"/>
                <a:gridCol w="1361356"/>
              </a:tblGrid>
              <a:tr h="28874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Filesystem</a:t>
                      </a:r>
                    </a:p>
                  </a:txBody>
                  <a:tcPr marL="7151" marR="7151" marT="7151" marB="0" anchor="ctr">
                    <a:lnL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Mounted on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사이즈</a:t>
                      </a:r>
                      <a:r>
                        <a:rPr lang="en-US" altLang="ko-KR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G)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사용그룹</a:t>
                      </a:r>
                      <a:endParaRPr lang="ko-KR" alt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담당자</a:t>
                      </a:r>
                      <a:endParaRPr lang="ko-KR" alt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비고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/dev/md126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rtl="0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rtl="0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박두레 선임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rtl="0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/md122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/home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일반사용자 홈디렉토리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박두레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/dev/md124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/CRASH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DUMP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저장공간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박두레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/dev/md123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/var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로그영역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박두레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/dev/md127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/boot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boot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천윤중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박두레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/dev/mapper/vglo00-lvol0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/ora11itc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엔진 설치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11g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/dev/mapper/vglo00-lvol2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3rd vendor S/W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설치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106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/dev/mapper/vglo00-lvol3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/syswork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시스템관리자 작업공간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김창균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원성재 책임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/dev/mapper/vglo01-lvol1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/log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로그 저장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김창균 책임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원성재 책임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/dev/mapper/vglo01-lvol0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/app_log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어플리케이션 로그 저장 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/dev/mapper/vglo02-lvol0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ora_arch_pflb2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아카이브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pflbdb02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archive 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아카이브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/dev/mapper/vglo03-lvol0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ora_arch_pflb2s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아카이브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pflbdb02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 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archive</a:t>
                      </a:r>
                    </a:p>
                    <a:p>
                      <a:pPr algn="l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아카이브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dev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/mapper/vglo00-lvol1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/oragrid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 grid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금융시스템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/dev/mapper/vglo10-lvol0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/export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Migration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export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영역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김재현 수석보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변혜수 책임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/dev/mapper/vglo00-lvol4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/compile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4916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/dev/mapper/vglo00-lvol5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/deploy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indent="0" algn="l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151" marR="7151" marT="71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1346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개발계 선택적복리후생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개</a:t>
            </a:r>
            <a:r>
              <a:rPr lang="ko-KR" altLang="en-US" sz="800" b="1" dirty="0"/>
              <a:t>발</a:t>
            </a:r>
            <a:r>
              <a:rPr lang="ko-KR" altLang="en-US" sz="800" b="1" dirty="0" smtClean="0"/>
              <a:t>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ticodb01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527967"/>
              </p:ext>
            </p:extLst>
          </p:nvPr>
        </p:nvGraphicFramePr>
        <p:xfrm>
          <a:off x="579430" y="1612019"/>
          <a:ext cx="8780469" cy="4293481"/>
        </p:xfrm>
        <a:graphic>
          <a:graphicData uri="http://schemas.openxmlformats.org/drawingml/2006/table">
            <a:tbl>
              <a:tblPr/>
              <a:tblGrid>
                <a:gridCol w="1013056"/>
                <a:gridCol w="1699646"/>
                <a:gridCol w="780697"/>
                <a:gridCol w="780697"/>
                <a:gridCol w="4506373"/>
              </a:tblGrid>
              <a:tr h="264576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파일시스템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 여부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용량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GB)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169314">
                <a:tc rowSpan="19"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Ext' 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Storage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DAS/SAN)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/ora11ico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ORACLE_BASE - /ora11ico/base ,  ORACLE_HOME - /ora11ico/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GRID_BASE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/base ,  GRID_HOME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/grid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178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/raw devices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1062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 Data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각 시스템 별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Directory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추후 확정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Wipver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(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이마켓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알뜰시장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법인구매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580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211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TEZWELL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136 G,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76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SMSDEV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총무구매지원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4855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2480 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/ora_arch_tflb1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10.4G / 57G)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/ora_arch_titc1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인터넷공통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(dbdev01 : 1.3G / 41G)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/ora_arch_tsmw1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모바일경영대시보드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/sv1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/wo1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총무지원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임직원 알뜰시장 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e-Marketplace 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3rd vendor S/W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110G / 167G)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NetBackup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(20)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넷백업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로그 저장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48G / 83G)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어플리케이션 로그 저장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일반사용자 </a:t>
                      </a:r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홈디렉토리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/syswork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시스템관리자 작업공간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file system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Root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3399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선택적복지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/ </a:t>
            </a:r>
            <a:r>
              <a:rPr lang="ko-KR" altLang="en-US" sz="1400" b="1" dirty="0" smtClean="0"/>
              <a:t>개발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</a:t>
            </a:r>
            <a:r>
              <a:rPr lang="en-US" altLang="ko-KR" sz="1400" b="1" dirty="0" smtClean="0"/>
              <a:t>OS</a:t>
            </a:r>
            <a:r>
              <a:rPr lang="ko-KR" altLang="en-US" sz="1400" b="1" dirty="0" smtClean="0"/>
              <a:t> 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5" name="텍스트 개체 틀 4"/>
          <p:cNvSpPr txBox="1">
            <a:spLocks/>
          </p:cNvSpPr>
          <p:nvPr/>
        </p:nvSpPr>
        <p:spPr>
          <a:xfrm>
            <a:off x="596600" y="1426557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O/S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6" name="TextBox 1"/>
          <p:cNvSpPr txBox="1"/>
          <p:nvPr/>
        </p:nvSpPr>
        <p:spPr>
          <a:xfrm>
            <a:off x="704820" y="1746874"/>
            <a:ext cx="7715304" cy="1477328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uname -a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pflbap01 3.8.13-118.16.4.el7uek.x86_64 #2 SMP Thu Feb 23 18:25:45 PST 2017 x86_64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smtClean="0">
                <a:solidFill>
                  <a:srgbClr val="000000"/>
                </a:solidFill>
              </a:rPr>
              <a:t>GNU/Linux</a:t>
            </a:r>
          </a:p>
          <a:p>
            <a:endParaRPr lang="en-US" altLang="ko-KR" sz="1000" dirty="0" smtClean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cat /proc/version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version 3.8.13-118.16.4.el7uek.x86_64 (mockbuild@x86-ol7-builder-01) (</a:t>
            </a:r>
            <a:r>
              <a:rPr lang="en-US" altLang="ko-KR" sz="1000" dirty="0" err="1">
                <a:solidFill>
                  <a:srgbClr val="000000"/>
                </a:solidFill>
              </a:rPr>
              <a:t>gcc</a:t>
            </a:r>
            <a:r>
              <a:rPr lang="en-US" altLang="ko-KR" sz="1000" dirty="0">
                <a:solidFill>
                  <a:srgbClr val="000000"/>
                </a:solidFill>
              </a:rPr>
              <a:t> version 4.8.5 20150623 (Red Hat 4.8.5-11) (GCC) ) #2 SMP Thu Feb 23 18:25:45 PST </a:t>
            </a:r>
            <a:r>
              <a:rPr lang="en-US" altLang="ko-KR" sz="1000" dirty="0" smtClean="0">
                <a:solidFill>
                  <a:srgbClr val="000000"/>
                </a:solidFill>
              </a:rPr>
              <a:t>2017</a:t>
            </a:r>
          </a:p>
          <a:p>
            <a:endParaRPr lang="en-US" altLang="ko-KR" sz="1000" dirty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rpm </a:t>
            </a:r>
            <a:r>
              <a:rPr lang="en-US" altLang="ko-KR" sz="1000" dirty="0">
                <a:solidFill>
                  <a:srgbClr val="000000"/>
                </a:solidFill>
              </a:rPr>
              <a:t>-qa | grep oraclelinux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oraclelinux-release-7.2-1.0.5.el7.x86_64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  <p:sp>
        <p:nvSpPr>
          <p:cNvPr id="67" name="텍스트 개체 틀 4"/>
          <p:cNvSpPr txBox="1">
            <a:spLocks/>
          </p:cNvSpPr>
          <p:nvPr/>
        </p:nvSpPr>
        <p:spPr>
          <a:xfrm>
            <a:off x="596600" y="3862289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Java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704820" y="4182606"/>
            <a:ext cx="7715304" cy="707886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java </a:t>
            </a:r>
            <a:r>
              <a:rPr lang="en-US" altLang="ko-KR" sz="1000" dirty="0">
                <a:solidFill>
                  <a:srgbClr val="000000"/>
                </a:solidFill>
              </a:rPr>
              <a:t>-version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version "1.8.0_121"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Java(TM) SE Runtime Environment (build 1.8.0_121-b13)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HotSpot(TM) 64-Bit Server VM (build 25.121-b13, mixed mode)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9140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1. </a:t>
            </a:r>
            <a:r>
              <a:rPr kumimoji="0" lang="ko-KR" altLang="en-US" sz="1600" b="1" dirty="0" smtClean="0">
                <a:latin typeface="+mj-ea"/>
                <a:ea typeface="+mj-ea"/>
              </a:rPr>
              <a:t>프로젝트 개요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범위 및 목표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657175" y="1844824"/>
            <a:ext cx="2664000" cy="270253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1292" b="1" dirty="0">
                <a:solidFill>
                  <a:schemeClr val="bg1"/>
                </a:solidFill>
              </a:rPr>
              <a:t> </a:t>
            </a:r>
            <a:r>
              <a:rPr lang="ko-KR" altLang="en-US" sz="1292" b="1" dirty="0" smtClean="0">
                <a:solidFill>
                  <a:schemeClr val="bg1"/>
                </a:solidFill>
              </a:rPr>
              <a:t>추진 범위</a:t>
            </a:r>
            <a:endParaRPr lang="ko-KR" altLang="en-US" sz="1292" b="1" dirty="0">
              <a:solidFill>
                <a:schemeClr val="bg1"/>
              </a:solidFill>
            </a:endParaRPr>
          </a:p>
        </p:txBody>
      </p:sp>
      <p:sp>
        <p:nvSpPr>
          <p:cNvPr id="64" name="Rectangle 54"/>
          <p:cNvSpPr>
            <a:spLocks noChangeArrowheads="1"/>
          </p:cNvSpPr>
          <p:nvPr/>
        </p:nvSpPr>
        <p:spPr bwMode="auto">
          <a:xfrm>
            <a:off x="545205" y="1079610"/>
            <a:ext cx="8059243" cy="59093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l" eaLnBrk="1" hangingPunct="1">
              <a:lnSpc>
                <a:spcPct val="120000"/>
              </a:lnSpc>
              <a:spcBef>
                <a:spcPct val="0"/>
              </a:spcBef>
            </a:pPr>
            <a:r>
              <a:rPr kumimoji="1"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노후 서버 </a:t>
            </a:r>
            <a:r>
              <a:rPr kumimoji="1" lang="en-US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46</a:t>
            </a:r>
            <a:r>
              <a:rPr kumimoji="1"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대</a:t>
            </a:r>
            <a:r>
              <a:rPr kumimoji="1" lang="en-US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[OS</a:t>
            </a:r>
            <a:r>
              <a:rPr kumimoji="1"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기준</a:t>
            </a:r>
            <a:r>
              <a:rPr kumimoji="1" lang="en-US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]</a:t>
            </a:r>
            <a:r>
              <a:rPr kumimoji="1"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의 </a:t>
            </a:r>
            <a:r>
              <a:rPr kumimoji="1" lang="en-US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UNIX, NT </a:t>
            </a:r>
            <a:r>
              <a:rPr kumimoji="1"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서버 관련된 </a:t>
            </a:r>
            <a:endParaRPr kumimoji="1" lang="en-US" altLang="ko-KR" sz="1600" b="1" dirty="0" smtClean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l" eaLnBrk="1" hangingPunct="1">
              <a:lnSpc>
                <a:spcPct val="120000"/>
              </a:lnSpc>
              <a:spcBef>
                <a:spcPct val="0"/>
              </a:spcBef>
            </a:pPr>
            <a:r>
              <a:rPr kumimoji="1"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시스템 소프트웨어</a:t>
            </a:r>
            <a:r>
              <a:rPr kumimoji="1" lang="en-US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kumimoji="1"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프로그램</a:t>
            </a:r>
            <a:r>
              <a:rPr kumimoji="1" lang="en-US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kumimoji="1"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데이터를 본 과제의 추진 범위로 함</a:t>
            </a:r>
            <a:endParaRPr kumimoji="1"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5" name="Rectangle 280"/>
          <p:cNvSpPr>
            <a:spLocks noChangeArrowheads="1"/>
          </p:cNvSpPr>
          <p:nvPr/>
        </p:nvSpPr>
        <p:spPr bwMode="auto">
          <a:xfrm>
            <a:off x="657176" y="2139266"/>
            <a:ext cx="421739" cy="9979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pPr algn="ctr" eaLnBrk="1" latinLnBrk="1" hangingPunct="1">
              <a:lnSpc>
                <a:spcPct val="100000"/>
              </a:lnSpc>
              <a:spcBef>
                <a:spcPct val="0"/>
              </a:spcBef>
              <a:defRPr/>
            </a:pPr>
            <a:r>
              <a:rPr kumimoji="1" lang="ko-KR" altLang="en-US" sz="1100" b="1" dirty="0">
                <a:latin typeface="+mn-ea"/>
              </a:rPr>
              <a:t>서버</a:t>
            </a:r>
          </a:p>
        </p:txBody>
      </p:sp>
      <p:sp>
        <p:nvSpPr>
          <p:cNvPr id="66" name="Rectangle 282">
            <a:hlinkClick r:id="" action="ppaction://noaction"/>
          </p:cNvPr>
          <p:cNvSpPr>
            <a:spLocks noChangeArrowheads="1"/>
          </p:cNvSpPr>
          <p:nvPr/>
        </p:nvSpPr>
        <p:spPr bwMode="auto">
          <a:xfrm>
            <a:off x="1078914" y="2139265"/>
            <a:ext cx="2232000" cy="997963"/>
          </a:xfrm>
          <a:prstGeom prst="rect">
            <a:avLst/>
          </a:prstGeom>
          <a:noFill/>
          <a:ln w="9525">
            <a:solidFill>
              <a:srgbClr val="00008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92075" indent="-92075" algn="dist">
              <a:buFont typeface="Wingdings" panose="05000000000000000000" pitchFamily="2" charset="2"/>
              <a:buChar char="§"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UNIX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서버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43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대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(OS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기준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  <a:p>
            <a:pPr>
              <a:buFont typeface="Wingdings" pitchFamily="2" charset="2"/>
              <a:buChar char="§"/>
            </a:pP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X86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서버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3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대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(OS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기준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  <a:p>
            <a:pPr algn="l">
              <a:buFont typeface="Wingdings" pitchFamily="2" charset="2"/>
              <a:buChar char="§"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HP-UX V11.11, 11.31,</a:t>
            </a:r>
          </a:p>
          <a:p>
            <a:pPr algn="l"/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 AIX 6.1, SunOS 5.10,</a:t>
            </a:r>
          </a:p>
          <a:p>
            <a:pPr algn="l"/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 Windows Server 2008</a:t>
            </a:r>
          </a:p>
        </p:txBody>
      </p:sp>
      <p:sp>
        <p:nvSpPr>
          <p:cNvPr id="67" name="AutoShape 283"/>
          <p:cNvSpPr>
            <a:spLocks noChangeArrowheads="1"/>
          </p:cNvSpPr>
          <p:nvPr/>
        </p:nvSpPr>
        <p:spPr bwMode="auto">
          <a:xfrm>
            <a:off x="3892959" y="2139264"/>
            <a:ext cx="2357754" cy="997963"/>
          </a:xfrm>
          <a:prstGeom prst="plaque">
            <a:avLst>
              <a:gd name="adj" fmla="val 16667"/>
            </a:avLst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Char char="ü"/>
            </a:pP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대상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서버 이전 연결</a:t>
            </a:r>
          </a:p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Char char="ü"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OS </a:t>
            </a:r>
            <a:r>
              <a:rPr lang="ko-KR" altLang="en-US" sz="11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교체</a:t>
            </a:r>
            <a:endParaRPr lang="ko-KR" altLang="en-US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69" name="AutoShape 296"/>
          <p:cNvCxnSpPr>
            <a:cxnSpLocks noChangeShapeType="1"/>
            <a:stCxn id="66" idx="3"/>
            <a:endCxn id="67" idx="1"/>
          </p:cNvCxnSpPr>
          <p:nvPr/>
        </p:nvCxnSpPr>
        <p:spPr bwMode="auto">
          <a:xfrm flipV="1">
            <a:off x="3310914" y="2638246"/>
            <a:ext cx="582045" cy="1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71" name="Rectangle 298"/>
          <p:cNvSpPr>
            <a:spLocks noChangeArrowheads="1"/>
          </p:cNvSpPr>
          <p:nvPr/>
        </p:nvSpPr>
        <p:spPr bwMode="auto">
          <a:xfrm>
            <a:off x="6823181" y="2139265"/>
            <a:ext cx="2358000" cy="997961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182563" indent="-182563">
              <a:buFont typeface="Wingdings" panose="05000000000000000000" pitchFamily="2" charset="2"/>
              <a:buChar char="§"/>
              <a:defRPr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X86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서버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33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대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(OS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기준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  <a:endParaRPr lang="en-US" altLang="ko-KR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운영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개발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DR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포함</a:t>
            </a:r>
            <a:endParaRPr lang="en-US" altLang="ko-KR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72" name="AutoShape 299"/>
          <p:cNvCxnSpPr>
            <a:cxnSpLocks noChangeShapeType="1"/>
            <a:stCxn id="67" idx="3"/>
            <a:endCxn id="71" idx="1"/>
          </p:cNvCxnSpPr>
          <p:nvPr/>
        </p:nvCxnSpPr>
        <p:spPr bwMode="auto">
          <a:xfrm>
            <a:off x="6250713" y="2638246"/>
            <a:ext cx="572468" cy="0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73" name="Rectangle 306"/>
          <p:cNvSpPr>
            <a:spLocks noChangeArrowheads="1"/>
          </p:cNvSpPr>
          <p:nvPr/>
        </p:nvSpPr>
        <p:spPr bwMode="auto">
          <a:xfrm>
            <a:off x="657176" y="3186028"/>
            <a:ext cx="421739" cy="745200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pPr algn="ctr" eaLnBrk="1" latinLnBrk="1" hangingPunct="1">
              <a:lnSpc>
                <a:spcPct val="100000"/>
              </a:lnSpc>
              <a:spcBef>
                <a:spcPct val="0"/>
              </a:spcBef>
              <a:defRPr/>
            </a:pPr>
            <a:r>
              <a:rPr kumimoji="1" lang="en-US" altLang="ko-KR" sz="1100" b="1" dirty="0">
                <a:latin typeface="+mn-ea"/>
              </a:rPr>
              <a:t>S/W</a:t>
            </a:r>
          </a:p>
        </p:txBody>
      </p:sp>
      <p:sp>
        <p:nvSpPr>
          <p:cNvPr id="74" name="Rectangle 307"/>
          <p:cNvSpPr>
            <a:spLocks noChangeArrowheads="1"/>
          </p:cNvSpPr>
          <p:nvPr/>
        </p:nvSpPr>
        <p:spPr bwMode="auto">
          <a:xfrm>
            <a:off x="1077627" y="3186028"/>
            <a:ext cx="2232000" cy="745200"/>
          </a:xfrm>
          <a:prstGeom prst="rect">
            <a:avLst/>
          </a:prstGeom>
          <a:noFill/>
          <a:ln w="9525" algn="ctr">
            <a:solidFill>
              <a:srgbClr val="00008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>
              <a:buFont typeface="Wingdings" pitchFamily="2" charset="2"/>
              <a:buChar char="§"/>
              <a:defRPr/>
            </a:pP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Oracle, Weblogic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등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42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종</a:t>
            </a:r>
            <a:endParaRPr lang="ko-KR" altLang="en-US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5" name="AutoShape 308"/>
          <p:cNvSpPr>
            <a:spLocks noChangeArrowheads="1"/>
          </p:cNvSpPr>
          <p:nvPr/>
        </p:nvSpPr>
        <p:spPr bwMode="auto">
          <a:xfrm>
            <a:off x="3892959" y="3186028"/>
            <a:ext cx="2357754" cy="745200"/>
          </a:xfrm>
          <a:prstGeom prst="plaque">
            <a:avLst>
              <a:gd name="adj" fmla="val 16667"/>
            </a:avLst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Char char="ü"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Upgrade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버전 설치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</a:t>
            </a:r>
          </a:p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None/>
            </a:pP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Customizing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테스트</a:t>
            </a:r>
          </a:p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Char char="ü"/>
            </a:pP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운영환경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재 구성</a:t>
            </a:r>
          </a:p>
        </p:txBody>
      </p:sp>
      <p:cxnSp>
        <p:nvCxnSpPr>
          <p:cNvPr id="76" name="AutoShape 309"/>
          <p:cNvCxnSpPr>
            <a:cxnSpLocks noChangeShapeType="1"/>
            <a:stCxn id="74" idx="3"/>
            <a:endCxn id="75" idx="1"/>
          </p:cNvCxnSpPr>
          <p:nvPr/>
        </p:nvCxnSpPr>
        <p:spPr bwMode="auto">
          <a:xfrm>
            <a:off x="3309627" y="3558628"/>
            <a:ext cx="583332" cy="0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78" name="Rectangle 310"/>
          <p:cNvSpPr>
            <a:spLocks noChangeArrowheads="1"/>
          </p:cNvSpPr>
          <p:nvPr/>
        </p:nvSpPr>
        <p:spPr bwMode="auto">
          <a:xfrm>
            <a:off x="6823181" y="3186028"/>
            <a:ext cx="2358000" cy="745200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171450" indent="-171450" algn="l">
              <a:buFont typeface="Wingdings" panose="05000000000000000000" pitchFamily="2" charset="2"/>
              <a:buChar char="§"/>
              <a:defRPr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Apache, </a:t>
            </a:r>
            <a:r>
              <a:rPr lang="en-US" altLang="ko-KR" sz="11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JBoss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등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45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종</a:t>
            </a:r>
            <a:endParaRPr lang="ko-KR" altLang="en-US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92" name="AutoShape 311"/>
          <p:cNvCxnSpPr>
            <a:cxnSpLocks noChangeShapeType="1"/>
            <a:endCxn id="78" idx="1"/>
          </p:cNvCxnSpPr>
          <p:nvPr/>
        </p:nvCxnSpPr>
        <p:spPr bwMode="auto">
          <a:xfrm flipV="1">
            <a:off x="6250713" y="3558628"/>
            <a:ext cx="572468" cy="12560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93" name="Rectangle 312"/>
          <p:cNvSpPr>
            <a:spLocks noChangeArrowheads="1"/>
          </p:cNvSpPr>
          <p:nvPr/>
        </p:nvSpPr>
        <p:spPr bwMode="auto">
          <a:xfrm>
            <a:off x="657176" y="3965476"/>
            <a:ext cx="421739" cy="770400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pPr algn="ctr" eaLnBrk="1" latinLnBrk="1" hangingPunct="1">
              <a:lnSpc>
                <a:spcPct val="100000"/>
              </a:lnSpc>
              <a:spcBef>
                <a:spcPct val="0"/>
              </a:spcBef>
              <a:defRPr/>
            </a:pPr>
            <a:r>
              <a:rPr kumimoji="1" lang="en-US" altLang="ko-KR" sz="1100" b="1" dirty="0">
                <a:latin typeface="+mn-ea"/>
              </a:rPr>
              <a:t>Data</a:t>
            </a:r>
          </a:p>
        </p:txBody>
      </p:sp>
      <p:sp>
        <p:nvSpPr>
          <p:cNvPr id="94" name="Rectangle 313"/>
          <p:cNvSpPr>
            <a:spLocks noChangeArrowheads="1"/>
          </p:cNvSpPr>
          <p:nvPr/>
        </p:nvSpPr>
        <p:spPr bwMode="auto">
          <a:xfrm>
            <a:off x="1078914" y="3965476"/>
            <a:ext cx="2232000" cy="770400"/>
          </a:xfrm>
          <a:prstGeom prst="rect">
            <a:avLst/>
          </a:prstGeom>
          <a:noFill/>
          <a:ln w="9525" algn="ctr">
            <a:solidFill>
              <a:srgbClr val="00008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>
              <a:buFont typeface="Wingdings" pitchFamily="2" charset="2"/>
              <a:buChar char="§"/>
            </a:pP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Oracle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</a:t>
            </a:r>
            <a:r>
              <a:rPr lang="ko-KR" altLang="en-US" sz="11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종의 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3</a:t>
            </a:r>
            <a:r>
              <a:rPr lang="ko-KR" altLang="en-US" sz="11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버전</a:t>
            </a:r>
            <a:endParaRPr lang="en-US" altLang="ko-KR" sz="1100" b="1" dirty="0" smtClean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l"/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 10.2.0.4, 10.2.0.5, </a:t>
            </a:r>
          </a:p>
          <a:p>
            <a:pPr algn="l"/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11.2.0.2</a:t>
            </a:r>
          </a:p>
        </p:txBody>
      </p:sp>
      <p:sp>
        <p:nvSpPr>
          <p:cNvPr id="95" name="AutoShape 314"/>
          <p:cNvSpPr>
            <a:spLocks noChangeArrowheads="1"/>
          </p:cNvSpPr>
          <p:nvPr/>
        </p:nvSpPr>
        <p:spPr bwMode="auto">
          <a:xfrm>
            <a:off x="3892959" y="3965476"/>
            <a:ext cx="2357754" cy="770400"/>
          </a:xfrm>
          <a:prstGeom prst="plaque">
            <a:avLst>
              <a:gd name="adj" fmla="val 16667"/>
            </a:avLst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Char char="ü"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Upgrade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버전 설치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</a:t>
            </a:r>
          </a:p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None/>
            </a:pP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Customizing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테스트</a:t>
            </a:r>
          </a:p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Char char="ü"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DB 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Migration</a:t>
            </a:r>
          </a:p>
        </p:txBody>
      </p:sp>
      <p:cxnSp>
        <p:nvCxnSpPr>
          <p:cNvPr id="108" name="AutoShape 315"/>
          <p:cNvCxnSpPr>
            <a:cxnSpLocks noChangeShapeType="1"/>
            <a:stCxn id="94" idx="3"/>
            <a:endCxn id="95" idx="1"/>
          </p:cNvCxnSpPr>
          <p:nvPr/>
        </p:nvCxnSpPr>
        <p:spPr bwMode="auto">
          <a:xfrm>
            <a:off x="3310914" y="4350676"/>
            <a:ext cx="582045" cy="0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119" name="Rectangle 316"/>
          <p:cNvSpPr>
            <a:spLocks noChangeArrowheads="1"/>
          </p:cNvSpPr>
          <p:nvPr/>
        </p:nvSpPr>
        <p:spPr bwMode="auto">
          <a:xfrm>
            <a:off x="6823181" y="3965476"/>
            <a:ext cx="2358000" cy="770400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171450" indent="-171450" algn="l">
              <a:buFont typeface="Wingdings" panose="05000000000000000000" pitchFamily="2" charset="2"/>
              <a:buChar char="§"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Oracle 1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종의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버전</a:t>
            </a:r>
            <a:endParaRPr lang="en-US" altLang="ko-KR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71450" indent="-171450">
              <a:buFont typeface="Wingdings" panose="05000000000000000000" pitchFamily="2" charset="2"/>
              <a:buChar char="§"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PAS 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종의 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 버전</a:t>
            </a:r>
            <a:endParaRPr lang="en-US" altLang="ko-KR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120" name="AutoShape 317"/>
          <p:cNvCxnSpPr>
            <a:cxnSpLocks noChangeShapeType="1"/>
            <a:stCxn id="95" idx="3"/>
            <a:endCxn id="119" idx="1"/>
          </p:cNvCxnSpPr>
          <p:nvPr/>
        </p:nvCxnSpPr>
        <p:spPr bwMode="auto">
          <a:xfrm>
            <a:off x="6250713" y="4350676"/>
            <a:ext cx="572468" cy="0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121" name="Rectangle 318"/>
          <p:cNvSpPr>
            <a:spLocks noChangeArrowheads="1"/>
          </p:cNvSpPr>
          <p:nvPr/>
        </p:nvSpPr>
        <p:spPr bwMode="auto">
          <a:xfrm>
            <a:off x="656932" y="4784636"/>
            <a:ext cx="421983" cy="1017587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pPr algn="ctr" eaLnBrk="1" latinLnBrk="1" hangingPunct="1">
              <a:lnSpc>
                <a:spcPct val="100000"/>
              </a:lnSpc>
              <a:spcBef>
                <a:spcPct val="0"/>
              </a:spcBef>
              <a:defRPr/>
            </a:pPr>
            <a:r>
              <a:rPr kumimoji="1" lang="ko-KR" altLang="en-US" sz="1100" b="1" dirty="0">
                <a:latin typeface="+mn-ea"/>
              </a:rPr>
              <a:t>프로그램</a:t>
            </a:r>
          </a:p>
        </p:txBody>
      </p:sp>
      <p:sp>
        <p:nvSpPr>
          <p:cNvPr id="122" name="Rectangle 319">
            <a:hlinkClick r:id="" action="ppaction://noaction"/>
          </p:cNvPr>
          <p:cNvSpPr>
            <a:spLocks noChangeArrowheads="1"/>
          </p:cNvSpPr>
          <p:nvPr/>
        </p:nvSpPr>
        <p:spPr bwMode="auto">
          <a:xfrm>
            <a:off x="1078914" y="4784636"/>
            <a:ext cx="2232000" cy="1018800"/>
          </a:xfrm>
          <a:prstGeom prst="rect">
            <a:avLst/>
          </a:prstGeom>
          <a:noFill/>
          <a:ln w="9525" algn="ctr">
            <a:solidFill>
              <a:srgbClr val="00008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buFont typeface="Wingdings" pitchFamily="2" charset="2"/>
              <a:buChar char="§"/>
              <a:defRPr/>
            </a:pP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선택적복지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포함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10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단위업무</a:t>
            </a:r>
          </a:p>
          <a:p>
            <a:pPr>
              <a:buFont typeface="Wingdings" pitchFamily="2" charset="2"/>
              <a:buChar char="§"/>
              <a:defRPr/>
            </a:pP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pro*C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Java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등</a:t>
            </a:r>
          </a:p>
          <a:p>
            <a:pPr>
              <a:buFont typeface="Wingdings" pitchFamily="2" charset="2"/>
              <a:buChar char="§"/>
              <a:defRPr/>
            </a:pP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총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10,846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(PKG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제외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</p:txBody>
      </p:sp>
      <p:sp>
        <p:nvSpPr>
          <p:cNvPr id="136" name="AutoShape 320"/>
          <p:cNvSpPr>
            <a:spLocks noChangeArrowheads="1"/>
          </p:cNvSpPr>
          <p:nvPr/>
        </p:nvSpPr>
        <p:spPr bwMode="auto">
          <a:xfrm>
            <a:off x="3892959" y="4784636"/>
            <a:ext cx="2357754" cy="1018800"/>
          </a:xfrm>
          <a:prstGeom prst="plaque">
            <a:avLst>
              <a:gd name="adj" fmla="val 16667"/>
            </a:avLst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Char char="ü"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S/W 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Upgrade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에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따른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</a:t>
            </a:r>
          </a:p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Char char="ü"/>
            </a:pP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全 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PGM Compile/Test</a:t>
            </a:r>
          </a:p>
          <a:p>
            <a:pPr algn="l">
              <a:lnSpc>
                <a:spcPct val="120000"/>
              </a:lnSpc>
              <a:spcBef>
                <a:spcPct val="10000"/>
              </a:spcBef>
              <a:buFont typeface="Wingdings" pitchFamily="2" charset="2"/>
              <a:buChar char="ü"/>
            </a:pP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미사용 </a:t>
            </a: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PGM </a:t>
            </a:r>
            <a:r>
              <a: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cxnSp>
        <p:nvCxnSpPr>
          <p:cNvPr id="137" name="AutoShape 321"/>
          <p:cNvCxnSpPr>
            <a:cxnSpLocks noChangeShapeType="1"/>
            <a:stCxn id="122" idx="3"/>
            <a:endCxn id="136" idx="1"/>
          </p:cNvCxnSpPr>
          <p:nvPr/>
        </p:nvCxnSpPr>
        <p:spPr bwMode="auto">
          <a:xfrm>
            <a:off x="3310914" y="5294036"/>
            <a:ext cx="582045" cy="0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138" name="Rectangle 322"/>
          <p:cNvSpPr>
            <a:spLocks noChangeArrowheads="1"/>
          </p:cNvSpPr>
          <p:nvPr/>
        </p:nvSpPr>
        <p:spPr bwMode="auto">
          <a:xfrm>
            <a:off x="6823181" y="4784636"/>
            <a:ext cx="2358000" cy="1018800"/>
          </a:xfrm>
          <a:prstGeom prst="rect">
            <a:avLst/>
          </a:prstGeom>
          <a:noFill/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171450" indent="-171450" algn="l">
              <a:buFont typeface="Wingdings" panose="05000000000000000000" pitchFamily="2" charset="2"/>
              <a:buChar char="§"/>
              <a:defRPr/>
            </a:pP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선택적복지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등 </a:t>
            </a: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10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 단위업무</a:t>
            </a:r>
          </a:p>
          <a:p>
            <a:pPr marL="171450" indent="-171450" algn="l">
              <a:buFont typeface="Wingdings" panose="05000000000000000000" pitchFamily="2" charset="2"/>
              <a:buChar char="§"/>
              <a:defRPr/>
            </a:pPr>
            <a:r>
              <a:rPr lang="en-US" altLang="ko-KR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pro*c, Java</a:t>
            </a:r>
            <a:r>
              <a:rPr lang="ko-KR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성공적 </a:t>
            </a:r>
            <a:r>
              <a:rPr lang="ko-KR" altLang="en-US" sz="11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컨버전</a:t>
            </a:r>
            <a:endParaRPr lang="ko-KR" altLang="en-US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139" name="AutoShape 323"/>
          <p:cNvCxnSpPr>
            <a:cxnSpLocks noChangeShapeType="1"/>
            <a:stCxn id="136" idx="3"/>
            <a:endCxn id="138" idx="1"/>
          </p:cNvCxnSpPr>
          <p:nvPr/>
        </p:nvCxnSpPr>
        <p:spPr bwMode="auto">
          <a:xfrm>
            <a:off x="6250713" y="5294036"/>
            <a:ext cx="572468" cy="0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140" name="직사각형 139"/>
          <p:cNvSpPr/>
          <p:nvPr/>
        </p:nvSpPr>
        <p:spPr>
          <a:xfrm>
            <a:off x="3892959" y="1844824"/>
            <a:ext cx="2357755" cy="270253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1292" b="1" dirty="0" smtClean="0">
                <a:solidFill>
                  <a:schemeClr val="bg1"/>
                </a:solidFill>
              </a:rPr>
              <a:t>전환 방법</a:t>
            </a:r>
            <a:endParaRPr lang="ko-KR" altLang="en-US" sz="1292" b="1" dirty="0">
              <a:solidFill>
                <a:schemeClr val="bg1"/>
              </a:solidFill>
            </a:endParaRPr>
          </a:p>
        </p:txBody>
      </p:sp>
      <p:sp>
        <p:nvSpPr>
          <p:cNvPr id="141" name="직사각형 140"/>
          <p:cNvSpPr/>
          <p:nvPr/>
        </p:nvSpPr>
        <p:spPr>
          <a:xfrm>
            <a:off x="6825214" y="1844824"/>
            <a:ext cx="2357755" cy="270253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1292" b="1" dirty="0">
                <a:solidFill>
                  <a:schemeClr val="bg1"/>
                </a:solidFill>
              </a:rPr>
              <a:t> </a:t>
            </a:r>
            <a:r>
              <a:rPr lang="ko-KR" altLang="en-US" sz="1292" b="1" dirty="0" smtClean="0">
                <a:solidFill>
                  <a:schemeClr val="bg1"/>
                </a:solidFill>
              </a:rPr>
              <a:t>목표 수준</a:t>
            </a:r>
            <a:endParaRPr lang="ko-KR" altLang="en-US" sz="1292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525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선택적복지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554530" y="1399016"/>
          <a:ext cx="8536015" cy="1369586"/>
        </p:xfrm>
        <a:graphic>
          <a:graphicData uri="http://schemas.openxmlformats.org/drawingml/2006/table">
            <a:tbl>
              <a:tblPr/>
              <a:tblGrid>
                <a:gridCol w="510038"/>
                <a:gridCol w="1152128"/>
                <a:gridCol w="5604982"/>
                <a:gridCol w="1268867"/>
              </a:tblGrid>
              <a:tr h="28299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OCR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/rocr01_PFLB01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/rocr01_PFLB02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/rocr01_PFLB03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vote</a:t>
                      </a: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/rvot01_PFLB01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/rvot01_PFLB02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77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/rvot01_PFLB03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554530" y="2890174"/>
          <a:ext cx="8536015" cy="3063240"/>
        </p:xfrm>
        <a:graphic>
          <a:graphicData uri="http://schemas.openxmlformats.org/drawingml/2006/table">
            <a:tbl>
              <a:tblPr/>
              <a:tblGrid>
                <a:gridCol w="510038"/>
                <a:gridCol w="1157932"/>
                <a:gridCol w="5600700"/>
                <a:gridCol w="1267345"/>
              </a:tblGrid>
              <a:tr h="1638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Tablespace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716960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SYSTEM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/rsys01_PFLB001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/rsys01_PFLB002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/rsys01_PFLB003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/rsys01_PFLB004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/rsys01_PFLB005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b="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5</a:t>
                      </a:r>
                      <a:endParaRPr lang="ko-KR" altLang="ko-KR" sz="1000" b="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78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SYSAUX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/raux10_PFLB001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/raux10_PFLB002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en-US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UNDOTBS1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/rundo10_PFLB101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/rundo10_PFLB112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UNDOTBS2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USERS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/rdat01_PFLB0001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/rdat01_PFLB0004</a:t>
                      </a: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4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TEMP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/rtemp10_PFLB001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/rtemp10_PFLB024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240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7801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선택적복지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554530" y="2806426"/>
          <a:ext cx="8574694" cy="2581304"/>
        </p:xfrm>
        <a:graphic>
          <a:graphicData uri="http://schemas.openxmlformats.org/drawingml/2006/table">
            <a:tbl>
              <a:tblPr/>
              <a:tblGrid>
                <a:gridCol w="486870"/>
                <a:gridCol w="1193800"/>
                <a:gridCol w="5575300"/>
                <a:gridCol w="1318724"/>
              </a:tblGrid>
              <a:tr h="2917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Redo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</a:t>
                      </a:r>
                      <a:endParaRPr lang="ko-KR" altLang="en-US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Member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/rrdo01_PFLB101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/rrdo01_PFLB101m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72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/rrdo01_PFLB110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/rrdo01_PFLB110m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/rrdo01_PFLB201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/rrdo01_PFLB201m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/rrdo01_PFLB210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/rrdo01_PFLB210m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554530" y="1400160"/>
          <a:ext cx="8536015" cy="1190002"/>
        </p:xfrm>
        <a:graphic>
          <a:graphicData uri="http://schemas.openxmlformats.org/drawingml/2006/table">
            <a:tbl>
              <a:tblPr/>
              <a:tblGrid>
                <a:gridCol w="499570"/>
                <a:gridCol w="1181100"/>
                <a:gridCol w="5586478"/>
                <a:gridCol w="1268867"/>
              </a:tblGrid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Control 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File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/rctl01_PFLB001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486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/rctl01_PFLB002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5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/rctl01_PFLB003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8085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smtClean="0">
                <a:latin typeface="+mj-ea"/>
                <a:ea typeface="+mj-ea"/>
              </a:rPr>
              <a:t>3. </a:t>
            </a:r>
            <a:r>
              <a:rPr kumimoji="0" lang="ko-KR" altLang="en-US" sz="1600" b="1" smtClean="0">
                <a:latin typeface="+mj-ea"/>
                <a:ea typeface="+mj-ea"/>
              </a:rPr>
              <a:t>선택적 복리후생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3.5.4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텍스트 개체 틀 4"/>
          <p:cNvSpPr txBox="1">
            <a:spLocks/>
          </p:cNvSpPr>
          <p:nvPr/>
        </p:nvSpPr>
        <p:spPr>
          <a:xfrm>
            <a:off x="554530" y="965463"/>
            <a:ext cx="4435310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en-US" altLang="ko-KR" sz="1400" b="1" dirty="0" smtClean="0"/>
              <a:t>User group</a:t>
            </a:r>
            <a:r>
              <a:rPr lang="ko-KR" altLang="en-US" sz="1400" b="1" dirty="0" smtClean="0"/>
              <a:t>  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</a:t>
            </a:r>
            <a:r>
              <a:rPr lang="ko-KR" altLang="en-US" sz="1400" b="1" dirty="0"/>
              <a:t>영 </a:t>
            </a:r>
            <a:r>
              <a:rPr lang="en-US" altLang="ko-KR" sz="1400" b="1" dirty="0"/>
              <a:t>DB) - </a:t>
            </a:r>
            <a:r>
              <a:rPr lang="en-US" altLang="ko-KR" sz="1400" b="1" dirty="0" smtClean="0"/>
              <a:t>pflbdb01, pflbdb02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495300" y="1530268"/>
          <a:ext cx="8915401" cy="3395996"/>
        </p:xfrm>
        <a:graphic>
          <a:graphicData uri="http://schemas.openxmlformats.org/drawingml/2006/table">
            <a:tbl>
              <a:tblPr/>
              <a:tblGrid>
                <a:gridCol w="573297"/>
                <a:gridCol w="377102"/>
                <a:gridCol w="529981"/>
                <a:gridCol w="377102"/>
                <a:gridCol w="1192457"/>
                <a:gridCol w="703244"/>
                <a:gridCol w="1977236"/>
                <a:gridCol w="887521"/>
                <a:gridCol w="694778"/>
                <a:gridCol w="879055"/>
                <a:gridCol w="723628"/>
              </a:tblGrid>
              <a:tr h="4320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UID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그룹명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GID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Home Directory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Shell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용도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group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영구 </a:t>
                      </a:r>
                      <a:b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패스워드 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담당자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/root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root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이한진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박채운 선임　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ora11flb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326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</a:t>
                      </a:r>
                      <a:r>
                        <a:rPr lang="en-US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ba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/ora11flb/</a:t>
                      </a:r>
                      <a:r>
                        <a:rPr lang="en-US" sz="85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DBMS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엔진 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oragrid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309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</a:t>
                      </a:r>
                      <a:r>
                        <a:rPr lang="en-US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ba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/oragrid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 DBMS Grid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이한진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박채운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deploy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411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batgrp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/compile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박찬익 선임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이기주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sv1bat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515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batgr</a:t>
                      </a:r>
                      <a:r>
                        <a:rPr lang="en-US" altLang="ko-KR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home/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sv1bat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선택적복리후생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배치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계정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원순양 책임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sv1ftp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701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ftp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home/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sv1ftp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선택적복리후생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FTP</a:t>
                      </a:r>
                      <a:r>
                        <a:rPr lang="en-US" altLang="ko-KR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원순양 </a:t>
                      </a:r>
                      <a:r>
                        <a:rPr lang="ko-KR" altLang="en-US" sz="85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책임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</a:t>
                      </a:r>
                      <a:r>
                        <a:rPr lang="en-US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benc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601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enc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101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/product/dbenc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/bin/bash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DB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암호화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(D'Amo)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설치 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tibco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801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eai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800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/product/tibco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/bin/bash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EAI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설치 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batgr</a:t>
                      </a:r>
                      <a:r>
                        <a:rPr lang="en-US" sz="85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cfadmin, cfbrowse, cftrnsfr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CI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이재진 책임</a:t>
                      </a:r>
                      <a:endParaRPr lang="en-US" altLang="ko-KR" sz="8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홍의찬 선임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ctmag8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3001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third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3000</a:t>
                      </a: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5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ctrm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/ctmag8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en-US" sz="85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usr</a:t>
                      </a:r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/bin/</a:t>
                      </a:r>
                      <a:r>
                        <a:rPr lang="en-US" sz="85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csh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Control-M Agent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금융시스템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dpagt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3051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third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3000</a:t>
                      </a:r>
                      <a:endParaRPr lang="en-US" altLang="ko-KR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/product/</a:t>
                      </a:r>
                      <a:r>
                        <a:rPr lang="en-US" sz="85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dpagt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/bin/bash</a:t>
                      </a:r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Data-Aid 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카드</a:t>
                      </a:r>
                      <a:r>
                        <a:rPr lang="en-US" altLang="ko-KR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CI</a:t>
                      </a:r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그룹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김재현 수석보</a:t>
                      </a:r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51" marR="7651" marT="765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2813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336846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solidFill>
                  <a:srgbClr val="4D4D4D"/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2400" b="1" dirty="0" smtClean="0">
              <a:solidFill>
                <a:srgbClr val="4D4D4D"/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589484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직사각형 327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62" name="직사각형 161"/>
          <p:cNvSpPr/>
          <p:nvPr/>
        </p:nvSpPr>
        <p:spPr>
          <a:xfrm>
            <a:off x="4709642" y="3629302"/>
            <a:ext cx="1640571" cy="521459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63" name="직사각형 162"/>
          <p:cNvSpPr/>
          <p:nvPr/>
        </p:nvSpPr>
        <p:spPr>
          <a:xfrm>
            <a:off x="4779424" y="3889046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IT</a:t>
            </a:r>
            <a:r>
              <a:rPr lang="ko-KR" altLang="en-US" sz="700" dirty="0" err="1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거버넌스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(ICT)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142" name="TextBox 22"/>
          <p:cNvSpPr txBox="1">
            <a:spLocks noChangeArrowheads="1"/>
          </p:cNvSpPr>
          <p:nvPr/>
        </p:nvSpPr>
        <p:spPr bwMode="auto">
          <a:xfrm>
            <a:off x="4751304" y="3643581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EAI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43" name="Picture 99" descr="Picture37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49911" y="3591945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8" name="직사각형 187"/>
          <p:cNvSpPr/>
          <p:nvPr/>
        </p:nvSpPr>
        <p:spPr>
          <a:xfrm>
            <a:off x="4709642" y="4805834"/>
            <a:ext cx="1640571" cy="506856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89" name="직사각형 188"/>
          <p:cNvSpPr/>
          <p:nvPr/>
        </p:nvSpPr>
        <p:spPr>
          <a:xfrm>
            <a:off x="4779424" y="5065578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한국신용평</a:t>
            </a:r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가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(KIS)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199" name="TextBox 22"/>
          <p:cNvSpPr txBox="1">
            <a:spLocks noChangeArrowheads="1"/>
          </p:cNvSpPr>
          <p:nvPr/>
        </p:nvSpPr>
        <p:spPr bwMode="auto">
          <a:xfrm>
            <a:off x="4751304" y="4820113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FEP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0" name="Picture 99" descr="Picture37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49911" y="4768477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" name="직사각형 204"/>
          <p:cNvSpPr/>
          <p:nvPr/>
        </p:nvSpPr>
        <p:spPr>
          <a:xfrm>
            <a:off x="4700497" y="2586425"/>
            <a:ext cx="1640571" cy="996774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4770279" y="2854407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유</a:t>
            </a:r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치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(ACQ)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209" name="직사각형 208"/>
          <p:cNvSpPr/>
          <p:nvPr/>
        </p:nvSpPr>
        <p:spPr>
          <a:xfrm>
            <a:off x="5529048" y="2847268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경</a:t>
            </a:r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영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(BIR)</a:t>
            </a:r>
          </a:p>
        </p:txBody>
      </p:sp>
      <p:sp>
        <p:nvSpPr>
          <p:cNvPr id="225" name="TextBox 22"/>
          <p:cNvSpPr txBox="1">
            <a:spLocks noChangeArrowheads="1"/>
          </p:cNvSpPr>
          <p:nvPr/>
        </p:nvSpPr>
        <p:spPr bwMode="auto">
          <a:xfrm>
            <a:off x="4742159" y="2600704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MCI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42" name="Picture 99" descr="Picture37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40766" y="2549068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70" name="직선 화살표 연결선 24"/>
          <p:cNvCxnSpPr>
            <a:stCxn id="137" idx="2"/>
            <a:endCxn id="109" idx="0"/>
          </p:cNvCxnSpPr>
          <p:nvPr/>
        </p:nvCxnSpPr>
        <p:spPr>
          <a:xfrm rot="16200000" flipH="1">
            <a:off x="2536964" y="2267317"/>
            <a:ext cx="202033" cy="54370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직사각형 197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01" name="직사각형 200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7141895" y="1881264"/>
            <a:ext cx="2379202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/>
              <a:t>리눅스 </a:t>
            </a:r>
            <a:r>
              <a:rPr lang="en-US" altLang="ko-KR" dirty="0" smtClean="0"/>
              <a:t>OS </a:t>
            </a:r>
            <a:r>
              <a:rPr lang="ko-KR" altLang="en-US" dirty="0" smtClean="0"/>
              <a:t>기반에 오픈소스 </a:t>
            </a:r>
            <a:r>
              <a:rPr lang="en-US" altLang="ko-KR" dirty="0" smtClean="0"/>
              <a:t>S/W(Apache, Jboss)</a:t>
            </a:r>
            <a:r>
              <a:rPr lang="ko-KR" altLang="en-US" dirty="0" smtClean="0"/>
              <a:t>로 구성하여 인프라 개선</a:t>
            </a:r>
            <a:endParaRPr lang="en-US" altLang="ko-KR" dirty="0" smtClean="0"/>
          </a:p>
          <a:p>
            <a:r>
              <a:rPr lang="ko-KR" altLang="en-US" dirty="0"/>
              <a:t>인터넷공통</a:t>
            </a:r>
            <a:r>
              <a:rPr lang="en-US" altLang="ko-KR" dirty="0"/>
              <a:t>(ITC) </a:t>
            </a:r>
            <a:r>
              <a:rPr lang="ko-KR" altLang="en-US" dirty="0"/>
              <a:t>시스템에 </a:t>
            </a:r>
            <a:r>
              <a:rPr lang="en-US" altLang="ko-KR" dirty="0"/>
              <a:t>Instance </a:t>
            </a:r>
            <a:r>
              <a:rPr lang="ko-KR" altLang="en-US" dirty="0" smtClean="0"/>
              <a:t>구성</a:t>
            </a:r>
            <a:r>
              <a:rPr lang="en-US" altLang="ko-KR" dirty="0" smtClean="0"/>
              <a:t>(WEB</a:t>
            </a:r>
            <a:r>
              <a:rPr lang="ko-KR" altLang="en-US" dirty="0" smtClean="0"/>
              <a:t>서버 별도</a:t>
            </a:r>
            <a:r>
              <a:rPr lang="en-US" altLang="ko-KR" dirty="0" smtClean="0"/>
              <a:t>)</a:t>
            </a:r>
          </a:p>
          <a:p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WEB, WAS, DB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로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구성함</a:t>
            </a:r>
            <a:endParaRPr lang="en-US" altLang="ko-KR" dirty="0" smtClean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삼성카드 </a:t>
            </a:r>
            <a:r>
              <a:rPr lang="en-US" altLang="ko-KR" dirty="0" smtClean="0"/>
              <a:t>SC, </a:t>
            </a:r>
            <a:r>
              <a:rPr lang="ko-KR" altLang="en-US" dirty="0" smtClean="0"/>
              <a:t>법인대출대리점모집인</a:t>
            </a:r>
            <a:r>
              <a:rPr lang="en-US" altLang="ko-KR" dirty="0" smtClean="0"/>
              <a:t>, CM</a:t>
            </a:r>
          </a:p>
          <a:p>
            <a:r>
              <a:rPr lang="ko-KR" altLang="en-US" dirty="0" smtClean="0"/>
              <a:t>서비스</a:t>
            </a:r>
            <a:r>
              <a:rPr lang="ko-KR" altLang="en-US" dirty="0"/>
              <a:t>는 </a:t>
            </a:r>
            <a:r>
              <a:rPr lang="ko-KR" altLang="en-US" dirty="0" smtClean="0"/>
              <a:t>웹</a:t>
            </a:r>
            <a:r>
              <a:rPr lang="en-US" altLang="ko-KR" dirty="0" smtClean="0"/>
              <a:t>, </a:t>
            </a:r>
            <a:r>
              <a:rPr lang="ko-KR" altLang="en-US" dirty="0" err="1" smtClean="0"/>
              <a:t>스마트폰</a:t>
            </a:r>
            <a:r>
              <a:rPr lang="ko-KR" altLang="en-US" dirty="0" smtClean="0"/>
              <a:t> </a:t>
            </a:r>
            <a:r>
              <a:rPr lang="en-US" altLang="ko-KR" dirty="0" smtClean="0"/>
              <a:t>APP</a:t>
            </a:r>
            <a:r>
              <a:rPr lang="ko-KR" altLang="en-US" dirty="0" smtClean="0"/>
              <a:t>으로 제공</a:t>
            </a:r>
            <a:endParaRPr lang="en-US" altLang="ko-KR" dirty="0"/>
          </a:p>
          <a:p>
            <a:r>
              <a:rPr lang="ko-KR" altLang="en-US" dirty="0" err="1" smtClean="0"/>
              <a:t>레거시</a:t>
            </a:r>
            <a:r>
              <a:rPr lang="ko-KR" altLang="en-US" dirty="0" err="1"/>
              <a:t>는</a:t>
            </a:r>
            <a:r>
              <a:rPr lang="ko-KR" altLang="en-US" dirty="0"/>
              <a:t> </a:t>
            </a:r>
            <a:r>
              <a:rPr lang="en-US" altLang="ko-KR" dirty="0" smtClean="0"/>
              <a:t>MCI, EAI </a:t>
            </a:r>
            <a:r>
              <a:rPr lang="ko-KR" altLang="en-US" dirty="0" smtClean="0"/>
              <a:t>연계</a:t>
            </a:r>
            <a:endParaRPr lang="en-US" altLang="ko-KR" dirty="0" smtClean="0"/>
          </a:p>
          <a:p>
            <a:r>
              <a:rPr lang="ko-KR" altLang="en-US" dirty="0" err="1" smtClean="0"/>
              <a:t>대외계</a:t>
            </a:r>
            <a:r>
              <a:rPr lang="ko-KR" altLang="en-US" dirty="0" err="1"/>
              <a:t>는</a:t>
            </a:r>
            <a:r>
              <a:rPr lang="ko-KR" altLang="en-US" dirty="0"/>
              <a:t> </a:t>
            </a:r>
            <a:r>
              <a:rPr lang="en-US" altLang="ko-KR" dirty="0" smtClean="0"/>
              <a:t>FEP</a:t>
            </a:r>
            <a:r>
              <a:rPr lang="ko-KR" altLang="en-US" dirty="0" smtClean="0"/>
              <a:t>로 연계</a:t>
            </a:r>
            <a:endParaRPr lang="en-US" altLang="ko-KR" dirty="0" smtClean="0"/>
          </a:p>
          <a:p>
            <a:r>
              <a:rPr lang="ko-KR" altLang="en-US" dirty="0" err="1" smtClean="0"/>
              <a:t>전대환업무을</a:t>
            </a:r>
            <a:r>
              <a:rPr lang="ko-KR" altLang="en-US" dirty="0" smtClean="0"/>
              <a:t> 위해 </a:t>
            </a:r>
            <a:r>
              <a:rPr lang="en-US" altLang="ko-KR" dirty="0" smtClean="0"/>
              <a:t>VPN</a:t>
            </a:r>
            <a:r>
              <a:rPr lang="ko-KR" altLang="en-US" dirty="0" smtClean="0"/>
              <a:t>를 통한 하나</a:t>
            </a:r>
            <a:r>
              <a:rPr lang="en-US" altLang="ko-KR" dirty="0" smtClean="0"/>
              <a:t>INS</a:t>
            </a:r>
            <a:r>
              <a:rPr lang="ko-KR" altLang="en-US" dirty="0" smtClean="0"/>
              <a:t>와 </a:t>
            </a:r>
            <a:r>
              <a:rPr lang="en-US" altLang="ko-KR" dirty="0" smtClean="0"/>
              <a:t>IF</a:t>
            </a:r>
            <a:endParaRPr lang="en-US" altLang="ko-KR" dirty="0"/>
          </a:p>
          <a:p>
            <a:r>
              <a:rPr lang="ko-KR" altLang="en-US" dirty="0"/>
              <a:t>업무서비스 가용성 보장을 위한 서버 다중화 </a:t>
            </a:r>
            <a:r>
              <a:rPr lang="en-US" altLang="ko-KR" dirty="0"/>
              <a:t>Active-Active </a:t>
            </a:r>
            <a:r>
              <a:rPr lang="ko-KR" altLang="en-US" dirty="0" smtClean="0"/>
              <a:t>구성</a:t>
            </a:r>
            <a:r>
              <a:rPr lang="en-US" altLang="ko-KR" dirty="0" smtClean="0"/>
              <a:t>(</a:t>
            </a:r>
            <a:r>
              <a:rPr lang="ko-KR" altLang="en-US" dirty="0" smtClean="0"/>
              <a:t>이중화</a:t>
            </a:r>
            <a:r>
              <a:rPr lang="en-US" altLang="ko-KR" dirty="0" smtClean="0"/>
              <a:t>)</a:t>
            </a:r>
            <a:endParaRPr lang="en-US" altLang="ko-KR" dirty="0"/>
          </a:p>
        </p:txBody>
      </p:sp>
      <p:cxnSp>
        <p:nvCxnSpPr>
          <p:cNvPr id="239" name="꺾인 연결선 238"/>
          <p:cNvCxnSpPr>
            <a:stCxn id="231" idx="1"/>
          </p:cNvCxnSpPr>
          <p:nvPr/>
        </p:nvCxnSpPr>
        <p:spPr>
          <a:xfrm rot="10800000">
            <a:off x="3484604" y="4157240"/>
            <a:ext cx="1166376" cy="146986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4.1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26" name="AutoShape 73"/>
          <p:cNvSpPr>
            <a:spLocks noChangeArrowheads="1"/>
          </p:cNvSpPr>
          <p:nvPr/>
        </p:nvSpPr>
        <p:spPr bwMode="auto">
          <a:xfrm>
            <a:off x="4834455" y="4465455"/>
            <a:ext cx="467884" cy="173153"/>
          </a:xfrm>
          <a:prstGeom prst="roundRect">
            <a:avLst>
              <a:gd name="adj" fmla="val 1889"/>
            </a:avLst>
          </a:prstGeom>
          <a:noFill/>
          <a:ln w="6350">
            <a:solidFill>
              <a:schemeClr val="accent1"/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717947" eaLnBrk="0" hangingPunct="0">
              <a:lnSpc>
                <a:spcPct val="120000"/>
              </a:lnSpc>
              <a:spcBef>
                <a:spcPct val="40000"/>
              </a:spcBef>
              <a:buSzPct val="120000"/>
            </a:pPr>
            <a:r>
              <a:rPr lang="ko-KR" altLang="en-US" sz="750" b="1" dirty="0">
                <a:solidFill>
                  <a:srgbClr val="C0504D">
                    <a:lumMod val="75000"/>
                  </a:srgbClr>
                </a:solidFill>
                <a:latin typeface="맑은 고딕" pitchFamily="50" charset="-127"/>
                <a:ea typeface="맑은 고딕" pitchFamily="50" charset="-127"/>
              </a:rPr>
              <a:t>하나</a:t>
            </a:r>
            <a:r>
              <a:rPr lang="en-US" altLang="ko-KR" sz="750" b="1" dirty="0">
                <a:solidFill>
                  <a:srgbClr val="C0504D">
                    <a:lumMod val="75000"/>
                  </a:srgbClr>
                </a:solidFill>
                <a:latin typeface="맑은 고딕" pitchFamily="50" charset="-127"/>
                <a:ea typeface="맑은 고딕" pitchFamily="50" charset="-127"/>
              </a:rPr>
              <a:t>INS*</a:t>
            </a:r>
            <a:endParaRPr lang="ko-KR" altLang="en-US" sz="750" b="1" dirty="0">
              <a:solidFill>
                <a:srgbClr val="C0504D">
                  <a:lumMod val="75000"/>
                </a:srgb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8" name="Text Box 177"/>
          <p:cNvSpPr txBox="1">
            <a:spLocks noChangeArrowheads="1"/>
          </p:cNvSpPr>
          <p:nvPr/>
        </p:nvSpPr>
        <p:spPr bwMode="auto">
          <a:xfrm>
            <a:off x="5314969" y="4399580"/>
            <a:ext cx="877163" cy="30008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defTabSz="717947" eaLnBrk="0" latinLnBrk="0" hangingPunct="0"/>
            <a:r>
              <a:rPr lang="en-US" altLang="ko-KR" sz="675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TSA</a:t>
            </a:r>
            <a:r>
              <a:rPr lang="ko-KR" altLang="en-US" sz="675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시점인증</a:t>
            </a:r>
            <a:endParaRPr lang="en-US" altLang="ko-KR" sz="675" dirty="0" smtClean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  <a:p>
            <a:pPr defTabSz="717947" eaLnBrk="0" latinLnBrk="0" hangingPunct="0"/>
            <a:r>
              <a:rPr lang="ko-KR" altLang="en-US" sz="675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공인전자문서보관</a:t>
            </a:r>
            <a:endParaRPr lang="ko-KR" altLang="en-US" sz="675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9" name="직사각형 228"/>
          <p:cNvSpPr/>
          <p:nvPr/>
        </p:nvSpPr>
        <p:spPr>
          <a:xfrm flipH="1">
            <a:off x="4720150" y="4300586"/>
            <a:ext cx="1627692" cy="407822"/>
          </a:xfrm>
          <a:prstGeom prst="rect">
            <a:avLst/>
          </a:prstGeom>
          <a:noFill/>
          <a:ln w="127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717947">
              <a:defRPr/>
            </a:pPr>
            <a:endParaRPr lang="ko-KR" altLang="en-US" sz="750">
              <a:solidFill>
                <a:prstClr val="white"/>
              </a:solidFill>
            </a:endParaRPr>
          </a:p>
        </p:txBody>
      </p:sp>
      <p:sp>
        <p:nvSpPr>
          <p:cNvPr id="231" name="TextBox 22"/>
          <p:cNvSpPr txBox="1">
            <a:spLocks noChangeArrowheads="1"/>
          </p:cNvSpPr>
          <p:nvPr/>
        </p:nvSpPr>
        <p:spPr bwMode="auto">
          <a:xfrm>
            <a:off x="4650980" y="4200351"/>
            <a:ext cx="806374" cy="207749"/>
          </a:xfrm>
          <a:prstGeom prst="rect">
            <a:avLst/>
          </a:prstGeom>
          <a:solidFill>
            <a:srgbClr val="00B0F0"/>
          </a:solidFill>
          <a:ln w="9525">
            <a:solidFill>
              <a:srgbClr val="00B0F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717947">
              <a:defRPr/>
            </a:pPr>
            <a:r>
              <a:rPr lang="ko-KR" altLang="en-US" sz="750" b="1" dirty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하나</a:t>
            </a:r>
            <a:r>
              <a:rPr lang="en-US" altLang="ko-KR" sz="750" b="1" dirty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INS</a:t>
            </a:r>
            <a:endParaRPr lang="ko-KR" altLang="en-US" sz="750" b="1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3" name="TextBox 18"/>
          <p:cNvSpPr txBox="1">
            <a:spLocks noChangeArrowheads="1"/>
          </p:cNvSpPr>
          <p:nvPr/>
        </p:nvSpPr>
        <p:spPr bwMode="auto">
          <a:xfrm>
            <a:off x="1849596" y="1927202"/>
            <a:ext cx="102944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717947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600" b="1" dirty="0">
                <a:solidFill>
                  <a:prstClr val="black"/>
                </a:solidFill>
                <a:cs typeface="Tahoma" pitchFamily="34" charset="0"/>
              </a:rPr>
              <a:t>스마트워크플레이스</a:t>
            </a:r>
            <a:r>
              <a:rPr kumimoji="1" lang="en-US" altLang="ko-KR" sz="600" b="1" dirty="0">
                <a:solidFill>
                  <a:prstClr val="black"/>
                </a:solidFill>
                <a:cs typeface="Tahoma" pitchFamily="34" charset="0"/>
              </a:rPr>
              <a:t>APK</a:t>
            </a:r>
          </a:p>
        </p:txBody>
      </p:sp>
      <p:pic>
        <p:nvPicPr>
          <p:cNvPr id="294" name="Picture 12" descr="C:\Documents and Settings\weens\Local Settings\Temporary Internet Files\Content.IE5\ZKB0EBW2\MCj04397980000[1].png"/>
          <p:cNvPicPr>
            <a:picLocks noChangeAspect="1" noChangeArrowheads="1"/>
          </p:cNvPicPr>
          <p:nvPr/>
        </p:nvPicPr>
        <p:blipFill>
          <a:blip r:embed="rId3" cstate="screen"/>
          <a:srcRect/>
          <a:stretch>
            <a:fillRect/>
          </a:stretch>
        </p:blipFill>
        <p:spPr bwMode="auto">
          <a:xfrm>
            <a:off x="2206840" y="1606177"/>
            <a:ext cx="229827" cy="296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22" name="꺾인 연결선 321"/>
          <p:cNvCxnSpPr>
            <a:stCxn id="200" idx="1"/>
          </p:cNvCxnSpPr>
          <p:nvPr/>
        </p:nvCxnSpPr>
        <p:spPr>
          <a:xfrm rot="10800000">
            <a:off x="3492565" y="4300587"/>
            <a:ext cx="1157347" cy="613767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꺾인 연결선 322"/>
          <p:cNvCxnSpPr>
            <a:stCxn id="143" idx="1"/>
          </p:cNvCxnSpPr>
          <p:nvPr/>
        </p:nvCxnSpPr>
        <p:spPr>
          <a:xfrm rot="10800000" flipV="1">
            <a:off x="3492565" y="3737821"/>
            <a:ext cx="1157347" cy="230124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꺾인 연결선 323"/>
          <p:cNvCxnSpPr>
            <a:stCxn id="242" idx="1"/>
          </p:cNvCxnSpPr>
          <p:nvPr/>
        </p:nvCxnSpPr>
        <p:spPr>
          <a:xfrm rot="10800000" flipV="1">
            <a:off x="3484604" y="2694943"/>
            <a:ext cx="1156163" cy="1042877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직선 연결선 326"/>
          <p:cNvCxnSpPr>
            <a:stCxn id="293" idx="2"/>
            <a:endCxn id="137" idx="2"/>
          </p:cNvCxnSpPr>
          <p:nvPr/>
        </p:nvCxnSpPr>
        <p:spPr>
          <a:xfrm>
            <a:off x="2364320" y="2111868"/>
            <a:ext cx="1808" cy="32628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6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5909" y="226873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7" name="TextBox 81"/>
          <p:cNvSpPr txBox="1">
            <a:spLocks noChangeArrowheads="1"/>
          </p:cNvSpPr>
          <p:nvPr/>
        </p:nvSpPr>
        <p:spPr bwMode="auto">
          <a:xfrm>
            <a:off x="1637339" y="2278956"/>
            <a:ext cx="1457577" cy="159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sp>
        <p:nvSpPr>
          <p:cNvPr id="81" name="AutoShape 73"/>
          <p:cNvSpPr>
            <a:spLocks noChangeArrowheads="1"/>
          </p:cNvSpPr>
          <p:nvPr/>
        </p:nvSpPr>
        <p:spPr bwMode="auto">
          <a:xfrm>
            <a:off x="4092153" y="4177760"/>
            <a:ext cx="366219" cy="199406"/>
          </a:xfrm>
          <a:prstGeom prst="roundRect">
            <a:avLst>
              <a:gd name="adj" fmla="val 1889"/>
            </a:avLst>
          </a:prstGeom>
          <a:solidFill>
            <a:schemeClr val="accent6">
              <a:lumMod val="75000"/>
            </a:schemeClr>
          </a:solidFill>
          <a:ln w="6350">
            <a:solidFill>
              <a:schemeClr val="accent1"/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 eaLnBrk="0" hangingPunct="0">
              <a:lnSpc>
                <a:spcPct val="120000"/>
              </a:lnSpc>
              <a:spcBef>
                <a:spcPct val="40000"/>
              </a:spcBef>
              <a:buSzPct val="120000"/>
            </a:pPr>
            <a:r>
              <a:rPr lang="en-US" altLang="ko-KR" sz="600" dirty="0" smtClean="0">
                <a:solidFill>
                  <a:srgbClr val="FFFF00"/>
                </a:solidFill>
                <a:latin typeface="맑은 고딕" pitchFamily="50" charset="-127"/>
                <a:ea typeface="맑은 고딕" pitchFamily="50" charset="-127"/>
              </a:rPr>
              <a:t>VPN</a:t>
            </a:r>
            <a:endParaRPr lang="ko-KR" altLang="en-US" sz="600" dirty="0">
              <a:solidFill>
                <a:srgbClr val="FFFF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5533187" y="3884924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SMS</a:t>
            </a:r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발송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(SHU)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>
          <a:xfrm>
            <a:off x="4766157" y="3064473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청구입</a:t>
            </a:r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금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(BNP)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>
          <a:xfrm>
            <a:off x="5524926" y="3057334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채권회</a:t>
            </a:r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수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(CLE)</a:t>
            </a:r>
          </a:p>
        </p:txBody>
      </p:sp>
      <p:sp>
        <p:nvSpPr>
          <p:cNvPr id="86" name="직사각형 85"/>
          <p:cNvSpPr/>
          <p:nvPr/>
        </p:nvSpPr>
        <p:spPr>
          <a:xfrm>
            <a:off x="4770273" y="3274539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계약관</a:t>
            </a:r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리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(COT)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87" name="직사각형 86"/>
          <p:cNvSpPr/>
          <p:nvPr/>
        </p:nvSpPr>
        <p:spPr>
          <a:xfrm>
            <a:off x="5529042" y="3267400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고객관리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(CUS)</a:t>
            </a:r>
          </a:p>
        </p:txBody>
      </p:sp>
      <p:sp>
        <p:nvSpPr>
          <p:cNvPr id="88" name="직사각형 87"/>
          <p:cNvSpPr/>
          <p:nvPr/>
        </p:nvSpPr>
        <p:spPr>
          <a:xfrm>
            <a:off x="2389749" y="4621427"/>
            <a:ext cx="1094855" cy="74494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89" name="Picture 1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146" y="485893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Text Box 148"/>
          <p:cNvSpPr txBox="1">
            <a:spLocks noChangeArrowheads="1"/>
          </p:cNvSpPr>
          <p:nvPr/>
        </p:nvSpPr>
        <p:spPr bwMode="auto">
          <a:xfrm>
            <a:off x="2507690" y="4628884"/>
            <a:ext cx="796776" cy="2812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SWP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91" name="Text Box 148"/>
          <p:cNvSpPr txBox="1">
            <a:spLocks noChangeArrowheads="1"/>
          </p:cNvSpPr>
          <p:nvPr/>
        </p:nvSpPr>
        <p:spPr bwMode="auto">
          <a:xfrm>
            <a:off x="2452598" y="5194411"/>
            <a:ext cx="80502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96" name="Picture 1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276" y="487611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7" name="직선 화살표 연결선 96"/>
          <p:cNvCxnSpPr>
            <a:stCxn id="98" idx="3"/>
            <a:endCxn id="99" idx="3"/>
          </p:cNvCxnSpPr>
          <p:nvPr/>
        </p:nvCxnSpPr>
        <p:spPr>
          <a:xfrm>
            <a:off x="3153409" y="5187859"/>
            <a:ext cx="691274" cy="720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8" name="Picture 14" descr="dat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357" y="5100196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" name="Picture 14" descr="dat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631" y="5107397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" name="Text Box 148"/>
          <p:cNvSpPr txBox="1">
            <a:spLocks noChangeArrowheads="1"/>
          </p:cNvSpPr>
          <p:nvPr/>
        </p:nvSpPr>
        <p:spPr bwMode="auto">
          <a:xfrm>
            <a:off x="3128271" y="5201644"/>
            <a:ext cx="5597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lang="en-US" altLang="ko-KR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(T/C)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101" name="그룹 100"/>
          <p:cNvGrpSpPr/>
          <p:nvPr/>
        </p:nvGrpSpPr>
        <p:grpSpPr>
          <a:xfrm>
            <a:off x="1843550" y="5335590"/>
            <a:ext cx="333746" cy="415498"/>
            <a:chOff x="1668939" y="5489117"/>
            <a:chExt cx="333746" cy="415498"/>
          </a:xfrm>
        </p:grpSpPr>
        <p:sp>
          <p:nvSpPr>
            <p:cNvPr id="102" name="Text Box 148"/>
            <p:cNvSpPr txBox="1">
              <a:spLocks noChangeArrowheads="1"/>
            </p:cNvSpPr>
            <p:nvPr/>
          </p:nvSpPr>
          <p:spPr bwMode="auto">
            <a:xfrm>
              <a:off x="1668939" y="5489117"/>
              <a:ext cx="333746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700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VTL</a:t>
              </a: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103" name="Picture 14" descr="data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8002" y="5568762"/>
              <a:ext cx="232052" cy="17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104" name="꺾인 연결선 103"/>
          <p:cNvCxnSpPr>
            <a:stCxn id="88" idx="2"/>
            <a:endCxn id="102" idx="3"/>
          </p:cNvCxnSpPr>
          <p:nvPr/>
        </p:nvCxnSpPr>
        <p:spPr>
          <a:xfrm rot="5400000">
            <a:off x="2468752" y="5074914"/>
            <a:ext cx="176970" cy="759881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 Box 148"/>
          <p:cNvSpPr txBox="1">
            <a:spLocks noChangeArrowheads="1"/>
          </p:cNvSpPr>
          <p:nvPr/>
        </p:nvSpPr>
        <p:spPr bwMode="auto">
          <a:xfrm>
            <a:off x="2220551" y="5368431"/>
            <a:ext cx="513282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백업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106" name="직선 연결선 105"/>
          <p:cNvCxnSpPr>
            <a:endCxn id="88" idx="0"/>
          </p:cNvCxnSpPr>
          <p:nvPr/>
        </p:nvCxnSpPr>
        <p:spPr>
          <a:xfrm>
            <a:off x="2935128" y="4374254"/>
            <a:ext cx="2049" cy="24717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직사각형 106"/>
          <p:cNvSpPr/>
          <p:nvPr/>
        </p:nvSpPr>
        <p:spPr>
          <a:xfrm>
            <a:off x="2389756" y="2632875"/>
            <a:ext cx="1102808" cy="73047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08" name="Picture 1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5211" y="2865769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Text Box 148"/>
          <p:cNvSpPr txBox="1">
            <a:spLocks noChangeArrowheads="1"/>
          </p:cNvSpPr>
          <p:nvPr/>
        </p:nvSpPr>
        <p:spPr bwMode="auto">
          <a:xfrm>
            <a:off x="2508550" y="2640187"/>
            <a:ext cx="802566" cy="275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SWP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10" name="Text Box 148"/>
          <p:cNvSpPr txBox="1">
            <a:spLocks noChangeArrowheads="1"/>
          </p:cNvSpPr>
          <p:nvPr/>
        </p:nvSpPr>
        <p:spPr bwMode="auto">
          <a:xfrm>
            <a:off x="2698586" y="3179214"/>
            <a:ext cx="369011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WEB</a:t>
            </a:r>
          </a:p>
        </p:txBody>
      </p:sp>
      <p:pic>
        <p:nvPicPr>
          <p:cNvPr id="111" name="Picture 1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7013" y="2882615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" name="직사각형 111"/>
          <p:cNvSpPr/>
          <p:nvPr/>
        </p:nvSpPr>
        <p:spPr>
          <a:xfrm>
            <a:off x="2385633" y="3595812"/>
            <a:ext cx="1098989" cy="7442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13" name="Picture 1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0100" y="3833102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" name="Text Box 148"/>
          <p:cNvSpPr txBox="1">
            <a:spLocks noChangeArrowheads="1"/>
          </p:cNvSpPr>
          <p:nvPr/>
        </p:nvSpPr>
        <p:spPr bwMode="auto">
          <a:xfrm>
            <a:off x="2711390" y="3603262"/>
            <a:ext cx="38504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SWP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15" name="Text Box 148"/>
          <p:cNvSpPr txBox="1">
            <a:spLocks noChangeArrowheads="1"/>
          </p:cNvSpPr>
          <p:nvPr/>
        </p:nvSpPr>
        <p:spPr bwMode="auto">
          <a:xfrm>
            <a:off x="2470170" y="4168318"/>
            <a:ext cx="8803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WAS(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16" name="Picture 1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099" y="3850267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7" name="그룹 116"/>
          <p:cNvGrpSpPr/>
          <p:nvPr/>
        </p:nvGrpSpPr>
        <p:grpSpPr>
          <a:xfrm>
            <a:off x="845077" y="2627872"/>
            <a:ext cx="1234283" cy="701794"/>
            <a:chOff x="1217211" y="2704244"/>
            <a:chExt cx="862149" cy="567755"/>
          </a:xfrm>
        </p:grpSpPr>
        <p:sp>
          <p:nvSpPr>
            <p:cNvPr id="118" name="직사각형 117"/>
            <p:cNvSpPr/>
            <p:nvPr/>
          </p:nvSpPr>
          <p:spPr>
            <a:xfrm>
              <a:off x="1217211" y="2704244"/>
              <a:ext cx="857247" cy="535681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53156" latinLnBrk="0">
                <a:defRPr/>
              </a:pPr>
              <a:endParaRPr lang="ko-KR" altLang="en-US" sz="1286" ker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19" name="Picture 1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2322" y="2875033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Text Box 148"/>
            <p:cNvSpPr txBox="1">
              <a:spLocks noChangeArrowheads="1"/>
            </p:cNvSpPr>
            <p:nvPr/>
          </p:nvSpPr>
          <p:spPr bwMode="auto">
            <a:xfrm>
              <a:off x="1602364" y="2709606"/>
              <a:ext cx="385042" cy="20223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en-US" altLang="ko-KR" sz="714" b="1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SWP</a:t>
              </a:r>
              <a:endParaRPr lang="en-US" altLang="ko-KR" sz="714" b="1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sp>
          <p:nvSpPr>
            <p:cNvPr id="121" name="Text Box 148"/>
            <p:cNvSpPr txBox="1">
              <a:spLocks noChangeArrowheads="1"/>
            </p:cNvSpPr>
            <p:nvPr/>
          </p:nvSpPr>
          <p:spPr bwMode="auto">
            <a:xfrm>
              <a:off x="1527607" y="3080728"/>
              <a:ext cx="551753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en-US" altLang="ko-KR" sz="643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MDM(NT)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122" name="Picture 1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3532" y="2887387"/>
              <a:ext cx="159944" cy="224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123" name="직선 연결선 122"/>
          <p:cNvCxnSpPr>
            <a:stCxn id="107" idx="2"/>
            <a:endCxn id="112" idx="0"/>
          </p:cNvCxnSpPr>
          <p:nvPr/>
        </p:nvCxnSpPr>
        <p:spPr>
          <a:xfrm flipH="1">
            <a:off x="2935128" y="3363349"/>
            <a:ext cx="6032" cy="23246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꺾인 연결선 124"/>
          <p:cNvCxnSpPr>
            <a:stCxn id="118" idx="2"/>
            <a:endCxn id="88" idx="1"/>
          </p:cNvCxnSpPr>
          <p:nvPr/>
        </p:nvCxnSpPr>
        <p:spPr>
          <a:xfrm rot="16200000" flipH="1">
            <a:off x="1072290" y="3676439"/>
            <a:ext cx="1703878" cy="931039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꺾인 연결선 125"/>
          <p:cNvCxnSpPr>
            <a:stCxn id="112" idx="1"/>
            <a:endCxn id="121" idx="2"/>
          </p:cNvCxnSpPr>
          <p:nvPr/>
        </p:nvCxnSpPr>
        <p:spPr>
          <a:xfrm rot="10800000">
            <a:off x="1684407" y="3329666"/>
            <a:ext cx="701227" cy="638278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직사각형 126"/>
          <p:cNvSpPr/>
          <p:nvPr/>
        </p:nvSpPr>
        <p:spPr bwMode="auto">
          <a:xfrm>
            <a:off x="798903" y="2803846"/>
            <a:ext cx="651334" cy="176437"/>
          </a:xfrm>
          <a:prstGeom prst="rect">
            <a:avLst/>
          </a:prstGeom>
          <a:solidFill>
            <a:srgbClr val="FFFF99"/>
          </a:solidFill>
          <a:ln w="9525" cap="flat" cmpd="sng" algn="ctr">
            <a:solidFill>
              <a:srgbClr val="0000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8000" tIns="36000" rIns="18000" bIns="36000" numCol="1" rtlCol="0" anchor="ctr" anchorCtr="0" compatLnSpc="1">
            <a:prstTxWarp prst="textNoShape">
              <a:avLst/>
            </a:prstTxWarp>
            <a:noAutofit/>
          </a:bodyPr>
          <a:lstStyle/>
          <a:p>
            <a:pPr lvl="0" algn="ctr" latinLnBrk="0">
              <a:lnSpc>
                <a:spcPct val="130000"/>
              </a:lnSpc>
              <a:spcBef>
                <a:spcPts val="0"/>
              </a:spcBef>
            </a:pPr>
            <a:r>
              <a:rPr lang="en-US" altLang="ko-KR" sz="6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MDM DEMON</a:t>
            </a:r>
            <a:endParaRPr lang="en-US" altLang="ko-KR" sz="600" b="1" dirty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8" name="직사각형 127"/>
          <p:cNvSpPr/>
          <p:nvPr/>
        </p:nvSpPr>
        <p:spPr bwMode="auto">
          <a:xfrm>
            <a:off x="803019" y="2997436"/>
            <a:ext cx="651334" cy="176437"/>
          </a:xfrm>
          <a:prstGeom prst="rect">
            <a:avLst/>
          </a:prstGeom>
          <a:solidFill>
            <a:srgbClr val="FFFF99"/>
          </a:solidFill>
          <a:ln w="9525" cap="flat" cmpd="sng" algn="ctr">
            <a:solidFill>
              <a:srgbClr val="0000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8000" tIns="36000" rIns="18000" bIns="36000" numCol="1" rtlCol="0" anchor="ctr" anchorCtr="0" compatLnSpc="1">
            <a:prstTxWarp prst="textNoShape">
              <a:avLst/>
            </a:prstTxWarp>
            <a:noAutofit/>
          </a:bodyPr>
          <a:lstStyle/>
          <a:p>
            <a:pPr lvl="0" algn="ctr" latinLnBrk="0">
              <a:lnSpc>
                <a:spcPct val="130000"/>
              </a:lnSpc>
              <a:spcBef>
                <a:spcPts val="0"/>
              </a:spcBef>
            </a:pPr>
            <a:r>
              <a:rPr lang="en-US" altLang="ko-KR" sz="600" b="1" dirty="0" smtClean="0">
                <a:solidFill>
                  <a:prstClr val="black"/>
                </a:solidFill>
              </a:rPr>
              <a:t>PUSH </a:t>
            </a:r>
            <a:r>
              <a:rPr lang="en-US" altLang="ko-KR" sz="6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DEMON</a:t>
            </a:r>
            <a:endParaRPr lang="en-US" altLang="ko-KR" sz="600" b="1" dirty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9" name="Rectangle 3"/>
          <p:cNvSpPr txBox="1">
            <a:spLocks noChangeArrowheads="1"/>
          </p:cNvSpPr>
          <p:nvPr/>
        </p:nvSpPr>
        <p:spPr bwMode="auto">
          <a:xfrm>
            <a:off x="253086" y="943583"/>
            <a:ext cx="9304788" cy="50506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스마트워크플레이스 시스템은 </a:t>
            </a:r>
            <a:r>
              <a:rPr lang="ko-KR" altLang="en-US" sz="1400" dirty="0" err="1" smtClean="0">
                <a:ea typeface="맑은 고딕" pitchFamily="50" charset="-127"/>
              </a:rPr>
              <a:t>스마트폰</a:t>
            </a:r>
            <a:r>
              <a:rPr lang="en-US" altLang="ko-KR" sz="1400" dirty="0" smtClean="0">
                <a:ea typeface="맑은 고딕" pitchFamily="50" charset="-127"/>
              </a:rPr>
              <a:t>(SC</a:t>
            </a:r>
            <a:r>
              <a:rPr lang="ko-KR" altLang="en-US" sz="1400" dirty="0" err="1" smtClean="0">
                <a:ea typeface="맑은 고딕" pitchFamily="50" charset="-127"/>
              </a:rPr>
              <a:t>만해당</a:t>
            </a:r>
            <a:r>
              <a:rPr lang="en-US" altLang="ko-KR" sz="1400" dirty="0" smtClean="0">
                <a:ea typeface="맑은 고딕" pitchFamily="50" charset="-127"/>
              </a:rPr>
              <a:t>) </a:t>
            </a:r>
            <a:r>
              <a:rPr lang="ko-KR" altLang="en-US" sz="1400" dirty="0" smtClean="0">
                <a:ea typeface="맑은 고딕" pitchFamily="50" charset="-127"/>
              </a:rPr>
              <a:t>및 </a:t>
            </a:r>
            <a:r>
              <a:rPr lang="ko-KR" altLang="en-US" sz="1400" dirty="0" err="1" smtClean="0">
                <a:ea typeface="맑은 고딕" pitchFamily="50" charset="-127"/>
              </a:rPr>
              <a:t>태블릿</a:t>
            </a:r>
            <a:r>
              <a:rPr lang="en-US" altLang="ko-KR" sz="1400" dirty="0" smtClean="0">
                <a:ea typeface="맑은 고딕" pitchFamily="50" charset="-127"/>
              </a:rPr>
              <a:t>PC</a:t>
            </a:r>
            <a:r>
              <a:rPr lang="ko-KR" altLang="en-US" sz="1400" dirty="0" smtClean="0">
                <a:ea typeface="맑은 고딕" pitchFamily="50" charset="-127"/>
              </a:rPr>
              <a:t>를 통해 서비스를 제공하며</a:t>
            </a:r>
            <a:r>
              <a:rPr lang="en-US" altLang="ko-KR" sz="1400" dirty="0" smtClean="0">
                <a:ea typeface="맑은 고딕" pitchFamily="50" charset="-127"/>
              </a:rPr>
              <a:t>, WEB/WAS/DB </a:t>
            </a:r>
            <a:r>
              <a:rPr lang="ko-KR" altLang="en-US" sz="1400" dirty="0" smtClean="0">
                <a:ea typeface="맑은 고딕" pitchFamily="50" charset="-127"/>
              </a:rPr>
              <a:t>서버 외 </a:t>
            </a:r>
            <a:r>
              <a:rPr lang="en-US" altLang="ko-KR" sz="1400" dirty="0" smtClean="0">
                <a:ea typeface="맑은 고딕" pitchFamily="50" charset="-127"/>
              </a:rPr>
              <a:t>MDM, PUSH </a:t>
            </a:r>
            <a:r>
              <a:rPr lang="ko-KR" altLang="en-US" sz="1400" dirty="0" smtClean="0">
                <a:ea typeface="맑은 고딕" pitchFamily="50" charset="-127"/>
              </a:rPr>
              <a:t>서비스를 위한 별도 </a:t>
            </a:r>
            <a:r>
              <a:rPr lang="en-US" altLang="ko-KR" sz="1400" dirty="0" smtClean="0">
                <a:ea typeface="맑은 고딕" pitchFamily="50" charset="-127"/>
              </a:rPr>
              <a:t>MDM</a:t>
            </a:r>
            <a:r>
              <a:rPr lang="ko-KR" altLang="en-US" sz="1400" dirty="0" smtClean="0">
                <a:ea typeface="맑은 고딕" pitchFamily="50" charset="-127"/>
              </a:rPr>
              <a:t>서버</a:t>
            </a:r>
            <a:r>
              <a:rPr lang="en-US" altLang="ko-KR" sz="1400" dirty="0" smtClean="0">
                <a:ea typeface="맑은 고딕" pitchFamily="50" charset="-127"/>
              </a:rPr>
              <a:t>(NT)</a:t>
            </a:r>
            <a:r>
              <a:rPr lang="ko-KR" altLang="en-US" sz="1400" dirty="0" smtClean="0">
                <a:ea typeface="맑은 고딕" pitchFamily="50" charset="-127"/>
              </a:rPr>
              <a:t>가 존재함</a:t>
            </a:r>
            <a:endParaRPr lang="en-US" altLang="ko-KR" sz="1400" dirty="0"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98488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4.2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Line 669"/>
          <p:cNvSpPr>
            <a:spLocks noChangeShapeType="1"/>
          </p:cNvSpPr>
          <p:nvPr/>
        </p:nvSpPr>
        <p:spPr bwMode="auto">
          <a:xfrm>
            <a:off x="386921" y="3462770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4" name="Line 671"/>
          <p:cNvSpPr>
            <a:spLocks noChangeShapeType="1"/>
          </p:cNvSpPr>
          <p:nvPr/>
        </p:nvSpPr>
        <p:spPr bwMode="auto">
          <a:xfrm>
            <a:off x="3224808" y="3288122"/>
            <a:ext cx="0" cy="180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6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0104208"/>
              </p:ext>
            </p:extLst>
          </p:nvPr>
        </p:nvGraphicFramePr>
        <p:xfrm>
          <a:off x="4113618" y="3603021"/>
          <a:ext cx="1550988" cy="2376220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Control-M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6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6432169"/>
              </p:ext>
            </p:extLst>
          </p:nvPr>
        </p:nvGraphicFramePr>
        <p:xfrm>
          <a:off x="2465908" y="2032747"/>
          <a:ext cx="1550988" cy="1292255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7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351567"/>
              </p:ext>
            </p:extLst>
          </p:nvPr>
        </p:nvGraphicFramePr>
        <p:xfrm>
          <a:off x="7572775" y="3619275"/>
          <a:ext cx="1551069" cy="853698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9" name="Rectangle 678"/>
          <p:cNvSpPr>
            <a:spLocks noChangeArrowheads="1"/>
          </p:cNvSpPr>
          <p:nvPr/>
        </p:nvSpPr>
        <p:spPr bwMode="auto">
          <a:xfrm>
            <a:off x="386922" y="3349731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Line 671"/>
          <p:cNvSpPr>
            <a:spLocks noChangeShapeType="1"/>
          </p:cNvSpPr>
          <p:nvPr/>
        </p:nvSpPr>
        <p:spPr bwMode="auto">
          <a:xfrm>
            <a:off x="1595414" y="3210842"/>
            <a:ext cx="0" cy="2376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2" name="Rectangle 678"/>
          <p:cNvSpPr>
            <a:spLocks noChangeArrowheads="1"/>
          </p:cNvSpPr>
          <p:nvPr/>
        </p:nvSpPr>
        <p:spPr bwMode="auto">
          <a:xfrm>
            <a:off x="9050332" y="3375142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4894883" y="3334794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48544" y="3661478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0123480"/>
              </p:ext>
            </p:extLst>
          </p:nvPr>
        </p:nvGraphicFramePr>
        <p:xfrm>
          <a:off x="4118452" y="1098249"/>
          <a:ext cx="1550988" cy="222938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80585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72995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9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123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9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647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123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nFilter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123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729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MagicSE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94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ezjobs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94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6" name="Line 671"/>
          <p:cNvSpPr>
            <a:spLocks noChangeShapeType="1"/>
          </p:cNvSpPr>
          <p:nvPr/>
        </p:nvSpPr>
        <p:spPr bwMode="auto">
          <a:xfrm>
            <a:off x="6560600" y="3341861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8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5162446"/>
              </p:ext>
            </p:extLst>
          </p:nvPr>
        </p:nvGraphicFramePr>
        <p:xfrm>
          <a:off x="5792733" y="3603834"/>
          <a:ext cx="1550988" cy="2376220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Control-M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92" name="Line 671"/>
          <p:cNvSpPr>
            <a:spLocks noChangeShapeType="1"/>
          </p:cNvSpPr>
          <p:nvPr/>
        </p:nvSpPr>
        <p:spPr bwMode="auto">
          <a:xfrm>
            <a:off x="4889230" y="3388338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3" name="Line 671"/>
          <p:cNvSpPr>
            <a:spLocks noChangeShapeType="1"/>
          </p:cNvSpPr>
          <p:nvPr/>
        </p:nvSpPr>
        <p:spPr bwMode="auto">
          <a:xfrm>
            <a:off x="6554947" y="3387167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94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624203"/>
              </p:ext>
            </p:extLst>
          </p:nvPr>
        </p:nvGraphicFramePr>
        <p:xfrm>
          <a:off x="841415" y="2032747"/>
          <a:ext cx="1550988" cy="1292255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5937183"/>
              </p:ext>
            </p:extLst>
          </p:nvPr>
        </p:nvGraphicFramePr>
        <p:xfrm>
          <a:off x="5770996" y="1100261"/>
          <a:ext cx="1550988" cy="222938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80585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72995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9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123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9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647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123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nFilter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123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729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MagicSE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94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ezjobs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94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002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업무의 미들웨어 구성은 아래와 같다</a:t>
            </a:r>
            <a:r>
              <a:rPr lang="en-US" altLang="ko-KR" sz="1400" dirty="0" smtClean="0">
                <a:ea typeface="맑은 고딕" pitchFamily="50" charset="-127"/>
              </a:rPr>
              <a:t>. Admin </a:t>
            </a:r>
            <a:r>
              <a:rPr lang="ko-KR" altLang="en-US" sz="1400" dirty="0" smtClean="0">
                <a:ea typeface="맑은 고딕" pitchFamily="50" charset="-127"/>
              </a:rPr>
              <a:t>업무의 경</a:t>
            </a:r>
            <a:r>
              <a:rPr lang="ko-KR" altLang="en-US" sz="1400" dirty="0">
                <a:ea typeface="맑은 고딕" pitchFamily="50" charset="-127"/>
              </a:rPr>
              <a:t>우 </a:t>
            </a:r>
            <a:r>
              <a:rPr lang="en-US" altLang="ko-KR" sz="1400" dirty="0" smtClean="0">
                <a:ea typeface="맑은 고딕" pitchFamily="50" charset="-127"/>
              </a:rPr>
              <a:t>pintwb0a,0b </a:t>
            </a:r>
            <a:r>
              <a:rPr lang="ko-KR" altLang="en-US" sz="1400" dirty="0" smtClean="0">
                <a:ea typeface="맑은 고딕" pitchFamily="50" charset="-127"/>
              </a:rPr>
              <a:t>서버를 사용한다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1011" y="1202725"/>
            <a:ext cx="8712199" cy="491108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9839577"/>
              </p:ext>
            </p:extLst>
          </p:nvPr>
        </p:nvGraphicFramePr>
        <p:xfrm>
          <a:off x="1724556" y="1932051"/>
          <a:ext cx="1479947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7994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:8421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P-WO13-O-S11:9423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40.226.194.145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9586091"/>
              </p:ext>
            </p:extLst>
          </p:nvPr>
        </p:nvGraphicFramePr>
        <p:xfrm>
          <a:off x="3652781" y="1932051"/>
          <a:ext cx="1524276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52427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P-WO11-O-F21:8421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P-WO13-O-S21:9423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40.226.194.146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5067111"/>
              </p:ext>
            </p:extLst>
          </p:nvPr>
        </p:nvGraphicFramePr>
        <p:xfrm>
          <a:off x="3405076" y="3087541"/>
          <a:ext cx="1479947" cy="1057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7994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P-WO11-O-F11:13130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P-WO12-O-S11:13148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P-WO13-O-S11:13158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3600242"/>
              </p:ext>
            </p:extLst>
          </p:nvPr>
        </p:nvGraphicFramePr>
        <p:xfrm>
          <a:off x="5333301" y="3087541"/>
          <a:ext cx="1524276" cy="1057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52427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P-WO11-O-F21:13130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P-WO12-O-S21:13148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P-WO13-O-S21:13158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>
            <a:stCxn id="64" idx="2"/>
            <a:endCxn id="66" idx="0"/>
          </p:cNvCxnSpPr>
          <p:nvPr/>
        </p:nvCxnSpPr>
        <p:spPr>
          <a:xfrm>
            <a:off x="2464529" y="2867529"/>
            <a:ext cx="1680520" cy="2200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>
            <a:off x="4414919" y="2867529"/>
            <a:ext cx="1680520" cy="2200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5" idx="2"/>
            <a:endCxn id="66" idx="0"/>
          </p:cNvCxnSpPr>
          <p:nvPr/>
        </p:nvCxnSpPr>
        <p:spPr>
          <a:xfrm flipH="1">
            <a:off x="4145049" y="2867529"/>
            <a:ext cx="269870" cy="2200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4" idx="2"/>
            <a:endCxn id="67" idx="0"/>
          </p:cNvCxnSpPr>
          <p:nvPr/>
        </p:nvCxnSpPr>
        <p:spPr>
          <a:xfrm>
            <a:off x="2464529" y="2867529"/>
            <a:ext cx="3630910" cy="2200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0630726"/>
              </p:ext>
            </p:extLst>
          </p:nvPr>
        </p:nvGraphicFramePr>
        <p:xfrm>
          <a:off x="3405076" y="4319947"/>
          <a:ext cx="1479947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7994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PSMW(1579)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표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1228333"/>
              </p:ext>
            </p:extLst>
          </p:nvPr>
        </p:nvGraphicFramePr>
        <p:xfrm>
          <a:off x="5333301" y="4319947"/>
          <a:ext cx="1524276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52427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6" name="직선 연결선 75"/>
          <p:cNvCxnSpPr>
            <a:stCxn id="66" idx="2"/>
            <a:endCxn id="74" idx="0"/>
          </p:cNvCxnSpPr>
          <p:nvPr/>
        </p:nvCxnSpPr>
        <p:spPr>
          <a:xfrm>
            <a:off x="4145049" y="4144939"/>
            <a:ext cx="0" cy="1750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7" idx="2"/>
            <a:endCxn id="75" idx="0"/>
          </p:cNvCxnSpPr>
          <p:nvPr/>
        </p:nvCxnSpPr>
        <p:spPr>
          <a:xfrm>
            <a:off x="6095439" y="4144939"/>
            <a:ext cx="0" cy="1750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75" idx="0"/>
            <a:endCxn id="66" idx="2"/>
          </p:cNvCxnSpPr>
          <p:nvPr/>
        </p:nvCxnSpPr>
        <p:spPr>
          <a:xfrm flipH="1" flipV="1">
            <a:off x="4145049" y="4144939"/>
            <a:ext cx="1950390" cy="17500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74" idx="0"/>
            <a:endCxn id="67" idx="2"/>
          </p:cNvCxnSpPr>
          <p:nvPr/>
        </p:nvCxnSpPr>
        <p:spPr>
          <a:xfrm flipV="1">
            <a:off x="4145049" y="4144939"/>
            <a:ext cx="1950390" cy="17500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>
            <a:stCxn id="75" idx="1"/>
            <a:endCxn id="74" idx="3"/>
          </p:cNvCxnSpPr>
          <p:nvPr/>
        </p:nvCxnSpPr>
        <p:spPr>
          <a:xfrm flipH="1">
            <a:off x="4885023" y="4833406"/>
            <a:ext cx="4482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0403255"/>
              </p:ext>
            </p:extLst>
          </p:nvPr>
        </p:nvGraphicFramePr>
        <p:xfrm>
          <a:off x="2690700" y="1231775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>
                          <a:effectLst/>
                        </a:rPr>
                        <a:t>203.244.201.27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40.226.194.147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7488319"/>
              </p:ext>
            </p:extLst>
          </p:nvPr>
        </p:nvGraphicFramePr>
        <p:xfrm>
          <a:off x="4502656" y="5619764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19" name="직선 연결선 118"/>
          <p:cNvCxnSpPr>
            <a:stCxn id="95" idx="2"/>
            <a:endCxn id="64" idx="0"/>
          </p:cNvCxnSpPr>
          <p:nvPr/>
        </p:nvCxnSpPr>
        <p:spPr>
          <a:xfrm flipH="1">
            <a:off x="2464529" y="1706161"/>
            <a:ext cx="940546" cy="2258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>
            <a:stCxn id="95" idx="2"/>
            <a:endCxn id="65" idx="0"/>
          </p:cNvCxnSpPr>
          <p:nvPr/>
        </p:nvCxnSpPr>
        <p:spPr>
          <a:xfrm>
            <a:off x="3405075" y="1706161"/>
            <a:ext cx="1009844" cy="2258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>
            <a:stCxn id="74" idx="2"/>
            <a:endCxn id="108" idx="0"/>
          </p:cNvCxnSpPr>
          <p:nvPr/>
        </p:nvCxnSpPr>
        <p:spPr>
          <a:xfrm>
            <a:off x="4145049" y="5346865"/>
            <a:ext cx="955022" cy="27289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>
            <a:stCxn id="75" idx="2"/>
            <a:endCxn id="108" idx="0"/>
          </p:cNvCxnSpPr>
          <p:nvPr/>
        </p:nvCxnSpPr>
        <p:spPr>
          <a:xfrm flipH="1">
            <a:off x="5100071" y="5346865"/>
            <a:ext cx="995368" cy="27289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6" name="표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8808603"/>
              </p:ext>
            </p:extLst>
          </p:nvPr>
        </p:nvGraphicFramePr>
        <p:xfrm>
          <a:off x="5401197" y="1932051"/>
          <a:ext cx="1543300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54330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P-WO12-O-S11:9422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40.1.2.41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37" name="표 1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559443"/>
              </p:ext>
            </p:extLst>
          </p:nvPr>
        </p:nvGraphicFramePr>
        <p:xfrm>
          <a:off x="7183990" y="1932051"/>
          <a:ext cx="1605783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605783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P-WO12-O-S21:9422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40.1.2.42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pintwb0b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38" name="표 1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2329118"/>
              </p:ext>
            </p:extLst>
          </p:nvPr>
        </p:nvGraphicFramePr>
        <p:xfrm>
          <a:off x="6360657" y="1231775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40.1.2.40(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40.1.2.40(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39" name="직선 연결선 138"/>
          <p:cNvCxnSpPr>
            <a:stCxn id="138" idx="2"/>
            <a:endCxn id="136" idx="0"/>
          </p:cNvCxnSpPr>
          <p:nvPr/>
        </p:nvCxnSpPr>
        <p:spPr>
          <a:xfrm flipH="1">
            <a:off x="6172847" y="1706161"/>
            <a:ext cx="902185" cy="2258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 139"/>
          <p:cNvCxnSpPr>
            <a:stCxn id="138" idx="2"/>
            <a:endCxn id="137" idx="0"/>
          </p:cNvCxnSpPr>
          <p:nvPr/>
        </p:nvCxnSpPr>
        <p:spPr>
          <a:xfrm>
            <a:off x="7075032" y="1706161"/>
            <a:ext cx="911849" cy="2258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>
            <a:stCxn id="136" idx="2"/>
            <a:endCxn id="66" idx="0"/>
          </p:cNvCxnSpPr>
          <p:nvPr/>
        </p:nvCxnSpPr>
        <p:spPr>
          <a:xfrm flipH="1">
            <a:off x="4145049" y="2854235"/>
            <a:ext cx="2027798" cy="2333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>
            <a:stCxn id="137" idx="2"/>
            <a:endCxn id="67" idx="0"/>
          </p:cNvCxnSpPr>
          <p:nvPr/>
        </p:nvCxnSpPr>
        <p:spPr>
          <a:xfrm flipH="1">
            <a:off x="6095439" y="2854235"/>
            <a:ext cx="1891442" cy="2333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>
            <a:stCxn id="136" idx="2"/>
            <a:endCxn id="67" idx="0"/>
          </p:cNvCxnSpPr>
          <p:nvPr/>
        </p:nvCxnSpPr>
        <p:spPr>
          <a:xfrm flipH="1">
            <a:off x="6095439" y="2854235"/>
            <a:ext cx="77408" cy="2333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>
            <a:stCxn id="137" idx="2"/>
            <a:endCxn id="66" idx="0"/>
          </p:cNvCxnSpPr>
          <p:nvPr/>
        </p:nvCxnSpPr>
        <p:spPr>
          <a:xfrm flipH="1">
            <a:off x="4145049" y="2854235"/>
            <a:ext cx="3841832" cy="2333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5" name="표 1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5460834"/>
              </p:ext>
            </p:extLst>
          </p:nvPr>
        </p:nvGraphicFramePr>
        <p:xfrm>
          <a:off x="554090" y="3299797"/>
          <a:ext cx="2536011" cy="277906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304926"/>
                <a:gridCol w="756513"/>
                <a:gridCol w="626076"/>
                <a:gridCol w="395416"/>
                <a:gridCol w="453080"/>
              </a:tblGrid>
              <a:tr h="23771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72883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SWP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8421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8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SWP Admin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9422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83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SWP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MDM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9423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457">
                <a:tc rowSpan="9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SWP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13030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45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14211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83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15111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45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SWP Admin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13148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45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14229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45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15129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457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SWP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MDM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13158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457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83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15139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139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</a:t>
            </a:r>
            <a:r>
              <a:rPr lang="ko-KR" altLang="en-US" sz="1400" dirty="0">
                <a:ea typeface="맑은 고딕" pitchFamily="50" charset="-127"/>
              </a:rPr>
              <a:t>무 </a:t>
            </a:r>
            <a:r>
              <a:rPr lang="en-US" altLang="ko-KR" sz="1400" dirty="0" smtClean="0">
                <a:ea typeface="맑은 고딕" pitchFamily="50" charset="-127"/>
              </a:rPr>
              <a:t>WAS-MCI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548713"/>
            <a:ext cx="8712199" cy="4425049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646327" y="2405079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MCI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ap.p.mci.samsungcard.biz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40.10.2.75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279785"/>
              </p:ext>
            </p:extLst>
          </p:nvPr>
        </p:nvGraphicFramePr>
        <p:xfrm>
          <a:off x="5134789" y="1781764"/>
          <a:ext cx="1071606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4249267"/>
              </p:ext>
            </p:extLst>
          </p:nvPr>
        </p:nvGraphicFramePr>
        <p:xfrm>
          <a:off x="5134789" y="3324871"/>
          <a:ext cx="1071606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7" name="직선 연결선 66"/>
          <p:cNvCxnSpPr>
            <a:stCxn id="65" idx="1"/>
            <a:endCxn id="64" idx="3"/>
          </p:cNvCxnSpPr>
          <p:nvPr/>
        </p:nvCxnSpPr>
        <p:spPr>
          <a:xfrm flipH="1">
            <a:off x="3698794" y="2362830"/>
            <a:ext cx="1435995" cy="272795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>
            <a:stCxn id="66" idx="1"/>
            <a:endCxn id="64" idx="3"/>
          </p:cNvCxnSpPr>
          <p:nvPr/>
        </p:nvCxnSpPr>
        <p:spPr>
          <a:xfrm flipH="1" flipV="1">
            <a:off x="3698794" y="2635625"/>
            <a:ext cx="1435995" cy="127031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8739036"/>
              </p:ext>
            </p:extLst>
          </p:nvPr>
        </p:nvGraphicFramePr>
        <p:xfrm>
          <a:off x="6705600" y="4374699"/>
          <a:ext cx="2104767" cy="119650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9868"/>
                <a:gridCol w="535161"/>
                <a:gridCol w="499869"/>
                <a:gridCol w="49986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8620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smtClean="0"/>
                        <a:t>MCI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2" name="직선 연결선 71"/>
          <p:cNvCxnSpPr/>
          <p:nvPr/>
        </p:nvCxnSpPr>
        <p:spPr>
          <a:xfrm flipH="1">
            <a:off x="6746018" y="4727286"/>
            <a:ext cx="444842" cy="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" name="표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670971"/>
              </p:ext>
            </p:extLst>
          </p:nvPr>
        </p:nvGraphicFramePr>
        <p:xfrm>
          <a:off x="650820" y="3118172"/>
          <a:ext cx="3052467" cy="277984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989973"/>
                <a:gridCol w="881176"/>
                <a:gridCol w="591489"/>
                <a:gridCol w="58982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유치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(ACQ)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경영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Dashboard Report(BIR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청구입금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(BNP)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채권회수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(CLE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기간계어드민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(COM)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계약관리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(COT)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고객상담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(CUC)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(CUS)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발급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(ISS)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파트너관리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(PTN)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SMS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발송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(SHU)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74" name="직선 연결선 73"/>
          <p:cNvCxnSpPr>
            <a:stCxn id="64" idx="2"/>
            <a:endCxn id="73" idx="0"/>
          </p:cNvCxnSpPr>
          <p:nvPr/>
        </p:nvCxnSpPr>
        <p:spPr>
          <a:xfrm>
            <a:off x="2172560" y="2866171"/>
            <a:ext cx="4493" cy="252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7479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</a:t>
            </a:r>
            <a:r>
              <a:rPr lang="ko-KR" altLang="en-US" sz="1400" dirty="0">
                <a:ea typeface="맑은 고딕" pitchFamily="50" charset="-127"/>
              </a:rPr>
              <a:t>무 </a:t>
            </a:r>
            <a:r>
              <a:rPr lang="en-US" altLang="ko-KR" sz="1400" dirty="0" smtClean="0">
                <a:ea typeface="맑은 고딕" pitchFamily="50" charset="-127"/>
              </a:rPr>
              <a:t>WAS-EAI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33963" y="1285103"/>
            <a:ext cx="8712199" cy="4464908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4731119"/>
              </p:ext>
            </p:extLst>
          </p:nvPr>
        </p:nvGraphicFramePr>
        <p:xfrm>
          <a:off x="671041" y="1469261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2993815"/>
              </p:ext>
            </p:extLst>
          </p:nvPr>
        </p:nvGraphicFramePr>
        <p:xfrm>
          <a:off x="4241800" y="1618877"/>
          <a:ext cx="1200948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0094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8102084"/>
              </p:ext>
            </p:extLst>
          </p:nvPr>
        </p:nvGraphicFramePr>
        <p:xfrm>
          <a:off x="4234720" y="2969287"/>
          <a:ext cx="1208028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0802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>
            <a:stCxn id="6" idx="1"/>
          </p:cNvCxnSpPr>
          <p:nvPr/>
        </p:nvCxnSpPr>
        <p:spPr>
          <a:xfrm flipH="1" flipV="1">
            <a:off x="3705998" y="1790810"/>
            <a:ext cx="535802" cy="409133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>
            <a:stCxn id="6" idx="1"/>
          </p:cNvCxnSpPr>
          <p:nvPr/>
        </p:nvCxnSpPr>
        <p:spPr>
          <a:xfrm flipH="1" flipV="1">
            <a:off x="3705998" y="2039840"/>
            <a:ext cx="535802" cy="160103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stCxn id="6" idx="1"/>
          </p:cNvCxnSpPr>
          <p:nvPr/>
        </p:nvCxnSpPr>
        <p:spPr>
          <a:xfrm flipH="1">
            <a:off x="3723508" y="2199943"/>
            <a:ext cx="518292" cy="78134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7" idx="1"/>
          </p:cNvCxnSpPr>
          <p:nvPr/>
        </p:nvCxnSpPr>
        <p:spPr>
          <a:xfrm flipH="1" flipV="1">
            <a:off x="3705998" y="1790810"/>
            <a:ext cx="528722" cy="1759543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stCxn id="7" idx="1"/>
          </p:cNvCxnSpPr>
          <p:nvPr/>
        </p:nvCxnSpPr>
        <p:spPr>
          <a:xfrm flipH="1" flipV="1">
            <a:off x="3738484" y="2063228"/>
            <a:ext cx="496236" cy="1487125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7" idx="1"/>
          </p:cNvCxnSpPr>
          <p:nvPr/>
        </p:nvCxnSpPr>
        <p:spPr>
          <a:xfrm flipH="1" flipV="1">
            <a:off x="3728054" y="2278078"/>
            <a:ext cx="506666" cy="1272275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840604"/>
              </p:ext>
            </p:extLst>
          </p:nvPr>
        </p:nvGraphicFramePr>
        <p:xfrm>
          <a:off x="668506" y="4658488"/>
          <a:ext cx="2697613" cy="93547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730382"/>
                <a:gridCol w="745183"/>
                <a:gridCol w="581382"/>
                <a:gridCol w="64066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7234,7300,7301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온라인</a:t>
                      </a:r>
                      <a:r>
                        <a:rPr lang="en-US" altLang="ko-KR" sz="800" dirty="0" smtClean="0"/>
                        <a:t>,</a:t>
                      </a:r>
                      <a:r>
                        <a:rPr lang="ko-KR" altLang="en-US" sz="800" dirty="0" smtClean="0"/>
                        <a:t>배치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5" name="직선 연결선 14"/>
          <p:cNvCxnSpPr/>
          <p:nvPr/>
        </p:nvCxnSpPr>
        <p:spPr>
          <a:xfrm flipH="1">
            <a:off x="741407" y="4993983"/>
            <a:ext cx="444842" cy="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5736475"/>
              </p:ext>
            </p:extLst>
          </p:nvPr>
        </p:nvGraphicFramePr>
        <p:xfrm>
          <a:off x="668506" y="2592323"/>
          <a:ext cx="3052467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937180"/>
                <a:gridCol w="933969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IT</a:t>
                      </a:r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거버넌스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(ICT)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SMS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발송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(SHU)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5388965"/>
              </p:ext>
            </p:extLst>
          </p:nvPr>
        </p:nvGraphicFramePr>
        <p:xfrm>
          <a:off x="6129023" y="1558044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8" name="직선 연결선 17"/>
          <p:cNvCxnSpPr>
            <a:stCxn id="7" idx="3"/>
          </p:cNvCxnSpPr>
          <p:nvPr/>
        </p:nvCxnSpPr>
        <p:spPr>
          <a:xfrm flipV="1">
            <a:off x="5442748" y="2196887"/>
            <a:ext cx="686275" cy="135346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>
            <a:off x="741407" y="5251734"/>
            <a:ext cx="444842" cy="278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>
            <a:stCxn id="5" idx="2"/>
            <a:endCxn id="16" idx="0"/>
          </p:cNvCxnSpPr>
          <p:nvPr/>
        </p:nvCxnSpPr>
        <p:spPr>
          <a:xfrm flipH="1">
            <a:off x="2194739" y="2391445"/>
            <a:ext cx="2535" cy="200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stCxn id="6" idx="3"/>
          </p:cNvCxnSpPr>
          <p:nvPr/>
        </p:nvCxnSpPr>
        <p:spPr>
          <a:xfrm flipV="1">
            <a:off x="5442748" y="2188476"/>
            <a:ext cx="686275" cy="1146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>
            <a:stCxn id="6" idx="3"/>
          </p:cNvCxnSpPr>
          <p:nvPr/>
        </p:nvCxnSpPr>
        <p:spPr>
          <a:xfrm flipV="1">
            <a:off x="5442748" y="1848582"/>
            <a:ext cx="696414" cy="35136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>
            <a:stCxn id="7" idx="3"/>
          </p:cNvCxnSpPr>
          <p:nvPr/>
        </p:nvCxnSpPr>
        <p:spPr>
          <a:xfrm flipV="1">
            <a:off x="5442748" y="1848581"/>
            <a:ext cx="696414" cy="170177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 flipV="1">
            <a:off x="3698919" y="1739334"/>
            <a:ext cx="518290" cy="59777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 flipV="1">
            <a:off x="3745564" y="2039840"/>
            <a:ext cx="471645" cy="29727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 flipH="1" flipV="1">
            <a:off x="3698918" y="2246752"/>
            <a:ext cx="518291" cy="9036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 flipV="1">
            <a:off x="3723509" y="1739334"/>
            <a:ext cx="493700" cy="140916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 flipV="1">
            <a:off x="3745563" y="2039840"/>
            <a:ext cx="471646" cy="110866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 flipV="1">
            <a:off x="3730587" y="2223332"/>
            <a:ext cx="486622" cy="92517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" name="표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0841865"/>
              </p:ext>
            </p:extLst>
          </p:nvPr>
        </p:nvGraphicFramePr>
        <p:xfrm>
          <a:off x="6129023" y="2806790"/>
          <a:ext cx="3052467" cy="1236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34242"/>
                <a:gridCol w="1194487"/>
                <a:gridCol w="733167"/>
                <a:gridCol w="49057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HA-IP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db.p.itc.samsungcard.biz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스마트워크플레이스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dba.p.itc.samsungcard.biz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스마트워크플레이스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DB#2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dbb.p.itc.samsungcard.biz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40.226.150.114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이미지시스템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(IH1)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if1.p.fac.samsungcard.biz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40.1.7.47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infoagmt01w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1" name="직선 연결선 30"/>
          <p:cNvCxnSpPr/>
          <p:nvPr/>
        </p:nvCxnSpPr>
        <p:spPr>
          <a:xfrm>
            <a:off x="5442749" y="2391446"/>
            <a:ext cx="686274" cy="75705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5442748" y="2391445"/>
            <a:ext cx="686275" cy="104930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5442748" y="2391445"/>
            <a:ext cx="686275" cy="134919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 flipV="1">
            <a:off x="5442748" y="3415564"/>
            <a:ext cx="696414" cy="351154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 flipV="1">
            <a:off x="5442748" y="3114783"/>
            <a:ext cx="696414" cy="6519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 flipV="1">
            <a:off x="5442748" y="3707812"/>
            <a:ext cx="686275" cy="5890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 flipV="1">
            <a:off x="741407" y="5469924"/>
            <a:ext cx="518983" cy="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>
            <a:off x="5442748" y="3766718"/>
            <a:ext cx="686275" cy="17920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5442748" y="2391445"/>
            <a:ext cx="686275" cy="155448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42926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</a:t>
            </a:r>
            <a:r>
              <a:rPr lang="ko-KR" altLang="en-US" sz="1400" dirty="0">
                <a:ea typeface="맑은 고딕" pitchFamily="50" charset="-127"/>
              </a:rPr>
              <a:t>무 </a:t>
            </a:r>
            <a:r>
              <a:rPr lang="en-US" altLang="ko-KR" sz="1400" dirty="0" smtClean="0">
                <a:ea typeface="맑은 고딕" pitchFamily="50" charset="-127"/>
              </a:rPr>
              <a:t>WAS-FEP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326291"/>
            <a:ext cx="8712199" cy="4448433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889708"/>
              </p:ext>
            </p:extLst>
          </p:nvPr>
        </p:nvGraphicFramePr>
        <p:xfrm>
          <a:off x="3026877" y="1428722"/>
          <a:ext cx="1500109" cy="1057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50010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4512826"/>
              </p:ext>
            </p:extLst>
          </p:nvPr>
        </p:nvGraphicFramePr>
        <p:xfrm>
          <a:off x="3019046" y="2945305"/>
          <a:ext cx="1507940" cy="105739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5079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7987788"/>
              </p:ext>
            </p:extLst>
          </p:nvPr>
        </p:nvGraphicFramePr>
        <p:xfrm>
          <a:off x="643793" y="4425975"/>
          <a:ext cx="23756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43205"/>
                <a:gridCol w="604032"/>
                <a:gridCol w="564197"/>
                <a:gridCol w="56419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8888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FEP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7981272"/>
              </p:ext>
            </p:extLst>
          </p:nvPr>
        </p:nvGraphicFramePr>
        <p:xfrm>
          <a:off x="5297305" y="2491497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40.1.9.20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40.1.9.11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FEP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ap2.p.fep.samsungcard.biz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40.1.9.12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9" name="직선 연결선 8"/>
          <p:cNvCxnSpPr>
            <a:endCxn id="5" idx="3"/>
          </p:cNvCxnSpPr>
          <p:nvPr/>
        </p:nvCxnSpPr>
        <p:spPr>
          <a:xfrm flipH="1" flipV="1">
            <a:off x="4526986" y="1957421"/>
            <a:ext cx="770320" cy="1390755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>
            <a:endCxn id="6" idx="3"/>
          </p:cNvCxnSpPr>
          <p:nvPr/>
        </p:nvCxnSpPr>
        <p:spPr>
          <a:xfrm flipH="1">
            <a:off x="4526986" y="3313671"/>
            <a:ext cx="770318" cy="160333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endCxn id="5" idx="3"/>
          </p:cNvCxnSpPr>
          <p:nvPr/>
        </p:nvCxnSpPr>
        <p:spPr>
          <a:xfrm flipH="1" flipV="1">
            <a:off x="4526986" y="1957421"/>
            <a:ext cx="770320" cy="1127611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endCxn id="6" idx="3"/>
          </p:cNvCxnSpPr>
          <p:nvPr/>
        </p:nvCxnSpPr>
        <p:spPr>
          <a:xfrm flipH="1">
            <a:off x="4526986" y="3082473"/>
            <a:ext cx="770318" cy="391531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731934" y="4761017"/>
            <a:ext cx="388206" cy="0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endCxn id="5" idx="3"/>
          </p:cNvCxnSpPr>
          <p:nvPr/>
        </p:nvCxnSpPr>
        <p:spPr>
          <a:xfrm flipH="1" flipV="1">
            <a:off x="4526986" y="1957421"/>
            <a:ext cx="770320" cy="879783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endCxn id="6" idx="3"/>
          </p:cNvCxnSpPr>
          <p:nvPr/>
        </p:nvCxnSpPr>
        <p:spPr>
          <a:xfrm flipH="1">
            <a:off x="4526986" y="2824767"/>
            <a:ext cx="753970" cy="649237"/>
          </a:xfrm>
          <a:prstGeom prst="line">
            <a:avLst/>
          </a:prstGeom>
          <a:ln w="19050">
            <a:solidFill>
              <a:srgbClr val="7030A0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2625053"/>
              </p:ext>
            </p:extLst>
          </p:nvPr>
        </p:nvGraphicFramePr>
        <p:xfrm>
          <a:off x="5301731" y="4086787"/>
          <a:ext cx="3052467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774327"/>
                <a:gridCol w="1096822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한국신용평가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(KIS)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7" name="직선 연결선 16"/>
          <p:cNvCxnSpPr>
            <a:stCxn id="8" idx="2"/>
            <a:endCxn id="16" idx="0"/>
          </p:cNvCxnSpPr>
          <p:nvPr/>
        </p:nvCxnSpPr>
        <p:spPr>
          <a:xfrm>
            <a:off x="6823538" y="3413681"/>
            <a:ext cx="4426" cy="6731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6077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1. </a:t>
            </a:r>
            <a:r>
              <a:rPr kumimoji="0" lang="ko-KR" altLang="en-US" sz="1600" b="1" dirty="0" smtClean="0">
                <a:latin typeface="+mj-ea"/>
                <a:ea typeface="+mj-ea"/>
              </a:rPr>
              <a:t>프로젝트 개요 </a:t>
            </a:r>
            <a:r>
              <a:rPr kumimoji="0" lang="en-US" altLang="ko-KR" sz="1600" b="1" dirty="0" smtClean="0">
                <a:latin typeface="+mj-ea"/>
                <a:ea typeface="+mj-ea"/>
              </a:rPr>
              <a:t>&gt; 1.3 </a:t>
            </a:r>
            <a:r>
              <a:rPr kumimoji="0" lang="ko-KR" altLang="en-US" sz="1600" b="1" dirty="0" smtClean="0">
                <a:latin typeface="+mj-ea"/>
                <a:ea typeface="+mj-ea"/>
              </a:rPr>
              <a:t>추진방안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1.3.1 </a:t>
            </a:r>
            <a:r>
              <a:rPr kumimoji="0" lang="ko-KR" altLang="en-US" sz="2400" b="1" dirty="0" smtClean="0">
                <a:latin typeface="+mj-ea"/>
                <a:ea typeface="+mj-ea"/>
              </a:rPr>
              <a:t>시스템 요건 </a:t>
            </a:r>
            <a:r>
              <a:rPr kumimoji="0" lang="en-US" altLang="ko-KR" sz="2400" b="1" dirty="0" smtClean="0">
                <a:latin typeface="+mj-ea"/>
                <a:ea typeface="+mj-ea"/>
              </a:rPr>
              <a:t>(1/2)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31" name="Rectangle 54"/>
          <p:cNvSpPr>
            <a:spLocks noChangeArrowheads="1"/>
          </p:cNvSpPr>
          <p:nvPr/>
        </p:nvSpPr>
        <p:spPr bwMode="auto">
          <a:xfrm>
            <a:off x="545205" y="1079610"/>
            <a:ext cx="8059243" cy="29546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246191" indent="-246191" eaLnBrk="0" latinLnBrk="0" hangingPunct="0">
              <a:lnSpc>
                <a:spcPct val="12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□ </a:t>
            </a:r>
            <a:r>
              <a:rPr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인프라 부문</a:t>
            </a:r>
            <a:endParaRPr lang="en-US" altLang="ko-KR" sz="1600" b="1" dirty="0" smtClean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0629764"/>
              </p:ext>
            </p:extLst>
          </p:nvPr>
        </p:nvGraphicFramePr>
        <p:xfrm>
          <a:off x="545205" y="1412776"/>
          <a:ext cx="8741670" cy="39740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48810"/>
                <a:gridCol w="1248810"/>
                <a:gridCol w="919575"/>
                <a:gridCol w="1578045"/>
                <a:gridCol w="1248810"/>
                <a:gridCol w="1011720"/>
                <a:gridCol w="1485900"/>
              </a:tblGrid>
              <a:tr h="41602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추진 업무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서버구분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U2L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1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오픈기반</a:t>
                      </a:r>
                      <a:r>
                        <a:rPr lang="en-US" altLang="ko-KR" sz="12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S/W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TO-BE</a:t>
                      </a:r>
                    </a:p>
                    <a:p>
                      <a:pPr algn="ctr" latinLnBrk="1"/>
                      <a:r>
                        <a:rPr lang="en-US" altLang="ko-KR" sz="12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DBMS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DR</a:t>
                      </a:r>
                      <a:r>
                        <a:rPr lang="en-US" altLang="ko-KR" sz="1200" b="1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200" b="1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구성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선택적복리후생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endParaRPr lang="ko-KR" altLang="en-US" sz="1000" b="1" i="1" dirty="0" smtClean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Oracle11g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스마트워크플레이스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Oracle11g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모바일</a:t>
                      </a:r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경영</a:t>
                      </a:r>
                      <a:r>
                        <a:rPr lang="en-US" altLang="ko-KR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Dashboard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Oracle11g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브랜드관리</a:t>
                      </a:r>
                      <a:r>
                        <a:rPr lang="en-US" altLang="ko-KR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외주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 </a:t>
                      </a:r>
                      <a:r>
                        <a:rPr lang="ko-KR" altLang="en-US" sz="1000" b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없음</a:t>
                      </a:r>
                      <a:endParaRPr lang="en-US" altLang="ko-KR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총무지원</a:t>
                      </a:r>
                      <a:endParaRPr lang="ko-KR" alt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Oracle11g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법인구매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Oracle11g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임직원 알뜰시장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Oracle11g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e-Marketplace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Oracle11g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VOC</a:t>
                      </a:r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관리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</a:t>
                      </a:r>
                      <a:r>
                        <a:rPr lang="en-US" altLang="ko-KR" sz="1000" b="1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PPAS</a:t>
                      </a: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PAS</a:t>
                      </a:r>
                      <a:r>
                        <a:rPr lang="en-US" altLang="ko-KR" sz="1000" b="1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1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전환</a:t>
                      </a:r>
                      <a:endParaRPr lang="ko-KR" altLang="en-US" sz="1000" b="1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하나로협의회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JBoss</a:t>
                      </a: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PPAS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PAS</a:t>
                      </a:r>
                      <a:r>
                        <a:rPr lang="en-US" altLang="ko-KR" sz="1000" b="1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1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전환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1971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IT-SAFE</a:t>
                      </a:r>
                      <a:endParaRPr lang="en-US" sz="10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Web/AP/DB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Apache, </a:t>
                      </a:r>
                      <a:r>
                        <a:rPr lang="en-US" altLang="ko-KR" sz="1000" b="1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WebLogic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Oracle11g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IT-SAFE</a:t>
                      </a:r>
                      <a:r>
                        <a:rPr lang="en-US" altLang="ko-KR" sz="1000" b="1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1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웨서버</a:t>
                      </a:r>
                      <a:r>
                        <a:rPr lang="ko-KR" altLang="en-US" sz="1000" b="1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통합</a:t>
                      </a:r>
                      <a:endParaRPr lang="ko-KR" altLang="en-US" sz="10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33" name="Rectangle 1938"/>
          <p:cNvSpPr>
            <a:spLocks noChangeArrowheads="1"/>
          </p:cNvSpPr>
          <p:nvPr/>
        </p:nvSpPr>
        <p:spPr bwMode="auto">
          <a:xfrm>
            <a:off x="546731" y="5425146"/>
            <a:ext cx="8129725" cy="547658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</p:spPr>
        <p:txBody>
          <a:bodyPr lIns="72000" tIns="36000" rIns="36000" bIns="36000" anchor="ctr"/>
          <a:lstStyle/>
          <a:p>
            <a:pPr marL="85725" indent="-85725" algn="l" eaLnBrk="1" hangingPunct="1">
              <a:spcBef>
                <a:spcPct val="0"/>
              </a:spcBef>
            </a:pPr>
            <a:r>
              <a:rPr lang="en-US" altLang="ko-KR" sz="1100" dirty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※ </a:t>
            </a:r>
            <a:r>
              <a:rPr lang="ko-KR" altLang="en-US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아파트특화카드 잔존 업무에 대해서 별도 이전 방안 검토 중 </a:t>
            </a:r>
            <a:r>
              <a:rPr lang="en-US" altLang="ko-KR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(</a:t>
            </a:r>
            <a:r>
              <a:rPr lang="ko-KR" altLang="en-US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삼성카드</a:t>
            </a:r>
            <a:r>
              <a:rPr lang="en-US" altLang="ko-KR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)</a:t>
            </a:r>
          </a:p>
          <a:p>
            <a:pPr marL="85725" indent="-85725" algn="l" eaLnBrk="1" hangingPunct="1">
              <a:spcBef>
                <a:spcPct val="0"/>
              </a:spcBef>
            </a:pPr>
            <a:r>
              <a:rPr lang="en-US" altLang="ko-KR" sz="1100" dirty="0" smtClean="0">
                <a:latin typeface="맑은 고딕" pitchFamily="50" charset="-127"/>
                <a:sym typeface="Wingdings" pitchFamily="2" charset="2"/>
              </a:rPr>
              <a:t>※ </a:t>
            </a:r>
            <a:r>
              <a:rPr lang="en-US" altLang="ko-KR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IT-SAFE</a:t>
            </a:r>
            <a:r>
              <a:rPr lang="ko-KR" altLang="en-US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는 </a:t>
            </a:r>
            <a:r>
              <a:rPr lang="en-US" altLang="ko-KR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IT-</a:t>
            </a:r>
            <a:r>
              <a:rPr lang="ko-KR" altLang="en-US" sz="1100" dirty="0" err="1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보안팀에서</a:t>
            </a:r>
            <a:r>
              <a:rPr lang="ko-KR" altLang="en-US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 검증 인력 지원 예정으로</a:t>
            </a:r>
            <a:r>
              <a:rPr lang="en-US" altLang="ko-KR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, </a:t>
            </a:r>
            <a:r>
              <a:rPr lang="en-US" altLang="ko-KR" sz="1100" dirty="0" smtClean="0">
                <a:ea typeface="맑은 고딕" pitchFamily="50" charset="-127"/>
                <a:sym typeface="Wingdings" pitchFamily="2" charset="2"/>
              </a:rPr>
              <a:t>WEB </a:t>
            </a:r>
            <a:r>
              <a:rPr lang="ko-KR" altLang="en-US" sz="1100" dirty="0" smtClean="0">
                <a:latin typeface="맑은 고딕" pitchFamily="50" charset="-127"/>
                <a:ea typeface="맑은 고딕" pitchFamily="50" charset="-127"/>
                <a:sym typeface="Wingdings" pitchFamily="2" charset="2"/>
              </a:rPr>
              <a:t>환경만 제공</a:t>
            </a:r>
            <a:endParaRPr lang="en-US" altLang="ko-KR" sz="1100" dirty="0" smtClean="0">
              <a:latin typeface="맑은 고딕" pitchFamily="50" charset="-127"/>
              <a:ea typeface="맑은 고딕" pitchFamily="50" charset="-127"/>
              <a:sym typeface="Wingdings" pitchFamily="2" charset="2"/>
            </a:endParaRPr>
          </a:p>
          <a:p>
            <a:pPr marL="85725" indent="-85725">
              <a:spcBef>
                <a:spcPct val="0"/>
              </a:spcBef>
            </a:pPr>
            <a:r>
              <a:rPr lang="en-US" altLang="ko-KR" sz="1100" dirty="0" smtClean="0">
                <a:latin typeface="맑은 고딕" pitchFamily="50" charset="-127"/>
                <a:sym typeface="Wingdings" pitchFamily="2" charset="2"/>
              </a:rPr>
              <a:t>※ </a:t>
            </a:r>
            <a:r>
              <a:rPr lang="ko-KR" altLang="en-US" sz="1100" dirty="0" smtClean="0">
                <a:latin typeface="맑은 고딕" pitchFamily="50" charset="-127"/>
                <a:sym typeface="Wingdings" pitchFamily="2" charset="2"/>
              </a:rPr>
              <a:t>이미지 시스템은 별도 이미지 프로젝트로 진행할 계획으로 프로젝트 대상에서 제외</a:t>
            </a:r>
            <a:endParaRPr lang="en-US" altLang="ko-KR" sz="1100" dirty="0" smtClean="0">
              <a:latin typeface="맑은 고딕" pitchFamily="50" charset="-127"/>
              <a:ea typeface="맑은 고딕" pitchFamily="50" charset="-127"/>
              <a:sym typeface="Wingdings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591068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</a:t>
            </a:r>
            <a:r>
              <a:rPr lang="ko-KR" altLang="en-US" sz="1400" dirty="0">
                <a:ea typeface="맑은 고딕" pitchFamily="50" charset="-127"/>
              </a:rPr>
              <a:t>무 </a:t>
            </a:r>
            <a:r>
              <a:rPr lang="en-US" altLang="ko-KR" sz="1400" dirty="0" smtClean="0">
                <a:ea typeface="맑은 고딕" pitchFamily="50" charset="-127"/>
              </a:rPr>
              <a:t>WAS-</a:t>
            </a:r>
            <a:r>
              <a:rPr lang="ko-KR" altLang="en-US" sz="1400" dirty="0" smtClean="0">
                <a:ea typeface="맑은 고딕" pitchFamily="50" charset="-127"/>
              </a:rPr>
              <a:t>블록체인</a:t>
            </a:r>
            <a:r>
              <a:rPr lang="en-US" altLang="ko-KR" sz="1400" dirty="0" smtClean="0">
                <a:ea typeface="맑은 고딕" pitchFamily="50" charset="-127"/>
              </a:rPr>
              <a:t>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AP </a:t>
            </a:r>
            <a:r>
              <a:rPr lang="ko-KR" altLang="en-US" sz="1400" dirty="0" smtClean="0">
                <a:ea typeface="맑은 고딕" pitchFamily="50" charset="-127"/>
              </a:rPr>
              <a:t>서버에서 직접 외부망으로 연계된다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cxnSp>
        <p:nvCxnSpPr>
          <p:cNvPr id="4" name="직선 연결선 3"/>
          <p:cNvCxnSpPr>
            <a:stCxn id="8" idx="3"/>
            <a:endCxn id="20" idx="1"/>
          </p:cNvCxnSpPr>
          <p:nvPr/>
        </p:nvCxnSpPr>
        <p:spPr>
          <a:xfrm flipV="1">
            <a:off x="3720651" y="3786070"/>
            <a:ext cx="2948180" cy="801131"/>
          </a:xfrm>
          <a:prstGeom prst="line">
            <a:avLst/>
          </a:prstGeom>
          <a:ln w="19050">
            <a:solidFill>
              <a:srgbClr val="00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138"/>
          <p:cNvSpPr>
            <a:spLocks noChangeArrowheads="1"/>
          </p:cNvSpPr>
          <p:nvPr/>
        </p:nvSpPr>
        <p:spPr bwMode="auto">
          <a:xfrm>
            <a:off x="542200" y="1285103"/>
            <a:ext cx="8712199" cy="456376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1455106"/>
              </p:ext>
            </p:extLst>
          </p:nvPr>
        </p:nvGraphicFramePr>
        <p:xfrm>
          <a:off x="2386136" y="2403873"/>
          <a:ext cx="1334515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:8421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P-WO12-O-S11:9422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P-WO13-O-S11:9423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40.226.194.145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9586171"/>
              </p:ext>
            </p:extLst>
          </p:nvPr>
        </p:nvGraphicFramePr>
        <p:xfrm>
          <a:off x="4168929" y="2403873"/>
          <a:ext cx="1298158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:8421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P-WO12-O-S21:9422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P-WO13-O-S21:9423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40.226.194.146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3941850"/>
              </p:ext>
            </p:extLst>
          </p:nvPr>
        </p:nvGraphicFramePr>
        <p:xfrm>
          <a:off x="2386136" y="4006135"/>
          <a:ext cx="1334515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8658345"/>
              </p:ext>
            </p:extLst>
          </p:nvPr>
        </p:nvGraphicFramePr>
        <p:xfrm>
          <a:off x="4168929" y="4006135"/>
          <a:ext cx="1298158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0" name="직선 연결선 9"/>
          <p:cNvCxnSpPr>
            <a:stCxn id="6" idx="2"/>
            <a:endCxn id="8" idx="0"/>
          </p:cNvCxnSpPr>
          <p:nvPr/>
        </p:nvCxnSpPr>
        <p:spPr>
          <a:xfrm>
            <a:off x="3053393" y="3566005"/>
            <a:ext cx="0" cy="440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7" idx="2"/>
            <a:endCxn id="9" idx="0"/>
          </p:cNvCxnSpPr>
          <p:nvPr/>
        </p:nvCxnSpPr>
        <p:spPr>
          <a:xfrm>
            <a:off x="4818008" y="3566005"/>
            <a:ext cx="0" cy="440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stCxn id="7" idx="2"/>
            <a:endCxn id="8" idx="0"/>
          </p:cNvCxnSpPr>
          <p:nvPr/>
        </p:nvCxnSpPr>
        <p:spPr>
          <a:xfrm flipH="1">
            <a:off x="3053393" y="3566005"/>
            <a:ext cx="1764615" cy="440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6" idx="2"/>
            <a:endCxn id="9" idx="0"/>
          </p:cNvCxnSpPr>
          <p:nvPr/>
        </p:nvCxnSpPr>
        <p:spPr>
          <a:xfrm>
            <a:off x="3053393" y="3566005"/>
            <a:ext cx="1764615" cy="440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3501605"/>
              </p:ext>
            </p:extLst>
          </p:nvPr>
        </p:nvGraphicFramePr>
        <p:xfrm>
          <a:off x="5994385" y="2078624"/>
          <a:ext cx="3052467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079991"/>
                <a:gridCol w="880217"/>
                <a:gridCol w="51938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블록체인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(TSA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52.79.169.129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j-lt"/>
                          <a:ea typeface="+mj-ea"/>
                          <a:cs typeface="+mj-cs"/>
                        </a:rPr>
                        <a:t>52.78.211.229</a:t>
                      </a:r>
                      <a:endParaRPr lang="ko-KR" altLang="en-US" sz="800" kern="1200" dirty="0" smtClean="0">
                        <a:solidFill>
                          <a:schemeClr val="dk1"/>
                        </a:solidFill>
                        <a:latin typeface="+mj-lt"/>
                        <a:ea typeface="+mj-ea"/>
                        <a:cs typeface="+mj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(</a:t>
                      </a:r>
                      <a:r>
                        <a:rPr lang="ko-KR" altLang="en-US" sz="800" dirty="0" smtClean="0"/>
                        <a:t>운영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5" name="표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7148816"/>
              </p:ext>
            </p:extLst>
          </p:nvPr>
        </p:nvGraphicFramePr>
        <p:xfrm>
          <a:off x="3221324" y="1430324"/>
          <a:ext cx="142875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40.226.194.147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cxnSp>
        <p:nvCxnSpPr>
          <p:cNvPr id="16" name="직선 연결선 15"/>
          <p:cNvCxnSpPr>
            <a:stCxn id="15" idx="2"/>
            <a:endCxn id="7" idx="0"/>
          </p:cNvCxnSpPr>
          <p:nvPr/>
        </p:nvCxnSpPr>
        <p:spPr>
          <a:xfrm>
            <a:off x="3935699" y="1891416"/>
            <a:ext cx="882309" cy="5124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225983"/>
              </p:ext>
            </p:extLst>
          </p:nvPr>
        </p:nvGraphicFramePr>
        <p:xfrm>
          <a:off x="7017937" y="5083493"/>
          <a:ext cx="2090860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6103"/>
                <a:gridCol w="531625"/>
                <a:gridCol w="496566"/>
                <a:gridCol w="49656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443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VPN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8" name="직선 연결선 17"/>
          <p:cNvCxnSpPr/>
          <p:nvPr/>
        </p:nvCxnSpPr>
        <p:spPr>
          <a:xfrm flipH="1">
            <a:off x="7060959" y="5442940"/>
            <a:ext cx="466724" cy="5417"/>
          </a:xfrm>
          <a:prstGeom prst="line">
            <a:avLst/>
          </a:prstGeom>
          <a:ln w="19050">
            <a:solidFill>
              <a:srgbClr val="00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6" idx="0"/>
            <a:endCxn id="15" idx="2"/>
          </p:cNvCxnSpPr>
          <p:nvPr/>
        </p:nvCxnSpPr>
        <p:spPr>
          <a:xfrm flipV="1">
            <a:off x="3053393" y="1891416"/>
            <a:ext cx="882306" cy="5124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표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5881223"/>
              </p:ext>
            </p:extLst>
          </p:nvPr>
        </p:nvGraphicFramePr>
        <p:xfrm>
          <a:off x="6668831" y="3440251"/>
          <a:ext cx="1717704" cy="69163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717704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NAT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112.106.7.110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112.106.7.111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1" name="직선 연결선 20"/>
          <p:cNvCxnSpPr>
            <a:stCxn id="9" idx="3"/>
          </p:cNvCxnSpPr>
          <p:nvPr/>
        </p:nvCxnSpPr>
        <p:spPr>
          <a:xfrm flipV="1">
            <a:off x="5467087" y="4006135"/>
            <a:ext cx="1201743" cy="581066"/>
          </a:xfrm>
          <a:prstGeom prst="line">
            <a:avLst/>
          </a:prstGeom>
          <a:ln w="19050">
            <a:solidFill>
              <a:srgbClr val="00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>
            <a:stCxn id="20" idx="0"/>
            <a:endCxn id="14" idx="2"/>
          </p:cNvCxnSpPr>
          <p:nvPr/>
        </p:nvCxnSpPr>
        <p:spPr>
          <a:xfrm flipH="1" flipV="1">
            <a:off x="7520618" y="2553010"/>
            <a:ext cx="7065" cy="887241"/>
          </a:xfrm>
          <a:prstGeom prst="line">
            <a:avLst/>
          </a:prstGeom>
          <a:ln w="19050">
            <a:solidFill>
              <a:srgbClr val="00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7163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</a:t>
            </a:r>
            <a:r>
              <a:rPr lang="ko-KR" altLang="en-US" sz="1400" dirty="0">
                <a:ea typeface="맑은 고딕" pitchFamily="50" charset="-127"/>
              </a:rPr>
              <a:t>무 </a:t>
            </a:r>
            <a:r>
              <a:rPr lang="en-US" altLang="ko-KR" sz="1400" dirty="0" smtClean="0">
                <a:ea typeface="맑은 고딕" pitchFamily="50" charset="-127"/>
              </a:rPr>
              <a:t>WAS-</a:t>
            </a:r>
            <a:r>
              <a:rPr lang="ko-KR" altLang="en-US" sz="1400" dirty="0" err="1" smtClean="0">
                <a:ea typeface="맑은 고딕" pitchFamily="50" charset="-127"/>
              </a:rPr>
              <a:t>하나공전소</a:t>
            </a:r>
            <a:r>
              <a:rPr lang="en-US" altLang="ko-KR" sz="1400" dirty="0" smtClean="0">
                <a:ea typeface="맑은 고딕" pitchFamily="50" charset="-127"/>
              </a:rPr>
              <a:t>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AP </a:t>
            </a:r>
            <a:r>
              <a:rPr lang="ko-KR" altLang="en-US" sz="1400" dirty="0" smtClean="0">
                <a:ea typeface="맑은 고딕" pitchFamily="50" charset="-127"/>
              </a:rPr>
              <a:t>서버에서 직접 </a:t>
            </a:r>
            <a:r>
              <a:rPr lang="en-US" altLang="ko-KR" sz="1400" dirty="0" smtClean="0">
                <a:ea typeface="맑은 고딕" pitchFamily="50" charset="-127"/>
              </a:rPr>
              <a:t>VPN</a:t>
            </a:r>
            <a:r>
              <a:rPr lang="ko-KR" altLang="en-US" sz="1400" dirty="0" smtClean="0">
                <a:ea typeface="맑은 고딕" pitchFamily="50" charset="-127"/>
              </a:rPr>
              <a:t>으</a:t>
            </a:r>
            <a:r>
              <a:rPr lang="ko-KR" altLang="en-US" sz="1400" dirty="0">
                <a:ea typeface="맑은 고딕" pitchFamily="50" charset="-127"/>
              </a:rPr>
              <a:t>로</a:t>
            </a:r>
            <a:r>
              <a:rPr lang="ko-KR" altLang="en-US" sz="1400" dirty="0" smtClean="0">
                <a:ea typeface="맑은 고딕" pitchFamily="50" charset="-127"/>
              </a:rPr>
              <a:t> 외부망으로 연계된다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3" name="Rectangle 138"/>
          <p:cNvSpPr>
            <a:spLocks noChangeArrowheads="1"/>
          </p:cNvSpPr>
          <p:nvPr/>
        </p:nvSpPr>
        <p:spPr bwMode="auto">
          <a:xfrm>
            <a:off x="533962" y="1548714"/>
            <a:ext cx="8712199" cy="4357816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4" name="표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3290270"/>
              </p:ext>
            </p:extLst>
          </p:nvPr>
        </p:nvGraphicFramePr>
        <p:xfrm>
          <a:off x="1660051" y="2141247"/>
          <a:ext cx="1334515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5" name="표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4604303"/>
              </p:ext>
            </p:extLst>
          </p:nvPr>
        </p:nvGraphicFramePr>
        <p:xfrm>
          <a:off x="3442844" y="2141247"/>
          <a:ext cx="1298158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6" name="표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1161763"/>
              </p:ext>
            </p:extLst>
          </p:nvPr>
        </p:nvGraphicFramePr>
        <p:xfrm>
          <a:off x="4952104" y="2350781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079991"/>
                <a:gridCol w="880217"/>
                <a:gridCol w="51938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하나공전소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  <a:cs typeface="+mj-cs"/>
                        </a:rPr>
                        <a:t>121.254.236.20</a:t>
                      </a:r>
                      <a:endParaRPr lang="ko-KR" alt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  <a:cs typeface="+mj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(</a:t>
                      </a:r>
                      <a:r>
                        <a:rPr lang="ko-KR" altLang="en-US" sz="800" dirty="0" smtClean="0"/>
                        <a:t>운영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27" name="표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4462135"/>
              </p:ext>
            </p:extLst>
          </p:nvPr>
        </p:nvGraphicFramePr>
        <p:xfrm>
          <a:off x="6720753" y="4921484"/>
          <a:ext cx="2090860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6103"/>
                <a:gridCol w="531625"/>
                <a:gridCol w="496566"/>
                <a:gridCol w="49656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31701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31002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TSA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PDF</a:t>
                      </a:r>
                      <a:r>
                        <a:rPr lang="ko-KR" altLang="en-US" sz="800" dirty="0" smtClean="0"/>
                        <a:t>전송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8" name="표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3888084"/>
              </p:ext>
            </p:extLst>
          </p:nvPr>
        </p:nvGraphicFramePr>
        <p:xfrm>
          <a:off x="3442844" y="4266733"/>
          <a:ext cx="1298158" cy="11316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8158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9" name="직선 연결선 28"/>
          <p:cNvCxnSpPr>
            <a:stCxn id="36" idx="2"/>
            <a:endCxn id="31" idx="0"/>
          </p:cNvCxnSpPr>
          <p:nvPr/>
        </p:nvCxnSpPr>
        <p:spPr>
          <a:xfrm flipH="1">
            <a:off x="2327307" y="3967603"/>
            <a:ext cx="913937" cy="299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>
            <a:stCxn id="36" idx="2"/>
            <a:endCxn id="28" idx="0"/>
          </p:cNvCxnSpPr>
          <p:nvPr/>
        </p:nvCxnSpPr>
        <p:spPr>
          <a:xfrm>
            <a:off x="3241244" y="3967603"/>
            <a:ext cx="850679" cy="29913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8372564"/>
              </p:ext>
            </p:extLst>
          </p:nvPr>
        </p:nvGraphicFramePr>
        <p:xfrm>
          <a:off x="1660050" y="4266733"/>
          <a:ext cx="1334515" cy="11316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3451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2" name="직선 연결선 31"/>
          <p:cNvCxnSpPr>
            <a:stCxn id="24" idx="2"/>
            <a:endCxn id="31" idx="0"/>
          </p:cNvCxnSpPr>
          <p:nvPr/>
        </p:nvCxnSpPr>
        <p:spPr>
          <a:xfrm flipH="1">
            <a:off x="2327307" y="3303379"/>
            <a:ext cx="1" cy="9633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>
            <a:stCxn id="24" idx="2"/>
            <a:endCxn id="28" idx="0"/>
          </p:cNvCxnSpPr>
          <p:nvPr/>
        </p:nvCxnSpPr>
        <p:spPr>
          <a:xfrm>
            <a:off x="2327308" y="3303379"/>
            <a:ext cx="1764615" cy="96335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>
            <a:stCxn id="25" idx="2"/>
            <a:endCxn id="31" idx="0"/>
          </p:cNvCxnSpPr>
          <p:nvPr/>
        </p:nvCxnSpPr>
        <p:spPr>
          <a:xfrm flipH="1">
            <a:off x="2327307" y="3303379"/>
            <a:ext cx="1764616" cy="96335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>
            <a:stCxn id="25" idx="2"/>
            <a:endCxn id="28" idx="0"/>
          </p:cNvCxnSpPr>
          <p:nvPr/>
        </p:nvCxnSpPr>
        <p:spPr>
          <a:xfrm>
            <a:off x="4091923" y="3303379"/>
            <a:ext cx="0" cy="9633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6" name="표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4202568"/>
              </p:ext>
            </p:extLst>
          </p:nvPr>
        </p:nvGraphicFramePr>
        <p:xfrm>
          <a:off x="2705441" y="3506511"/>
          <a:ext cx="1071606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7" name="꺾인 연결선 36"/>
          <p:cNvCxnSpPr>
            <a:stCxn id="24" idx="0"/>
            <a:endCxn id="26" idx="0"/>
          </p:cNvCxnSpPr>
          <p:nvPr/>
        </p:nvCxnSpPr>
        <p:spPr>
          <a:xfrm rot="16200000" flipH="1">
            <a:off x="4298055" y="170500"/>
            <a:ext cx="209534" cy="4151029"/>
          </a:xfrm>
          <a:prstGeom prst="bentConnector3">
            <a:avLst>
              <a:gd name="adj1" fmla="val -109099"/>
            </a:avLst>
          </a:prstGeom>
          <a:ln w="19050">
            <a:solidFill>
              <a:srgbClr val="FF0000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꺾인 연결선 37"/>
          <p:cNvCxnSpPr>
            <a:stCxn id="25" idx="0"/>
            <a:endCxn id="26" idx="0"/>
          </p:cNvCxnSpPr>
          <p:nvPr/>
        </p:nvCxnSpPr>
        <p:spPr>
          <a:xfrm rot="16200000" flipH="1">
            <a:off x="5180363" y="1052807"/>
            <a:ext cx="209534" cy="2386414"/>
          </a:xfrm>
          <a:prstGeom prst="bentConnector3">
            <a:avLst>
              <a:gd name="adj1" fmla="val -109099"/>
            </a:avLst>
          </a:prstGeom>
          <a:ln w="19050">
            <a:solidFill>
              <a:srgbClr val="FF0000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flipH="1">
            <a:off x="6754132" y="5274240"/>
            <a:ext cx="466724" cy="5417"/>
          </a:xfrm>
          <a:prstGeom prst="line">
            <a:avLst/>
          </a:prstGeom>
          <a:ln w="19050">
            <a:solidFill>
              <a:srgbClr val="FF0000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07546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</a:t>
            </a:r>
            <a:r>
              <a:rPr lang="ko-KR" altLang="en-US" sz="1400" dirty="0">
                <a:ea typeface="맑은 고딕" pitchFamily="50" charset="-127"/>
              </a:rPr>
              <a:t>무 </a:t>
            </a:r>
            <a:r>
              <a:rPr lang="en-US" altLang="ko-KR" sz="1400" dirty="0" smtClean="0">
                <a:ea typeface="맑은 고딕" pitchFamily="50" charset="-127"/>
              </a:rPr>
              <a:t>DB(</a:t>
            </a:r>
            <a:r>
              <a:rPr lang="ko-KR" altLang="en-US" sz="1400" dirty="0" smtClean="0">
                <a:ea typeface="맑은 고딕" pitchFamily="50" charset="-127"/>
              </a:rPr>
              <a:t>배치</a:t>
            </a:r>
            <a:r>
              <a:rPr lang="en-US" altLang="ko-KR" sz="1400" dirty="0" smtClean="0">
                <a:ea typeface="맑은 고딕" pitchFamily="50" charset="-127"/>
              </a:rPr>
              <a:t>)-EAI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3" name="Rectangle 138"/>
          <p:cNvSpPr>
            <a:spLocks noChangeArrowheads="1"/>
          </p:cNvSpPr>
          <p:nvPr/>
        </p:nvSpPr>
        <p:spPr bwMode="auto">
          <a:xfrm>
            <a:off x="509249" y="1227437"/>
            <a:ext cx="8712199" cy="4746325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4" name="표 23"/>
          <p:cNvGraphicFramePr>
            <a:graphicFrameLocks noGrp="1"/>
          </p:cNvGraphicFramePr>
          <p:nvPr>
            <p:extLst/>
          </p:nvPr>
        </p:nvGraphicFramePr>
        <p:xfrm>
          <a:off x="646327" y="2405079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EAI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 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ap2.p.eai.samsungcard.biz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40.10.2.42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5" name="표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4096902"/>
              </p:ext>
            </p:extLst>
          </p:nvPr>
        </p:nvGraphicFramePr>
        <p:xfrm>
          <a:off x="4995425" y="4086837"/>
          <a:ext cx="1071606" cy="11316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26" name="표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1466599"/>
              </p:ext>
            </p:extLst>
          </p:nvPr>
        </p:nvGraphicFramePr>
        <p:xfrm>
          <a:off x="4752889" y="1368510"/>
          <a:ext cx="1071606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7" name="직선 연결선 26"/>
          <p:cNvCxnSpPr>
            <a:stCxn id="26" idx="2"/>
            <a:endCxn id="61" idx="0"/>
          </p:cNvCxnSpPr>
          <p:nvPr/>
        </p:nvCxnSpPr>
        <p:spPr>
          <a:xfrm flipH="1">
            <a:off x="4752889" y="1829602"/>
            <a:ext cx="535803" cy="7555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>
            <a:stCxn id="26" idx="2"/>
            <a:endCxn id="25" idx="0"/>
          </p:cNvCxnSpPr>
          <p:nvPr/>
        </p:nvCxnSpPr>
        <p:spPr>
          <a:xfrm>
            <a:off x="5288692" y="1829602"/>
            <a:ext cx="242536" cy="225723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>
            <a:stCxn id="26" idx="1"/>
          </p:cNvCxnSpPr>
          <p:nvPr/>
        </p:nvCxnSpPr>
        <p:spPr>
          <a:xfrm flipH="1">
            <a:off x="3698794" y="1599056"/>
            <a:ext cx="1054095" cy="108595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 flipH="1" flipV="1">
            <a:off x="3698794" y="2685012"/>
            <a:ext cx="518292" cy="680925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>
            <a:stCxn id="26" idx="1"/>
          </p:cNvCxnSpPr>
          <p:nvPr/>
        </p:nvCxnSpPr>
        <p:spPr>
          <a:xfrm flipH="1">
            <a:off x="3698794" y="1599056"/>
            <a:ext cx="1054095" cy="1357886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>
            <a:stCxn id="26" idx="1"/>
          </p:cNvCxnSpPr>
          <p:nvPr/>
        </p:nvCxnSpPr>
        <p:spPr>
          <a:xfrm flipH="1">
            <a:off x="3714752" y="1599056"/>
            <a:ext cx="1038137" cy="1588987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 flipH="1" flipV="1">
            <a:off x="3681284" y="3006140"/>
            <a:ext cx="535802" cy="359797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 flipH="1" flipV="1">
            <a:off x="3674082" y="3236736"/>
            <a:ext cx="543004" cy="11805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 flipH="1" flipV="1">
            <a:off x="3705015" y="2701434"/>
            <a:ext cx="1290410" cy="2226166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 flipH="1" flipV="1">
            <a:off x="3696261" y="2996584"/>
            <a:ext cx="1299164" cy="1931016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 flipH="1" flipV="1">
            <a:off x="3705015" y="3188046"/>
            <a:ext cx="1290410" cy="1739554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 flipH="1" flipV="1">
            <a:off x="3696261" y="3228122"/>
            <a:ext cx="1299164" cy="169947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flipH="1" flipV="1">
            <a:off x="3720973" y="2996584"/>
            <a:ext cx="1274452" cy="193101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 flipH="1" flipV="1">
            <a:off x="3705997" y="2701434"/>
            <a:ext cx="1289428" cy="222616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 flipH="1" flipV="1">
            <a:off x="3687506" y="3267205"/>
            <a:ext cx="529580" cy="9873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 flipH="1" flipV="1">
            <a:off x="3705015" y="2986210"/>
            <a:ext cx="512071" cy="40250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 flipH="1" flipV="1">
            <a:off x="3688453" y="2744936"/>
            <a:ext cx="528633" cy="62100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 flipH="1">
            <a:off x="3702397" y="1731536"/>
            <a:ext cx="1028314" cy="94266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 flipH="1">
            <a:off x="3738025" y="1771252"/>
            <a:ext cx="992686" cy="125494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 flipH="1">
            <a:off x="3738025" y="1760442"/>
            <a:ext cx="992686" cy="149636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7" name="표 46"/>
          <p:cNvGraphicFramePr>
            <a:graphicFrameLocks noGrp="1"/>
          </p:cNvGraphicFramePr>
          <p:nvPr>
            <p:extLst/>
          </p:nvPr>
        </p:nvGraphicFramePr>
        <p:xfrm>
          <a:off x="643792" y="4776495"/>
          <a:ext cx="2221327" cy="1152730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01427"/>
                <a:gridCol w="564798"/>
                <a:gridCol w="527551"/>
                <a:gridCol w="5275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7234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EAI(</a:t>
                      </a:r>
                      <a:r>
                        <a:rPr lang="ko-KR" altLang="en-US" sz="800" dirty="0" smtClean="0"/>
                        <a:t>배치</a:t>
                      </a:r>
                      <a:r>
                        <a:rPr lang="en-US" altLang="ko-KR" sz="800" dirty="0" smtClean="0"/>
                        <a:t>)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46464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MFT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7441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ILS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48" name="직선 연결선 47"/>
          <p:cNvCxnSpPr/>
          <p:nvPr/>
        </p:nvCxnSpPr>
        <p:spPr>
          <a:xfrm flipH="1">
            <a:off x="716693" y="511199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lgDash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 flipH="1">
            <a:off x="716694" y="537251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3211670"/>
              </p:ext>
            </p:extLst>
          </p:nvPr>
        </p:nvGraphicFramePr>
        <p:xfrm>
          <a:off x="6168981" y="1660917"/>
          <a:ext cx="3052467" cy="284631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838570"/>
                <a:gridCol w="1032579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유치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(ACQ)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ap.p.cor.samsungcard.biz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ap1.p.cor.samsungcard.biz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ap2.p.cor.samsungcard.biz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ap3.p.cor.samsungcard.biz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40.10.1.35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40.10.1.31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40.10.1.41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40.10.1.51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pcorap_L4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pcorap01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pcorap02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pcorap03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신용전략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(CDS)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기간계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ADM(COM)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파트너관리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(PTN)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채권회수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(CLE)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기준정보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(MDM)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ap1.p.mdm.samsungcard.biz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40.10.1.111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pmdmap01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ADW(ADW)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bt-l1.p.edw.samsungcard.biz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40.10.13.35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pedwbt_L4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윤리경영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(Au2)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ap1.p.dsg.samsungcard.biz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40.1.2.123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design01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ap1-v1.p.dsg.samsungcard.biz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40.1.2.124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design01-VIP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ap1.p.audit.samsungcard.biz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40.1.2.122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audit01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51" name="직선 연결선 50"/>
          <p:cNvCxnSpPr>
            <a:endCxn id="25" idx="3"/>
          </p:cNvCxnSpPr>
          <p:nvPr/>
        </p:nvCxnSpPr>
        <p:spPr>
          <a:xfrm flipH="1">
            <a:off x="6067031" y="2405079"/>
            <a:ext cx="101950" cy="2247584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2" name="표 51"/>
          <p:cNvGraphicFramePr>
            <a:graphicFrameLocks noGrp="1"/>
          </p:cNvGraphicFramePr>
          <p:nvPr>
            <p:extLst/>
          </p:nvPr>
        </p:nvGraphicFramePr>
        <p:xfrm>
          <a:off x="650994" y="3654650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98271"/>
                <a:gridCol w="555243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ap1.p.ils.samsungcard.biz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40.10.12.72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ILS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ap2.p.ils.samsungcard.biz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40.10.12.82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53" name="직선 연결선 52"/>
          <p:cNvCxnSpPr/>
          <p:nvPr/>
        </p:nvCxnSpPr>
        <p:spPr>
          <a:xfrm flipH="1">
            <a:off x="3714752" y="3463386"/>
            <a:ext cx="480156" cy="52638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 flipH="1">
            <a:off x="3718437" y="1848878"/>
            <a:ext cx="1062277" cy="214089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 flipH="1" flipV="1">
            <a:off x="3703461" y="3959887"/>
            <a:ext cx="1292947" cy="110488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 flipH="1">
            <a:off x="3715816" y="1807110"/>
            <a:ext cx="1072098" cy="247604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 flipH="1">
            <a:off x="3725639" y="3471047"/>
            <a:ext cx="476469" cy="79876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 flipH="1" flipV="1">
            <a:off x="3709682" y="4241422"/>
            <a:ext cx="1278544" cy="82334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 flipH="1">
            <a:off x="716693" y="5575853"/>
            <a:ext cx="444842" cy="850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꺾인 연결선 59"/>
          <p:cNvCxnSpPr>
            <a:stCxn id="24" idx="0"/>
            <a:endCxn id="50" idx="0"/>
          </p:cNvCxnSpPr>
          <p:nvPr/>
        </p:nvCxnSpPr>
        <p:spPr>
          <a:xfrm rot="5400000" flipH="1" flipV="1">
            <a:off x="4561806" y="-728329"/>
            <a:ext cx="744162" cy="5522654"/>
          </a:xfrm>
          <a:prstGeom prst="bentConnector3">
            <a:avLst>
              <a:gd name="adj1" fmla="val 151752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6135294"/>
              </p:ext>
            </p:extLst>
          </p:nvPr>
        </p:nvGraphicFramePr>
        <p:xfrm>
          <a:off x="4217086" y="2585175"/>
          <a:ext cx="1071606" cy="11316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2" name="직선 연결선 61"/>
          <p:cNvCxnSpPr>
            <a:stCxn id="26" idx="3"/>
          </p:cNvCxnSpPr>
          <p:nvPr/>
        </p:nvCxnSpPr>
        <p:spPr>
          <a:xfrm>
            <a:off x="5824495" y="1599056"/>
            <a:ext cx="344486" cy="80602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>
            <a:stCxn id="61" idx="3"/>
          </p:cNvCxnSpPr>
          <p:nvPr/>
        </p:nvCxnSpPr>
        <p:spPr>
          <a:xfrm flipV="1">
            <a:off x="5288692" y="2405079"/>
            <a:ext cx="880289" cy="74592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>
            <a:stCxn id="61" idx="3"/>
          </p:cNvCxnSpPr>
          <p:nvPr/>
        </p:nvCxnSpPr>
        <p:spPr>
          <a:xfrm>
            <a:off x="5288692" y="3151001"/>
            <a:ext cx="880289" cy="37042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>
            <a:stCxn id="61" idx="3"/>
          </p:cNvCxnSpPr>
          <p:nvPr/>
        </p:nvCxnSpPr>
        <p:spPr>
          <a:xfrm>
            <a:off x="5288692" y="3151001"/>
            <a:ext cx="880289" cy="3123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>
            <a:stCxn id="61" idx="3"/>
          </p:cNvCxnSpPr>
          <p:nvPr/>
        </p:nvCxnSpPr>
        <p:spPr>
          <a:xfrm>
            <a:off x="5288692" y="3151001"/>
            <a:ext cx="880289" cy="56582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61" idx="3"/>
          </p:cNvCxnSpPr>
          <p:nvPr/>
        </p:nvCxnSpPr>
        <p:spPr>
          <a:xfrm>
            <a:off x="5288692" y="3151001"/>
            <a:ext cx="880289" cy="80888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>
            <a:stCxn id="26" idx="3"/>
          </p:cNvCxnSpPr>
          <p:nvPr/>
        </p:nvCxnSpPr>
        <p:spPr>
          <a:xfrm>
            <a:off x="5824495" y="1599056"/>
            <a:ext cx="344486" cy="158898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26" idx="3"/>
          </p:cNvCxnSpPr>
          <p:nvPr/>
        </p:nvCxnSpPr>
        <p:spPr>
          <a:xfrm>
            <a:off x="5824495" y="1599056"/>
            <a:ext cx="344486" cy="186433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26" idx="3"/>
          </p:cNvCxnSpPr>
          <p:nvPr/>
        </p:nvCxnSpPr>
        <p:spPr>
          <a:xfrm>
            <a:off x="5824495" y="1599056"/>
            <a:ext cx="344486" cy="211777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26" idx="3"/>
          </p:cNvCxnSpPr>
          <p:nvPr/>
        </p:nvCxnSpPr>
        <p:spPr>
          <a:xfrm>
            <a:off x="5824495" y="1599056"/>
            <a:ext cx="344486" cy="2360831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>
            <a:endCxn id="25" idx="3"/>
          </p:cNvCxnSpPr>
          <p:nvPr/>
        </p:nvCxnSpPr>
        <p:spPr>
          <a:xfrm flipH="1">
            <a:off x="6067031" y="3188043"/>
            <a:ext cx="101950" cy="1464620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>
            <a:endCxn id="25" idx="3"/>
          </p:cNvCxnSpPr>
          <p:nvPr/>
        </p:nvCxnSpPr>
        <p:spPr>
          <a:xfrm flipH="1">
            <a:off x="6067031" y="3463386"/>
            <a:ext cx="101950" cy="11892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>
            <a:endCxn id="25" idx="3"/>
          </p:cNvCxnSpPr>
          <p:nvPr/>
        </p:nvCxnSpPr>
        <p:spPr>
          <a:xfrm flipH="1">
            <a:off x="6067031" y="3654650"/>
            <a:ext cx="101744" cy="998013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>
            <a:endCxn id="25" idx="3"/>
          </p:cNvCxnSpPr>
          <p:nvPr/>
        </p:nvCxnSpPr>
        <p:spPr>
          <a:xfrm flipH="1">
            <a:off x="6067031" y="3932205"/>
            <a:ext cx="84916" cy="72045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20141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</a:t>
            </a:r>
            <a:r>
              <a:rPr lang="ko-KR" altLang="en-US" sz="1400" dirty="0">
                <a:ea typeface="맑은 고딕" pitchFamily="50" charset="-127"/>
              </a:rPr>
              <a:t>무 </a:t>
            </a:r>
            <a:r>
              <a:rPr lang="en-US" altLang="ko-KR" sz="1400" dirty="0" smtClean="0">
                <a:ea typeface="맑은 고딕" pitchFamily="50" charset="-127"/>
              </a:rPr>
              <a:t>WAS-ARM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9" name="Rectangle 138"/>
          <p:cNvSpPr>
            <a:spLocks noChangeArrowheads="1"/>
          </p:cNvSpPr>
          <p:nvPr/>
        </p:nvSpPr>
        <p:spPr bwMode="auto">
          <a:xfrm>
            <a:off x="509249" y="1392195"/>
            <a:ext cx="8712199" cy="4581568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0" name="표 49"/>
          <p:cNvGraphicFramePr>
            <a:graphicFrameLocks noGrp="1"/>
          </p:cNvGraphicFramePr>
          <p:nvPr>
            <p:extLst/>
          </p:nvPr>
        </p:nvGraphicFramePr>
        <p:xfrm>
          <a:off x="4229100" y="1845305"/>
          <a:ext cx="1299179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1" name="표 50"/>
          <p:cNvGraphicFramePr>
            <a:graphicFrameLocks noGrp="1"/>
          </p:cNvGraphicFramePr>
          <p:nvPr>
            <p:extLst/>
          </p:nvPr>
        </p:nvGraphicFramePr>
        <p:xfrm>
          <a:off x="4229100" y="3563407"/>
          <a:ext cx="1299179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P-WO11-O-F21:14211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P-WO12-O-S21:14229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2" name="표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2120281"/>
              </p:ext>
            </p:extLst>
          </p:nvPr>
        </p:nvGraphicFramePr>
        <p:xfrm>
          <a:off x="643793" y="4425975"/>
          <a:ext cx="2508982" cy="94877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14211,14229, 14239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WAS </a:t>
                      </a:r>
                      <a:r>
                        <a:rPr lang="ko-KR" altLang="en-US" sz="800" baseline="0" dirty="0" smtClean="0"/>
                        <a:t>기동 연계용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 WAS</a:t>
                      </a:r>
                      <a:r>
                        <a:rPr lang="en-US" altLang="ko-KR" sz="800" baseline="0" dirty="0" smtClean="0"/>
                        <a:t> health check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53" name="직선 연결선 52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 flipH="1">
            <a:off x="716694" y="498389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 flipH="1">
            <a:off x="707168" y="5228195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>
            <a:stCxn id="57" idx="1"/>
          </p:cNvCxnSpPr>
          <p:nvPr/>
        </p:nvCxnSpPr>
        <p:spPr>
          <a:xfrm flipH="1" flipV="1">
            <a:off x="5525273" y="2481947"/>
            <a:ext cx="579036" cy="5707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" name="표 56"/>
          <p:cNvGraphicFramePr>
            <a:graphicFrameLocks noGrp="1"/>
          </p:cNvGraphicFramePr>
          <p:nvPr>
            <p:extLst/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58" name="직선 연결선 57"/>
          <p:cNvCxnSpPr>
            <a:stCxn id="51" idx="3"/>
          </p:cNvCxnSpPr>
          <p:nvPr/>
        </p:nvCxnSpPr>
        <p:spPr>
          <a:xfrm flipV="1">
            <a:off x="5528279" y="3185436"/>
            <a:ext cx="576030" cy="95903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>
            <a:stCxn id="51" idx="3"/>
          </p:cNvCxnSpPr>
          <p:nvPr/>
        </p:nvCxnSpPr>
        <p:spPr>
          <a:xfrm flipV="1">
            <a:off x="5528279" y="2882888"/>
            <a:ext cx="576030" cy="126158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>
            <a:stCxn id="50" idx="3"/>
          </p:cNvCxnSpPr>
          <p:nvPr/>
        </p:nvCxnSpPr>
        <p:spPr>
          <a:xfrm>
            <a:off x="5528279" y="2426371"/>
            <a:ext cx="576030" cy="49158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>
            <a:stCxn id="50" idx="3"/>
          </p:cNvCxnSpPr>
          <p:nvPr/>
        </p:nvCxnSpPr>
        <p:spPr>
          <a:xfrm>
            <a:off x="5528279" y="2426371"/>
            <a:ext cx="576030" cy="78079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>
            <a:stCxn id="50" idx="3"/>
          </p:cNvCxnSpPr>
          <p:nvPr/>
        </p:nvCxnSpPr>
        <p:spPr>
          <a:xfrm>
            <a:off x="5528279" y="2426371"/>
            <a:ext cx="576030" cy="100903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>
            <a:stCxn id="51" idx="3"/>
          </p:cNvCxnSpPr>
          <p:nvPr/>
        </p:nvCxnSpPr>
        <p:spPr>
          <a:xfrm flipV="1">
            <a:off x="5528279" y="3435412"/>
            <a:ext cx="576030" cy="70906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 flipH="1" flipV="1">
            <a:off x="5541421" y="2463635"/>
            <a:ext cx="562888" cy="7435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 flipH="1" flipV="1">
            <a:off x="5532874" y="2481947"/>
            <a:ext cx="571435" cy="9187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 flipH="1">
            <a:off x="5509598" y="2941330"/>
            <a:ext cx="594711" cy="126466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 flipH="1">
            <a:off x="5536826" y="3207170"/>
            <a:ext cx="554341" cy="99882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 flipH="1">
            <a:off x="5528280" y="3400714"/>
            <a:ext cx="562887" cy="805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 flipH="1" flipV="1">
            <a:off x="5532874" y="2198924"/>
            <a:ext cx="571435" cy="69362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 flipH="1">
            <a:off x="5532874" y="2941330"/>
            <a:ext cx="584578" cy="93650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57" idx="1"/>
          </p:cNvCxnSpPr>
          <p:nvPr/>
        </p:nvCxnSpPr>
        <p:spPr>
          <a:xfrm flipH="1" flipV="1">
            <a:off x="5509597" y="2170749"/>
            <a:ext cx="594712" cy="88197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 flipH="1" flipV="1">
            <a:off x="5519731" y="2170749"/>
            <a:ext cx="597721" cy="116056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 flipH="1">
            <a:off x="5523683" y="3175570"/>
            <a:ext cx="606911" cy="687944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 flipH="1">
            <a:off x="5536825" y="3409582"/>
            <a:ext cx="570491" cy="42676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55616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스마트워크플레이</a:t>
            </a:r>
            <a:r>
              <a:rPr lang="ko-KR" altLang="en-US" sz="1400" dirty="0">
                <a:ea typeface="맑은 고딕" pitchFamily="50" charset="-127"/>
              </a:rPr>
              <a:t>스 </a:t>
            </a:r>
            <a:r>
              <a:rPr lang="ko-KR" altLang="en-US" sz="1400" dirty="0" smtClean="0">
                <a:ea typeface="맑은 고딕" pitchFamily="50" charset="-127"/>
              </a:rPr>
              <a:t>업</a:t>
            </a:r>
            <a:r>
              <a:rPr lang="ko-KR" altLang="en-US" sz="1400" dirty="0">
                <a:ea typeface="맑은 고딕" pitchFamily="50" charset="-127"/>
              </a:rPr>
              <a:t>무 </a:t>
            </a:r>
            <a:r>
              <a:rPr lang="en-US" altLang="ko-KR" sz="1400" dirty="0" smtClean="0">
                <a:ea typeface="맑은 고딕" pitchFamily="50" charset="-127"/>
              </a:rPr>
              <a:t>WEB/DB-ARM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4. </a:t>
            </a:r>
            <a:r>
              <a:rPr kumimoji="0" lang="ko-KR" altLang="en-US" sz="1600" b="1" dirty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31" name="Rectangle 138"/>
          <p:cNvSpPr>
            <a:spLocks noChangeArrowheads="1"/>
          </p:cNvSpPr>
          <p:nvPr/>
        </p:nvSpPr>
        <p:spPr bwMode="auto">
          <a:xfrm>
            <a:off x="501011" y="1235676"/>
            <a:ext cx="8712199" cy="4604951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2" name="표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1652025"/>
              </p:ext>
            </p:extLst>
          </p:nvPr>
        </p:nvGraphicFramePr>
        <p:xfrm>
          <a:off x="1020462" y="1501120"/>
          <a:ext cx="1299179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P-WO11-O-F11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:8421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P-WO12-O-S11:9422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P-WO13-O-S11:9423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40.226.194.145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3" name="표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0843766"/>
              </p:ext>
            </p:extLst>
          </p:nvPr>
        </p:nvGraphicFramePr>
        <p:xfrm>
          <a:off x="1020462" y="3219222"/>
          <a:ext cx="1299179" cy="116213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P-WO11-O-F21</a:t>
                      </a: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:8421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P-WO12-O-S21:9422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P-WO13-O-S21:9423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40.226.194.146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7474367"/>
              </p:ext>
            </p:extLst>
          </p:nvPr>
        </p:nvGraphicFramePr>
        <p:xfrm>
          <a:off x="635555" y="4598970"/>
          <a:ext cx="2508982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5" name="직선 연결선 34"/>
          <p:cNvCxnSpPr/>
          <p:nvPr/>
        </p:nvCxnSpPr>
        <p:spPr>
          <a:xfrm flipH="1">
            <a:off x="707639" y="4930928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6" name="표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5220584"/>
              </p:ext>
            </p:extLst>
          </p:nvPr>
        </p:nvGraphicFramePr>
        <p:xfrm>
          <a:off x="2895671" y="2247447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7" name="직선 연결선 36"/>
          <p:cNvCxnSpPr>
            <a:stCxn id="33" idx="3"/>
          </p:cNvCxnSpPr>
          <p:nvPr/>
        </p:nvCxnSpPr>
        <p:spPr>
          <a:xfrm flipV="1">
            <a:off x="2319641" y="2841251"/>
            <a:ext cx="576030" cy="95903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>
            <a:stCxn id="33" idx="3"/>
          </p:cNvCxnSpPr>
          <p:nvPr/>
        </p:nvCxnSpPr>
        <p:spPr>
          <a:xfrm flipV="1">
            <a:off x="2319641" y="2538703"/>
            <a:ext cx="576030" cy="126158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>
            <a:stCxn id="32" idx="3"/>
          </p:cNvCxnSpPr>
          <p:nvPr/>
        </p:nvCxnSpPr>
        <p:spPr>
          <a:xfrm>
            <a:off x="2319641" y="2082186"/>
            <a:ext cx="576030" cy="49158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>
            <a:stCxn id="32" idx="3"/>
          </p:cNvCxnSpPr>
          <p:nvPr/>
        </p:nvCxnSpPr>
        <p:spPr>
          <a:xfrm>
            <a:off x="2319641" y="2082186"/>
            <a:ext cx="576030" cy="780799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>
            <a:stCxn id="32" idx="3"/>
          </p:cNvCxnSpPr>
          <p:nvPr/>
        </p:nvCxnSpPr>
        <p:spPr>
          <a:xfrm>
            <a:off x="2319641" y="2082186"/>
            <a:ext cx="576030" cy="100903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>
            <a:stCxn id="33" idx="3"/>
          </p:cNvCxnSpPr>
          <p:nvPr/>
        </p:nvCxnSpPr>
        <p:spPr>
          <a:xfrm flipV="1">
            <a:off x="2319641" y="3091227"/>
            <a:ext cx="576030" cy="70906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3" name="표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3180422"/>
              </p:ext>
            </p:extLst>
          </p:nvPr>
        </p:nvGraphicFramePr>
        <p:xfrm>
          <a:off x="6746348" y="1501120"/>
          <a:ext cx="1299179" cy="11316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9597577"/>
              </p:ext>
            </p:extLst>
          </p:nvPr>
        </p:nvGraphicFramePr>
        <p:xfrm>
          <a:off x="6746347" y="3219222"/>
          <a:ext cx="1299179" cy="11316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스마트워크플레이스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45" name="직선 연결선 44"/>
          <p:cNvCxnSpPr>
            <a:stCxn id="43" idx="1"/>
          </p:cNvCxnSpPr>
          <p:nvPr/>
        </p:nvCxnSpPr>
        <p:spPr>
          <a:xfrm flipH="1">
            <a:off x="5948138" y="2066946"/>
            <a:ext cx="798210" cy="50682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>
            <a:stCxn id="44" idx="1"/>
          </p:cNvCxnSpPr>
          <p:nvPr/>
        </p:nvCxnSpPr>
        <p:spPr>
          <a:xfrm flipH="1" flipV="1">
            <a:off x="5948139" y="2571173"/>
            <a:ext cx="798208" cy="121387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>
            <a:stCxn id="43" idx="1"/>
          </p:cNvCxnSpPr>
          <p:nvPr/>
        </p:nvCxnSpPr>
        <p:spPr>
          <a:xfrm flipH="1">
            <a:off x="5948140" y="2066946"/>
            <a:ext cx="798208" cy="77430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>
            <a:stCxn id="44" idx="1"/>
          </p:cNvCxnSpPr>
          <p:nvPr/>
        </p:nvCxnSpPr>
        <p:spPr>
          <a:xfrm flipH="1" flipV="1">
            <a:off x="5948139" y="2827903"/>
            <a:ext cx="798208" cy="957145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>
            <a:stCxn id="43" idx="1"/>
          </p:cNvCxnSpPr>
          <p:nvPr/>
        </p:nvCxnSpPr>
        <p:spPr>
          <a:xfrm flipH="1">
            <a:off x="5948138" y="2066946"/>
            <a:ext cx="798210" cy="97455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44" idx="1"/>
          </p:cNvCxnSpPr>
          <p:nvPr/>
        </p:nvCxnSpPr>
        <p:spPr>
          <a:xfrm flipH="1" flipV="1">
            <a:off x="5948139" y="3041497"/>
            <a:ext cx="798208" cy="74355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431256"/>
              </p:ext>
            </p:extLst>
          </p:nvPr>
        </p:nvGraphicFramePr>
        <p:xfrm>
          <a:off x="6463262" y="2695451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0" name="직선 연결선 79"/>
          <p:cNvCxnSpPr>
            <a:stCxn id="79" idx="0"/>
          </p:cNvCxnSpPr>
          <p:nvPr/>
        </p:nvCxnSpPr>
        <p:spPr>
          <a:xfrm flipV="1">
            <a:off x="7060677" y="2632772"/>
            <a:ext cx="320426" cy="62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>
            <a:stCxn id="44" idx="0"/>
            <a:endCxn id="79" idx="2"/>
          </p:cNvCxnSpPr>
          <p:nvPr/>
        </p:nvCxnSpPr>
        <p:spPr>
          <a:xfrm flipH="1" flipV="1">
            <a:off x="7060677" y="3156543"/>
            <a:ext cx="335259" cy="6267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>
            <a:stCxn id="79" idx="1"/>
          </p:cNvCxnSpPr>
          <p:nvPr/>
        </p:nvCxnSpPr>
        <p:spPr>
          <a:xfrm flipH="1" flipV="1">
            <a:off x="5948138" y="2571173"/>
            <a:ext cx="515124" cy="35482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>
            <a:stCxn id="79" idx="1"/>
          </p:cNvCxnSpPr>
          <p:nvPr/>
        </p:nvCxnSpPr>
        <p:spPr>
          <a:xfrm flipH="1" flipV="1">
            <a:off x="5948138" y="2827903"/>
            <a:ext cx="515124" cy="9809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>
            <a:stCxn id="79" idx="1"/>
          </p:cNvCxnSpPr>
          <p:nvPr/>
        </p:nvCxnSpPr>
        <p:spPr>
          <a:xfrm flipH="1">
            <a:off x="5948138" y="2925997"/>
            <a:ext cx="515124" cy="11550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04629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     데이터 베이스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86" name="Rectangle 4"/>
          <p:cNvSpPr>
            <a:spLocks noChangeArrowheads="1"/>
          </p:cNvSpPr>
          <p:nvPr/>
        </p:nvSpPr>
        <p:spPr bwMode="auto">
          <a:xfrm>
            <a:off x="497162" y="5217479"/>
            <a:ext cx="6031795" cy="6887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■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SMW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전체 구성도 형태 및 특징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2-Node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RAC DB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디스크 복제는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TC(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-&gt;TC),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시점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SI(TC-&gt;SI),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로 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97162" y="1353591"/>
            <a:ext cx="2880000" cy="247650"/>
            <a:chOff x="497162" y="1189678"/>
            <a:chExt cx="2880000" cy="247650"/>
          </a:xfrm>
        </p:grpSpPr>
        <p:sp>
          <p:nvSpPr>
            <p:cNvPr id="289" name="Rectangle 4"/>
            <p:cNvSpPr>
              <a:spLocks noChangeArrowheads="1"/>
            </p:cNvSpPr>
            <p:nvPr/>
          </p:nvSpPr>
          <p:spPr bwMode="auto">
            <a:xfrm>
              <a:off x="497162" y="1189678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운영계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499066" y="1190796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1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1166" y="1353591"/>
            <a:ext cx="2880000" cy="247650"/>
            <a:chOff x="3783242" y="1190796"/>
            <a:chExt cx="2880000" cy="247650"/>
          </a:xfrm>
        </p:grpSpPr>
        <p:sp>
          <p:nvSpPr>
            <p:cNvPr id="292" name="Rectangle 4"/>
            <p:cNvSpPr>
              <a:spLocks noChangeArrowheads="1"/>
            </p:cNvSpPr>
            <p:nvPr/>
          </p:nvSpPr>
          <p:spPr bwMode="auto">
            <a:xfrm>
              <a:off x="3783242" y="1190796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개발계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785146" y="1191914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7" name="그룹 296"/>
          <p:cNvGrpSpPr/>
          <p:nvPr/>
        </p:nvGrpSpPr>
        <p:grpSpPr>
          <a:xfrm>
            <a:off x="789122" y="1841792"/>
            <a:ext cx="2363678" cy="2701112"/>
            <a:chOff x="789122" y="1663992"/>
            <a:chExt cx="2363678" cy="2701112"/>
          </a:xfrm>
        </p:grpSpPr>
        <p:sp>
          <p:nvSpPr>
            <p:cNvPr id="298" name="Rectangle 146"/>
            <p:cNvSpPr>
              <a:spLocks noChangeArrowheads="1"/>
            </p:cNvSpPr>
            <p:nvPr/>
          </p:nvSpPr>
          <p:spPr bwMode="auto">
            <a:xfrm>
              <a:off x="789122" y="1663992"/>
              <a:ext cx="2363678" cy="2701112"/>
            </a:xfrm>
            <a:prstGeom prst="roundRect">
              <a:avLst>
                <a:gd name="adj" fmla="val 3388"/>
              </a:avLst>
            </a:prstGeom>
            <a:solidFill>
              <a:srgbClr val="FFFFFF"/>
            </a:solidFill>
            <a:ln w="12700" algn="ctr">
              <a:solidFill>
                <a:srgbClr val="333333"/>
              </a:solidFill>
              <a:prstDash val="sysDot"/>
              <a:miter lim="800000"/>
              <a:headEnd/>
              <a:tailEnd/>
            </a:ln>
            <a:effectLst/>
            <a:extLst/>
          </p:spPr>
          <p:txBody>
            <a:bodyPr lIns="0" tIns="0" rIns="0" bIns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9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028644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72560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02" y="3475170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2" name="Rectangle 18"/>
            <p:cNvSpPr>
              <a:spLocks noChangeArrowheads="1"/>
            </p:cNvSpPr>
            <p:nvPr/>
          </p:nvSpPr>
          <p:spPr bwMode="auto">
            <a:xfrm>
              <a:off x="1266951" y="2717021"/>
              <a:ext cx="1287302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2-Node RAC[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운영</a:t>
              </a:r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]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03" name="직선 연결선 302"/>
            <p:cNvCxnSpPr>
              <a:stCxn id="301" idx="0"/>
              <a:endCxn id="299" idx="2"/>
            </p:cNvCxnSpPr>
            <p:nvPr/>
          </p:nvCxnSpPr>
          <p:spPr bwMode="auto">
            <a:xfrm flipH="1" flipV="1">
              <a:off x="1388644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" name="직선 연결선 303"/>
            <p:cNvCxnSpPr>
              <a:stCxn id="301" idx="0"/>
              <a:endCxn id="300" idx="2"/>
            </p:cNvCxnSpPr>
            <p:nvPr/>
          </p:nvCxnSpPr>
          <p:spPr bwMode="auto">
            <a:xfrm flipV="1">
              <a:off x="1910602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" name="직사각형 304"/>
            <p:cNvSpPr/>
            <p:nvPr/>
          </p:nvSpPr>
          <p:spPr bwMode="auto">
            <a:xfrm>
              <a:off x="1636807" y="3546781"/>
              <a:ext cx="527710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SMW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pic>
          <p:nvPicPr>
            <p:cNvPr id="306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361270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7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954542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" name="직사각형 307"/>
            <p:cNvSpPr/>
            <p:nvPr/>
          </p:nvSpPr>
          <p:spPr bwMode="auto">
            <a:xfrm>
              <a:off x="2517687" y="3356992"/>
              <a:ext cx="433131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True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Copy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2448758" y="3954542"/>
              <a:ext cx="570989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Shadow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Image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10" name="Rectangle 18"/>
            <p:cNvSpPr>
              <a:spLocks noChangeArrowheads="1"/>
            </p:cNvSpPr>
            <p:nvPr/>
          </p:nvSpPr>
          <p:spPr bwMode="auto">
            <a:xfrm>
              <a:off x="1183176" y="2251038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1" name="Rectangle 18"/>
            <p:cNvSpPr>
              <a:spLocks noChangeArrowheads="1"/>
            </p:cNvSpPr>
            <p:nvPr/>
          </p:nvSpPr>
          <p:spPr bwMode="auto">
            <a:xfrm>
              <a:off x="2227092" y="2239906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#2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2" name="모서리가 둥근 직사각형 311"/>
            <p:cNvSpPr/>
            <p:nvPr/>
          </p:nvSpPr>
          <p:spPr bwMode="auto">
            <a:xfrm>
              <a:off x="868669" y="1704316"/>
              <a:ext cx="2151078" cy="365071"/>
            </a:xfrm>
            <a:prstGeom prst="roundRect">
              <a:avLst/>
            </a:prstGeom>
            <a:solidFill>
              <a:schemeClr val="tx2">
                <a:lumMod val="20000"/>
                <a:lumOff val="80000"/>
                <a:alpha val="8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SMW DB </a:t>
              </a:r>
              <a:r>
                <a:rPr kumimoji="0" lang="ko-KR" alt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서버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(2-Node RAC * 2)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cxnSp>
          <p:nvCxnSpPr>
            <p:cNvPr id="313" name="직선 화살표 연결선 312"/>
            <p:cNvCxnSpPr/>
            <p:nvPr/>
          </p:nvCxnSpPr>
          <p:spPr bwMode="auto">
            <a:xfrm flipV="1">
              <a:off x="2290525" y="3655170"/>
              <a:ext cx="189416" cy="220767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14" name="직선 화살표 연결선 313"/>
            <p:cNvCxnSpPr/>
            <p:nvPr/>
          </p:nvCxnSpPr>
          <p:spPr bwMode="auto">
            <a:xfrm>
              <a:off x="2730570" y="3693286"/>
              <a:ext cx="0" cy="234846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cxnSp>
        <p:nvCxnSpPr>
          <p:cNvPr id="315" name="직선 연결선 314"/>
          <p:cNvCxnSpPr/>
          <p:nvPr/>
        </p:nvCxnSpPr>
        <p:spPr>
          <a:xfrm>
            <a:off x="3429164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>
            <a:off x="6413168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sp>
        <p:nvSpPr>
          <p:cNvPr id="319" name="Rectangle 146"/>
          <p:cNvSpPr>
            <a:spLocks noChangeArrowheads="1"/>
          </p:cNvSpPr>
          <p:nvPr/>
        </p:nvSpPr>
        <p:spPr bwMode="auto">
          <a:xfrm>
            <a:off x="3658792" y="1834431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4449024" y="2471394"/>
            <a:ext cx="720000" cy="1855486"/>
            <a:chOff x="3872880" y="2243677"/>
            <a:chExt cx="720000" cy="1855486"/>
          </a:xfrm>
        </p:grpSpPr>
        <p:pic>
          <p:nvPicPr>
            <p:cNvPr id="321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2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3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24" name="직선 연결선 323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" name="직사각형 324"/>
            <p:cNvSpPr/>
            <p:nvPr/>
          </p:nvSpPr>
          <p:spPr bwMode="auto">
            <a:xfrm>
              <a:off x="3969025" y="3539420"/>
              <a:ext cx="527710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SMW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26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7" name="모서리가 둥근 직사각형 326"/>
          <p:cNvSpPr/>
          <p:nvPr/>
        </p:nvSpPr>
        <p:spPr bwMode="auto">
          <a:xfrm>
            <a:off x="3738339" y="1874755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SMW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(Single-Node)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5760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PSMW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pitcdb0a, pitcdb0b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pic>
        <p:nvPicPr>
          <p:cNvPr id="59" name="Picture 740" descr="workgroup-switch"/>
          <p:cNvPicPr>
            <a:picLocks noChangeAspect="1" noChangeArrowheads="1"/>
          </p:cNvPicPr>
          <p:nvPr/>
        </p:nvPicPr>
        <p:blipFill>
          <a:blip r:embed="rId2" cstate="print">
            <a:grayscl/>
          </a:blip>
          <a:srcRect/>
          <a:stretch>
            <a:fillRect/>
          </a:stretch>
        </p:blipFill>
        <p:spPr bwMode="auto">
          <a:xfrm>
            <a:off x="3332984" y="3546114"/>
            <a:ext cx="400050" cy="242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3154493" y="3274478"/>
            <a:ext cx="800219" cy="245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Cluster</a:t>
            </a:r>
          </a:p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Interconnect</a:t>
            </a: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30"/>
          <p:cNvCxnSpPr>
            <a:cxnSpLocks noChangeShapeType="1"/>
            <a:stCxn id="95" idx="2"/>
            <a:endCxn id="65" idx="0"/>
          </p:cNvCxnSpPr>
          <p:nvPr/>
        </p:nvCxnSpPr>
        <p:spPr bwMode="auto">
          <a:xfrm flipH="1">
            <a:off x="2849386" y="4461028"/>
            <a:ext cx="186029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3" name="직선 연결선 245"/>
          <p:cNvCxnSpPr>
            <a:cxnSpLocks noChangeShapeType="1"/>
            <a:stCxn id="65" idx="2"/>
            <a:endCxn id="119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2" name="Line 2656"/>
          <p:cNvSpPr>
            <a:spLocks noChangeShapeType="1"/>
          </p:cNvSpPr>
          <p:nvPr/>
        </p:nvSpPr>
        <p:spPr bwMode="auto">
          <a:xfrm>
            <a:off x="4670311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4" name="Text Box 280"/>
          <p:cNvSpPr txBox="1">
            <a:spLocks noChangeArrowheads="1"/>
          </p:cNvSpPr>
          <p:nvPr/>
        </p:nvSpPr>
        <p:spPr bwMode="auto">
          <a:xfrm>
            <a:off x="428983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#2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PSMW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1" name="Rectangle 49"/>
          <p:cNvSpPr>
            <a:spLocks noChangeArrowheads="1"/>
          </p:cNvSpPr>
          <p:nvPr/>
        </p:nvSpPr>
        <p:spPr bwMode="auto">
          <a:xfrm>
            <a:off x="1868909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  <a:endParaRPr kumimoji="0" lang="en-US" altLang="ko-KR" sz="800" b="1" kern="0" spc="-7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82" name="Oval 110"/>
          <p:cNvSpPr>
            <a:spLocks noChangeArrowheads="1"/>
          </p:cNvSpPr>
          <p:nvPr/>
        </p:nvSpPr>
        <p:spPr bwMode="auto">
          <a:xfrm>
            <a:off x="2182945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VIP1</a:t>
            </a: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295018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1606332" y="358631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1606846" y="380650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Line 2630"/>
          <p:cNvSpPr>
            <a:spLocks noChangeShapeType="1"/>
          </p:cNvSpPr>
          <p:nvPr/>
        </p:nvSpPr>
        <p:spPr bwMode="auto">
          <a:xfrm>
            <a:off x="1710037" y="386139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9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2" name="Line 2630"/>
          <p:cNvSpPr>
            <a:spLocks noChangeShapeType="1"/>
          </p:cNvSpPr>
          <p:nvPr/>
        </p:nvSpPr>
        <p:spPr bwMode="auto">
          <a:xfrm>
            <a:off x="1710037" y="3010496"/>
            <a:ext cx="522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3" name="Rectangle 49"/>
          <p:cNvSpPr>
            <a:spLocks noChangeArrowheads="1"/>
          </p:cNvSpPr>
          <p:nvPr/>
        </p:nvSpPr>
        <p:spPr bwMode="auto">
          <a:xfrm>
            <a:off x="1868909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1868909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95" name="Rectangle 4"/>
          <p:cNvSpPr>
            <a:spLocks noChangeArrowheads="1"/>
          </p:cNvSpPr>
          <p:nvPr/>
        </p:nvSpPr>
        <p:spPr bwMode="auto">
          <a:xfrm>
            <a:off x="4133681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96" name="Oval 110"/>
          <p:cNvSpPr>
            <a:spLocks noChangeArrowheads="1"/>
          </p:cNvSpPr>
          <p:nvPr/>
        </p:nvSpPr>
        <p:spPr bwMode="auto">
          <a:xfrm>
            <a:off x="4568959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VIP2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pic>
        <p:nvPicPr>
          <p:cNvPr id="97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0060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98" name="직선 연결선 229"/>
          <p:cNvCxnSpPr>
            <a:cxnSpLocks noChangeShapeType="1"/>
            <a:stCxn id="95" idx="2"/>
            <a:endCxn id="97" idx="0"/>
          </p:cNvCxnSpPr>
          <p:nvPr/>
        </p:nvCxnSpPr>
        <p:spPr bwMode="auto">
          <a:xfrm flipH="1">
            <a:off x="4322046" y="4461028"/>
            <a:ext cx="38763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99" name="직선 연결선 229"/>
          <p:cNvCxnSpPr>
            <a:cxnSpLocks noChangeShapeType="1"/>
            <a:stCxn id="77" idx="2"/>
            <a:endCxn id="97" idx="0"/>
          </p:cNvCxnSpPr>
          <p:nvPr/>
        </p:nvCxnSpPr>
        <p:spPr bwMode="auto">
          <a:xfrm>
            <a:off x="2338562" y="4461028"/>
            <a:ext cx="198348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00" name="직선 연결선 244"/>
          <p:cNvCxnSpPr>
            <a:cxnSpLocks noChangeShapeType="1"/>
            <a:stCxn id="97" idx="2"/>
            <a:endCxn id="119" idx="0"/>
          </p:cNvCxnSpPr>
          <p:nvPr/>
        </p:nvCxnSpPr>
        <p:spPr bwMode="auto">
          <a:xfrm flipH="1">
            <a:off x="3562847" y="5150386"/>
            <a:ext cx="759199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2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VIP</a:t>
            </a:r>
            <a:endParaRPr kumimoji="0" lang="ko-KR" altLang="en-US" sz="1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1" lang="ko-KR" altLang="en-US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장애 발생 시 장애 노드의 빠른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Take-over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를 위하여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Virtual IP 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 함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Rectangle 56"/>
          <p:cNvSpPr>
            <a:spLocks noChangeArrowheads="1"/>
          </p:cNvSpPr>
          <p:nvPr/>
        </p:nvSpPr>
        <p:spPr bwMode="gray">
          <a:xfrm>
            <a:off x="6955842" y="4838008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Grid Infrastructure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 Box 484"/>
          <p:cNvSpPr txBox="1">
            <a:spLocks noChangeArrowheads="1"/>
          </p:cNvSpPr>
          <p:nvPr/>
        </p:nvSpPr>
        <p:spPr bwMode="gray">
          <a:xfrm>
            <a:off x="6857670" y="5034081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여러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노드를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하나의 클러스터로 관리 함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6792997" y="4838008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44343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4630448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1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 구성 함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</a:t>
            </a:r>
            <a:r>
              <a:rPr lang="en-US" altLang="ko-KR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psmw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)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44343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LSN_PSMW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4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Service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처리를 위하여 지정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7" name="직선 연결선 245"/>
          <p:cNvCxnSpPr>
            <a:cxnSpLocks noChangeShapeType="1"/>
            <a:stCxn id="65" idx="3"/>
            <a:endCxn id="97" idx="1"/>
          </p:cNvCxnSpPr>
          <p:nvPr/>
        </p:nvCxnSpPr>
        <p:spPr bwMode="auto">
          <a:xfrm>
            <a:off x="2970830" y="5013576"/>
            <a:ext cx="1229772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grpSp>
        <p:nvGrpSpPr>
          <p:cNvPr id="118" name="그룹 117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9" name="직사각형 118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1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3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- 2-Node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RAC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스마트워크플레이스 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25" name="Rectangle 46"/>
          <p:cNvSpPr>
            <a:spLocks noChangeArrowheads="1"/>
          </p:cNvSpPr>
          <p:nvPr/>
        </p:nvSpPr>
        <p:spPr bwMode="auto">
          <a:xfrm>
            <a:off x="4241681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26" name="Rectangle 47"/>
          <p:cNvSpPr>
            <a:spLocks noChangeArrowheads="1"/>
          </p:cNvSpPr>
          <p:nvPr/>
        </p:nvSpPr>
        <p:spPr bwMode="auto">
          <a:xfrm>
            <a:off x="4241681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Rectangle 48"/>
          <p:cNvSpPr>
            <a:spLocks noChangeArrowheads="1"/>
          </p:cNvSpPr>
          <p:nvPr/>
        </p:nvSpPr>
        <p:spPr bwMode="auto">
          <a:xfrm>
            <a:off x="4241681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28" name="Rectangle 49"/>
          <p:cNvSpPr>
            <a:spLocks noChangeArrowheads="1"/>
          </p:cNvSpPr>
          <p:nvPr/>
        </p:nvSpPr>
        <p:spPr bwMode="auto">
          <a:xfrm>
            <a:off x="4241681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</a:p>
        </p:txBody>
      </p:sp>
      <p:sp>
        <p:nvSpPr>
          <p:cNvPr id="129" name="Rectangle 49"/>
          <p:cNvSpPr>
            <a:spLocks noChangeArrowheads="1"/>
          </p:cNvSpPr>
          <p:nvPr/>
        </p:nvSpPr>
        <p:spPr bwMode="auto">
          <a:xfrm>
            <a:off x="4241681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Rectangle 50"/>
          <p:cNvSpPr>
            <a:spLocks noChangeArrowheads="1"/>
          </p:cNvSpPr>
          <p:nvPr/>
        </p:nvSpPr>
        <p:spPr bwMode="auto">
          <a:xfrm>
            <a:off x="4241681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37" name="직선 연결선 244"/>
          <p:cNvCxnSpPr>
            <a:cxnSpLocks noChangeShapeType="1"/>
            <a:stCxn id="97" idx="2"/>
            <a:endCxn id="132" idx="0"/>
          </p:cNvCxnSpPr>
          <p:nvPr/>
        </p:nvCxnSpPr>
        <p:spPr bwMode="auto">
          <a:xfrm flipH="1">
            <a:off x="2378471" y="5150386"/>
            <a:ext cx="194357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38" name="직사각형 137"/>
          <p:cNvSpPr/>
          <p:nvPr/>
        </p:nvSpPr>
        <p:spPr bwMode="auto">
          <a:xfrm>
            <a:off x="4418537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9" name="그룹 138"/>
          <p:cNvGrpSpPr/>
          <p:nvPr/>
        </p:nvGrpSpPr>
        <p:grpSpPr>
          <a:xfrm>
            <a:off x="4493935" y="5357838"/>
            <a:ext cx="485389" cy="270580"/>
            <a:chOff x="2717182" y="5357838"/>
            <a:chExt cx="485389" cy="270580"/>
          </a:xfrm>
        </p:grpSpPr>
        <p:pic>
          <p:nvPicPr>
            <p:cNvPr id="14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1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42" name="직선 연결선 244"/>
          <p:cNvCxnSpPr>
            <a:cxnSpLocks noChangeShapeType="1"/>
            <a:stCxn id="65" idx="2"/>
            <a:endCxn id="138" idx="0"/>
          </p:cNvCxnSpPr>
          <p:nvPr/>
        </p:nvCxnSpPr>
        <p:spPr bwMode="auto">
          <a:xfrm>
            <a:off x="2849386" y="5150386"/>
            <a:ext cx="188489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43" name="직선 연결선 244"/>
          <p:cNvCxnSpPr>
            <a:cxnSpLocks noChangeShapeType="1"/>
            <a:stCxn id="97" idx="2"/>
            <a:endCxn id="138" idx="0"/>
          </p:cNvCxnSpPr>
          <p:nvPr/>
        </p:nvCxnSpPr>
        <p:spPr bwMode="auto">
          <a:xfrm>
            <a:off x="4322046" y="5150386"/>
            <a:ext cx="41223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44" name="Rectangle 104"/>
          <p:cNvSpPr>
            <a:spLocks noChangeArrowheads="1"/>
          </p:cNvSpPr>
          <p:nvPr/>
        </p:nvSpPr>
        <p:spPr bwMode="auto">
          <a:xfrm>
            <a:off x="4244620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cxnSp>
        <p:nvCxnSpPr>
          <p:cNvPr id="145" name="직선 연결선 17"/>
          <p:cNvCxnSpPr>
            <a:cxnSpLocks noChangeShapeType="1"/>
            <a:stCxn id="77" idx="3"/>
            <a:endCxn id="59" idx="1"/>
          </p:cNvCxnSpPr>
          <p:nvPr/>
        </p:nvCxnSpPr>
        <p:spPr bwMode="auto">
          <a:xfrm>
            <a:off x="2914562" y="3660028"/>
            <a:ext cx="418422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6" name="직선 연결선 18"/>
          <p:cNvCxnSpPr>
            <a:cxnSpLocks noChangeShapeType="1"/>
            <a:stCxn id="95" idx="1"/>
            <a:endCxn id="59" idx="3"/>
          </p:cNvCxnSpPr>
          <p:nvPr/>
        </p:nvCxnSpPr>
        <p:spPr bwMode="auto">
          <a:xfrm flipH="1">
            <a:off x="3733034" y="3660028"/>
            <a:ext cx="400647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680453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TSWP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ticodb01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3" name="직선 연결선 245"/>
          <p:cNvCxnSpPr>
            <a:cxnSpLocks noChangeShapeType="1"/>
            <a:stCxn id="65" idx="2"/>
            <a:endCxn id="119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TSWP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1" name="Rectangle 49"/>
          <p:cNvSpPr>
            <a:spLocks noChangeArrowheads="1"/>
          </p:cNvSpPr>
          <p:nvPr/>
        </p:nvSpPr>
        <p:spPr bwMode="auto">
          <a:xfrm>
            <a:off x="1868909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  <a:endParaRPr kumimoji="0" lang="en-US" altLang="ko-KR" sz="800" b="1" kern="0" spc="-7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33715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59586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3" name="Rectangle 49"/>
          <p:cNvSpPr>
            <a:spLocks noChangeArrowheads="1"/>
          </p:cNvSpPr>
          <p:nvPr/>
        </p:nvSpPr>
        <p:spPr bwMode="auto">
          <a:xfrm>
            <a:off x="1868909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1868909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34437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3639848"/>
            <a:ext cx="2415870" cy="517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3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(TFLB, TICO, TSWP)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구성되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어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있으며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스마트워크플레이스는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TSWP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34437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noProof="0" dirty="0">
                <a:solidFill>
                  <a:srgbClr val="FFFFFF"/>
                </a:solidFill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27264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29225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LSN_TSWP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27264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18" name="그룹 117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9" name="직사각형 118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0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1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3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개발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- 1-Node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SWP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개발용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0" name="Rectangle 146"/>
          <p:cNvSpPr>
            <a:spLocks noChangeArrowheads="1"/>
          </p:cNvSpPr>
          <p:nvPr/>
        </p:nvSpPr>
        <p:spPr bwMode="auto">
          <a:xfrm>
            <a:off x="641424" y="2069810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62" name="직선 연결선 228"/>
          <p:cNvCxnSpPr>
            <a:cxnSpLocks noChangeShapeType="1"/>
            <a:stCxn id="100" idx="2"/>
            <a:endCxn id="74" idx="0"/>
          </p:cNvCxnSpPr>
          <p:nvPr/>
        </p:nvCxnSpPr>
        <p:spPr bwMode="auto">
          <a:xfrm>
            <a:off x="2347526" y="4469990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8" name="직선 연결선 245"/>
          <p:cNvCxnSpPr>
            <a:cxnSpLocks noChangeShapeType="1"/>
            <a:stCxn id="74" idx="2"/>
            <a:endCxn id="117" idx="0"/>
          </p:cNvCxnSpPr>
          <p:nvPr/>
        </p:nvCxnSpPr>
        <p:spPr bwMode="auto">
          <a:xfrm>
            <a:off x="2858350" y="5159348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72" name="Text Box 280"/>
          <p:cNvSpPr txBox="1">
            <a:spLocks noChangeArrowheads="1"/>
          </p:cNvSpPr>
          <p:nvPr/>
        </p:nvSpPr>
        <p:spPr bwMode="auto">
          <a:xfrm>
            <a:off x="2293755" y="4957014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74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36906" y="4885728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" name="Rectangle 87"/>
          <p:cNvSpPr>
            <a:spLocks noChangeArrowheads="1"/>
          </p:cNvSpPr>
          <p:nvPr/>
        </p:nvSpPr>
        <p:spPr bwMode="auto">
          <a:xfrm>
            <a:off x="2924227" y="2159187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6" name="Rectangle 104"/>
          <p:cNvSpPr>
            <a:spLocks noChangeArrowheads="1"/>
          </p:cNvSpPr>
          <p:nvPr/>
        </p:nvSpPr>
        <p:spPr bwMode="auto">
          <a:xfrm>
            <a:off x="2598623" y="5635049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97" name="Line 2630"/>
          <p:cNvSpPr>
            <a:spLocks noChangeShapeType="1"/>
          </p:cNvSpPr>
          <p:nvPr/>
        </p:nvSpPr>
        <p:spPr bwMode="auto">
          <a:xfrm>
            <a:off x="786204" y="2331157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8" name="Line 2656"/>
          <p:cNvSpPr>
            <a:spLocks noChangeShapeType="1"/>
          </p:cNvSpPr>
          <p:nvPr/>
        </p:nvSpPr>
        <p:spPr bwMode="auto">
          <a:xfrm>
            <a:off x="2278137" y="2342270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99" name="Text Box 280"/>
          <p:cNvSpPr txBox="1">
            <a:spLocks noChangeArrowheads="1"/>
          </p:cNvSpPr>
          <p:nvPr/>
        </p:nvSpPr>
        <p:spPr bwMode="auto">
          <a:xfrm>
            <a:off x="2483969" y="2701751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100" name="Rectangle 4"/>
          <p:cNvSpPr>
            <a:spLocks noChangeArrowheads="1"/>
          </p:cNvSpPr>
          <p:nvPr/>
        </p:nvSpPr>
        <p:spPr bwMode="auto">
          <a:xfrm>
            <a:off x="1771526" y="2867990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102" name="Rectangle 46"/>
          <p:cNvSpPr>
            <a:spLocks noChangeArrowheads="1"/>
          </p:cNvSpPr>
          <p:nvPr/>
        </p:nvSpPr>
        <p:spPr bwMode="auto">
          <a:xfrm>
            <a:off x="1877873" y="3097673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03" name="Rectangle 47"/>
          <p:cNvSpPr>
            <a:spLocks noChangeArrowheads="1"/>
          </p:cNvSpPr>
          <p:nvPr/>
        </p:nvSpPr>
        <p:spPr bwMode="auto">
          <a:xfrm>
            <a:off x="1877359" y="3316407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Rectangle 48"/>
          <p:cNvSpPr>
            <a:spLocks noChangeArrowheads="1"/>
          </p:cNvSpPr>
          <p:nvPr/>
        </p:nvSpPr>
        <p:spPr bwMode="auto">
          <a:xfrm>
            <a:off x="1877359" y="3535141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05" name="직사각형 104"/>
          <p:cNvSpPr/>
          <p:nvPr/>
        </p:nvSpPr>
        <p:spPr bwMode="auto">
          <a:xfrm>
            <a:off x="1615810" y="3371525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직사각형 105"/>
          <p:cNvSpPr/>
          <p:nvPr/>
        </p:nvSpPr>
        <p:spPr bwMode="auto">
          <a:xfrm>
            <a:off x="1615810" y="3586663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Line 2630"/>
          <p:cNvSpPr>
            <a:spLocks noChangeShapeType="1"/>
          </p:cNvSpPr>
          <p:nvPr/>
        </p:nvSpPr>
        <p:spPr bwMode="auto">
          <a:xfrm>
            <a:off x="1718487" y="3651283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14" name="Line 2630"/>
          <p:cNvSpPr>
            <a:spLocks noChangeShapeType="1"/>
          </p:cNvSpPr>
          <p:nvPr/>
        </p:nvSpPr>
        <p:spPr bwMode="auto">
          <a:xfrm>
            <a:off x="1719001" y="3419318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15" name="Rectangle 50"/>
          <p:cNvSpPr>
            <a:spLocks noChangeArrowheads="1"/>
          </p:cNvSpPr>
          <p:nvPr/>
        </p:nvSpPr>
        <p:spPr bwMode="auto">
          <a:xfrm>
            <a:off x="1877873" y="3752072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grpSp>
        <p:nvGrpSpPr>
          <p:cNvPr id="116" name="그룹 115"/>
          <p:cNvGrpSpPr/>
          <p:nvPr/>
        </p:nvGrpSpPr>
        <p:grpSpPr>
          <a:xfrm>
            <a:off x="2841448" y="5317980"/>
            <a:ext cx="1460725" cy="358022"/>
            <a:chOff x="3088516" y="5309018"/>
            <a:chExt cx="1460725" cy="358022"/>
          </a:xfrm>
        </p:grpSpPr>
        <p:sp>
          <p:nvSpPr>
            <p:cNvPr id="117" name="직사각형 116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5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6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7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8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9" name="Rectangle 104"/>
          <p:cNvSpPr>
            <a:spLocks noChangeArrowheads="1"/>
          </p:cNvSpPr>
          <p:nvPr/>
        </p:nvSpPr>
        <p:spPr bwMode="auto">
          <a:xfrm>
            <a:off x="1918066" y="5635049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0" name="직사각형 129"/>
          <p:cNvSpPr/>
          <p:nvPr/>
        </p:nvSpPr>
        <p:spPr bwMode="auto">
          <a:xfrm>
            <a:off x="2071688" y="5317980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7" name="그룹 136"/>
          <p:cNvGrpSpPr/>
          <p:nvPr/>
        </p:nvGrpSpPr>
        <p:grpSpPr>
          <a:xfrm>
            <a:off x="2147086" y="5366800"/>
            <a:ext cx="485389" cy="270580"/>
            <a:chOff x="2717182" y="5357838"/>
            <a:chExt cx="485389" cy="270580"/>
          </a:xfrm>
        </p:grpSpPr>
        <p:pic>
          <p:nvPicPr>
            <p:cNvPr id="138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9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40" name="직선 연결선 245"/>
          <p:cNvCxnSpPr>
            <a:cxnSpLocks noChangeShapeType="1"/>
            <a:stCxn id="74" idx="2"/>
            <a:endCxn id="130" idx="0"/>
          </p:cNvCxnSpPr>
          <p:nvPr/>
        </p:nvCxnSpPr>
        <p:spPr bwMode="auto">
          <a:xfrm flipH="1">
            <a:off x="2387435" y="5159348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</p:spTree>
    <p:extLst>
      <p:ext uri="{BB962C8B-B14F-4D97-AF65-F5344CB8AC3E}">
        <p14:creationId xmlns:p14="http://schemas.microsoft.com/office/powerpoint/2010/main" val="2987783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7" name="텍스트 개체 틀 1"/>
          <p:cNvSpPr txBox="1">
            <a:spLocks/>
          </p:cNvSpPr>
          <p:nvPr/>
        </p:nvSpPr>
        <p:spPr>
          <a:xfrm>
            <a:off x="558500" y="979785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en-US" altLang="ko-KR" sz="1200" dirty="0" smtClean="0">
                <a:latin typeface="맑은 고딕" pitchFamily="50" charset="-127"/>
              </a:rPr>
              <a:t>U2L </a:t>
            </a:r>
            <a:r>
              <a:rPr kumimoji="0" lang="ko-KR" altLang="en-US" sz="1200" dirty="0" smtClean="0">
                <a:latin typeface="맑은 고딕" pitchFamily="50" charset="-127"/>
              </a:rPr>
              <a:t>운영계 </a:t>
            </a:r>
            <a:r>
              <a:rPr kumimoji="0" lang="en-US" altLang="ko-KR" sz="1200" dirty="0" smtClean="0">
                <a:latin typeface="맑은 고딕" pitchFamily="50" charset="-127"/>
              </a:rPr>
              <a:t>DB </a:t>
            </a:r>
            <a:r>
              <a:rPr kumimoji="0" lang="ko-KR" altLang="en-US" sz="1200" dirty="0" smtClean="0">
                <a:latin typeface="맑은 고딕" pitchFamily="50" charset="-127"/>
              </a:rPr>
              <a:t>시스템의 </a:t>
            </a:r>
            <a:r>
              <a:rPr kumimoji="0" lang="en-US" altLang="ko-KR" sz="1200" dirty="0" smtClean="0">
                <a:latin typeface="맑은 고딕" pitchFamily="50" charset="-127"/>
              </a:rPr>
              <a:t>DBMS</a:t>
            </a:r>
            <a:r>
              <a:rPr kumimoji="0" lang="ko-KR" altLang="en-US" sz="1200" dirty="0" smtClean="0">
                <a:latin typeface="맑은 고딕" pitchFamily="50" charset="-127"/>
              </a:rPr>
              <a:t>는 </a:t>
            </a:r>
            <a:r>
              <a:rPr kumimoji="0" lang="en-US" altLang="ko-KR" sz="1200" dirty="0" smtClean="0"/>
              <a:t>Oracle DBMS 11.2.0.4 </a:t>
            </a:r>
            <a:r>
              <a:rPr kumimoji="0" lang="ko-KR" altLang="en-US" sz="1200" dirty="0" smtClean="0"/>
              <a:t>설치하고 </a:t>
            </a:r>
            <a:r>
              <a:rPr kumimoji="0" lang="en-US" altLang="ko-KR" sz="1200" dirty="0" smtClean="0"/>
              <a:t>RAC</a:t>
            </a:r>
            <a:r>
              <a:rPr kumimoji="0" lang="ko-KR" altLang="en-US" sz="1200" dirty="0" smtClean="0"/>
              <a:t>를 활용한 </a:t>
            </a:r>
            <a:r>
              <a:rPr kumimoji="0" lang="en-US" altLang="ko-KR" sz="1200" dirty="0" smtClean="0"/>
              <a:t>Active-Active HA </a:t>
            </a:r>
            <a:r>
              <a:rPr kumimoji="0" lang="ko-KR" altLang="en-US" sz="1200" dirty="0" smtClean="0"/>
              <a:t>시스템으로 구성함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/>
          </p:nvPr>
        </p:nvGraphicFramePr>
        <p:xfrm>
          <a:off x="809596" y="1773065"/>
          <a:ext cx="8679908" cy="2020144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PSMW1, PSMW2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로 동일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877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68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/oragrid/grid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822296" y="4338465"/>
          <a:ext cx="8679908" cy="1480875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TSWP1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1" name="텍스트 개체 틀 1"/>
          <p:cNvSpPr txBox="1">
            <a:spLocks/>
          </p:cNvSpPr>
          <p:nvPr/>
        </p:nvSpPr>
        <p:spPr>
          <a:xfrm>
            <a:off x="822296" y="14405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텍스트 개체 틀 1"/>
          <p:cNvSpPr txBox="1">
            <a:spLocks/>
          </p:cNvSpPr>
          <p:nvPr/>
        </p:nvSpPr>
        <p:spPr>
          <a:xfrm>
            <a:off x="822296" y="39932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개</a:t>
            </a:r>
            <a:r>
              <a:rPr kumimoji="0" lang="ko-KR" altLang="en-US" sz="1200" dirty="0">
                <a:latin typeface="맑은 고딕" pitchFamily="50" charset="-127"/>
                <a:ea typeface="맑은 고딕" pitchFamily="50" charset="-127"/>
              </a:rPr>
              <a:t>발</a:t>
            </a: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02194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접속정보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47" name="Rectangle 4"/>
          <p:cNvSpPr>
            <a:spLocks noChangeArrowheads="1"/>
          </p:cNvSpPr>
          <p:nvPr/>
        </p:nvSpPr>
        <p:spPr bwMode="auto">
          <a:xfrm>
            <a:off x="595282" y="986014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1.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149" name="Rectangle 4"/>
          <p:cNvSpPr>
            <a:spLocks noChangeArrowheads="1"/>
          </p:cNvSpPr>
          <p:nvPr/>
        </p:nvSpPr>
        <p:spPr bwMode="auto">
          <a:xfrm>
            <a:off x="595282" y="26074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개발계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416496" y="2891556"/>
          <a:ext cx="9000554" cy="1019520"/>
        </p:xfrm>
        <a:graphic>
          <a:graphicData uri="http://schemas.openxmlformats.org/drawingml/2006/table">
            <a:tbl>
              <a:tblPr/>
              <a:tblGrid>
                <a:gridCol w="539357"/>
                <a:gridCol w="1221707"/>
                <a:gridCol w="1112264"/>
                <a:gridCol w="653028"/>
                <a:gridCol w="1425425"/>
                <a:gridCol w="783636"/>
                <a:gridCol w="851054"/>
                <a:gridCol w="716211"/>
                <a:gridCol w="169787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tflb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tswp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" name="표 9"/>
          <p:cNvGraphicFramePr>
            <a:graphicFrameLocks noGrp="1"/>
          </p:cNvGraphicFramePr>
          <p:nvPr>
            <p:extLst/>
          </p:nvPr>
        </p:nvGraphicFramePr>
        <p:xfrm>
          <a:off x="416496" y="1270098"/>
          <a:ext cx="9000554" cy="1213440"/>
        </p:xfrm>
        <a:graphic>
          <a:graphicData uri="http://schemas.openxmlformats.org/drawingml/2006/table">
            <a:tbl>
              <a:tblPr/>
              <a:tblGrid>
                <a:gridCol w="365638"/>
                <a:gridCol w="828213"/>
                <a:gridCol w="754020"/>
                <a:gridCol w="442697"/>
                <a:gridCol w="966316"/>
                <a:gridCol w="966316"/>
                <a:gridCol w="966316"/>
                <a:gridCol w="966316"/>
                <a:gridCol w="531238"/>
                <a:gridCol w="576942"/>
                <a:gridCol w="485530"/>
                <a:gridCol w="115101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SCAN 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Interconnect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VIRTUAL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40.226.150.113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4052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1. </a:t>
            </a:r>
            <a:r>
              <a:rPr kumimoji="0" lang="ko-KR" altLang="en-US" sz="1600" b="1" dirty="0" smtClean="0">
                <a:latin typeface="+mj-ea"/>
                <a:ea typeface="+mj-ea"/>
              </a:rPr>
              <a:t>프로젝트 개요 </a:t>
            </a:r>
            <a:r>
              <a:rPr kumimoji="0" lang="en-US" altLang="ko-KR" sz="1600" b="1" dirty="0" smtClean="0">
                <a:latin typeface="+mj-ea"/>
                <a:ea typeface="+mj-ea"/>
              </a:rPr>
              <a:t>&gt; 1.3 </a:t>
            </a:r>
            <a:r>
              <a:rPr kumimoji="0" lang="ko-KR" altLang="en-US" sz="1600" b="1" dirty="0" smtClean="0">
                <a:latin typeface="+mj-ea"/>
                <a:ea typeface="+mj-ea"/>
              </a:rPr>
              <a:t>추진방안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1.3.1 </a:t>
            </a:r>
            <a:r>
              <a:rPr kumimoji="0" lang="ko-KR" altLang="en-US" sz="2400" b="1" dirty="0" smtClean="0">
                <a:latin typeface="+mj-ea"/>
                <a:ea typeface="+mj-ea"/>
              </a:rPr>
              <a:t>시스템 요건 </a:t>
            </a:r>
            <a:r>
              <a:rPr kumimoji="0" lang="en-US" altLang="ko-KR" sz="2400" b="1" dirty="0" smtClean="0">
                <a:latin typeface="+mj-ea"/>
                <a:ea typeface="+mj-ea"/>
              </a:rPr>
              <a:t>(2/2)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34" name="Rectangle 54"/>
          <p:cNvSpPr>
            <a:spLocks noChangeArrowheads="1"/>
          </p:cNvSpPr>
          <p:nvPr/>
        </p:nvSpPr>
        <p:spPr bwMode="auto">
          <a:xfrm>
            <a:off x="545205" y="1079610"/>
            <a:ext cx="8059243" cy="29546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246191" indent="-246191" eaLnBrk="0" latinLnBrk="0" hangingPunct="0">
              <a:lnSpc>
                <a:spcPct val="12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□ </a:t>
            </a:r>
            <a:r>
              <a:rPr lang="ko-KR" altLang="en-US" sz="16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비기능</a:t>
            </a:r>
            <a:r>
              <a:rPr lang="ko-KR" altLang="en-US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요건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35" name="AutoShape 283"/>
          <p:cNvSpPr>
            <a:spLocks noChangeArrowheads="1"/>
          </p:cNvSpPr>
          <p:nvPr/>
        </p:nvSpPr>
        <p:spPr bwMode="auto">
          <a:xfrm>
            <a:off x="1875464" y="1628800"/>
            <a:ext cx="5184576" cy="791725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100" b="1" dirty="0" smtClean="0">
                <a:latin typeface="+mn-ea"/>
                <a:sym typeface="Wingdings" pitchFamily="2" charset="2"/>
              </a:rPr>
              <a:t> 리눅스 기반 하에 다수의 </a:t>
            </a:r>
            <a:r>
              <a:rPr lang="en-US" altLang="ko-KR" sz="1100" b="1" dirty="0">
                <a:latin typeface="+mn-ea"/>
                <a:sym typeface="Wingdings" pitchFamily="2" charset="2"/>
              </a:rPr>
              <a:t>Site</a:t>
            </a:r>
            <a:r>
              <a:rPr lang="ko-KR" altLang="en-US" sz="1100" b="1" dirty="0">
                <a:latin typeface="+mn-ea"/>
                <a:sym typeface="Wingdings" pitchFamily="2" charset="2"/>
              </a:rPr>
              <a:t>에서 </a:t>
            </a:r>
            <a:r>
              <a:rPr lang="ko-KR" altLang="en-US" sz="1100" b="1" dirty="0" smtClean="0">
                <a:latin typeface="+mn-ea"/>
                <a:sym typeface="Wingdings" pitchFamily="2" charset="2"/>
              </a:rPr>
              <a:t>안정성이 </a:t>
            </a:r>
            <a:r>
              <a:rPr lang="ko-KR" altLang="en-US" sz="1100" b="1" dirty="0">
                <a:latin typeface="+mn-ea"/>
                <a:sym typeface="Wingdings" pitchFamily="2" charset="2"/>
              </a:rPr>
              <a:t>검증된 최신의 </a:t>
            </a:r>
            <a:r>
              <a:rPr lang="en-US" altLang="ko-KR" sz="1100" b="1" dirty="0">
                <a:latin typeface="+mn-ea"/>
                <a:sym typeface="Wingdings" pitchFamily="2" charset="2"/>
              </a:rPr>
              <a:t>Version </a:t>
            </a:r>
            <a:r>
              <a:rPr lang="ko-KR" altLang="en-US" sz="1100" b="1" dirty="0">
                <a:latin typeface="+mn-ea"/>
                <a:sym typeface="Wingdings" pitchFamily="2" charset="2"/>
              </a:rPr>
              <a:t>활용</a:t>
            </a:r>
          </a:p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en-US" altLang="ko-KR" sz="1100" b="1" dirty="0" smtClean="0">
                <a:latin typeface="+mn-ea"/>
                <a:sym typeface="Wingdings" pitchFamily="2" charset="2"/>
              </a:rPr>
              <a:t> EOS </a:t>
            </a:r>
            <a:r>
              <a:rPr lang="en-US" altLang="ko-KR" sz="1100" b="1" dirty="0">
                <a:latin typeface="+mn-ea"/>
                <a:sym typeface="Wingdings" pitchFamily="2" charset="2"/>
              </a:rPr>
              <a:t>(End-Of-Service)</a:t>
            </a:r>
            <a:r>
              <a:rPr lang="ko-KR" altLang="en-US" sz="1100" b="1" dirty="0">
                <a:latin typeface="+mn-ea"/>
                <a:sym typeface="Wingdings" pitchFamily="2" charset="2"/>
              </a:rPr>
              <a:t>를 고려한 </a:t>
            </a:r>
            <a:r>
              <a:rPr lang="ko-KR" altLang="en-US" sz="1100" b="1" dirty="0" smtClean="0">
                <a:latin typeface="+mn-ea"/>
                <a:sym typeface="Wingdings" pitchFamily="2" charset="2"/>
              </a:rPr>
              <a:t>상위 </a:t>
            </a:r>
            <a:r>
              <a:rPr lang="ko-KR" altLang="en-US" sz="1100" b="1" dirty="0">
                <a:latin typeface="+mn-ea"/>
                <a:sym typeface="Wingdings" pitchFamily="2" charset="2"/>
              </a:rPr>
              <a:t>버전으로 </a:t>
            </a:r>
            <a:r>
              <a:rPr lang="en-US" altLang="ko-KR" sz="1100" b="1" dirty="0">
                <a:latin typeface="+mn-ea"/>
                <a:sym typeface="Wingdings" pitchFamily="2" charset="2"/>
              </a:rPr>
              <a:t>Upgrade </a:t>
            </a:r>
            <a:r>
              <a:rPr lang="ko-KR" altLang="en-US" sz="1100" b="1" dirty="0" smtClean="0">
                <a:latin typeface="+mn-ea"/>
                <a:sym typeface="Wingdings" pitchFamily="2" charset="2"/>
              </a:rPr>
              <a:t>함</a:t>
            </a:r>
            <a:endParaRPr lang="en-US" altLang="ko-KR" sz="1100" b="1" dirty="0" smtClean="0">
              <a:latin typeface="+mn-ea"/>
              <a:sym typeface="Wingdings" pitchFamily="2" charset="2"/>
            </a:endParaRPr>
          </a:p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en-US" altLang="ko-KR" sz="1100" b="1" dirty="0">
                <a:latin typeface="+mn-ea"/>
                <a:sym typeface="Wingdings" pitchFamily="2" charset="2"/>
              </a:rPr>
              <a:t> </a:t>
            </a:r>
            <a:r>
              <a:rPr lang="en-US" altLang="ko-KR" sz="1100" b="1" dirty="0" smtClean="0">
                <a:latin typeface="+mn-ea"/>
                <a:sym typeface="Wingdings" pitchFamily="2" charset="2"/>
              </a:rPr>
              <a:t>AS-IS </a:t>
            </a:r>
            <a:r>
              <a:rPr lang="ko-KR" altLang="en-US" sz="1100" b="1" dirty="0" smtClean="0">
                <a:latin typeface="+mn-ea"/>
                <a:sym typeface="Wingdings" pitchFamily="2" charset="2"/>
              </a:rPr>
              <a:t>변경 불가 시</a:t>
            </a:r>
            <a:r>
              <a:rPr lang="en-US" altLang="ko-KR" sz="1100" b="1" dirty="0" smtClean="0">
                <a:latin typeface="+mn-ea"/>
                <a:sym typeface="Wingdings" pitchFamily="2" charset="2"/>
              </a:rPr>
              <a:t>, </a:t>
            </a:r>
            <a:r>
              <a:rPr lang="ko-KR" altLang="en-US" sz="1100" b="1" dirty="0" smtClean="0">
                <a:latin typeface="+mn-ea"/>
                <a:sym typeface="Wingdings" pitchFamily="2" charset="2"/>
              </a:rPr>
              <a:t>오픈 소스로 변경</a:t>
            </a:r>
            <a:r>
              <a:rPr lang="en-US" altLang="ko-KR" sz="1100" b="1" dirty="0" smtClean="0">
                <a:latin typeface="+mn-ea"/>
                <a:sym typeface="Wingdings" pitchFamily="2" charset="2"/>
              </a:rPr>
              <a:t>/</a:t>
            </a:r>
            <a:r>
              <a:rPr lang="ko-KR" altLang="en-US" sz="1100" b="1" dirty="0" smtClean="0">
                <a:latin typeface="+mn-ea"/>
                <a:sym typeface="Wingdings" pitchFamily="2" charset="2"/>
              </a:rPr>
              <a:t>적용함</a:t>
            </a:r>
            <a:endParaRPr lang="en-US" altLang="ko-KR" sz="1100" b="1" dirty="0">
              <a:latin typeface="+mn-ea"/>
              <a:sym typeface="Wingdings" pitchFamily="2" charset="2"/>
            </a:endParaRPr>
          </a:p>
        </p:txBody>
      </p:sp>
      <p:cxnSp>
        <p:nvCxnSpPr>
          <p:cNvPr id="36" name="AutoShape 296"/>
          <p:cNvCxnSpPr>
            <a:cxnSpLocks noChangeShapeType="1"/>
            <a:stCxn id="37" idx="3"/>
            <a:endCxn id="35" idx="1"/>
          </p:cNvCxnSpPr>
          <p:nvPr/>
        </p:nvCxnSpPr>
        <p:spPr bwMode="auto">
          <a:xfrm flipV="1">
            <a:off x="1540481" y="2024663"/>
            <a:ext cx="334983" cy="137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37" name="직사각형 36"/>
          <p:cNvSpPr/>
          <p:nvPr/>
        </p:nvSpPr>
        <p:spPr>
          <a:xfrm>
            <a:off x="489882" y="1628800"/>
            <a:ext cx="1050599" cy="792000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1200" b="1" dirty="0">
                <a:solidFill>
                  <a:schemeClr val="bg1"/>
                </a:solidFill>
                <a:latin typeface="+mn-ea"/>
              </a:rPr>
              <a:t> </a:t>
            </a:r>
            <a:r>
              <a:rPr lang="ko-KR" altLang="en-US" sz="1200" b="1" dirty="0" smtClean="0">
                <a:solidFill>
                  <a:schemeClr val="bg1"/>
                </a:solidFill>
                <a:latin typeface="+mn-ea"/>
              </a:rPr>
              <a:t>안정성</a:t>
            </a:r>
            <a:endParaRPr lang="ko-KR" altLang="en-US" sz="12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" name="AutoShape 283"/>
          <p:cNvSpPr>
            <a:spLocks noChangeArrowheads="1"/>
          </p:cNvSpPr>
          <p:nvPr/>
        </p:nvSpPr>
        <p:spPr bwMode="auto">
          <a:xfrm>
            <a:off x="1852470" y="2496321"/>
            <a:ext cx="5184576" cy="791725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100" b="1" dirty="0">
                <a:latin typeface="+mn-ea"/>
                <a:sym typeface="Wingdings" pitchFamily="2" charset="2"/>
              </a:rPr>
              <a:t> </a:t>
            </a:r>
            <a:r>
              <a:rPr lang="ko-KR" altLang="en-US" sz="1100" b="1" dirty="0">
                <a:latin typeface="+mn-ea"/>
              </a:rPr>
              <a:t>소프트웨어적으로 온라인 서비스 이중화 가능한 버전으로 </a:t>
            </a:r>
            <a:r>
              <a:rPr lang="en-US" altLang="ko-KR" sz="1100" b="1" dirty="0">
                <a:latin typeface="+mn-ea"/>
              </a:rPr>
              <a:t>Upgrade </a:t>
            </a:r>
            <a:r>
              <a:rPr lang="ko-KR" altLang="en-US" sz="1100" b="1" dirty="0" smtClean="0">
                <a:latin typeface="+mn-ea"/>
              </a:rPr>
              <a:t>함</a:t>
            </a:r>
            <a:endParaRPr lang="en-US" altLang="ko-KR" sz="1100" b="1" dirty="0" smtClean="0">
              <a:latin typeface="+mn-ea"/>
            </a:endParaRPr>
          </a:p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en-US" altLang="ko-KR" sz="1100" b="1" dirty="0">
                <a:latin typeface="+mn-ea"/>
              </a:rPr>
              <a:t> </a:t>
            </a:r>
            <a:r>
              <a:rPr lang="ko-KR" altLang="en-US" sz="1100" b="1" dirty="0" smtClean="0">
                <a:latin typeface="+mn-ea"/>
              </a:rPr>
              <a:t>하드웨어 이중화 </a:t>
            </a:r>
            <a:r>
              <a:rPr lang="en-US" altLang="ko-KR" sz="1100" b="1" dirty="0" smtClean="0">
                <a:latin typeface="+mn-ea"/>
              </a:rPr>
              <a:t>(</a:t>
            </a:r>
            <a:r>
              <a:rPr lang="ko-KR" altLang="en-US" sz="1100" b="1" dirty="0" smtClean="0">
                <a:latin typeface="+mn-ea"/>
              </a:rPr>
              <a:t>서버</a:t>
            </a:r>
            <a:r>
              <a:rPr lang="en-US" altLang="ko-KR" sz="1100" b="1" dirty="0" smtClean="0">
                <a:latin typeface="+mn-ea"/>
              </a:rPr>
              <a:t>,</a:t>
            </a:r>
            <a:r>
              <a:rPr lang="ko-KR" altLang="en-US" sz="1100" b="1" dirty="0">
                <a:latin typeface="+mn-ea"/>
              </a:rPr>
              <a:t> </a:t>
            </a:r>
            <a:r>
              <a:rPr lang="ko-KR" altLang="en-US" sz="1100" b="1" dirty="0" smtClean="0">
                <a:latin typeface="+mn-ea"/>
              </a:rPr>
              <a:t>네트워크</a:t>
            </a:r>
            <a:r>
              <a:rPr lang="en-US" altLang="ko-KR" sz="1100" b="1" dirty="0" smtClean="0">
                <a:latin typeface="+mn-ea"/>
              </a:rPr>
              <a:t>) </a:t>
            </a:r>
            <a:r>
              <a:rPr lang="ko-KR" altLang="en-US" sz="1100" b="1" dirty="0" smtClean="0">
                <a:latin typeface="+mn-ea"/>
              </a:rPr>
              <a:t>및 재해대응 </a:t>
            </a:r>
            <a:r>
              <a:rPr lang="en-US" altLang="ko-KR" sz="1100" b="1" dirty="0" smtClean="0">
                <a:latin typeface="+mn-ea"/>
              </a:rPr>
              <a:t>D/R </a:t>
            </a:r>
            <a:r>
              <a:rPr lang="ko-KR" altLang="en-US" sz="1100" b="1" dirty="0" smtClean="0">
                <a:latin typeface="+mn-ea"/>
              </a:rPr>
              <a:t>구축 </a:t>
            </a:r>
            <a:r>
              <a:rPr lang="en-US" altLang="ko-KR" sz="1100" b="1" dirty="0" smtClean="0">
                <a:latin typeface="+mn-ea"/>
              </a:rPr>
              <a:t>(</a:t>
            </a:r>
            <a:r>
              <a:rPr lang="ko-KR" altLang="en-US" sz="1100" b="1" dirty="0" smtClean="0">
                <a:latin typeface="+mn-ea"/>
              </a:rPr>
              <a:t>선택적복리후생</a:t>
            </a:r>
            <a:r>
              <a:rPr lang="en-US" altLang="ko-KR" sz="1100" b="1" dirty="0" smtClean="0">
                <a:latin typeface="+mn-ea"/>
              </a:rPr>
              <a:t>)</a:t>
            </a:r>
          </a:p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en-US" altLang="ko-KR" sz="1100" b="1" dirty="0">
                <a:latin typeface="+mn-ea"/>
              </a:rPr>
              <a:t> </a:t>
            </a:r>
            <a:r>
              <a:rPr lang="ko-KR" altLang="en-US" sz="1100" b="1" dirty="0" smtClean="0">
                <a:latin typeface="+mn-ea"/>
              </a:rPr>
              <a:t>파</a:t>
            </a:r>
            <a:r>
              <a:rPr lang="ko-KR" altLang="en-US" sz="1100" b="1" dirty="0">
                <a:latin typeface="+mn-ea"/>
              </a:rPr>
              <a:t>일 </a:t>
            </a:r>
            <a:r>
              <a:rPr lang="ko-KR" altLang="en-US" sz="1100" b="1" dirty="0" smtClean="0">
                <a:latin typeface="+mn-ea"/>
              </a:rPr>
              <a:t>및 </a:t>
            </a:r>
            <a:r>
              <a:rPr lang="en-US" altLang="ko-KR" sz="1100" b="1" dirty="0" smtClean="0">
                <a:latin typeface="+mn-ea"/>
              </a:rPr>
              <a:t>DBMS </a:t>
            </a:r>
            <a:r>
              <a:rPr lang="ko-KR" altLang="en-US" sz="1100" b="1" dirty="0" smtClean="0">
                <a:latin typeface="+mn-ea"/>
              </a:rPr>
              <a:t>백업 적용</a:t>
            </a:r>
            <a:endParaRPr lang="ko-KR" altLang="en-US" sz="1100" b="1" dirty="0">
              <a:latin typeface="+mn-ea"/>
            </a:endParaRPr>
          </a:p>
        </p:txBody>
      </p:sp>
      <p:cxnSp>
        <p:nvCxnSpPr>
          <p:cNvPr id="39" name="AutoShape 296"/>
          <p:cNvCxnSpPr>
            <a:cxnSpLocks noChangeShapeType="1"/>
            <a:stCxn id="40" idx="3"/>
            <a:endCxn id="38" idx="1"/>
          </p:cNvCxnSpPr>
          <p:nvPr/>
        </p:nvCxnSpPr>
        <p:spPr bwMode="auto">
          <a:xfrm flipV="1">
            <a:off x="1540481" y="2892184"/>
            <a:ext cx="311989" cy="137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40" name="직사각형 39"/>
          <p:cNvSpPr/>
          <p:nvPr/>
        </p:nvSpPr>
        <p:spPr>
          <a:xfrm>
            <a:off x="489882" y="2496321"/>
            <a:ext cx="1050599" cy="792000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1200" b="1" dirty="0">
                <a:solidFill>
                  <a:schemeClr val="bg1"/>
                </a:solidFill>
                <a:latin typeface="+mn-ea"/>
              </a:rPr>
              <a:t> </a:t>
            </a:r>
            <a:r>
              <a:rPr lang="ko-KR" altLang="en-US" sz="1200" b="1" dirty="0" smtClean="0">
                <a:solidFill>
                  <a:schemeClr val="bg1"/>
                </a:solidFill>
                <a:latin typeface="+mn-ea"/>
              </a:rPr>
              <a:t>가용성</a:t>
            </a:r>
            <a:endParaRPr lang="ko-KR" altLang="en-US" sz="12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1" name="AutoShape 283"/>
          <p:cNvSpPr>
            <a:spLocks noChangeArrowheads="1"/>
          </p:cNvSpPr>
          <p:nvPr/>
        </p:nvSpPr>
        <p:spPr bwMode="auto">
          <a:xfrm>
            <a:off x="1852470" y="3361261"/>
            <a:ext cx="5184576" cy="791725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100" b="1" dirty="0">
                <a:latin typeface="+mn-ea"/>
                <a:sym typeface="Wingdings" pitchFamily="2" charset="2"/>
              </a:rPr>
              <a:t> </a:t>
            </a:r>
            <a:r>
              <a:rPr lang="ko-KR" altLang="en-US" sz="1100" b="1" dirty="0" smtClean="0">
                <a:latin typeface="+mn-ea"/>
                <a:sym typeface="Wingdings" pitchFamily="2" charset="2"/>
              </a:rPr>
              <a:t>리눅스 기반의 </a:t>
            </a:r>
            <a:r>
              <a:rPr lang="ko-KR" altLang="en-US" sz="1100" b="1" dirty="0" smtClean="0">
                <a:latin typeface="+mn-ea"/>
              </a:rPr>
              <a:t>최적의 </a:t>
            </a:r>
            <a:r>
              <a:rPr lang="ko-KR" altLang="en-US" sz="1100" b="1" dirty="0">
                <a:latin typeface="+mn-ea"/>
              </a:rPr>
              <a:t>성능을 발휘 할 수 있는 </a:t>
            </a:r>
            <a:r>
              <a:rPr lang="en-US" altLang="ko-KR" sz="1100" b="1" dirty="0">
                <a:latin typeface="+mn-ea"/>
              </a:rPr>
              <a:t>Version</a:t>
            </a:r>
            <a:r>
              <a:rPr lang="ko-KR" altLang="en-US" sz="1100" b="1" dirty="0">
                <a:latin typeface="+mn-ea"/>
              </a:rPr>
              <a:t>으로 </a:t>
            </a:r>
            <a:r>
              <a:rPr lang="en-US" altLang="ko-KR" sz="1100" b="1" dirty="0">
                <a:latin typeface="+mn-ea"/>
              </a:rPr>
              <a:t>Upgrade</a:t>
            </a:r>
            <a:r>
              <a:rPr lang="ko-KR" altLang="en-US" sz="1100" b="1" dirty="0">
                <a:latin typeface="+mn-ea"/>
              </a:rPr>
              <a:t>함</a:t>
            </a:r>
          </a:p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100" b="1" dirty="0" smtClean="0">
                <a:latin typeface="+mn-ea"/>
              </a:rPr>
              <a:t> 단</a:t>
            </a:r>
            <a:r>
              <a:rPr lang="en-US" altLang="ko-KR" sz="1100" b="1" dirty="0">
                <a:latin typeface="+mn-ea"/>
              </a:rPr>
              <a:t>, </a:t>
            </a:r>
            <a:r>
              <a:rPr lang="ko-KR" altLang="en-US" sz="1100" b="1" dirty="0">
                <a:latin typeface="+mn-ea"/>
              </a:rPr>
              <a:t>주변 소프트웨어와 호환되지 않는 경우</a:t>
            </a:r>
            <a:r>
              <a:rPr lang="en-US" altLang="ko-KR" sz="1100" b="1" dirty="0">
                <a:latin typeface="+mn-ea"/>
              </a:rPr>
              <a:t>, </a:t>
            </a:r>
            <a:r>
              <a:rPr lang="ko-KR" altLang="en-US" sz="1100" b="1" dirty="0">
                <a:latin typeface="+mn-ea"/>
              </a:rPr>
              <a:t>호환되는 최신 버전으로 </a:t>
            </a:r>
            <a:r>
              <a:rPr lang="ko-KR" altLang="en-US" sz="1100" b="1" dirty="0" smtClean="0">
                <a:latin typeface="+mn-ea"/>
              </a:rPr>
              <a:t>전환</a:t>
            </a:r>
            <a:endParaRPr lang="en-US" altLang="ko-KR" sz="1100" b="1" dirty="0" smtClean="0">
              <a:latin typeface="+mn-ea"/>
            </a:endParaRPr>
          </a:p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100" b="1" dirty="0" smtClean="0">
                <a:latin typeface="+mn-ea"/>
              </a:rPr>
              <a:t> 처리성능은 </a:t>
            </a:r>
            <a:r>
              <a:rPr lang="en-US" altLang="ko-KR" sz="1100" b="1" dirty="0" smtClean="0">
                <a:latin typeface="+mn-ea"/>
              </a:rPr>
              <a:t>AS-IS</a:t>
            </a:r>
            <a:r>
              <a:rPr lang="ko-KR" altLang="en-US" sz="1100" b="1" dirty="0" smtClean="0">
                <a:latin typeface="+mn-ea"/>
              </a:rPr>
              <a:t>보다 우수한 수준으로 유지</a:t>
            </a:r>
            <a:endParaRPr lang="ko-KR" altLang="en-US" sz="1100" b="1" dirty="0">
              <a:latin typeface="+mn-ea"/>
            </a:endParaRPr>
          </a:p>
        </p:txBody>
      </p:sp>
      <p:cxnSp>
        <p:nvCxnSpPr>
          <p:cNvPr id="42" name="AutoShape 296"/>
          <p:cNvCxnSpPr>
            <a:cxnSpLocks noChangeShapeType="1"/>
            <a:stCxn id="43" idx="3"/>
            <a:endCxn id="41" idx="1"/>
          </p:cNvCxnSpPr>
          <p:nvPr/>
        </p:nvCxnSpPr>
        <p:spPr bwMode="auto">
          <a:xfrm flipV="1">
            <a:off x="1540481" y="3757124"/>
            <a:ext cx="311989" cy="137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43" name="직사각형 42"/>
          <p:cNvSpPr/>
          <p:nvPr/>
        </p:nvSpPr>
        <p:spPr>
          <a:xfrm>
            <a:off x="489882" y="3361261"/>
            <a:ext cx="1050599" cy="792000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1200" b="1" dirty="0">
                <a:solidFill>
                  <a:schemeClr val="bg1"/>
                </a:solidFill>
                <a:latin typeface="+mn-ea"/>
              </a:rPr>
              <a:t> </a:t>
            </a:r>
            <a:r>
              <a:rPr lang="ko-KR" altLang="en-US" sz="1200" b="1" dirty="0" smtClean="0">
                <a:solidFill>
                  <a:schemeClr val="bg1"/>
                </a:solidFill>
                <a:latin typeface="+mn-ea"/>
              </a:rPr>
              <a:t>성능</a:t>
            </a:r>
            <a:endParaRPr lang="ko-KR" altLang="en-US" sz="12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4" name="AutoShape 283"/>
          <p:cNvSpPr>
            <a:spLocks noChangeArrowheads="1"/>
          </p:cNvSpPr>
          <p:nvPr/>
        </p:nvSpPr>
        <p:spPr bwMode="auto">
          <a:xfrm>
            <a:off x="1852470" y="4223620"/>
            <a:ext cx="5184576" cy="791725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100" b="1" dirty="0">
                <a:latin typeface="+mn-ea"/>
                <a:sym typeface="Wingdings" pitchFamily="2" charset="2"/>
              </a:rPr>
              <a:t> </a:t>
            </a:r>
            <a:r>
              <a:rPr lang="ko-KR" altLang="en-US" sz="1100" b="1" dirty="0">
                <a:latin typeface="+mn-ea"/>
              </a:rPr>
              <a:t>동일 제품에 대해서는 단일 </a:t>
            </a:r>
            <a:r>
              <a:rPr lang="en-US" altLang="ko-KR" sz="1100" b="1" dirty="0">
                <a:latin typeface="+mn-ea"/>
              </a:rPr>
              <a:t>Version</a:t>
            </a:r>
            <a:r>
              <a:rPr lang="ko-KR" altLang="en-US" sz="1100" b="1" dirty="0">
                <a:latin typeface="+mn-ea"/>
              </a:rPr>
              <a:t>으로 통합 </a:t>
            </a:r>
            <a:r>
              <a:rPr lang="ko-KR" altLang="en-US" sz="1100" b="1" dirty="0" smtClean="0">
                <a:latin typeface="+mn-ea"/>
              </a:rPr>
              <a:t>함</a:t>
            </a:r>
            <a:endParaRPr lang="en-US" altLang="ko-KR" sz="1100" b="1" dirty="0" smtClean="0">
              <a:latin typeface="+mn-ea"/>
            </a:endParaRPr>
          </a:p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en-US" altLang="ko-KR" sz="1100" b="1" dirty="0">
                <a:latin typeface="+mn-ea"/>
              </a:rPr>
              <a:t> </a:t>
            </a:r>
            <a:r>
              <a:rPr lang="ko-KR" altLang="en-US" sz="1100" b="1" dirty="0" smtClean="0">
                <a:latin typeface="+mn-ea"/>
              </a:rPr>
              <a:t>표</a:t>
            </a:r>
            <a:r>
              <a:rPr lang="ko-KR" altLang="en-US" sz="1100" b="1" dirty="0">
                <a:latin typeface="+mn-ea"/>
              </a:rPr>
              <a:t>준 </a:t>
            </a:r>
            <a:r>
              <a:rPr lang="ko-KR" altLang="en-US" sz="1100" b="1" dirty="0" smtClean="0">
                <a:latin typeface="+mn-ea"/>
              </a:rPr>
              <a:t>변경관리 프로세스 준수</a:t>
            </a:r>
            <a:r>
              <a:rPr lang="en-US" altLang="ko-KR" sz="1100" b="1" dirty="0" smtClean="0">
                <a:latin typeface="+mn-ea"/>
              </a:rPr>
              <a:t>(ARM </a:t>
            </a:r>
            <a:r>
              <a:rPr lang="ko-KR" altLang="en-US" sz="1100" b="1" dirty="0" smtClean="0">
                <a:latin typeface="+mn-ea"/>
              </a:rPr>
              <a:t>적용</a:t>
            </a:r>
            <a:r>
              <a:rPr lang="en-US" altLang="ko-KR" sz="1100" b="1" dirty="0" smtClean="0">
                <a:latin typeface="+mn-ea"/>
              </a:rPr>
              <a:t>)</a:t>
            </a:r>
          </a:p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en-US" altLang="ko-KR" sz="1100" b="1" dirty="0">
                <a:latin typeface="+mn-ea"/>
              </a:rPr>
              <a:t> </a:t>
            </a:r>
            <a:r>
              <a:rPr lang="ko-KR" altLang="en-US" sz="1100" b="1" dirty="0" smtClean="0">
                <a:latin typeface="+mn-ea"/>
              </a:rPr>
              <a:t>하드코딩 최소화 </a:t>
            </a:r>
            <a:r>
              <a:rPr lang="en-US" altLang="ko-KR" sz="1100" b="1" dirty="0" smtClean="0">
                <a:latin typeface="+mn-ea"/>
              </a:rPr>
              <a:t>(</a:t>
            </a:r>
            <a:r>
              <a:rPr lang="ko-KR" altLang="en-US" sz="1100" b="1" dirty="0" err="1" smtClean="0">
                <a:latin typeface="+mn-ea"/>
              </a:rPr>
              <a:t>도메인명을</a:t>
            </a:r>
            <a:r>
              <a:rPr lang="ko-KR" altLang="en-US" sz="1100" b="1" dirty="0" smtClean="0">
                <a:latin typeface="+mn-ea"/>
              </a:rPr>
              <a:t> 이용한 환경설정</a:t>
            </a:r>
            <a:r>
              <a:rPr lang="en-US" altLang="ko-KR" sz="1100" b="1" dirty="0" smtClean="0">
                <a:latin typeface="+mn-ea"/>
              </a:rPr>
              <a:t>)</a:t>
            </a:r>
            <a:endParaRPr lang="ko-KR" altLang="en-US" sz="1100" b="1" dirty="0">
              <a:latin typeface="+mn-ea"/>
            </a:endParaRPr>
          </a:p>
        </p:txBody>
      </p:sp>
      <p:cxnSp>
        <p:nvCxnSpPr>
          <p:cNvPr id="45" name="AutoShape 296"/>
          <p:cNvCxnSpPr>
            <a:cxnSpLocks noChangeShapeType="1"/>
            <a:stCxn id="46" idx="3"/>
            <a:endCxn id="44" idx="1"/>
          </p:cNvCxnSpPr>
          <p:nvPr/>
        </p:nvCxnSpPr>
        <p:spPr bwMode="auto">
          <a:xfrm flipV="1">
            <a:off x="1540481" y="4619483"/>
            <a:ext cx="311989" cy="137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46" name="직사각형 45"/>
          <p:cNvSpPr/>
          <p:nvPr/>
        </p:nvSpPr>
        <p:spPr>
          <a:xfrm>
            <a:off x="489882" y="4223620"/>
            <a:ext cx="1050599" cy="792000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1200" b="1" dirty="0" smtClean="0">
                <a:solidFill>
                  <a:schemeClr val="bg1"/>
                </a:solidFill>
                <a:latin typeface="+mn-ea"/>
              </a:rPr>
              <a:t>운영 효율화</a:t>
            </a:r>
            <a:endParaRPr lang="ko-KR" altLang="en-US" sz="12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AutoShape 283"/>
          <p:cNvSpPr>
            <a:spLocks noChangeArrowheads="1"/>
          </p:cNvSpPr>
          <p:nvPr/>
        </p:nvSpPr>
        <p:spPr bwMode="auto">
          <a:xfrm>
            <a:off x="1852470" y="5083397"/>
            <a:ext cx="5184576" cy="791725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100" b="1" dirty="0">
                <a:latin typeface="+mn-ea"/>
                <a:sym typeface="Wingdings" pitchFamily="2" charset="2"/>
              </a:rPr>
              <a:t> </a:t>
            </a:r>
            <a:r>
              <a:rPr lang="ko-KR" altLang="en-US" sz="1100" b="1" dirty="0">
                <a:latin typeface="+mn-ea"/>
              </a:rPr>
              <a:t>업무 패키지는 서버통합에 따른 변경범위 최소화를 위해 </a:t>
            </a:r>
            <a:endParaRPr lang="en-US" altLang="ko-KR" sz="1100" b="1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ko-KR" sz="1100" b="1" dirty="0">
                <a:latin typeface="+mn-ea"/>
              </a:rPr>
              <a:t> </a:t>
            </a:r>
            <a:r>
              <a:rPr lang="en-US" altLang="ko-KR" sz="1100" b="1" dirty="0" smtClean="0">
                <a:latin typeface="+mn-ea"/>
              </a:rPr>
              <a:t> </a:t>
            </a:r>
            <a:r>
              <a:rPr lang="ko-KR" altLang="en-US" sz="1100" b="1" dirty="0" smtClean="0">
                <a:latin typeface="+mn-ea"/>
              </a:rPr>
              <a:t>현 </a:t>
            </a:r>
            <a:r>
              <a:rPr lang="ko-KR" altLang="en-US" sz="1100" b="1" dirty="0">
                <a:latin typeface="+mn-ea"/>
              </a:rPr>
              <a:t>버전 유지를 원칙으로 함</a:t>
            </a:r>
          </a:p>
        </p:txBody>
      </p:sp>
      <p:cxnSp>
        <p:nvCxnSpPr>
          <p:cNvPr id="48" name="AutoShape 296"/>
          <p:cNvCxnSpPr>
            <a:cxnSpLocks noChangeShapeType="1"/>
            <a:stCxn id="49" idx="3"/>
            <a:endCxn id="47" idx="1"/>
          </p:cNvCxnSpPr>
          <p:nvPr/>
        </p:nvCxnSpPr>
        <p:spPr bwMode="auto">
          <a:xfrm flipV="1">
            <a:off x="1540481" y="5479260"/>
            <a:ext cx="311989" cy="137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sp>
        <p:nvSpPr>
          <p:cNvPr id="49" name="직사각형 48"/>
          <p:cNvSpPr/>
          <p:nvPr/>
        </p:nvSpPr>
        <p:spPr>
          <a:xfrm>
            <a:off x="489882" y="5083397"/>
            <a:ext cx="1050599" cy="792000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1200" b="1" dirty="0" smtClean="0">
                <a:solidFill>
                  <a:schemeClr val="bg1"/>
                </a:solidFill>
                <a:latin typeface="+mn-ea"/>
              </a:rPr>
              <a:t>기타</a:t>
            </a:r>
            <a:endParaRPr lang="ko-KR" altLang="en-US" sz="12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7362513" y="1638325"/>
            <a:ext cx="2047321" cy="79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latinLnBrk="0">
              <a:buFont typeface="Wingdings" panose="05000000000000000000" pitchFamily="2" charset="2"/>
              <a:buChar char="§"/>
            </a:pPr>
            <a:r>
              <a:rPr lang="ko-KR" altLang="en-US" sz="1100" b="1" dirty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1100" b="1" dirty="0" smtClean="0">
                <a:solidFill>
                  <a:schemeClr val="tx1"/>
                </a:solidFill>
                <a:latin typeface="+mn-ea"/>
              </a:rPr>
              <a:t>O/S : Linux 4.1.12</a:t>
            </a:r>
          </a:p>
          <a:p>
            <a:pPr marL="171450" indent="-171450" latinLnBrk="0">
              <a:buFont typeface="Wingdings" panose="05000000000000000000" pitchFamily="2" charset="2"/>
              <a:buChar char="§"/>
            </a:pPr>
            <a:r>
              <a:rPr lang="en-US" altLang="ko-KR" sz="1100" b="1" dirty="0" smtClean="0">
                <a:solidFill>
                  <a:schemeClr val="tx1"/>
                </a:solidFill>
                <a:latin typeface="+mn-ea"/>
              </a:rPr>
              <a:t>Java : </a:t>
            </a:r>
            <a:r>
              <a:rPr lang="en-US" altLang="ko-KR" sz="1100" b="1" dirty="0" err="1" smtClean="0">
                <a:solidFill>
                  <a:schemeClr val="tx1"/>
                </a:solidFill>
                <a:latin typeface="+mn-ea"/>
              </a:rPr>
              <a:t>ver</a:t>
            </a:r>
            <a:r>
              <a:rPr lang="en-US" altLang="ko-KR" sz="1100" b="1" dirty="0" smtClean="0">
                <a:solidFill>
                  <a:schemeClr val="tx1"/>
                </a:solidFill>
                <a:latin typeface="+mn-ea"/>
              </a:rPr>
              <a:t> 1.8.0_121</a:t>
            </a:r>
            <a:endParaRPr lang="ko-KR" altLang="en-US" sz="11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7362513" y="2505846"/>
            <a:ext cx="2047321" cy="79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latinLnBrk="0">
              <a:buFont typeface="Wingdings" panose="05000000000000000000" pitchFamily="2" charset="2"/>
              <a:buChar char="§"/>
            </a:pPr>
            <a:r>
              <a:rPr lang="en-US" altLang="ko-KR" sz="1100" b="1" dirty="0" smtClean="0">
                <a:solidFill>
                  <a:schemeClr val="tx1"/>
                </a:solidFill>
                <a:latin typeface="+mn-ea"/>
              </a:rPr>
              <a:t>WEB : Apache 2.4.6(SLB)</a:t>
            </a:r>
          </a:p>
          <a:p>
            <a:pPr marL="171450" indent="-171450" latinLnBrk="0">
              <a:buFont typeface="Wingdings" panose="05000000000000000000" pitchFamily="2" charset="2"/>
              <a:buChar char="§"/>
            </a:pPr>
            <a:r>
              <a:rPr lang="en-US" altLang="ko-KR" sz="1100" b="1" dirty="0" smtClean="0">
                <a:solidFill>
                  <a:schemeClr val="tx1"/>
                </a:solidFill>
                <a:latin typeface="+mn-ea"/>
              </a:rPr>
              <a:t>WAS : JBOSS EAP 7.0(Cluster)</a:t>
            </a:r>
          </a:p>
          <a:p>
            <a:pPr marL="171450" indent="-171450" latinLnBrk="0">
              <a:buFont typeface="Wingdings" panose="05000000000000000000" pitchFamily="2" charset="2"/>
              <a:buChar char="§"/>
            </a:pPr>
            <a:r>
              <a:rPr lang="en-US" altLang="ko-KR" sz="1100" b="1" dirty="0" smtClean="0">
                <a:solidFill>
                  <a:schemeClr val="tx1"/>
                </a:solidFill>
                <a:latin typeface="+mn-ea"/>
              </a:rPr>
              <a:t>DBMS : Oracle 12c(RAC)</a:t>
            </a:r>
            <a:endParaRPr lang="ko-KR" altLang="en-US" sz="11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7362513" y="3370786"/>
            <a:ext cx="2047321" cy="79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latinLnBrk="0">
              <a:buFont typeface="Wingdings" panose="05000000000000000000" pitchFamily="2" charset="2"/>
              <a:buChar char="§"/>
            </a:pPr>
            <a:r>
              <a:rPr lang="ko-KR" altLang="en-US" sz="1100" b="1" dirty="0" smtClean="0">
                <a:solidFill>
                  <a:schemeClr val="tx1"/>
                </a:solidFill>
                <a:latin typeface="+mn-ea"/>
              </a:rPr>
              <a:t>각 시스템 목표 성능을 성능테스트 검증완료</a:t>
            </a:r>
            <a:endParaRPr lang="ko-KR" altLang="en-US" sz="11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7362513" y="4233145"/>
            <a:ext cx="2047321" cy="79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latinLnBrk="0">
              <a:buFont typeface="Wingdings" panose="05000000000000000000" pitchFamily="2" charset="2"/>
              <a:buChar char="§"/>
            </a:pPr>
            <a:r>
              <a:rPr lang="en-US" altLang="ko-KR" sz="1100" b="1" dirty="0" smtClean="0">
                <a:solidFill>
                  <a:schemeClr val="tx1"/>
                </a:solidFill>
                <a:latin typeface="+mn-ea"/>
              </a:rPr>
              <a:t>ARM </a:t>
            </a:r>
            <a:r>
              <a:rPr lang="ko-KR" altLang="en-US" sz="1100" b="1" dirty="0" smtClean="0">
                <a:solidFill>
                  <a:schemeClr val="tx1"/>
                </a:solidFill>
                <a:latin typeface="+mn-ea"/>
              </a:rPr>
              <a:t>적용</a:t>
            </a:r>
            <a:r>
              <a:rPr lang="en-US" altLang="ko-KR" sz="1100" b="1" dirty="0" smtClean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1100" b="1" dirty="0" smtClean="0">
                <a:solidFill>
                  <a:schemeClr val="tx1"/>
                </a:solidFill>
                <a:latin typeface="+mn-ea"/>
              </a:rPr>
              <a:t>총무 현행유지</a:t>
            </a:r>
            <a:r>
              <a:rPr lang="en-US" altLang="ko-KR" sz="1100" b="1" dirty="0" smtClean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171450" indent="-171450" latinLnBrk="0">
              <a:buFont typeface="Wingdings" panose="05000000000000000000" pitchFamily="2" charset="2"/>
              <a:buChar char="§"/>
            </a:pPr>
            <a:r>
              <a:rPr lang="ko-KR" altLang="en-US" sz="1100" b="1" dirty="0" smtClean="0">
                <a:solidFill>
                  <a:schemeClr val="tx1"/>
                </a:solidFill>
                <a:latin typeface="+mn-ea"/>
              </a:rPr>
              <a:t>도메인 적용</a:t>
            </a:r>
            <a:endParaRPr lang="ko-KR" altLang="en-US" sz="11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7362513" y="5092922"/>
            <a:ext cx="2047321" cy="79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latinLnBrk="0">
              <a:buFont typeface="Wingdings" panose="05000000000000000000" pitchFamily="2" charset="2"/>
              <a:buChar char="§"/>
            </a:pPr>
            <a:r>
              <a:rPr lang="ko-KR" altLang="en-US" sz="1100" b="1" dirty="0" smtClean="0">
                <a:solidFill>
                  <a:schemeClr val="tx1"/>
                </a:solidFill>
                <a:latin typeface="+mn-ea"/>
              </a:rPr>
              <a:t>기타</a:t>
            </a:r>
            <a:endParaRPr lang="ko-KR" altLang="en-US" sz="1100" b="1" dirty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24" name="AutoShape 296"/>
          <p:cNvCxnSpPr>
            <a:cxnSpLocks noChangeShapeType="1"/>
            <a:stCxn id="35" idx="3"/>
          </p:cNvCxnSpPr>
          <p:nvPr/>
        </p:nvCxnSpPr>
        <p:spPr bwMode="auto">
          <a:xfrm>
            <a:off x="7060040" y="2024663"/>
            <a:ext cx="349449" cy="1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cxnSp>
        <p:nvCxnSpPr>
          <p:cNvPr id="25" name="AutoShape 296"/>
          <p:cNvCxnSpPr>
            <a:cxnSpLocks noChangeShapeType="1"/>
            <a:stCxn id="38" idx="3"/>
          </p:cNvCxnSpPr>
          <p:nvPr/>
        </p:nvCxnSpPr>
        <p:spPr bwMode="auto">
          <a:xfrm>
            <a:off x="7037046" y="2892184"/>
            <a:ext cx="349449" cy="1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cxnSp>
        <p:nvCxnSpPr>
          <p:cNvPr id="26" name="AutoShape 296"/>
          <p:cNvCxnSpPr>
            <a:cxnSpLocks noChangeShapeType="1"/>
            <a:stCxn id="41" idx="3"/>
          </p:cNvCxnSpPr>
          <p:nvPr/>
        </p:nvCxnSpPr>
        <p:spPr bwMode="auto">
          <a:xfrm>
            <a:off x="7037046" y="3757124"/>
            <a:ext cx="349449" cy="1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cxnSp>
        <p:nvCxnSpPr>
          <p:cNvPr id="27" name="AutoShape 296"/>
          <p:cNvCxnSpPr>
            <a:cxnSpLocks noChangeShapeType="1"/>
            <a:stCxn id="44" idx="3"/>
          </p:cNvCxnSpPr>
          <p:nvPr/>
        </p:nvCxnSpPr>
        <p:spPr bwMode="auto">
          <a:xfrm>
            <a:off x="7037046" y="4619483"/>
            <a:ext cx="349449" cy="1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  <p:cxnSp>
        <p:nvCxnSpPr>
          <p:cNvPr id="28" name="AutoShape 296"/>
          <p:cNvCxnSpPr>
            <a:cxnSpLocks noChangeShapeType="1"/>
            <a:stCxn id="47" idx="3"/>
          </p:cNvCxnSpPr>
          <p:nvPr/>
        </p:nvCxnSpPr>
        <p:spPr bwMode="auto">
          <a:xfrm>
            <a:off x="7037046" y="5479260"/>
            <a:ext cx="349449" cy="1"/>
          </a:xfrm>
          <a:prstGeom prst="straightConnector1">
            <a:avLst/>
          </a:prstGeom>
          <a:noFill/>
          <a:ln w="19050">
            <a:solidFill>
              <a:srgbClr val="339966"/>
            </a:solidFill>
            <a:prstDash val="sysDot"/>
            <a:round/>
            <a:headEnd type="oval" w="med" len="med"/>
            <a:tailEnd type="triangle" w="lg" len="med"/>
          </a:ln>
        </p:spPr>
      </p:cxnSp>
    </p:spTree>
    <p:extLst>
      <p:ext uri="{BB962C8B-B14F-4D97-AF65-F5344CB8AC3E}">
        <p14:creationId xmlns:p14="http://schemas.microsoft.com/office/powerpoint/2010/main" val="583831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스마트워크플레이스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</a:t>
            </a:r>
            <a:r>
              <a:rPr lang="en-US" altLang="ko-KR" sz="800" b="1" dirty="0" smtClean="0"/>
              <a:t>– pitcdb0a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6" name="Group 1204"/>
          <p:cNvGraphicFramePr>
            <a:graphicFrameLocks noGrp="1"/>
          </p:cNvGraphicFramePr>
          <p:nvPr>
            <p:extLst/>
          </p:nvPr>
        </p:nvGraphicFramePr>
        <p:xfrm>
          <a:off x="482299" y="1628052"/>
          <a:ext cx="8787113" cy="4224918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84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3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pitcdb0a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및 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System 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작업용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/ctrm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Control-M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/wo1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99G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스마트워크플레이스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총무지원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임직원 알뜰시장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/mapper/srvg00-lvol4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이마켓플레이스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90350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스마트워크플레이스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pitcdb0b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Group 1204"/>
          <p:cNvGraphicFramePr>
            <a:graphicFrameLocks noGrp="1"/>
          </p:cNvGraphicFramePr>
          <p:nvPr>
            <p:extLst/>
          </p:nvPr>
        </p:nvGraphicFramePr>
        <p:xfrm>
          <a:off x="482299" y="1649591"/>
          <a:ext cx="8787113" cy="4096034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77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19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pitcdb0b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/boot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1015M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148G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586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개발계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개</a:t>
            </a:r>
            <a:r>
              <a:rPr lang="ko-KR" altLang="en-US" sz="800" b="1" dirty="0"/>
              <a:t>발</a:t>
            </a:r>
            <a:r>
              <a:rPr lang="ko-KR" altLang="en-US" sz="800" b="1" dirty="0" smtClean="0"/>
              <a:t>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ticodb01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579430" y="1612019"/>
          <a:ext cx="8780469" cy="4293481"/>
        </p:xfrm>
        <a:graphic>
          <a:graphicData uri="http://schemas.openxmlformats.org/drawingml/2006/table">
            <a:tbl>
              <a:tblPr/>
              <a:tblGrid>
                <a:gridCol w="1013056"/>
                <a:gridCol w="1699646"/>
                <a:gridCol w="780697"/>
                <a:gridCol w="780697"/>
                <a:gridCol w="4506373"/>
              </a:tblGrid>
              <a:tr h="264576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파일시스템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 여부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용량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GB)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169314">
                <a:tc rowSpan="19"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Ext' 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Storage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DAS/SAN)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/ora11itc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ORACLE_BASE - /ora11itc/base ,  ORACLE_HOME - /ora11itc/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GRID_BASE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/base ,  GRID_HOME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/grid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178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/raw devices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1062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 Data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각 시스템 별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Directory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추후 확정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Wipver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(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이마켓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알뜰시장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법인구매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580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211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TEZWELL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136 G,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76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SMSDEV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총무구매지원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4855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2480 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/ora_arch_tflb1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10.4G / 57G)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/ora_arch_titc1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인터넷공통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(dbdev01 : 1.3G / 41G)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/ora_arch_tsmw1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모바일경영대시보드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/sv1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/wo1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총무지원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임직원 알뜰시장 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e-Marketplace 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3rd vendor S/W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110G / 167G)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NetBackup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(20)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넷백업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로그 저장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48G / 83G)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어플리케이션 로그 저장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일반사용자 </a:t>
                      </a:r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홈디렉토리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/syswork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시스템관리자 작업공간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file system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Root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0487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스마트워크플레이스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/ </a:t>
            </a:r>
            <a:r>
              <a:rPr lang="ko-KR" altLang="en-US" sz="1400" b="1" dirty="0" smtClean="0"/>
              <a:t>개발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</a:t>
            </a:r>
            <a:r>
              <a:rPr lang="en-US" altLang="ko-KR" sz="1400" b="1" dirty="0" smtClean="0"/>
              <a:t>OS</a:t>
            </a:r>
            <a:r>
              <a:rPr lang="ko-KR" altLang="en-US" sz="1400" b="1" dirty="0" smtClean="0"/>
              <a:t> 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5" name="텍스트 개체 틀 4"/>
          <p:cNvSpPr txBox="1">
            <a:spLocks/>
          </p:cNvSpPr>
          <p:nvPr/>
        </p:nvSpPr>
        <p:spPr>
          <a:xfrm>
            <a:off x="596600" y="1426557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O/S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6" name="TextBox 1"/>
          <p:cNvSpPr txBox="1"/>
          <p:nvPr/>
        </p:nvSpPr>
        <p:spPr>
          <a:xfrm>
            <a:off x="704820" y="1746874"/>
            <a:ext cx="7715304" cy="1477328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uname -a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pitcdb0a 4.1.12-94.3.5.el7uek.x86_64 #2 SMP Wed May 24 08:36:18 PDT 2017 x86_64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smtClean="0">
                <a:solidFill>
                  <a:srgbClr val="000000"/>
                </a:solidFill>
              </a:rPr>
              <a:t>GNU/Linux</a:t>
            </a:r>
          </a:p>
          <a:p>
            <a:endParaRPr lang="en-US" altLang="ko-KR" sz="1000" dirty="0" smtClean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cat /proc/version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version 4.1.12-94.3.5.el7uek.x86_64 (</a:t>
            </a:r>
            <a:r>
              <a:rPr lang="en-US" altLang="ko-KR" sz="1000" dirty="0" err="1">
                <a:solidFill>
                  <a:srgbClr val="000000"/>
                </a:solidFill>
              </a:rPr>
              <a:t>mockbuild</a:t>
            </a:r>
            <a:r>
              <a:rPr lang="en-US" altLang="ko-KR" sz="1000" dirty="0">
                <a:solidFill>
                  <a:srgbClr val="000000"/>
                </a:solidFill>
              </a:rPr>
              <a:t>@) (</a:t>
            </a:r>
            <a:r>
              <a:rPr lang="en-US" altLang="ko-KR" sz="1000" dirty="0" err="1">
                <a:solidFill>
                  <a:srgbClr val="000000"/>
                </a:solidFill>
              </a:rPr>
              <a:t>gcc</a:t>
            </a:r>
            <a:r>
              <a:rPr lang="en-US" altLang="ko-KR" sz="1000" dirty="0">
                <a:solidFill>
                  <a:srgbClr val="000000"/>
                </a:solidFill>
              </a:rPr>
              <a:t> version 4.8.5 20150623 (Red Hat 4.8.5-11) (GCC) ) #2 SMP Thu Feb 23 18:25:45 PST </a:t>
            </a:r>
            <a:r>
              <a:rPr lang="en-US" altLang="ko-KR" sz="1000" dirty="0" smtClean="0">
                <a:solidFill>
                  <a:srgbClr val="000000"/>
                </a:solidFill>
              </a:rPr>
              <a:t>2017</a:t>
            </a:r>
          </a:p>
          <a:p>
            <a:endParaRPr lang="en-US" altLang="ko-KR" sz="1000" dirty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rpm </a:t>
            </a:r>
            <a:r>
              <a:rPr lang="en-US" altLang="ko-KR" sz="1000" dirty="0">
                <a:solidFill>
                  <a:srgbClr val="000000"/>
                </a:solidFill>
              </a:rPr>
              <a:t>-qa | grep oraclelinux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oraclelinux-release-7.2-1.0.5.el7.x86_64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  <p:sp>
        <p:nvSpPr>
          <p:cNvPr id="67" name="텍스트 개체 틀 4"/>
          <p:cNvSpPr txBox="1">
            <a:spLocks/>
          </p:cNvSpPr>
          <p:nvPr/>
        </p:nvSpPr>
        <p:spPr>
          <a:xfrm>
            <a:off x="596600" y="3862289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Java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704820" y="4182606"/>
            <a:ext cx="7715304" cy="707886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java </a:t>
            </a:r>
            <a:r>
              <a:rPr lang="en-US" altLang="ko-KR" sz="1000" dirty="0">
                <a:solidFill>
                  <a:srgbClr val="000000"/>
                </a:solidFill>
              </a:rPr>
              <a:t>-version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version "1.8.0_121"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Java(TM) SE Runtime Environment (build 1.8.0_121-b13)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HotSpot(TM) 64-Bit Server VM (build 25.121-b13, mixed mode)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021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스마트워크플레이스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554530" y="1399016"/>
          <a:ext cx="8536015" cy="1369586"/>
        </p:xfrm>
        <a:graphic>
          <a:graphicData uri="http://schemas.openxmlformats.org/drawingml/2006/table">
            <a:tbl>
              <a:tblPr/>
              <a:tblGrid>
                <a:gridCol w="510038"/>
                <a:gridCol w="1152128"/>
                <a:gridCol w="5604982"/>
                <a:gridCol w="1268867"/>
              </a:tblGrid>
              <a:tr h="28299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OCR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vote</a:t>
                      </a: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77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554530" y="2890174"/>
          <a:ext cx="8536015" cy="2892088"/>
        </p:xfrm>
        <a:graphic>
          <a:graphicData uri="http://schemas.openxmlformats.org/drawingml/2006/table">
            <a:tbl>
              <a:tblPr/>
              <a:tblGrid>
                <a:gridCol w="510038"/>
                <a:gridCol w="1157932"/>
                <a:gridCol w="5600700"/>
                <a:gridCol w="1267345"/>
              </a:tblGrid>
              <a:tr h="1638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Tablespace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716960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SYSTEM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/rsys01_PITC001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/rsys01_PITC002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/rsys01_PITC003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/rsys01_PITC004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b="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5</a:t>
                      </a:r>
                      <a:endParaRPr lang="ko-KR" altLang="ko-KR" sz="900" b="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78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SYSAUX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en-US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UNDOTBS1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UNDOTBS2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USERS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/rdat01_PITC0001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/rdat01_PITC0004</a:t>
                      </a:r>
                      <a:endParaRPr lang="ko-KR" altLang="ko-KR" sz="9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4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TEMP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/rtemp10_PITC024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240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7920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스마트워크플레이스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554530" y="2806426"/>
          <a:ext cx="8574694" cy="2581304"/>
        </p:xfrm>
        <a:graphic>
          <a:graphicData uri="http://schemas.openxmlformats.org/drawingml/2006/table">
            <a:tbl>
              <a:tblPr/>
              <a:tblGrid>
                <a:gridCol w="486870"/>
                <a:gridCol w="1193800"/>
                <a:gridCol w="5575300"/>
                <a:gridCol w="1318724"/>
              </a:tblGrid>
              <a:tr h="2917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Redo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</a:t>
                      </a:r>
                      <a:endParaRPr lang="ko-KR" altLang="en-US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Member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72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554530" y="1400160"/>
          <a:ext cx="8536015" cy="1190002"/>
        </p:xfrm>
        <a:graphic>
          <a:graphicData uri="http://schemas.openxmlformats.org/drawingml/2006/table">
            <a:tbl>
              <a:tblPr/>
              <a:tblGrid>
                <a:gridCol w="499570"/>
                <a:gridCol w="1181100"/>
                <a:gridCol w="5586478"/>
                <a:gridCol w="1268867"/>
              </a:tblGrid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Control 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File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486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5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65267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4. </a:t>
            </a:r>
            <a:r>
              <a:rPr kumimoji="0" lang="ko-KR" altLang="en-US" sz="1600" b="1" dirty="0" smtClean="0"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4</a:t>
            </a:r>
            <a:r>
              <a:rPr kumimoji="0" lang="en-US" sz="2400" b="1" dirty="0" smtClean="0">
                <a:latin typeface="+mj-ea"/>
                <a:ea typeface="+mj-ea"/>
              </a:rPr>
              <a:t>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텍스트 개체 틀 4"/>
          <p:cNvSpPr txBox="1">
            <a:spLocks/>
          </p:cNvSpPr>
          <p:nvPr/>
        </p:nvSpPr>
        <p:spPr>
          <a:xfrm>
            <a:off x="554530" y="965463"/>
            <a:ext cx="4435310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en-US" altLang="ko-KR" sz="1400" b="1" dirty="0" smtClean="0"/>
              <a:t>User group</a:t>
            </a:r>
            <a:r>
              <a:rPr lang="ko-KR" altLang="en-US" sz="1400" b="1" dirty="0" smtClean="0"/>
              <a:t>  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</a:t>
            </a:r>
            <a:r>
              <a:rPr lang="ko-KR" altLang="en-US" sz="1400" b="1" dirty="0"/>
              <a:t>영 </a:t>
            </a:r>
            <a:r>
              <a:rPr lang="en-US" altLang="ko-KR" sz="1400" b="1" dirty="0"/>
              <a:t>DB) </a:t>
            </a:r>
            <a:r>
              <a:rPr lang="en-US" altLang="ko-KR" sz="1400" b="1" dirty="0" smtClean="0"/>
              <a:t>– pitcdb0a, pitcdb0b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495300" y="1476400"/>
          <a:ext cx="8915400" cy="3174640"/>
        </p:xfrm>
        <a:graphic>
          <a:graphicData uri="http://schemas.openxmlformats.org/drawingml/2006/table">
            <a:tbl>
              <a:tblPr/>
              <a:tblGrid>
                <a:gridCol w="589305"/>
                <a:gridCol w="360404"/>
                <a:gridCol w="365399"/>
                <a:gridCol w="511558"/>
                <a:gridCol w="950037"/>
                <a:gridCol w="803877"/>
                <a:gridCol w="1388515"/>
                <a:gridCol w="2033928"/>
                <a:gridCol w="1912377"/>
              </a:tblGrid>
              <a:tr h="301600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계정명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group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home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shell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crs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(grid)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listener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및 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(user) process fork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oracle(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RAC, Single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서버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ora11XXX -&gt; XXX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SID)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504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rp 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Aid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유저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Control-M Agent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075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336846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2400" b="1" dirty="0" smtClean="0"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6868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직사각형 189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8"/>
            <a:ext cx="9438217" cy="53099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err="1" smtClean="0">
                <a:ea typeface="맑은 고딕" pitchFamily="50" charset="-127"/>
              </a:rPr>
              <a:t>정보</a:t>
            </a:r>
            <a:r>
              <a:rPr lang="ko-KR" altLang="en-US" sz="1400" dirty="0" err="1">
                <a:ea typeface="맑은 고딕" pitchFamily="50" charset="-127"/>
              </a:rPr>
              <a:t>계</a:t>
            </a:r>
            <a:r>
              <a:rPr lang="ko-KR" altLang="en-US" sz="1400" dirty="0">
                <a:ea typeface="맑은 고딕" pitchFamily="50" charset="-127"/>
              </a:rPr>
              <a:t> </a:t>
            </a:r>
            <a:r>
              <a:rPr lang="en-US" altLang="ko-KR" sz="1400" dirty="0" smtClean="0">
                <a:ea typeface="맑은 고딕" pitchFamily="50" charset="-127"/>
              </a:rPr>
              <a:t>BI </a:t>
            </a:r>
            <a:r>
              <a:rPr lang="ko-KR" altLang="en-US" sz="1400" dirty="0" smtClean="0">
                <a:ea typeface="맑은 고딕" pitchFamily="50" charset="-127"/>
              </a:rPr>
              <a:t>시스템</a:t>
            </a:r>
            <a:r>
              <a:rPr lang="en-US" altLang="ko-KR" sz="1400" dirty="0" smtClean="0">
                <a:ea typeface="맑은 고딕" pitchFamily="50" charset="-127"/>
              </a:rPr>
              <a:t>(</a:t>
            </a:r>
            <a:r>
              <a:rPr lang="ko-KR" altLang="en-US" sz="1400" dirty="0" err="1" smtClean="0">
                <a:ea typeface="맑은 고딕" pitchFamily="50" charset="-127"/>
              </a:rPr>
              <a:t>경영대쉬보드</a:t>
            </a:r>
            <a:r>
              <a:rPr lang="ko-KR" altLang="en-US" sz="1400" dirty="0" smtClean="0">
                <a:ea typeface="맑은 고딕" pitchFamily="50" charset="-127"/>
              </a:rPr>
              <a:t> </a:t>
            </a:r>
            <a:r>
              <a:rPr lang="en-US" altLang="ko-KR" sz="1400" dirty="0" smtClean="0">
                <a:ea typeface="맑은 고딕" pitchFamily="50" charset="-127"/>
              </a:rPr>
              <a:t>Report)</a:t>
            </a:r>
            <a:r>
              <a:rPr lang="ko-KR" altLang="en-US" sz="1400" dirty="0" smtClean="0">
                <a:ea typeface="맑은 고딕" pitchFamily="50" charset="-127"/>
              </a:rPr>
              <a:t>과 연계를 통해 </a:t>
            </a:r>
            <a:r>
              <a:rPr lang="ko-KR" altLang="en-US" sz="1400" dirty="0" err="1" smtClean="0">
                <a:ea typeface="맑은 고딕" pitchFamily="50" charset="-127"/>
              </a:rPr>
              <a:t>정보계</a:t>
            </a:r>
            <a:r>
              <a:rPr lang="ko-KR" altLang="en-US" sz="1400" dirty="0" smtClean="0">
                <a:ea typeface="맑은 고딕" pitchFamily="50" charset="-127"/>
              </a:rPr>
              <a:t> </a:t>
            </a:r>
            <a:r>
              <a:rPr lang="ko-KR" altLang="en-US" sz="1400" dirty="0" err="1" smtClean="0">
                <a:ea typeface="맑은 고딕" pitchFamily="50" charset="-127"/>
              </a:rPr>
              <a:t>대시보드</a:t>
            </a:r>
            <a:r>
              <a:rPr lang="ko-KR" altLang="en-US" sz="1400" dirty="0" smtClean="0">
                <a:ea typeface="맑은 고딕" pitchFamily="50" charset="-127"/>
              </a:rPr>
              <a:t> 정보를 경영진에게 </a:t>
            </a:r>
            <a:r>
              <a:rPr lang="ko-KR" altLang="en-US" sz="1400" dirty="0" err="1" smtClean="0">
                <a:ea typeface="맑은 고딕" pitchFamily="50" charset="-127"/>
              </a:rPr>
              <a:t>모바일로</a:t>
            </a:r>
            <a:r>
              <a:rPr lang="ko-KR" altLang="en-US" sz="1400" dirty="0" smtClean="0">
                <a:ea typeface="맑은 고딕" pitchFamily="50" charset="-127"/>
              </a:rPr>
              <a:t> 서비스를 제공함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5</a:t>
            </a:r>
            <a:r>
              <a:rPr kumimoji="0" lang="en-US" altLang="ko-KR" sz="1600" b="1" dirty="0" smtClean="0">
                <a:latin typeface="+mj-ea"/>
                <a:ea typeface="+mj-ea"/>
              </a:rPr>
              <a:t>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5" name="직사각형 64"/>
          <p:cNvSpPr/>
          <p:nvPr/>
        </p:nvSpPr>
        <p:spPr>
          <a:xfrm>
            <a:off x="2389749" y="4621427"/>
            <a:ext cx="1094855" cy="74494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66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146" y="485893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Text Box 148"/>
          <p:cNvSpPr txBox="1">
            <a:spLocks noChangeArrowheads="1"/>
          </p:cNvSpPr>
          <p:nvPr/>
        </p:nvSpPr>
        <p:spPr bwMode="auto">
          <a:xfrm>
            <a:off x="2713555" y="4628884"/>
            <a:ext cx="38504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SWP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69" name="Text Box 148"/>
          <p:cNvSpPr txBox="1">
            <a:spLocks noChangeArrowheads="1"/>
          </p:cNvSpPr>
          <p:nvPr/>
        </p:nvSpPr>
        <p:spPr bwMode="auto">
          <a:xfrm>
            <a:off x="2452597" y="5194411"/>
            <a:ext cx="80502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71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276" y="487611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2" name="직선 화살표 연결선 71"/>
          <p:cNvCxnSpPr>
            <a:stCxn id="73" idx="3"/>
            <a:endCxn id="74" idx="3"/>
          </p:cNvCxnSpPr>
          <p:nvPr/>
        </p:nvCxnSpPr>
        <p:spPr>
          <a:xfrm>
            <a:off x="3153409" y="5187859"/>
            <a:ext cx="691274" cy="720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3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357" y="5100196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2631" y="5107397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Text Box 148"/>
          <p:cNvSpPr txBox="1">
            <a:spLocks noChangeArrowheads="1"/>
          </p:cNvSpPr>
          <p:nvPr/>
        </p:nvSpPr>
        <p:spPr bwMode="auto">
          <a:xfrm>
            <a:off x="3128271" y="5201644"/>
            <a:ext cx="5597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lang="en-US" altLang="ko-KR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(T/C)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76" name="그룹 75"/>
          <p:cNvGrpSpPr/>
          <p:nvPr/>
        </p:nvGrpSpPr>
        <p:grpSpPr>
          <a:xfrm>
            <a:off x="1843550" y="5335590"/>
            <a:ext cx="333746" cy="415498"/>
            <a:chOff x="1668939" y="5489117"/>
            <a:chExt cx="333746" cy="415498"/>
          </a:xfrm>
        </p:grpSpPr>
        <p:sp>
          <p:nvSpPr>
            <p:cNvPr id="78" name="Text Box 148"/>
            <p:cNvSpPr txBox="1">
              <a:spLocks noChangeArrowheads="1"/>
            </p:cNvSpPr>
            <p:nvPr/>
          </p:nvSpPr>
          <p:spPr bwMode="auto">
            <a:xfrm>
              <a:off x="1668939" y="5489117"/>
              <a:ext cx="333746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700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VTL</a:t>
              </a: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92" name="Picture 14" descr="data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8002" y="5568762"/>
              <a:ext cx="232052" cy="17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3" name="꺾인 연결선 92"/>
          <p:cNvCxnSpPr>
            <a:stCxn id="65" idx="2"/>
            <a:endCxn id="78" idx="3"/>
          </p:cNvCxnSpPr>
          <p:nvPr/>
        </p:nvCxnSpPr>
        <p:spPr>
          <a:xfrm rot="5400000">
            <a:off x="2468752" y="5074914"/>
            <a:ext cx="176970" cy="759881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Text Box 148"/>
          <p:cNvSpPr txBox="1">
            <a:spLocks noChangeArrowheads="1"/>
          </p:cNvSpPr>
          <p:nvPr/>
        </p:nvSpPr>
        <p:spPr bwMode="auto">
          <a:xfrm>
            <a:off x="2220551" y="5368431"/>
            <a:ext cx="513282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백업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3967324" y="3797393"/>
            <a:ext cx="1640571" cy="539214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39" name="직사각형 138"/>
          <p:cNvSpPr/>
          <p:nvPr/>
        </p:nvSpPr>
        <p:spPr>
          <a:xfrm>
            <a:off x="4037106" y="4065375"/>
            <a:ext cx="1070352" cy="18652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 err="1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경영대쉬보드</a:t>
            </a:r>
            <a:r>
              <a:rPr lang="ko-KR" altLang="en-US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 </a:t>
            </a:r>
            <a:r>
              <a:rPr lang="en-US" altLang="ko-KR" sz="7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Report(BIR)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141" name="TextBox 22"/>
          <p:cNvSpPr txBox="1">
            <a:spLocks noChangeArrowheads="1"/>
          </p:cNvSpPr>
          <p:nvPr/>
        </p:nvSpPr>
        <p:spPr bwMode="auto">
          <a:xfrm>
            <a:off x="4008986" y="3811672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MCI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42" name="Picture 99" descr="Picture3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907593" y="3760036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43" name="직선 화살표 연결선 24"/>
          <p:cNvCxnSpPr>
            <a:stCxn id="181" idx="2"/>
            <a:endCxn id="156" idx="0"/>
          </p:cNvCxnSpPr>
          <p:nvPr/>
        </p:nvCxnSpPr>
        <p:spPr>
          <a:xfrm rot="5400000">
            <a:off x="2880701" y="2530687"/>
            <a:ext cx="162648" cy="41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>
            <a:endCxn id="65" idx="0"/>
          </p:cNvCxnSpPr>
          <p:nvPr/>
        </p:nvCxnSpPr>
        <p:spPr>
          <a:xfrm>
            <a:off x="2935128" y="4374254"/>
            <a:ext cx="2049" cy="24717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직사각형 144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46" name="직사각형 145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141895" y="1881264"/>
            <a:ext cx="2379202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/>
              <a:t>리눅스 </a:t>
            </a:r>
            <a:r>
              <a:rPr lang="en-US" altLang="ko-KR" dirty="0" smtClean="0"/>
              <a:t>OS </a:t>
            </a:r>
            <a:r>
              <a:rPr lang="ko-KR" altLang="en-US" dirty="0" smtClean="0"/>
              <a:t>기반에 오픈소스 </a:t>
            </a:r>
            <a:r>
              <a:rPr lang="en-US" altLang="ko-KR" dirty="0" smtClean="0"/>
              <a:t>S/W(Apache, Jboss)</a:t>
            </a:r>
            <a:r>
              <a:rPr lang="ko-KR" altLang="en-US" dirty="0" smtClean="0"/>
              <a:t>로 구성하여 인프라 개선</a:t>
            </a:r>
            <a:endParaRPr lang="en-US" altLang="ko-KR" dirty="0" smtClean="0"/>
          </a:p>
          <a:p>
            <a:r>
              <a:rPr lang="ko-KR" altLang="en-US" dirty="0"/>
              <a:t>인터넷공통</a:t>
            </a:r>
            <a:r>
              <a:rPr lang="en-US" altLang="ko-KR" dirty="0"/>
              <a:t>(ITC) </a:t>
            </a:r>
            <a:r>
              <a:rPr lang="ko-KR" altLang="en-US" dirty="0"/>
              <a:t>시스템에 </a:t>
            </a:r>
            <a:r>
              <a:rPr lang="en-US" altLang="ko-KR" dirty="0"/>
              <a:t>Instance </a:t>
            </a:r>
            <a:r>
              <a:rPr lang="ko-KR" altLang="en-US" dirty="0"/>
              <a:t>구성</a:t>
            </a:r>
            <a:r>
              <a:rPr lang="en-US" altLang="ko-KR" dirty="0"/>
              <a:t>(WEB</a:t>
            </a:r>
            <a:r>
              <a:rPr lang="ko-KR" altLang="en-US" dirty="0"/>
              <a:t>서버 별도</a:t>
            </a:r>
            <a:r>
              <a:rPr lang="en-US" altLang="ko-KR" dirty="0" smtClean="0"/>
              <a:t>)</a:t>
            </a:r>
          </a:p>
          <a:p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WEB, WAS, DB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로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구성함</a:t>
            </a:r>
            <a:endParaRPr lang="en-US" altLang="ko-KR" dirty="0" smtClean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삼성카드 임원</a:t>
            </a:r>
            <a:r>
              <a:rPr lang="en-US" altLang="ko-KR" dirty="0" smtClean="0"/>
              <a:t>(</a:t>
            </a:r>
            <a:r>
              <a:rPr lang="ko-KR" altLang="en-US" dirty="0" smtClean="0"/>
              <a:t>경영진</a:t>
            </a:r>
            <a:r>
              <a:rPr lang="en-US" altLang="ko-KR" dirty="0" smtClean="0"/>
              <a:t>)</a:t>
            </a:r>
          </a:p>
          <a:p>
            <a:r>
              <a:rPr lang="ko-KR" altLang="en-US" dirty="0" err="1" smtClean="0"/>
              <a:t>모바일를</a:t>
            </a:r>
            <a:r>
              <a:rPr lang="ko-KR" altLang="en-US" dirty="0" smtClean="0"/>
              <a:t> 통한 서비스 접속</a:t>
            </a:r>
            <a:endParaRPr lang="en-US" altLang="ko-KR" dirty="0"/>
          </a:p>
          <a:p>
            <a:r>
              <a:rPr lang="en-US" altLang="ko-KR" dirty="0" smtClean="0"/>
              <a:t>MCI</a:t>
            </a:r>
            <a:r>
              <a:rPr lang="ko-KR" altLang="en-US" dirty="0" smtClean="0"/>
              <a:t>를 통해 </a:t>
            </a:r>
            <a:r>
              <a:rPr lang="ko-KR" altLang="en-US" dirty="0" err="1" smtClean="0"/>
              <a:t>경영대쉬보드</a:t>
            </a:r>
            <a:r>
              <a:rPr lang="ko-KR" altLang="en-US" dirty="0" smtClean="0"/>
              <a:t> </a:t>
            </a:r>
            <a:r>
              <a:rPr lang="en-US" altLang="ko-KR" dirty="0" smtClean="0"/>
              <a:t>Report</a:t>
            </a:r>
            <a:r>
              <a:rPr lang="ko-KR" altLang="en-US" dirty="0" smtClean="0"/>
              <a:t>와 연계구성</a:t>
            </a:r>
            <a:endParaRPr lang="en-US" altLang="ko-KR" dirty="0" smtClean="0"/>
          </a:p>
          <a:p>
            <a:r>
              <a:rPr lang="ko-KR" altLang="en-US" dirty="0" smtClean="0"/>
              <a:t>업무서비스 </a:t>
            </a:r>
            <a:r>
              <a:rPr lang="ko-KR" altLang="en-US" dirty="0"/>
              <a:t>가용성 보장을 위한 서버 다중화 </a:t>
            </a:r>
            <a:r>
              <a:rPr lang="en-US" altLang="ko-KR" dirty="0"/>
              <a:t>Active-Active </a:t>
            </a:r>
            <a:r>
              <a:rPr lang="ko-KR" altLang="en-US" dirty="0"/>
              <a:t>구성</a:t>
            </a:r>
            <a:endParaRPr lang="en-US" altLang="ko-KR" dirty="0"/>
          </a:p>
        </p:txBody>
      </p:sp>
      <p:sp>
        <p:nvSpPr>
          <p:cNvPr id="153" name="TextBox 18"/>
          <p:cNvSpPr txBox="1">
            <a:spLocks noChangeArrowheads="1"/>
          </p:cNvSpPr>
          <p:nvPr/>
        </p:nvSpPr>
        <p:spPr bwMode="auto">
          <a:xfrm>
            <a:off x="2602517" y="1926292"/>
            <a:ext cx="787395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717947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700" dirty="0" smtClean="0">
                <a:solidFill>
                  <a:prstClr val="black"/>
                </a:solidFill>
                <a:ea typeface="맑은 고딕" panose="020B0503020000020004" pitchFamily="50" charset="-127"/>
                <a:cs typeface="Tahoma" pitchFamily="34" charset="0"/>
              </a:rPr>
              <a:t>경영진</a:t>
            </a:r>
            <a:r>
              <a:rPr kumimoji="1" lang="en-US" altLang="ko-KR" sz="700" dirty="0" smtClean="0">
                <a:solidFill>
                  <a:prstClr val="black"/>
                </a:solidFill>
                <a:ea typeface="맑은 고딕" panose="020B0503020000020004" pitchFamily="50" charset="-127"/>
                <a:cs typeface="Tahoma" pitchFamily="34" charset="0"/>
              </a:rPr>
              <a:t>(</a:t>
            </a:r>
            <a:r>
              <a:rPr kumimoji="1" lang="ko-KR" altLang="en-US" sz="700" dirty="0" err="1" smtClean="0">
                <a:solidFill>
                  <a:prstClr val="black"/>
                </a:solidFill>
                <a:ea typeface="맑은 고딕" panose="020B0503020000020004" pitchFamily="50" charset="-127"/>
                <a:cs typeface="Tahoma" pitchFamily="34" charset="0"/>
              </a:rPr>
              <a:t>모바일</a:t>
            </a:r>
            <a:r>
              <a:rPr kumimoji="1" lang="en-US" altLang="ko-KR" sz="700" dirty="0" smtClean="0">
                <a:solidFill>
                  <a:prstClr val="black"/>
                </a:solidFill>
                <a:ea typeface="맑은 고딕" panose="020B0503020000020004" pitchFamily="50" charset="-127"/>
                <a:cs typeface="Tahoma" pitchFamily="34" charset="0"/>
              </a:rPr>
              <a:t>)</a:t>
            </a:r>
            <a:endParaRPr kumimoji="1" lang="en-US" altLang="ko-KR" sz="700" dirty="0">
              <a:solidFill>
                <a:prstClr val="black"/>
              </a:solidFill>
              <a:ea typeface="맑은 고딕" panose="020B0503020000020004" pitchFamily="50" charset="-127"/>
              <a:cs typeface="Tahoma" pitchFamily="34" charset="0"/>
            </a:endParaRPr>
          </a:p>
        </p:txBody>
      </p:sp>
      <p:pic>
        <p:nvPicPr>
          <p:cNvPr id="154" name="Picture 12" descr="C:\Documents and Settings\weens\Local Settings\Temporary Internet Files\Content.IE5\ZKB0EBW2\MCj04397980000[1].png"/>
          <p:cNvPicPr>
            <a:picLocks noChangeAspect="1" noChangeArrowheads="1"/>
          </p:cNvPicPr>
          <p:nvPr/>
        </p:nvPicPr>
        <p:blipFill>
          <a:blip r:embed="rId5" cstate="screen"/>
          <a:srcRect/>
          <a:stretch>
            <a:fillRect/>
          </a:stretch>
        </p:blipFill>
        <p:spPr bwMode="auto">
          <a:xfrm>
            <a:off x="2786185" y="1637078"/>
            <a:ext cx="229827" cy="296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6" name="직사각형 155"/>
          <p:cNvSpPr/>
          <p:nvPr/>
        </p:nvSpPr>
        <p:spPr>
          <a:xfrm>
            <a:off x="2389756" y="2632875"/>
            <a:ext cx="1102808" cy="73047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57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5211" y="2865769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" name="Text Box 148"/>
          <p:cNvSpPr txBox="1">
            <a:spLocks noChangeArrowheads="1"/>
          </p:cNvSpPr>
          <p:nvPr/>
        </p:nvSpPr>
        <p:spPr bwMode="auto">
          <a:xfrm>
            <a:off x="2508550" y="2640187"/>
            <a:ext cx="802566" cy="275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SWP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59" name="Text Box 148"/>
          <p:cNvSpPr txBox="1">
            <a:spLocks noChangeArrowheads="1"/>
          </p:cNvSpPr>
          <p:nvPr/>
        </p:nvSpPr>
        <p:spPr bwMode="auto">
          <a:xfrm>
            <a:off x="2698586" y="3179214"/>
            <a:ext cx="369011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WEB</a:t>
            </a:r>
          </a:p>
        </p:txBody>
      </p:sp>
      <p:pic>
        <p:nvPicPr>
          <p:cNvPr id="160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7013" y="2882615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" name="직사각형 161"/>
          <p:cNvSpPr/>
          <p:nvPr/>
        </p:nvSpPr>
        <p:spPr>
          <a:xfrm>
            <a:off x="2385633" y="3595812"/>
            <a:ext cx="1098989" cy="7442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63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0100" y="3833102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" name="Text Box 148"/>
          <p:cNvSpPr txBox="1">
            <a:spLocks noChangeArrowheads="1"/>
          </p:cNvSpPr>
          <p:nvPr/>
        </p:nvSpPr>
        <p:spPr bwMode="auto">
          <a:xfrm>
            <a:off x="2711388" y="3603262"/>
            <a:ext cx="38504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14" b="1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SWP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165" name="Text Box 148"/>
          <p:cNvSpPr txBox="1">
            <a:spLocks noChangeArrowheads="1"/>
          </p:cNvSpPr>
          <p:nvPr/>
        </p:nvSpPr>
        <p:spPr bwMode="auto">
          <a:xfrm>
            <a:off x="2470171" y="4168318"/>
            <a:ext cx="8803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WAS(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166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099" y="3850267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3" name="직선 연결선 172"/>
          <p:cNvCxnSpPr>
            <a:stCxn id="156" idx="2"/>
            <a:endCxn id="162" idx="0"/>
          </p:cNvCxnSpPr>
          <p:nvPr/>
        </p:nvCxnSpPr>
        <p:spPr>
          <a:xfrm flipH="1">
            <a:off x="2935128" y="3363349"/>
            <a:ext cx="6032" cy="23246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꺾인 연결선 175"/>
          <p:cNvCxnSpPr>
            <a:stCxn id="142" idx="1"/>
            <a:endCxn id="162" idx="3"/>
          </p:cNvCxnSpPr>
          <p:nvPr/>
        </p:nvCxnSpPr>
        <p:spPr>
          <a:xfrm rot="10800000" flipV="1">
            <a:off x="3484623" y="3905912"/>
            <a:ext cx="422971" cy="62032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직선 연결선 178"/>
          <p:cNvCxnSpPr>
            <a:stCxn id="153" idx="2"/>
            <a:endCxn id="181" idx="2"/>
          </p:cNvCxnSpPr>
          <p:nvPr/>
        </p:nvCxnSpPr>
        <p:spPr>
          <a:xfrm flipH="1">
            <a:off x="2982889" y="2126347"/>
            <a:ext cx="13326" cy="34388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0" name="Picture 4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0223" y="226873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1" name="TextBox 81"/>
          <p:cNvSpPr txBox="1">
            <a:spLocks noChangeArrowheads="1"/>
          </p:cNvSpPr>
          <p:nvPr/>
        </p:nvSpPr>
        <p:spPr bwMode="auto">
          <a:xfrm>
            <a:off x="2617649" y="2278956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cxnSp>
        <p:nvCxnSpPr>
          <p:cNvPr id="187" name="직선 연결선 186"/>
          <p:cNvCxnSpPr/>
          <p:nvPr/>
        </p:nvCxnSpPr>
        <p:spPr>
          <a:xfrm>
            <a:off x="4143438" y="2148334"/>
            <a:ext cx="4307" cy="12482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0364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5. </a:t>
            </a:r>
            <a:r>
              <a:rPr kumimoji="0" lang="ko-KR" altLang="en-US" sz="1600" b="1" dirty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5</a:t>
            </a:r>
            <a:r>
              <a:rPr kumimoji="0" lang="en-US" sz="2400" b="1" dirty="0" smtClean="0">
                <a:latin typeface="+mj-ea"/>
                <a:ea typeface="+mj-ea"/>
              </a:rPr>
              <a:t>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61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7453156"/>
              </p:ext>
            </p:extLst>
          </p:nvPr>
        </p:nvGraphicFramePr>
        <p:xfrm>
          <a:off x="4113618" y="3718353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4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3438597"/>
              </p:ext>
            </p:extLst>
          </p:nvPr>
        </p:nvGraphicFramePr>
        <p:xfrm>
          <a:off x="4119722" y="1089577"/>
          <a:ext cx="1550988" cy="2376220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nFilter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MagicSE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BI Matrix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889781"/>
              </p:ext>
            </p:extLst>
          </p:nvPr>
        </p:nvGraphicFramePr>
        <p:xfrm>
          <a:off x="2465908" y="2172793"/>
          <a:ext cx="1550988" cy="1292255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6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998459"/>
              </p:ext>
            </p:extLst>
          </p:nvPr>
        </p:nvGraphicFramePr>
        <p:xfrm>
          <a:off x="7572775" y="3734607"/>
          <a:ext cx="1551069" cy="853698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7" name="Line 669"/>
          <p:cNvSpPr>
            <a:spLocks noChangeShapeType="1"/>
          </p:cNvSpPr>
          <p:nvPr/>
        </p:nvSpPr>
        <p:spPr bwMode="auto">
          <a:xfrm>
            <a:off x="386921" y="3578102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9" name="Rectangle 678"/>
          <p:cNvSpPr>
            <a:spLocks noChangeArrowheads="1"/>
          </p:cNvSpPr>
          <p:nvPr/>
        </p:nvSpPr>
        <p:spPr bwMode="auto">
          <a:xfrm>
            <a:off x="386922" y="3465063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Line 671"/>
          <p:cNvSpPr>
            <a:spLocks noChangeShapeType="1"/>
          </p:cNvSpPr>
          <p:nvPr/>
        </p:nvSpPr>
        <p:spPr bwMode="auto">
          <a:xfrm>
            <a:off x="1595414" y="3326174"/>
            <a:ext cx="0" cy="2376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2" name="Rectangle 678"/>
          <p:cNvSpPr>
            <a:spLocks noChangeArrowheads="1"/>
          </p:cNvSpPr>
          <p:nvPr/>
        </p:nvSpPr>
        <p:spPr bwMode="auto">
          <a:xfrm>
            <a:off x="9050332" y="3490474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4894883" y="3450126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48544" y="3776810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9509234"/>
              </p:ext>
            </p:extLst>
          </p:nvPr>
        </p:nvGraphicFramePr>
        <p:xfrm>
          <a:off x="5778276" y="1089577"/>
          <a:ext cx="1550988" cy="2376220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EAP 7.0.4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nFilter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MagicSE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BI Matrix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6" name="Line 671"/>
          <p:cNvSpPr>
            <a:spLocks noChangeShapeType="1"/>
          </p:cNvSpPr>
          <p:nvPr/>
        </p:nvSpPr>
        <p:spPr bwMode="auto">
          <a:xfrm>
            <a:off x="6560600" y="3457193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8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7295840"/>
              </p:ext>
            </p:extLst>
          </p:nvPr>
        </p:nvGraphicFramePr>
        <p:xfrm>
          <a:off x="5792733" y="3719166"/>
          <a:ext cx="1550988" cy="1725841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Data Aid</a:t>
                      </a: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92" name="Line 671"/>
          <p:cNvSpPr>
            <a:spLocks noChangeShapeType="1"/>
          </p:cNvSpPr>
          <p:nvPr/>
        </p:nvSpPr>
        <p:spPr bwMode="auto">
          <a:xfrm>
            <a:off x="3224808" y="3461120"/>
            <a:ext cx="0" cy="108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3" name="Line 671"/>
          <p:cNvSpPr>
            <a:spLocks noChangeShapeType="1"/>
          </p:cNvSpPr>
          <p:nvPr/>
        </p:nvSpPr>
        <p:spPr bwMode="auto">
          <a:xfrm>
            <a:off x="4889230" y="3503670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94" name="Line 671"/>
          <p:cNvSpPr>
            <a:spLocks noChangeShapeType="1"/>
          </p:cNvSpPr>
          <p:nvPr/>
        </p:nvSpPr>
        <p:spPr bwMode="auto">
          <a:xfrm>
            <a:off x="6554947" y="3502499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9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4556407"/>
              </p:ext>
            </p:extLst>
          </p:nvPr>
        </p:nvGraphicFramePr>
        <p:xfrm>
          <a:off x="841415" y="2172793"/>
          <a:ext cx="1550988" cy="1292255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JBoss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EWS 3.0.3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33135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336846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2400" b="1" dirty="0" smtClean="0"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958429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모바일경영대쉬보드 업무의 미들웨어 구성은 아래와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5. </a:t>
            </a:r>
            <a:r>
              <a:rPr kumimoji="0" lang="ko-KR" altLang="en-US" sz="1600" b="1" dirty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5</a:t>
            </a:r>
            <a:r>
              <a:rPr kumimoji="0" lang="en-US" sz="2400" b="1" dirty="0" smtClean="0">
                <a:latin typeface="+mj-ea"/>
                <a:ea typeface="+mj-ea"/>
              </a:rPr>
              <a:t>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484535" y="1186249"/>
            <a:ext cx="8712199" cy="491108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8885678"/>
              </p:ext>
            </p:extLst>
          </p:nvPr>
        </p:nvGraphicFramePr>
        <p:xfrm>
          <a:off x="3430434" y="1846524"/>
          <a:ext cx="147994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7994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P-BIM1-F11:8411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40.226.194.145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0316213"/>
              </p:ext>
            </p:extLst>
          </p:nvPr>
        </p:nvGraphicFramePr>
        <p:xfrm>
          <a:off x="5358659" y="1846524"/>
          <a:ext cx="152427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52427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P-BIM1-F21:8411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40.226.194.146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7027372"/>
              </p:ext>
            </p:extLst>
          </p:nvPr>
        </p:nvGraphicFramePr>
        <p:xfrm>
          <a:off x="3430434" y="3072764"/>
          <a:ext cx="147994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7994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P-BIM1-F11:13030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842192"/>
              </p:ext>
            </p:extLst>
          </p:nvPr>
        </p:nvGraphicFramePr>
        <p:xfrm>
          <a:off x="5358659" y="3072764"/>
          <a:ext cx="152427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52427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P-BIM1-F21:13030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9" name="직선 연결선 68"/>
          <p:cNvCxnSpPr>
            <a:stCxn id="64" idx="2"/>
            <a:endCxn id="66" idx="0"/>
          </p:cNvCxnSpPr>
          <p:nvPr/>
        </p:nvCxnSpPr>
        <p:spPr>
          <a:xfrm>
            <a:off x="4170407" y="2768708"/>
            <a:ext cx="0" cy="3040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>
            <a:off x="6120797" y="2768708"/>
            <a:ext cx="0" cy="3040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5" idx="2"/>
            <a:endCxn id="66" idx="0"/>
          </p:cNvCxnSpPr>
          <p:nvPr/>
        </p:nvCxnSpPr>
        <p:spPr>
          <a:xfrm flipH="1">
            <a:off x="4170407" y="2768708"/>
            <a:ext cx="1950390" cy="3040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4" idx="2"/>
            <a:endCxn id="67" idx="0"/>
          </p:cNvCxnSpPr>
          <p:nvPr/>
        </p:nvCxnSpPr>
        <p:spPr>
          <a:xfrm>
            <a:off x="4170407" y="2768708"/>
            <a:ext cx="1950390" cy="3040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2188218"/>
              </p:ext>
            </p:extLst>
          </p:nvPr>
        </p:nvGraphicFramePr>
        <p:xfrm>
          <a:off x="3430434" y="4305170"/>
          <a:ext cx="1479947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7994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PSMW(1579)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표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527512"/>
              </p:ext>
            </p:extLst>
          </p:nvPr>
        </p:nvGraphicFramePr>
        <p:xfrm>
          <a:off x="5358659" y="4305170"/>
          <a:ext cx="1524276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52427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6" name="직선 연결선 75"/>
          <p:cNvCxnSpPr>
            <a:stCxn id="66" idx="2"/>
            <a:endCxn id="74" idx="0"/>
          </p:cNvCxnSpPr>
          <p:nvPr/>
        </p:nvCxnSpPr>
        <p:spPr>
          <a:xfrm>
            <a:off x="4170407" y="3994948"/>
            <a:ext cx="0" cy="310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>
            <a:stCxn id="67" idx="2"/>
            <a:endCxn id="75" idx="0"/>
          </p:cNvCxnSpPr>
          <p:nvPr/>
        </p:nvCxnSpPr>
        <p:spPr>
          <a:xfrm>
            <a:off x="6120797" y="3994948"/>
            <a:ext cx="0" cy="310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>
            <a:stCxn id="75" idx="0"/>
            <a:endCxn id="66" idx="2"/>
          </p:cNvCxnSpPr>
          <p:nvPr/>
        </p:nvCxnSpPr>
        <p:spPr>
          <a:xfrm flipH="1" flipV="1">
            <a:off x="4170407" y="3994948"/>
            <a:ext cx="1950390" cy="31022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>
            <a:stCxn id="74" idx="0"/>
            <a:endCxn id="67" idx="2"/>
          </p:cNvCxnSpPr>
          <p:nvPr/>
        </p:nvCxnSpPr>
        <p:spPr>
          <a:xfrm flipV="1">
            <a:off x="4170407" y="3994948"/>
            <a:ext cx="1950390" cy="31022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>
            <a:stCxn id="75" idx="1"/>
            <a:endCxn id="74" idx="3"/>
          </p:cNvCxnSpPr>
          <p:nvPr/>
        </p:nvCxnSpPr>
        <p:spPr>
          <a:xfrm flipH="1">
            <a:off x="4910381" y="4818629"/>
            <a:ext cx="4482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2731019"/>
              </p:ext>
            </p:extLst>
          </p:nvPr>
        </p:nvGraphicFramePr>
        <p:xfrm>
          <a:off x="4420144" y="1186249"/>
          <a:ext cx="1428751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42875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dirty="0" smtClean="0">
                          <a:effectLst/>
                        </a:rPr>
                        <a:t>203.244.201.67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공인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40.226.194.147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(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내부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2209194"/>
              </p:ext>
            </p:extLst>
          </p:nvPr>
        </p:nvGraphicFramePr>
        <p:xfrm>
          <a:off x="4528014" y="5604987"/>
          <a:ext cx="1194831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194831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HA 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40.226.150.120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19" name="직선 연결선 118"/>
          <p:cNvCxnSpPr>
            <a:stCxn id="95" idx="2"/>
            <a:endCxn id="64" idx="0"/>
          </p:cNvCxnSpPr>
          <p:nvPr/>
        </p:nvCxnSpPr>
        <p:spPr>
          <a:xfrm flipH="1">
            <a:off x="4170407" y="1660635"/>
            <a:ext cx="964112" cy="18588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>
            <a:stCxn id="95" idx="2"/>
            <a:endCxn id="65" idx="0"/>
          </p:cNvCxnSpPr>
          <p:nvPr/>
        </p:nvCxnSpPr>
        <p:spPr>
          <a:xfrm>
            <a:off x="5134519" y="1660635"/>
            <a:ext cx="986278" cy="18588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>
            <a:stCxn id="74" idx="2"/>
            <a:endCxn id="108" idx="0"/>
          </p:cNvCxnSpPr>
          <p:nvPr/>
        </p:nvCxnSpPr>
        <p:spPr>
          <a:xfrm>
            <a:off x="4170407" y="5332088"/>
            <a:ext cx="955022" cy="27289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>
            <a:stCxn id="75" idx="2"/>
            <a:endCxn id="108" idx="0"/>
          </p:cNvCxnSpPr>
          <p:nvPr/>
        </p:nvCxnSpPr>
        <p:spPr>
          <a:xfrm flipH="1">
            <a:off x="5125429" y="5332088"/>
            <a:ext cx="995368" cy="27289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6" name="표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427335"/>
              </p:ext>
            </p:extLst>
          </p:nvPr>
        </p:nvGraphicFramePr>
        <p:xfrm>
          <a:off x="560045" y="4720947"/>
          <a:ext cx="2536011" cy="128405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362591"/>
                <a:gridCol w="698848"/>
                <a:gridCol w="626076"/>
                <a:gridCol w="395416"/>
                <a:gridCol w="4530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모바일경영대시보드서비스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8411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P-BIM1-F11</a:t>
                      </a: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모바일경영대시보드서비스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13030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AJP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12001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15011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8866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모바일경영대쉬보드 업무의 </a:t>
            </a:r>
            <a:r>
              <a:rPr lang="en-US" altLang="ko-KR" sz="1400" dirty="0" smtClean="0">
                <a:ea typeface="맑은 고딕" pitchFamily="50" charset="-127"/>
              </a:rPr>
              <a:t>WAS-MCI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5. </a:t>
            </a:r>
            <a:r>
              <a:rPr kumimoji="0" lang="ko-KR" altLang="en-US" sz="1600" b="1" dirty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5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9249" y="1301577"/>
            <a:ext cx="8712199" cy="4672185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646327" y="2405079"/>
          <a:ext cx="3052467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35676"/>
                <a:gridCol w="617838"/>
                <a:gridCol w="626075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MCI</a:t>
                      </a:r>
                      <a:r>
                        <a:rPr lang="ko-KR" alt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운영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ap.p.mci.samsungcard.biz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40.10.2.75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3406289"/>
              </p:ext>
            </p:extLst>
          </p:nvPr>
        </p:nvGraphicFramePr>
        <p:xfrm>
          <a:off x="5134789" y="1781764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P-BIM1-F11:12001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표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275424"/>
              </p:ext>
            </p:extLst>
          </p:nvPr>
        </p:nvGraphicFramePr>
        <p:xfrm>
          <a:off x="5134789" y="3324871"/>
          <a:ext cx="1071606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P-BIM1-F21:12001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7" name="직선 연결선 66"/>
          <p:cNvCxnSpPr>
            <a:stCxn id="65" idx="1"/>
            <a:endCxn id="64" idx="3"/>
          </p:cNvCxnSpPr>
          <p:nvPr/>
        </p:nvCxnSpPr>
        <p:spPr>
          <a:xfrm flipH="1">
            <a:off x="3698794" y="2242856"/>
            <a:ext cx="1435995" cy="392769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>
            <a:stCxn id="66" idx="1"/>
            <a:endCxn id="64" idx="3"/>
          </p:cNvCxnSpPr>
          <p:nvPr/>
        </p:nvCxnSpPr>
        <p:spPr>
          <a:xfrm flipH="1" flipV="1">
            <a:off x="3698794" y="2635625"/>
            <a:ext cx="1435995" cy="1150338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4834352"/>
              </p:ext>
            </p:extLst>
          </p:nvPr>
        </p:nvGraphicFramePr>
        <p:xfrm>
          <a:off x="6705600" y="4374699"/>
          <a:ext cx="2104767" cy="119650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69868"/>
                <a:gridCol w="535161"/>
                <a:gridCol w="499869"/>
                <a:gridCol w="49986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8620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MCI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2" name="직선 연결선 71"/>
          <p:cNvCxnSpPr/>
          <p:nvPr/>
        </p:nvCxnSpPr>
        <p:spPr>
          <a:xfrm flipH="1">
            <a:off x="6746018" y="4761470"/>
            <a:ext cx="444842" cy="2"/>
          </a:xfrm>
          <a:prstGeom prst="line">
            <a:avLst/>
          </a:prstGeom>
          <a:ln>
            <a:solidFill>
              <a:schemeClr val="accent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" name="표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9992200"/>
              </p:ext>
            </p:extLst>
          </p:nvPr>
        </p:nvGraphicFramePr>
        <p:xfrm>
          <a:off x="650820" y="3613832"/>
          <a:ext cx="3052467" cy="47438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92522"/>
                <a:gridCol w="778627"/>
                <a:gridCol w="591489"/>
                <a:gridCol w="58982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경영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Dashboard Report(BIR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4" name="직선 연결선 73"/>
          <p:cNvCxnSpPr>
            <a:stCxn id="64" idx="2"/>
            <a:endCxn id="73" idx="0"/>
          </p:cNvCxnSpPr>
          <p:nvPr/>
        </p:nvCxnSpPr>
        <p:spPr>
          <a:xfrm>
            <a:off x="2172560" y="2866171"/>
            <a:ext cx="4493" cy="74766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1241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모바일경영대쉬보드 업무의 </a:t>
            </a:r>
            <a:r>
              <a:rPr lang="en-US" altLang="ko-KR" sz="1400" dirty="0" smtClean="0">
                <a:ea typeface="맑은 고딕" pitchFamily="50" charset="-127"/>
              </a:rPr>
              <a:t>WAS-ARM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5. </a:t>
            </a:r>
            <a:r>
              <a:rPr kumimoji="0" lang="ko-KR" altLang="en-US" sz="1600" b="1" dirty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5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" name="Rectangle 138"/>
          <p:cNvSpPr>
            <a:spLocks noChangeArrowheads="1"/>
          </p:cNvSpPr>
          <p:nvPr/>
        </p:nvSpPr>
        <p:spPr bwMode="auto">
          <a:xfrm>
            <a:off x="509249" y="1367481"/>
            <a:ext cx="8712199" cy="4606282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5" name="표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3743064"/>
              </p:ext>
            </p:extLst>
          </p:nvPr>
        </p:nvGraphicFramePr>
        <p:xfrm>
          <a:off x="4229100" y="1845305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P-BIM1-F11:12001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0904288"/>
              </p:ext>
            </p:extLst>
          </p:nvPr>
        </p:nvGraphicFramePr>
        <p:xfrm>
          <a:off x="4229100" y="3563407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(AP#2)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P-BIM1-F21:12001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40.226.150.104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pitcap0b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9286449"/>
              </p:ext>
            </p:extLst>
          </p:nvPr>
        </p:nvGraphicFramePr>
        <p:xfrm>
          <a:off x="643793" y="4425975"/>
          <a:ext cx="2508982" cy="94877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12001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WAS </a:t>
                      </a:r>
                      <a:r>
                        <a:rPr lang="ko-KR" altLang="en-US" sz="800" baseline="0" dirty="0" smtClean="0"/>
                        <a:t>기동 연계용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11101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 WAS</a:t>
                      </a:r>
                      <a:r>
                        <a:rPr lang="en-US" altLang="ko-KR" sz="800" baseline="0" dirty="0" smtClean="0"/>
                        <a:t> health check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8" name="직선 연결선 17"/>
          <p:cNvCxnSpPr/>
          <p:nvPr/>
        </p:nvCxnSpPr>
        <p:spPr>
          <a:xfrm flipH="1">
            <a:off x="716693" y="4761470"/>
            <a:ext cx="444842" cy="2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>
            <a:off x="716694" y="4983892"/>
            <a:ext cx="444841" cy="4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>
            <a:off x="707168" y="5228195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stCxn id="22" idx="1"/>
          </p:cNvCxnSpPr>
          <p:nvPr/>
        </p:nvCxnSpPr>
        <p:spPr>
          <a:xfrm flipH="1" flipV="1">
            <a:off x="5525273" y="2481947"/>
            <a:ext cx="579036" cy="57077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표 21"/>
          <p:cNvGraphicFramePr>
            <a:graphicFrameLocks noGrp="1"/>
          </p:cNvGraphicFramePr>
          <p:nvPr>
            <p:extLst/>
          </p:nvPr>
        </p:nvGraphicFramePr>
        <p:xfrm>
          <a:off x="6104309" y="259163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23" name="직선 연결선 22"/>
          <p:cNvCxnSpPr>
            <a:stCxn id="16" idx="3"/>
          </p:cNvCxnSpPr>
          <p:nvPr/>
        </p:nvCxnSpPr>
        <p:spPr>
          <a:xfrm flipV="1">
            <a:off x="5528279" y="3185436"/>
            <a:ext cx="576030" cy="83906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>
            <a:stCxn id="16" idx="3"/>
          </p:cNvCxnSpPr>
          <p:nvPr/>
        </p:nvCxnSpPr>
        <p:spPr>
          <a:xfrm flipV="1">
            <a:off x="5528279" y="2882888"/>
            <a:ext cx="576030" cy="1141611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>
            <a:stCxn id="15" idx="3"/>
          </p:cNvCxnSpPr>
          <p:nvPr/>
        </p:nvCxnSpPr>
        <p:spPr>
          <a:xfrm>
            <a:off x="5528279" y="2306397"/>
            <a:ext cx="576030" cy="6115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>
            <a:stCxn id="15" idx="3"/>
          </p:cNvCxnSpPr>
          <p:nvPr/>
        </p:nvCxnSpPr>
        <p:spPr>
          <a:xfrm>
            <a:off x="5528279" y="2306397"/>
            <a:ext cx="576030" cy="90077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>
            <a:stCxn id="15" idx="3"/>
          </p:cNvCxnSpPr>
          <p:nvPr/>
        </p:nvCxnSpPr>
        <p:spPr>
          <a:xfrm>
            <a:off x="5528279" y="2306397"/>
            <a:ext cx="576030" cy="112901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>
            <a:stCxn id="16" idx="3"/>
          </p:cNvCxnSpPr>
          <p:nvPr/>
        </p:nvCxnSpPr>
        <p:spPr>
          <a:xfrm flipV="1">
            <a:off x="5528279" y="3435412"/>
            <a:ext cx="576030" cy="5890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 flipV="1">
            <a:off x="5541421" y="2463635"/>
            <a:ext cx="562888" cy="74353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 flipH="1" flipV="1">
            <a:off x="5532874" y="2481947"/>
            <a:ext cx="571435" cy="918767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 flipH="1">
            <a:off x="5509598" y="2941330"/>
            <a:ext cx="594711" cy="126466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 flipH="1">
            <a:off x="5536826" y="3207170"/>
            <a:ext cx="554341" cy="998829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 flipH="1">
            <a:off x="5528280" y="3400714"/>
            <a:ext cx="562887" cy="805285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 flipH="1" flipV="1">
            <a:off x="5532874" y="2198924"/>
            <a:ext cx="571435" cy="69362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 flipH="1">
            <a:off x="5532874" y="2941330"/>
            <a:ext cx="584578" cy="93650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>
            <a:stCxn id="22" idx="1"/>
          </p:cNvCxnSpPr>
          <p:nvPr/>
        </p:nvCxnSpPr>
        <p:spPr>
          <a:xfrm flipH="1" flipV="1">
            <a:off x="5509597" y="2170749"/>
            <a:ext cx="594712" cy="881975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 flipH="1" flipV="1">
            <a:off x="5519731" y="2170749"/>
            <a:ext cx="597721" cy="1160563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 flipH="1">
            <a:off x="5523683" y="3175570"/>
            <a:ext cx="606911" cy="687944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flipH="1">
            <a:off x="5536825" y="3409582"/>
            <a:ext cx="570491" cy="426766"/>
          </a:xfrm>
          <a:prstGeom prst="line">
            <a:avLst/>
          </a:prstGeom>
          <a:ln w="19050">
            <a:solidFill>
              <a:schemeClr val="accent6"/>
            </a:solidFill>
            <a:prstDash val="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05947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모바일경영대쉬보드 업무의 </a:t>
            </a:r>
            <a:r>
              <a:rPr lang="en-US" altLang="ko-KR" sz="1400" dirty="0" smtClean="0">
                <a:ea typeface="맑은 고딕" pitchFamily="50" charset="-127"/>
              </a:rPr>
              <a:t>WEB/DB-ARM </a:t>
            </a:r>
            <a:r>
              <a:rPr lang="ko-KR" altLang="en-US" sz="1400" dirty="0" smtClean="0">
                <a:ea typeface="맑은 고딕" pitchFamily="50" charset="-127"/>
              </a:rPr>
              <a:t>간 인터페이스는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5. </a:t>
            </a:r>
            <a:r>
              <a:rPr kumimoji="0" lang="ko-KR" altLang="en-US" sz="1600" b="1" dirty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5</a:t>
            </a:r>
            <a:r>
              <a:rPr kumimoji="0" lang="en-US" sz="2400" b="1" dirty="0" smtClean="0">
                <a:latin typeface="+mj-ea"/>
                <a:ea typeface="+mj-ea"/>
              </a:rPr>
              <a:t>.4 </a:t>
            </a:r>
            <a:r>
              <a:rPr kumimoji="0" lang="ko-KR" altLang="en-US" sz="2400" b="1" dirty="0" smtClean="0">
                <a:latin typeface="+mj-ea"/>
                <a:ea typeface="+mj-ea"/>
              </a:rPr>
              <a:t>인터페이스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4" name="Rectangle 138"/>
          <p:cNvSpPr>
            <a:spLocks noChangeArrowheads="1"/>
          </p:cNvSpPr>
          <p:nvPr/>
        </p:nvSpPr>
        <p:spPr bwMode="auto">
          <a:xfrm>
            <a:off x="509249" y="1243914"/>
            <a:ext cx="8712199" cy="4547288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1456857"/>
              </p:ext>
            </p:extLst>
          </p:nvPr>
        </p:nvGraphicFramePr>
        <p:xfrm>
          <a:off x="1028700" y="1369315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P-BIM1-F11:8411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40.226.194.145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psmwwb01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1103169"/>
              </p:ext>
            </p:extLst>
          </p:nvPr>
        </p:nvGraphicFramePr>
        <p:xfrm>
          <a:off x="1028700" y="3087417"/>
          <a:ext cx="1299179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(WEB#2)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P-BIM1-F21:8411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40.226.194.146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psmwwb02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6554541"/>
              </p:ext>
            </p:extLst>
          </p:nvPr>
        </p:nvGraphicFramePr>
        <p:xfrm>
          <a:off x="643793" y="4467165"/>
          <a:ext cx="2508982" cy="461092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679310"/>
                <a:gridCol w="637938"/>
                <a:gridCol w="595867"/>
                <a:gridCol w="595867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단</a:t>
                      </a:r>
                      <a:r>
                        <a:rPr lang="en-US" altLang="ko-KR" sz="800" dirty="0" smtClean="0"/>
                        <a:t>/</a:t>
                      </a:r>
                      <a:r>
                        <a:rPr lang="ko-KR" altLang="en-US" sz="800" dirty="0" smtClean="0"/>
                        <a:t>양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IF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7872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 smtClean="0"/>
                        <a:t>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ARM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dirty="0" smtClean="0"/>
                        <a:t>배포용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8" name="직선 연결선 7"/>
          <p:cNvCxnSpPr/>
          <p:nvPr/>
        </p:nvCxnSpPr>
        <p:spPr>
          <a:xfrm flipH="1">
            <a:off x="715877" y="4799123"/>
            <a:ext cx="444842" cy="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9131870"/>
              </p:ext>
            </p:extLst>
          </p:nvPr>
        </p:nvGraphicFramePr>
        <p:xfrm>
          <a:off x="2903909" y="2115642"/>
          <a:ext cx="3052467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572878"/>
                <a:gridCol w="1244764"/>
                <a:gridCol w="538385"/>
                <a:gridCol w="69644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업무명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도메인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IP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호스트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L4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40.10.12.33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pmgtap01_vip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 AP1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pmgtap01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ARM</a:t>
                      </a:r>
                      <a:r>
                        <a:rPr lang="en-US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Ap2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40.10.12.32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pmgtap02</a:t>
                      </a:r>
                      <a:endParaRPr lang="ko-KR" altLang="en-US" sz="800" dirty="0" smtClean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0" name="직선 연결선 9"/>
          <p:cNvCxnSpPr>
            <a:stCxn id="6" idx="3"/>
          </p:cNvCxnSpPr>
          <p:nvPr/>
        </p:nvCxnSpPr>
        <p:spPr>
          <a:xfrm flipV="1">
            <a:off x="2327879" y="2709447"/>
            <a:ext cx="576030" cy="83906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6" idx="3"/>
          </p:cNvCxnSpPr>
          <p:nvPr/>
        </p:nvCxnSpPr>
        <p:spPr>
          <a:xfrm flipV="1">
            <a:off x="2327879" y="2406899"/>
            <a:ext cx="576030" cy="1141610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stCxn id="5" idx="3"/>
          </p:cNvCxnSpPr>
          <p:nvPr/>
        </p:nvCxnSpPr>
        <p:spPr>
          <a:xfrm>
            <a:off x="2327879" y="1830407"/>
            <a:ext cx="576030" cy="611554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5" idx="3"/>
          </p:cNvCxnSpPr>
          <p:nvPr/>
        </p:nvCxnSpPr>
        <p:spPr>
          <a:xfrm>
            <a:off x="2327879" y="1830407"/>
            <a:ext cx="576030" cy="90077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5" idx="3"/>
          </p:cNvCxnSpPr>
          <p:nvPr/>
        </p:nvCxnSpPr>
        <p:spPr>
          <a:xfrm>
            <a:off x="2327879" y="1830407"/>
            <a:ext cx="576030" cy="112901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6" idx="3"/>
          </p:cNvCxnSpPr>
          <p:nvPr/>
        </p:nvCxnSpPr>
        <p:spPr>
          <a:xfrm flipV="1">
            <a:off x="2327879" y="2959423"/>
            <a:ext cx="576030" cy="589086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" name="표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0710156"/>
              </p:ext>
            </p:extLst>
          </p:nvPr>
        </p:nvGraphicFramePr>
        <p:xfrm>
          <a:off x="6754586" y="1369315"/>
          <a:ext cx="1299179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5216086"/>
              </p:ext>
            </p:extLst>
          </p:nvPr>
        </p:nvGraphicFramePr>
        <p:xfrm>
          <a:off x="6754585" y="3087417"/>
          <a:ext cx="1299179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299179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모바일경영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PSMW(1579)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8" name="직선 연결선 17"/>
          <p:cNvCxnSpPr>
            <a:stCxn id="16" idx="1"/>
          </p:cNvCxnSpPr>
          <p:nvPr/>
        </p:nvCxnSpPr>
        <p:spPr>
          <a:xfrm flipH="1">
            <a:off x="5956376" y="1882774"/>
            <a:ext cx="798210" cy="55918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7" idx="1"/>
          </p:cNvCxnSpPr>
          <p:nvPr/>
        </p:nvCxnSpPr>
        <p:spPr>
          <a:xfrm flipH="1" flipV="1">
            <a:off x="5956377" y="2439369"/>
            <a:ext cx="798208" cy="116150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>
            <a:stCxn id="16" idx="1"/>
          </p:cNvCxnSpPr>
          <p:nvPr/>
        </p:nvCxnSpPr>
        <p:spPr>
          <a:xfrm flipH="1">
            <a:off x="5956378" y="1882774"/>
            <a:ext cx="798208" cy="826672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>
            <a:stCxn id="17" idx="1"/>
          </p:cNvCxnSpPr>
          <p:nvPr/>
        </p:nvCxnSpPr>
        <p:spPr>
          <a:xfrm flipH="1" flipV="1">
            <a:off x="5956377" y="2696099"/>
            <a:ext cx="798208" cy="904777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>
            <a:stCxn id="16" idx="1"/>
          </p:cNvCxnSpPr>
          <p:nvPr/>
        </p:nvCxnSpPr>
        <p:spPr>
          <a:xfrm flipH="1">
            <a:off x="5956376" y="1882774"/>
            <a:ext cx="798210" cy="1026918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>
            <a:stCxn id="17" idx="1"/>
          </p:cNvCxnSpPr>
          <p:nvPr/>
        </p:nvCxnSpPr>
        <p:spPr>
          <a:xfrm flipH="1" flipV="1">
            <a:off x="5956377" y="2909693"/>
            <a:ext cx="798208" cy="691183"/>
          </a:xfrm>
          <a:prstGeom prst="line">
            <a:avLst/>
          </a:prstGeom>
          <a:ln w="19050">
            <a:solidFill>
              <a:schemeClr val="accent2">
                <a:lumMod val="50000"/>
              </a:schemeClr>
            </a:solidFill>
            <a:prstDash val="lgDashDot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0097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     데이터 베이스 구성은 아래와 같다</a:t>
            </a:r>
            <a:r>
              <a:rPr lang="en-US" altLang="ko-KR" sz="1400" dirty="0" smtClean="0">
                <a:ea typeface="맑은 고딕" pitchFamily="50" charset="-127"/>
              </a:rPr>
              <a:t>.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</a:rPr>
              <a:t>5. </a:t>
            </a:r>
            <a:r>
              <a:rPr kumimoji="0" lang="ko-KR" altLang="en-US" sz="1600" b="1" dirty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5</a:t>
            </a:r>
            <a:r>
              <a:rPr kumimoji="0" lang="en-US" sz="2400" b="1" dirty="0" smtClean="0">
                <a:latin typeface="+mj-ea"/>
                <a:ea typeface="+mj-ea"/>
              </a:rPr>
              <a:t>.5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86" name="Rectangle 4"/>
          <p:cNvSpPr>
            <a:spLocks noChangeArrowheads="1"/>
          </p:cNvSpPr>
          <p:nvPr/>
        </p:nvSpPr>
        <p:spPr bwMode="auto">
          <a:xfrm>
            <a:off x="497162" y="5217479"/>
            <a:ext cx="6031795" cy="6887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■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SMW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전체 구성도 형태 및 특징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DB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2-Node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RAC DB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디스크 복제는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TC(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운영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-&gt;TC),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시점 </a:t>
            </a:r>
            <a:r>
              <a:rPr lang="en-US" altLang="ko-KR" sz="900" b="1" dirty="0" smtClean="0">
                <a:solidFill>
                  <a:schemeClr val="tx1"/>
                </a:solidFill>
                <a:latin typeface="+mn-ea"/>
              </a:rPr>
              <a:t>SI(TC-&gt;SI), </a:t>
            </a:r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로 구성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451082" y="1303338"/>
            <a:ext cx="8930812" cy="3743622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97162" y="1353591"/>
            <a:ext cx="2880000" cy="247650"/>
            <a:chOff x="497162" y="1189678"/>
            <a:chExt cx="2880000" cy="247650"/>
          </a:xfrm>
        </p:grpSpPr>
        <p:sp>
          <p:nvSpPr>
            <p:cNvPr id="289" name="Rectangle 4"/>
            <p:cNvSpPr>
              <a:spLocks noChangeArrowheads="1"/>
            </p:cNvSpPr>
            <p:nvPr/>
          </p:nvSpPr>
          <p:spPr bwMode="auto">
            <a:xfrm>
              <a:off x="497162" y="1189678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운영계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499066" y="1190796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1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1166" y="1353591"/>
            <a:ext cx="2880000" cy="247650"/>
            <a:chOff x="3783242" y="1190796"/>
            <a:chExt cx="2880000" cy="247650"/>
          </a:xfrm>
        </p:grpSpPr>
        <p:sp>
          <p:nvSpPr>
            <p:cNvPr id="292" name="Rectangle 4"/>
            <p:cNvSpPr>
              <a:spLocks noChangeArrowheads="1"/>
            </p:cNvSpPr>
            <p:nvPr/>
          </p:nvSpPr>
          <p:spPr bwMode="auto">
            <a:xfrm>
              <a:off x="3783242" y="1190796"/>
              <a:ext cx="2880000" cy="2476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1100" b="1" dirty="0" smtClean="0">
                  <a:solidFill>
                    <a:schemeClr val="tx1"/>
                  </a:solidFill>
                </a:rPr>
                <a:t>개발계</a:t>
              </a:r>
              <a:endParaRPr lang="ko-KR" alt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785146" y="1191914"/>
              <a:ext cx="246217" cy="245415"/>
            </a:xfrm>
            <a:prstGeom prst="rect">
              <a:avLst/>
            </a:prstGeom>
            <a:solidFill>
              <a:srgbClr val="333333"/>
            </a:solidFill>
            <a:ln w="9525" cap="flat" cmpd="sng" algn="ctr">
              <a:noFill/>
              <a:prstDash val="solid"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0" lang="ko-KR" alt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297" name="그룹 296"/>
          <p:cNvGrpSpPr/>
          <p:nvPr/>
        </p:nvGrpSpPr>
        <p:grpSpPr>
          <a:xfrm>
            <a:off x="789122" y="1841792"/>
            <a:ext cx="2363678" cy="2701112"/>
            <a:chOff x="789122" y="1663992"/>
            <a:chExt cx="2363678" cy="2701112"/>
          </a:xfrm>
        </p:grpSpPr>
        <p:sp>
          <p:nvSpPr>
            <p:cNvPr id="298" name="Rectangle 146"/>
            <p:cNvSpPr>
              <a:spLocks noChangeArrowheads="1"/>
            </p:cNvSpPr>
            <p:nvPr/>
          </p:nvSpPr>
          <p:spPr bwMode="auto">
            <a:xfrm>
              <a:off x="789122" y="1663992"/>
              <a:ext cx="2363678" cy="2701112"/>
            </a:xfrm>
            <a:prstGeom prst="roundRect">
              <a:avLst>
                <a:gd name="adj" fmla="val 3388"/>
              </a:avLst>
            </a:prstGeom>
            <a:solidFill>
              <a:srgbClr val="FFFFFF"/>
            </a:solidFill>
            <a:ln w="12700" algn="ctr">
              <a:solidFill>
                <a:srgbClr val="333333"/>
              </a:solidFill>
              <a:prstDash val="sysDot"/>
              <a:miter lim="800000"/>
              <a:headEnd/>
              <a:tailEnd/>
            </a:ln>
            <a:effectLst/>
            <a:extLst/>
          </p:spPr>
          <p:txBody>
            <a:bodyPr lIns="0" tIns="0" rIns="0" bIns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9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028644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0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72560" y="2456813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01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02" y="3475170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2" name="Rectangle 18"/>
            <p:cNvSpPr>
              <a:spLocks noChangeArrowheads="1"/>
            </p:cNvSpPr>
            <p:nvPr/>
          </p:nvSpPr>
          <p:spPr bwMode="auto">
            <a:xfrm>
              <a:off x="1266951" y="2717021"/>
              <a:ext cx="1287302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2-Node RAC[</a:t>
              </a:r>
              <a:r>
                <a:rPr lang="ko-KR" altLang="en-US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운영</a:t>
              </a:r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]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03" name="직선 연결선 302"/>
            <p:cNvCxnSpPr>
              <a:stCxn id="301" idx="0"/>
              <a:endCxn id="299" idx="2"/>
            </p:cNvCxnSpPr>
            <p:nvPr/>
          </p:nvCxnSpPr>
          <p:spPr bwMode="auto">
            <a:xfrm flipH="1" flipV="1">
              <a:off x="1388644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" name="직선 연결선 303"/>
            <p:cNvCxnSpPr>
              <a:stCxn id="301" idx="0"/>
              <a:endCxn id="300" idx="2"/>
            </p:cNvCxnSpPr>
            <p:nvPr/>
          </p:nvCxnSpPr>
          <p:spPr bwMode="auto">
            <a:xfrm flipV="1">
              <a:off x="1910602" y="3176813"/>
              <a:ext cx="521958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" name="직사각형 304"/>
            <p:cNvSpPr/>
            <p:nvPr/>
          </p:nvSpPr>
          <p:spPr bwMode="auto">
            <a:xfrm>
              <a:off x="1636807" y="3546781"/>
              <a:ext cx="527710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SMW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pic>
          <p:nvPicPr>
            <p:cNvPr id="306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361270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7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53" y="3954542"/>
              <a:ext cx="360000" cy="3156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" name="직사각형 307"/>
            <p:cNvSpPr/>
            <p:nvPr/>
          </p:nvSpPr>
          <p:spPr bwMode="auto">
            <a:xfrm>
              <a:off x="2517687" y="3356992"/>
              <a:ext cx="433131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True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Copy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2448758" y="3954542"/>
              <a:ext cx="570989" cy="338554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kern="0" noProof="0" dirty="0" smtClean="0">
                  <a:solidFill>
                    <a:srgbClr val="000000"/>
                  </a:solidFill>
                  <a:ea typeface="맑은 고딕" pitchFamily="50" charset="-127"/>
                </a:rPr>
                <a:t>Shadow</a:t>
              </a: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0" cap="none" spc="0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Image</a:t>
              </a:r>
              <a:endParaRPr kumimoji="0" lang="ko-KR" alt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10" name="Rectangle 18"/>
            <p:cNvSpPr>
              <a:spLocks noChangeArrowheads="1"/>
            </p:cNvSpPr>
            <p:nvPr/>
          </p:nvSpPr>
          <p:spPr bwMode="auto">
            <a:xfrm>
              <a:off x="1183176" y="2251038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1" name="Rectangle 18"/>
            <p:cNvSpPr>
              <a:spLocks noChangeArrowheads="1"/>
            </p:cNvSpPr>
            <p:nvPr/>
          </p:nvSpPr>
          <p:spPr bwMode="auto">
            <a:xfrm>
              <a:off x="2227092" y="2239906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#2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sp>
          <p:nvSpPr>
            <p:cNvPr id="312" name="모서리가 둥근 직사각형 311"/>
            <p:cNvSpPr/>
            <p:nvPr/>
          </p:nvSpPr>
          <p:spPr bwMode="auto">
            <a:xfrm>
              <a:off x="868669" y="1704316"/>
              <a:ext cx="2151078" cy="365071"/>
            </a:xfrm>
            <a:prstGeom prst="roundRect">
              <a:avLst/>
            </a:prstGeom>
            <a:solidFill>
              <a:schemeClr val="tx2">
                <a:lumMod val="20000"/>
                <a:lumOff val="80000"/>
                <a:alpha val="8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SMW DB </a:t>
              </a:r>
              <a:r>
                <a:rPr kumimoji="0" lang="ko-KR" alt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맑은 고딕" pitchFamily="50" charset="-127"/>
                </a:rPr>
                <a:t>서버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10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(2-Node RAC * 2)</a:t>
              </a:r>
              <a:endPara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cxnSp>
          <p:nvCxnSpPr>
            <p:cNvPr id="313" name="직선 화살표 연결선 312"/>
            <p:cNvCxnSpPr/>
            <p:nvPr/>
          </p:nvCxnSpPr>
          <p:spPr bwMode="auto">
            <a:xfrm flipV="1">
              <a:off x="2290525" y="3655170"/>
              <a:ext cx="189416" cy="220767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14" name="직선 화살표 연결선 313"/>
            <p:cNvCxnSpPr/>
            <p:nvPr/>
          </p:nvCxnSpPr>
          <p:spPr bwMode="auto">
            <a:xfrm>
              <a:off x="2730570" y="3693286"/>
              <a:ext cx="0" cy="234846"/>
            </a:xfrm>
            <a:prstGeom prst="straightConnector1">
              <a:avLst/>
            </a:prstGeom>
            <a:solidFill>
              <a:srgbClr val="B4B4B4"/>
            </a:solidFill>
            <a:ln w="444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cxnSp>
        <p:nvCxnSpPr>
          <p:cNvPr id="315" name="직선 연결선 314"/>
          <p:cNvCxnSpPr/>
          <p:nvPr/>
        </p:nvCxnSpPr>
        <p:spPr>
          <a:xfrm>
            <a:off x="3429164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>
            <a:off x="6413168" y="1353591"/>
            <a:ext cx="0" cy="3600000"/>
          </a:xfrm>
          <a:prstGeom prst="line">
            <a:avLst/>
          </a:prstGeom>
          <a:solidFill>
            <a:srgbClr val="DDDDDD"/>
          </a:solidFill>
          <a:ln w="9525" cap="flat" cmpd="sng" algn="ctr">
            <a:solidFill>
              <a:srgbClr val="0070C0"/>
            </a:solidFill>
            <a:prstDash val="dash"/>
            <a:round/>
            <a:headEnd type="none" w="sm" len="sm"/>
            <a:tailEnd type="none" w="sm" len="med"/>
          </a:ln>
          <a:effectLst/>
        </p:spPr>
      </p:cxnSp>
      <p:sp>
        <p:nvSpPr>
          <p:cNvPr id="319" name="Rectangle 146"/>
          <p:cNvSpPr>
            <a:spLocks noChangeArrowheads="1"/>
          </p:cNvSpPr>
          <p:nvPr/>
        </p:nvSpPr>
        <p:spPr bwMode="auto">
          <a:xfrm>
            <a:off x="3658792" y="1834431"/>
            <a:ext cx="2363678" cy="2701112"/>
          </a:xfrm>
          <a:prstGeom prst="roundRect">
            <a:avLst>
              <a:gd name="adj" fmla="val 3388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4449024" y="2471394"/>
            <a:ext cx="720000" cy="1855486"/>
            <a:chOff x="3872880" y="2243677"/>
            <a:chExt cx="720000" cy="1855486"/>
          </a:xfrm>
        </p:grpSpPr>
        <p:pic>
          <p:nvPicPr>
            <p:cNvPr id="321" name="Picture 36" descr="Picture58"/>
            <p:cNvPicPr preferRelativeResize="0"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72880" y="2449452"/>
              <a:ext cx="720000" cy="72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2" name="Picture 120" descr="Picture3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880" y="3467809"/>
              <a:ext cx="720000" cy="6313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3" name="Rectangle 18"/>
            <p:cNvSpPr>
              <a:spLocks noChangeArrowheads="1"/>
            </p:cNvSpPr>
            <p:nvPr/>
          </p:nvSpPr>
          <p:spPr bwMode="auto">
            <a:xfrm>
              <a:off x="3872880" y="2709660"/>
              <a:ext cx="720000" cy="216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6350" algn="ctr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lIns="36000" tIns="36000" rIns="36000" bIns="36000" anchor="ctr"/>
            <a:lstStyle/>
            <a:p>
              <a:pPr algn="ctr" defTabSz="957796" eaLnBrk="0" latinLnBrk="0" hangingPunct="0"/>
              <a:r>
                <a:rPr lang="en-US" altLang="ko-KR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Single</a:t>
              </a:r>
              <a:endParaRPr lang="en-US" altLang="ko-KR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  <p:cxnSp>
          <p:nvCxnSpPr>
            <p:cNvPr id="324" name="직선 연결선 323"/>
            <p:cNvCxnSpPr/>
            <p:nvPr/>
          </p:nvCxnSpPr>
          <p:spPr bwMode="auto">
            <a:xfrm flipV="1">
              <a:off x="4232880" y="3169452"/>
              <a:ext cx="0" cy="298357"/>
            </a:xfrm>
            <a:prstGeom prst="line">
              <a:avLst/>
            </a:prstGeom>
            <a:solidFill>
              <a:srgbClr val="B4B4B4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" name="직사각형 324"/>
            <p:cNvSpPr/>
            <p:nvPr/>
          </p:nvSpPr>
          <p:spPr bwMode="auto">
            <a:xfrm>
              <a:off x="3969025" y="3539420"/>
              <a:ext cx="527710" cy="253916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133350" marR="0" lvl="0" indent="-13335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050" b="1" kern="0" dirty="0" smtClean="0">
                  <a:solidFill>
                    <a:srgbClr val="000000"/>
                  </a:solidFill>
                  <a:ea typeface="맑은 고딕" pitchFamily="50" charset="-127"/>
                </a:rPr>
                <a:t>SMW</a:t>
              </a:r>
              <a:endParaRPr kumimoji="0" lang="ko-KR" altLang="en-US" sz="105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endParaRPr>
            </a:p>
          </p:txBody>
        </p:sp>
        <p:sp>
          <p:nvSpPr>
            <p:cNvPr id="326" name="Rectangle 18"/>
            <p:cNvSpPr>
              <a:spLocks noChangeArrowheads="1"/>
            </p:cNvSpPr>
            <p:nvPr/>
          </p:nvSpPr>
          <p:spPr bwMode="auto">
            <a:xfrm>
              <a:off x="4027412" y="2243677"/>
              <a:ext cx="410937" cy="21120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55000"/>
              </a:schemeClr>
            </a:solidFill>
            <a:ln w="6350" algn="ctr">
              <a:noFill/>
              <a:miter lim="800000"/>
              <a:headEnd/>
              <a:tailEnd/>
            </a:ln>
            <a:effectLst/>
          </p:spPr>
          <p:txBody>
            <a:bodyPr wrap="none" lIns="36000" tIns="36000" rIns="36000" bIns="36000" anchor="ctr">
              <a:spAutoFit/>
            </a:bodyPr>
            <a:lstStyle/>
            <a:p>
              <a:pPr algn="ctr" defTabSz="957796" eaLnBrk="0" latinLnBrk="0" hangingPunct="0"/>
              <a:r>
                <a:rPr lang="en-US" altLang="ko-KR" sz="900" b="1" dirty="0" smtClean="0">
                  <a:solidFill>
                    <a:srgbClr val="000000"/>
                  </a:solidFill>
                  <a:latin typeface="+mj-ea"/>
                  <a:ea typeface="+mj-ea"/>
                </a:rPr>
                <a:t>DB #1</a:t>
              </a:r>
              <a:endParaRPr lang="en-US" altLang="ko-KR" sz="900" b="1" dirty="0">
                <a:solidFill>
                  <a:srgbClr val="0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27" name="모서리가 둥근 직사각형 326"/>
          <p:cNvSpPr/>
          <p:nvPr/>
        </p:nvSpPr>
        <p:spPr bwMode="auto">
          <a:xfrm>
            <a:off x="3738339" y="1874755"/>
            <a:ext cx="2151078" cy="365071"/>
          </a:xfrm>
          <a:prstGeom prst="roundRect">
            <a:avLst/>
          </a:prstGeom>
          <a:solidFill>
            <a:schemeClr val="tx2">
              <a:lumMod val="20000"/>
              <a:lumOff val="80000"/>
              <a:alpha val="80000"/>
            </a:schemeClr>
          </a:solidFill>
          <a:ln w="9525" cap="flat" cmpd="sng" algn="ctr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SMW DB </a:t>
            </a:r>
            <a:r>
              <a:rPr kumimoji="0" lang="ko-KR" altLang="en-US" sz="1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맑은 고딕" pitchFamily="50" charset="-127"/>
              </a:rPr>
              <a:t>서버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  <a:p>
            <a:pPr marL="133350" marR="0" lvl="0" indent="-13335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00" b="1" kern="0" dirty="0" smtClean="0">
                <a:solidFill>
                  <a:srgbClr val="000000"/>
                </a:solidFill>
                <a:ea typeface="맑은 고딕" pitchFamily="50" charset="-127"/>
              </a:rPr>
              <a:t>(Single-Node)</a:t>
            </a:r>
            <a:endParaRPr kumimoji="0" lang="en-US" altLang="ko-KR" sz="11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86201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PSMW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pitcdb0a, pitcdb0b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8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pic>
        <p:nvPicPr>
          <p:cNvPr id="59" name="Picture 740" descr="workgroup-switch"/>
          <p:cNvPicPr>
            <a:picLocks noChangeAspect="1" noChangeArrowheads="1"/>
          </p:cNvPicPr>
          <p:nvPr/>
        </p:nvPicPr>
        <p:blipFill>
          <a:blip r:embed="rId2" cstate="print">
            <a:grayscl/>
          </a:blip>
          <a:srcRect/>
          <a:stretch>
            <a:fillRect/>
          </a:stretch>
        </p:blipFill>
        <p:spPr bwMode="auto">
          <a:xfrm>
            <a:off x="3332984" y="3546114"/>
            <a:ext cx="400050" cy="242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3154493" y="3274478"/>
            <a:ext cx="800219" cy="245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algn="l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Cluster</a:t>
            </a:r>
          </a:p>
          <a:p>
            <a:pPr algn="ctr" fontAlgn="auto" latinLnBrk="0">
              <a:lnSpc>
                <a:spcPts val="500"/>
              </a:lnSpc>
              <a:spcBef>
                <a:spcPct val="20000"/>
              </a:spcBef>
              <a:spcAft>
                <a:spcPts val="0"/>
              </a:spcAft>
              <a:defRPr/>
            </a:pPr>
            <a:r>
              <a:rPr lang="en-US" altLang="ko-KR" sz="800" b="1" kern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Interconnect</a:t>
            </a:r>
          </a:p>
        </p:txBody>
      </p:sp>
      <p:cxnSp>
        <p:nvCxnSpPr>
          <p:cNvPr id="61" name="직선 연결선 228"/>
          <p:cNvCxnSpPr>
            <a:cxnSpLocks noChangeShapeType="1"/>
            <a:stCxn id="77" idx="2"/>
            <a:endCxn id="6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2" name="직선 연결선 230"/>
          <p:cNvCxnSpPr>
            <a:cxnSpLocks noChangeShapeType="1"/>
            <a:stCxn id="95" idx="2"/>
            <a:endCxn id="65" idx="0"/>
          </p:cNvCxnSpPr>
          <p:nvPr/>
        </p:nvCxnSpPr>
        <p:spPr bwMode="auto">
          <a:xfrm flipH="1">
            <a:off x="2849386" y="4461028"/>
            <a:ext cx="186029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63" name="직선 연결선 245"/>
          <p:cNvCxnSpPr>
            <a:cxnSpLocks noChangeShapeType="1"/>
            <a:stCxn id="65" idx="2"/>
            <a:endCxn id="119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6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65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69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71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2" name="Line 2656"/>
          <p:cNvSpPr>
            <a:spLocks noChangeShapeType="1"/>
          </p:cNvSpPr>
          <p:nvPr/>
        </p:nvSpPr>
        <p:spPr bwMode="auto">
          <a:xfrm>
            <a:off x="4670311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73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4" name="Text Box 280"/>
          <p:cNvSpPr txBox="1">
            <a:spLocks noChangeArrowheads="1"/>
          </p:cNvSpPr>
          <p:nvPr/>
        </p:nvSpPr>
        <p:spPr bwMode="auto">
          <a:xfrm>
            <a:off x="428983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#2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PSMW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8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79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1" name="Rectangle 49"/>
          <p:cNvSpPr>
            <a:spLocks noChangeArrowheads="1"/>
          </p:cNvSpPr>
          <p:nvPr/>
        </p:nvSpPr>
        <p:spPr bwMode="auto">
          <a:xfrm>
            <a:off x="1868909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  <a:endParaRPr kumimoji="0" lang="en-US" altLang="ko-KR" sz="800" b="1" kern="0" spc="-7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82" name="Oval 110"/>
          <p:cNvSpPr>
            <a:spLocks noChangeArrowheads="1"/>
          </p:cNvSpPr>
          <p:nvPr/>
        </p:nvSpPr>
        <p:spPr bwMode="auto">
          <a:xfrm>
            <a:off x="2182945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VIP1</a:t>
            </a:r>
          </a:p>
        </p:txBody>
      </p:sp>
      <p:sp>
        <p:nvSpPr>
          <p:cNvPr id="83" name="직사각형 82"/>
          <p:cNvSpPr/>
          <p:nvPr/>
        </p:nvSpPr>
        <p:spPr bwMode="auto">
          <a:xfrm>
            <a:off x="1606846" y="295018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606846" y="314763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1606332" y="3367818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1606332" y="3586316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1606846" y="3806502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Line 2630"/>
          <p:cNvSpPr>
            <a:spLocks noChangeShapeType="1"/>
          </p:cNvSpPr>
          <p:nvPr/>
        </p:nvSpPr>
        <p:spPr bwMode="auto">
          <a:xfrm>
            <a:off x="1710037" y="386139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89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0" name="Line 2630"/>
          <p:cNvSpPr>
            <a:spLocks noChangeShapeType="1"/>
          </p:cNvSpPr>
          <p:nvPr/>
        </p:nvSpPr>
        <p:spPr bwMode="auto">
          <a:xfrm>
            <a:off x="1709523" y="342324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1" name="Line 2630"/>
          <p:cNvSpPr>
            <a:spLocks noChangeShapeType="1"/>
          </p:cNvSpPr>
          <p:nvPr/>
        </p:nvSpPr>
        <p:spPr bwMode="auto">
          <a:xfrm>
            <a:off x="1710037" y="320417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2" name="Line 2630"/>
          <p:cNvSpPr>
            <a:spLocks noChangeShapeType="1"/>
          </p:cNvSpPr>
          <p:nvPr/>
        </p:nvSpPr>
        <p:spPr bwMode="auto">
          <a:xfrm>
            <a:off x="1710037" y="3010496"/>
            <a:ext cx="522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93" name="Rectangle 49"/>
          <p:cNvSpPr>
            <a:spLocks noChangeArrowheads="1"/>
          </p:cNvSpPr>
          <p:nvPr/>
        </p:nvSpPr>
        <p:spPr bwMode="auto">
          <a:xfrm>
            <a:off x="1868909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1868909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95" name="Rectangle 4"/>
          <p:cNvSpPr>
            <a:spLocks noChangeArrowheads="1"/>
          </p:cNvSpPr>
          <p:nvPr/>
        </p:nvSpPr>
        <p:spPr bwMode="auto">
          <a:xfrm>
            <a:off x="4133681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96" name="Oval 110"/>
          <p:cNvSpPr>
            <a:spLocks noChangeArrowheads="1"/>
          </p:cNvSpPr>
          <p:nvPr/>
        </p:nvSpPr>
        <p:spPr bwMode="auto">
          <a:xfrm>
            <a:off x="4568959" y="2919661"/>
            <a:ext cx="360000" cy="169050"/>
          </a:xfrm>
          <a:prstGeom prst="ellipse">
            <a:avLst/>
          </a:prstGeom>
          <a:solidFill>
            <a:srgbClr val="C0C0C0"/>
          </a:solidFill>
          <a:ln w="9525">
            <a:noFill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VIP2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pic>
        <p:nvPicPr>
          <p:cNvPr id="97" name="Picture 256" descr="Picture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0060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98" name="직선 연결선 229"/>
          <p:cNvCxnSpPr>
            <a:cxnSpLocks noChangeShapeType="1"/>
            <a:stCxn id="95" idx="2"/>
            <a:endCxn id="97" idx="0"/>
          </p:cNvCxnSpPr>
          <p:nvPr/>
        </p:nvCxnSpPr>
        <p:spPr bwMode="auto">
          <a:xfrm flipH="1">
            <a:off x="4322046" y="4461028"/>
            <a:ext cx="387635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99" name="직선 연결선 229"/>
          <p:cNvCxnSpPr>
            <a:cxnSpLocks noChangeShapeType="1"/>
            <a:stCxn id="77" idx="2"/>
            <a:endCxn id="97" idx="0"/>
          </p:cNvCxnSpPr>
          <p:nvPr/>
        </p:nvCxnSpPr>
        <p:spPr bwMode="auto">
          <a:xfrm>
            <a:off x="2338562" y="4461028"/>
            <a:ext cx="198348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00" name="직선 연결선 244"/>
          <p:cNvCxnSpPr>
            <a:cxnSpLocks noChangeShapeType="1"/>
            <a:stCxn id="97" idx="2"/>
            <a:endCxn id="119" idx="0"/>
          </p:cNvCxnSpPr>
          <p:nvPr/>
        </p:nvCxnSpPr>
        <p:spPr bwMode="auto">
          <a:xfrm flipH="1">
            <a:off x="3562847" y="5150386"/>
            <a:ext cx="759199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2" name="Rectangle 56"/>
          <p:cNvSpPr>
            <a:spLocks noChangeArrowheads="1"/>
          </p:cNvSpPr>
          <p:nvPr/>
        </p:nvSpPr>
        <p:spPr bwMode="gray">
          <a:xfrm>
            <a:off x="6955842" y="2760706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VIP</a:t>
            </a:r>
            <a:endParaRPr kumimoji="0" lang="ko-KR" altLang="en-US" sz="10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 Box 484"/>
          <p:cNvSpPr txBox="1">
            <a:spLocks noChangeArrowheads="1"/>
          </p:cNvSpPr>
          <p:nvPr/>
        </p:nvSpPr>
        <p:spPr bwMode="gray">
          <a:xfrm>
            <a:off x="6857669" y="2957736"/>
            <a:ext cx="24158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1" lang="ko-KR" altLang="en-US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장애 발생 시 장애 노드의 빠른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Take-over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를 위하여 </a:t>
            </a:r>
            <a:r>
              <a:rPr lang="en-US" altLang="ko-KR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Virtual IP </a:t>
            </a: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 함</a:t>
            </a:r>
            <a:endParaRPr kumimoji="1" lang="en-US" altLang="ko-KR" sz="800" b="0" i="0" u="none" strike="noStrike" kern="0" cap="none" spc="0" normalizeH="0" baseline="0" noProof="0" dirty="0" smtClean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6792997" y="276070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Rectangle 56"/>
          <p:cNvSpPr>
            <a:spLocks noChangeArrowheads="1"/>
          </p:cNvSpPr>
          <p:nvPr/>
        </p:nvSpPr>
        <p:spPr bwMode="gray">
          <a:xfrm>
            <a:off x="6955842" y="4838008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Grid Infrastructure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 Box 484"/>
          <p:cNvSpPr txBox="1">
            <a:spLocks noChangeArrowheads="1"/>
          </p:cNvSpPr>
          <p:nvPr/>
        </p:nvSpPr>
        <p:spPr bwMode="gray">
          <a:xfrm>
            <a:off x="6857670" y="5034081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여러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노드를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하나의 클러스터로 관리 함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6792997" y="4838008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44343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4630448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1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 구성 함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</a:t>
            </a:r>
            <a:r>
              <a:rPr lang="en-US" altLang="ko-KR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psmw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)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44343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37170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39131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LSN_PSMW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37170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dirty="0">
                <a:solidFill>
                  <a:srgbClr val="FFFFFF"/>
                </a:solidFill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4" name="Rectangle 56"/>
          <p:cNvSpPr>
            <a:spLocks noChangeArrowheads="1"/>
          </p:cNvSpPr>
          <p:nvPr/>
        </p:nvSpPr>
        <p:spPr bwMode="gray">
          <a:xfrm>
            <a:off x="6955842" y="3239440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Service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 Box 484"/>
          <p:cNvSpPr txBox="1">
            <a:spLocks noChangeArrowheads="1"/>
          </p:cNvSpPr>
          <p:nvPr/>
        </p:nvSpPr>
        <p:spPr bwMode="gray">
          <a:xfrm>
            <a:off x="6857670" y="3435513"/>
            <a:ext cx="241587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lvl="0" defTabSz="914400" eaLnBrk="1" fontAlgn="auto" latinLnBrk="0" hangingPunct="1">
              <a:spcBef>
                <a:spcPct val="2000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처리를 위하여 지정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792997" y="3239440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7" name="직선 연결선 245"/>
          <p:cNvCxnSpPr>
            <a:cxnSpLocks noChangeShapeType="1"/>
            <a:stCxn id="65" idx="3"/>
            <a:endCxn id="97" idx="1"/>
          </p:cNvCxnSpPr>
          <p:nvPr/>
        </p:nvCxnSpPr>
        <p:spPr bwMode="auto">
          <a:xfrm>
            <a:off x="2970830" y="5013576"/>
            <a:ext cx="1229772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grpSp>
        <p:nvGrpSpPr>
          <p:cNvPr id="118" name="그룹 117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19" name="직사각형 118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2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1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23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운영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- 2-Node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RAC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구성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</a:t>
            </a:r>
            <a:r>
              <a:rPr lang="ko-KR" altLang="en-US" sz="900" b="1" dirty="0" smtClean="0">
                <a:solidFill>
                  <a:schemeClr val="tx1"/>
                </a:solidFill>
              </a:rPr>
              <a:t>모바일경영대쉬보드 업무용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25" name="Rectangle 46"/>
          <p:cNvSpPr>
            <a:spLocks noChangeArrowheads="1"/>
          </p:cNvSpPr>
          <p:nvPr/>
        </p:nvSpPr>
        <p:spPr bwMode="auto">
          <a:xfrm>
            <a:off x="4241681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26" name="Rectangle 47"/>
          <p:cNvSpPr>
            <a:spLocks noChangeArrowheads="1"/>
          </p:cNvSpPr>
          <p:nvPr/>
        </p:nvSpPr>
        <p:spPr bwMode="auto">
          <a:xfrm>
            <a:off x="4241681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Rectangle 48"/>
          <p:cNvSpPr>
            <a:spLocks noChangeArrowheads="1"/>
          </p:cNvSpPr>
          <p:nvPr/>
        </p:nvSpPr>
        <p:spPr bwMode="auto">
          <a:xfrm>
            <a:off x="4241681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28" name="Rectangle 49"/>
          <p:cNvSpPr>
            <a:spLocks noChangeArrowheads="1"/>
          </p:cNvSpPr>
          <p:nvPr/>
        </p:nvSpPr>
        <p:spPr bwMode="auto">
          <a:xfrm>
            <a:off x="4241681" y="3744913"/>
            <a:ext cx="936000" cy="2199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spc="-70" dirty="0">
                <a:solidFill>
                  <a:sysClr val="windowText" lastClr="000000"/>
                </a:solidFill>
                <a:ea typeface="맑은 고딕" pitchFamily="50" charset="-127"/>
              </a:rPr>
              <a:t>Oracle </a:t>
            </a:r>
            <a:r>
              <a:rPr kumimoji="0" lang="en-US" altLang="ko-KR" sz="800" b="1" kern="0" spc="-70" dirty="0" smtClean="0">
                <a:solidFill>
                  <a:sysClr val="windowText" lastClr="000000"/>
                </a:solidFill>
                <a:ea typeface="맑은 고딕" pitchFamily="50" charset="-127"/>
              </a:rPr>
              <a:t>Grid</a:t>
            </a:r>
          </a:p>
        </p:txBody>
      </p:sp>
      <p:sp>
        <p:nvSpPr>
          <p:cNvPr id="129" name="Rectangle 49"/>
          <p:cNvSpPr>
            <a:spLocks noChangeArrowheads="1"/>
          </p:cNvSpPr>
          <p:nvPr/>
        </p:nvSpPr>
        <p:spPr bwMode="auto">
          <a:xfrm>
            <a:off x="4241681" y="3963647"/>
            <a:ext cx="936000" cy="219904"/>
          </a:xfrm>
          <a:prstGeom prst="rect">
            <a:avLst/>
          </a:prstGeom>
          <a:solidFill>
            <a:srgbClr val="FFFFCC"/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Multipath</a:t>
            </a:r>
            <a:r>
              <a:rPr kumimoji="0" lang="en-US" altLang="ko-KR" sz="8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I/O</a:t>
            </a:r>
            <a:endParaRPr kumimoji="0" lang="en-US" altLang="ko-KR" sz="8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Rectangle 50"/>
          <p:cNvSpPr>
            <a:spLocks noChangeArrowheads="1"/>
          </p:cNvSpPr>
          <p:nvPr/>
        </p:nvSpPr>
        <p:spPr bwMode="auto">
          <a:xfrm>
            <a:off x="4241681" y="4182383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sp>
        <p:nvSpPr>
          <p:cNvPr id="131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32" name="직사각형 131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3" name="그룹 132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34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5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36" name="직선 연결선 245"/>
          <p:cNvCxnSpPr>
            <a:cxnSpLocks noChangeShapeType="1"/>
            <a:stCxn id="65" idx="2"/>
            <a:endCxn id="132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37" name="직선 연결선 244"/>
          <p:cNvCxnSpPr>
            <a:cxnSpLocks noChangeShapeType="1"/>
            <a:stCxn id="97" idx="2"/>
            <a:endCxn id="132" idx="0"/>
          </p:cNvCxnSpPr>
          <p:nvPr/>
        </p:nvCxnSpPr>
        <p:spPr bwMode="auto">
          <a:xfrm flipH="1">
            <a:off x="2378471" y="5150386"/>
            <a:ext cx="194357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38" name="직사각형 137"/>
          <p:cNvSpPr/>
          <p:nvPr/>
        </p:nvSpPr>
        <p:spPr bwMode="auto">
          <a:xfrm>
            <a:off x="4418537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39" name="그룹 138"/>
          <p:cNvGrpSpPr/>
          <p:nvPr/>
        </p:nvGrpSpPr>
        <p:grpSpPr>
          <a:xfrm>
            <a:off x="4493935" y="5357838"/>
            <a:ext cx="485389" cy="270580"/>
            <a:chOff x="2717182" y="5357838"/>
            <a:chExt cx="485389" cy="270580"/>
          </a:xfrm>
        </p:grpSpPr>
        <p:pic>
          <p:nvPicPr>
            <p:cNvPr id="140" name="Picture 255" descr="Picture3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1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42" name="직선 연결선 244"/>
          <p:cNvCxnSpPr>
            <a:cxnSpLocks noChangeShapeType="1"/>
            <a:stCxn id="65" idx="2"/>
            <a:endCxn id="138" idx="0"/>
          </p:cNvCxnSpPr>
          <p:nvPr/>
        </p:nvCxnSpPr>
        <p:spPr bwMode="auto">
          <a:xfrm>
            <a:off x="2849386" y="5150386"/>
            <a:ext cx="188489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43" name="직선 연결선 244"/>
          <p:cNvCxnSpPr>
            <a:cxnSpLocks noChangeShapeType="1"/>
            <a:stCxn id="97" idx="2"/>
            <a:endCxn id="138" idx="0"/>
          </p:cNvCxnSpPr>
          <p:nvPr/>
        </p:nvCxnSpPr>
        <p:spPr bwMode="auto">
          <a:xfrm>
            <a:off x="4322046" y="5150386"/>
            <a:ext cx="412238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44" name="Rectangle 104"/>
          <p:cNvSpPr>
            <a:spLocks noChangeArrowheads="1"/>
          </p:cNvSpPr>
          <p:nvPr/>
        </p:nvSpPr>
        <p:spPr bwMode="auto">
          <a:xfrm>
            <a:off x="4244620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cxnSp>
        <p:nvCxnSpPr>
          <p:cNvPr id="145" name="직선 연결선 17"/>
          <p:cNvCxnSpPr>
            <a:cxnSpLocks noChangeShapeType="1"/>
            <a:stCxn id="77" idx="3"/>
            <a:endCxn id="59" idx="1"/>
          </p:cNvCxnSpPr>
          <p:nvPr/>
        </p:nvCxnSpPr>
        <p:spPr bwMode="auto">
          <a:xfrm>
            <a:off x="2914562" y="3660028"/>
            <a:ext cx="418422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6" name="직선 연결선 18"/>
          <p:cNvCxnSpPr>
            <a:cxnSpLocks noChangeShapeType="1"/>
            <a:stCxn id="95" idx="1"/>
            <a:endCxn id="59" idx="3"/>
          </p:cNvCxnSpPr>
          <p:nvPr/>
        </p:nvCxnSpPr>
        <p:spPr bwMode="auto">
          <a:xfrm flipH="1">
            <a:off x="3733034" y="3660028"/>
            <a:ext cx="400647" cy="7127"/>
          </a:xfrm>
          <a:prstGeom prst="line">
            <a:avLst/>
          </a:prstGeom>
          <a:noFill/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189349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6" name="Rectangle 4"/>
          <p:cNvSpPr>
            <a:spLocks noChangeArrowheads="1"/>
          </p:cNvSpPr>
          <p:nvPr/>
        </p:nvSpPr>
        <p:spPr bwMode="auto">
          <a:xfrm>
            <a:off x="595682" y="1104419"/>
            <a:ext cx="6430963" cy="46166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구분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: TSWP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DB</a:t>
            </a:r>
          </a:p>
          <a:p>
            <a:pPr marL="171450" indent="-171450" algn="l" eaLnBrk="0" latinLnBrk="0" hangingPunct="0">
              <a:buFontTx/>
              <a:buChar char="-"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</a:t>
            </a:r>
            <a:r>
              <a:rPr lang="ko-KR" altLang="en-US" sz="1200" b="1" dirty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: ticodb01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499818" y="1601457"/>
            <a:ext cx="6084549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5" name="Rectangle 4"/>
          <p:cNvSpPr>
            <a:spLocks noChangeArrowheads="1"/>
          </p:cNvSpPr>
          <p:nvPr/>
        </p:nvSpPr>
        <p:spPr bwMode="auto">
          <a:xfrm>
            <a:off x="1687893" y="1681958"/>
            <a:ext cx="3711087" cy="24765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 b="1" dirty="0" smtClean="0">
                <a:solidFill>
                  <a:schemeClr val="tx1"/>
                </a:solidFill>
              </a:rPr>
              <a:t>TSWP </a:t>
            </a:r>
            <a:r>
              <a:rPr lang="en-US" altLang="ko-KR" sz="1100" b="1" dirty="0">
                <a:solidFill>
                  <a:schemeClr val="tx1"/>
                </a:solidFill>
              </a:rPr>
              <a:t>DB</a:t>
            </a:r>
            <a:r>
              <a:rPr lang="en-US" altLang="ko-KR" sz="11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100" b="1" dirty="0" smtClean="0">
                <a:solidFill>
                  <a:schemeClr val="tx1"/>
                </a:solidFill>
              </a:rPr>
              <a:t>서버</a:t>
            </a:r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89797" y="1683076"/>
            <a:ext cx="246217" cy="245415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직사각형 100"/>
          <p:cNvSpPr/>
          <p:nvPr/>
        </p:nvSpPr>
        <p:spPr>
          <a:xfrm>
            <a:off x="6715125" y="1604416"/>
            <a:ext cx="2637228" cy="4356000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08" name="Rectangle 56"/>
          <p:cNvSpPr>
            <a:spLocks noChangeArrowheads="1"/>
          </p:cNvSpPr>
          <p:nvPr/>
        </p:nvSpPr>
        <p:spPr bwMode="gray">
          <a:xfrm>
            <a:off x="6955842" y="3443775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dirty="0" smtClean="0">
                <a:solidFill>
                  <a:srgbClr val="000000"/>
                </a:solidFill>
                <a:ea typeface="맑은 고딕" pitchFamily="50" charset="-127"/>
              </a:rPr>
              <a:t>Instance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Text Box 484"/>
          <p:cNvSpPr txBox="1">
            <a:spLocks noChangeArrowheads="1"/>
          </p:cNvSpPr>
          <p:nvPr/>
        </p:nvSpPr>
        <p:spPr bwMode="gray">
          <a:xfrm>
            <a:off x="6857670" y="3639848"/>
            <a:ext cx="2415870" cy="517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DB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서버 당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3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개 의 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Instance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로</a:t>
            </a: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(TFLB, TICO, TSWP)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구성되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어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있으며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스마트워크플레이스</a:t>
            </a:r>
            <a:r>
              <a:rPr lang="ko-KR" altLang="en-US" kern="0" dirty="0" err="1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는</a:t>
            </a:r>
            <a:r>
              <a:rPr lang="ko-KR" altLang="en-US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en-US" altLang="ko-KR" kern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TSWP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사용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6792997" y="3443775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b="1" kern="0" noProof="0" dirty="0">
                <a:solidFill>
                  <a:srgbClr val="FFFFFF"/>
                </a:solidFill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1" name="Rectangle 56"/>
          <p:cNvSpPr>
            <a:spLocks noChangeArrowheads="1"/>
          </p:cNvSpPr>
          <p:nvPr/>
        </p:nvSpPr>
        <p:spPr bwMode="gray">
          <a:xfrm>
            <a:off x="6955842" y="2726432"/>
            <a:ext cx="1618716" cy="14087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 anchor="ctr">
            <a:noAutofit/>
          </a:bodyPr>
          <a:lstStyle/>
          <a:p>
            <a:pPr marL="95250" marR="0" lvl="0" indent="-95250" defTabSz="885825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06913" algn="l"/>
              </a:tabLst>
              <a:defRPr/>
            </a:pPr>
            <a:r>
              <a:rPr kumimoji="0" lang="en-US" altLang="ko-KR" b="1" kern="0" noProof="0" dirty="0" smtClean="0">
                <a:solidFill>
                  <a:srgbClr val="000000"/>
                </a:solidFill>
                <a:ea typeface="맑은 고딕" pitchFamily="50" charset="-127"/>
              </a:rPr>
              <a:t>Listener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 Box 484"/>
          <p:cNvSpPr txBox="1">
            <a:spLocks noChangeArrowheads="1"/>
          </p:cNvSpPr>
          <p:nvPr/>
        </p:nvSpPr>
        <p:spPr bwMode="gray">
          <a:xfrm>
            <a:off x="6857670" y="2922505"/>
            <a:ext cx="2415870" cy="418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marL="82550" indent="-825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800">
                <a:solidFill>
                  <a:srgbClr val="4D4D4D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ko-KR" altLang="en-US" kern="0" noProof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특정 서비스의 부하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처리를 위하여 지정 가능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AP-DB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전용</a:t>
            </a:r>
            <a:r>
              <a:rPr lang="en-US" altLang="ko-KR" kern="0" dirty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구분 없음</a:t>
            </a:r>
            <a:endParaRPr lang="en-US" altLang="ko-KR" kern="0" dirty="0" smtClean="0">
              <a:solidFill>
                <a:srgbClr val="333333">
                  <a:lumMod val="50000"/>
                </a:srgbClr>
              </a:solidFill>
              <a:ea typeface="맑은 고딕" pitchFamily="50" charset="-127"/>
            </a:endParaRPr>
          </a:p>
          <a:p>
            <a:pPr marL="82550" marR="0" lvl="0" indent="-82550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US" altLang="ko-KR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LSN_TSWP </a:t>
            </a:r>
            <a:r>
              <a:rPr lang="ko-KR" altLang="en-US" kern="0" dirty="0" err="1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리스너</a:t>
            </a:r>
            <a:r>
              <a:rPr lang="ko-KR" altLang="en-US" kern="0" dirty="0" smtClean="0">
                <a:solidFill>
                  <a:srgbClr val="333333">
                    <a:lumMod val="50000"/>
                  </a:srgbClr>
                </a:solidFill>
                <a:ea typeface="맑은 고딕" pitchFamily="50" charset="-127"/>
              </a:rPr>
              <a:t> 존재</a:t>
            </a:r>
            <a:endParaRPr kumimoji="1" lang="ko-KR" altLang="en-US" sz="800" b="0" i="0" u="none" strike="noStrike" kern="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792997" y="2726432"/>
            <a:ext cx="180000" cy="168914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4" name="Rectangle 4"/>
          <p:cNvSpPr>
            <a:spLocks noChangeArrowheads="1"/>
          </p:cNvSpPr>
          <p:nvPr/>
        </p:nvSpPr>
        <p:spPr bwMode="auto">
          <a:xfrm>
            <a:off x="6792997" y="1683075"/>
            <a:ext cx="2480543" cy="9538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2"/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b="1" dirty="0" smtClean="0">
                <a:solidFill>
                  <a:schemeClr val="tx1"/>
                </a:solidFill>
              </a:rPr>
              <a:t>■ 개발 형태 및 특징</a:t>
            </a:r>
            <a:endParaRPr lang="en-US" altLang="ko-KR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- 1-Node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</a:t>
            </a:r>
            <a:endParaRPr lang="en-US" altLang="ko-KR" sz="900" b="1" dirty="0" smtClean="0">
              <a:solidFill>
                <a:schemeClr val="tx1"/>
              </a:solidFill>
            </a:endParaRPr>
          </a:p>
          <a:p>
            <a:r>
              <a:rPr lang="en-US" altLang="ko-KR" sz="900" b="1" dirty="0" smtClean="0">
                <a:solidFill>
                  <a:schemeClr val="tx1"/>
                </a:solidFill>
              </a:rPr>
              <a:t>- SWP</a:t>
            </a:r>
            <a:r>
              <a:rPr lang="ko-KR" altLang="en-US" sz="900" b="1" dirty="0" smtClean="0">
                <a:solidFill>
                  <a:schemeClr val="tx1"/>
                </a:solidFill>
              </a:rPr>
              <a:t> 개발용 </a:t>
            </a:r>
            <a:r>
              <a:rPr lang="en-US" altLang="ko-KR" sz="900" b="1" dirty="0" smtClean="0">
                <a:solidFill>
                  <a:schemeClr val="tx1"/>
                </a:solidFill>
              </a:rPr>
              <a:t>DB</a:t>
            </a:r>
            <a:endParaRPr lang="en-US" altLang="ko-KR" sz="900" b="1" dirty="0">
              <a:solidFill>
                <a:schemeClr val="tx1"/>
              </a:solidFill>
            </a:endParaRPr>
          </a:p>
        </p:txBody>
      </p:sp>
      <p:sp>
        <p:nvSpPr>
          <p:cNvPr id="141" name="Rectangle 146"/>
          <p:cNvSpPr>
            <a:spLocks noChangeArrowheads="1"/>
          </p:cNvSpPr>
          <p:nvPr/>
        </p:nvSpPr>
        <p:spPr bwMode="auto">
          <a:xfrm>
            <a:off x="632460" y="2060848"/>
            <a:ext cx="5832708" cy="3781326"/>
          </a:xfrm>
          <a:prstGeom prst="roundRect">
            <a:avLst>
              <a:gd name="adj" fmla="val 1967"/>
            </a:avLst>
          </a:prstGeom>
          <a:solidFill>
            <a:srgbClr val="FFFFFF"/>
          </a:solidFill>
          <a:ln w="12700" algn="ctr">
            <a:solidFill>
              <a:srgbClr val="333333"/>
            </a:solidFill>
            <a:prstDash val="sysDot"/>
            <a:miter lim="800000"/>
            <a:headEnd/>
            <a:tailEnd/>
          </a:ln>
          <a:effectLst/>
          <a:extLst/>
        </p:spPr>
        <p:txBody>
          <a:bodyPr lIns="0" tIns="0" rIns="0" bIns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142" name="직선 연결선 228"/>
          <p:cNvCxnSpPr>
            <a:cxnSpLocks noChangeShapeType="1"/>
            <a:stCxn id="151" idx="2"/>
            <a:endCxn id="145" idx="0"/>
          </p:cNvCxnSpPr>
          <p:nvPr/>
        </p:nvCxnSpPr>
        <p:spPr bwMode="auto">
          <a:xfrm>
            <a:off x="2338562" y="4461028"/>
            <a:ext cx="510824" cy="415738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cxnSp>
        <p:nvCxnSpPr>
          <p:cNvPr id="143" name="직선 연결선 245"/>
          <p:cNvCxnSpPr>
            <a:cxnSpLocks noChangeShapeType="1"/>
            <a:stCxn id="145" idx="2"/>
            <a:endCxn id="161" idx="0"/>
          </p:cNvCxnSpPr>
          <p:nvPr/>
        </p:nvCxnSpPr>
        <p:spPr bwMode="auto">
          <a:xfrm>
            <a:off x="2849386" y="5150386"/>
            <a:ext cx="713461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  <p:sp>
        <p:nvSpPr>
          <p:cNvPr id="144" name="Text Box 280"/>
          <p:cNvSpPr txBox="1">
            <a:spLocks noChangeArrowheads="1"/>
          </p:cNvSpPr>
          <p:nvPr/>
        </p:nvSpPr>
        <p:spPr bwMode="auto">
          <a:xfrm>
            <a:off x="2284791" y="4948052"/>
            <a:ext cx="410369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>
                <a:latin typeface="+mj-lt"/>
                <a:ea typeface="굴림체" pitchFamily="49" charset="-127"/>
              </a:rPr>
              <a:t>SAN </a:t>
            </a:r>
            <a:r>
              <a:rPr lang="en-US" altLang="ko-KR" sz="800" b="1" dirty="0" smtClean="0">
                <a:latin typeface="+mj-lt"/>
                <a:ea typeface="굴림체" pitchFamily="49" charset="-127"/>
              </a:rPr>
              <a:t>SW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pic>
        <p:nvPicPr>
          <p:cNvPr id="145" name="Picture 256" descr="Picture3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7942" y="4876766"/>
            <a:ext cx="242888" cy="273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6" name="Rectangle 87"/>
          <p:cNvSpPr>
            <a:spLocks noChangeArrowheads="1"/>
          </p:cNvSpPr>
          <p:nvPr/>
        </p:nvSpPr>
        <p:spPr bwMode="auto">
          <a:xfrm>
            <a:off x="2915263" y="2150225"/>
            <a:ext cx="1231106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eaLnBrk="0" hangingPunct="0">
              <a:buFontTx/>
              <a:buNone/>
            </a:pPr>
            <a:r>
              <a:rPr lang="en-US" altLang="ko-KR" sz="800" b="1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P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ublic network(1G</a:t>
            </a:r>
            <a:r>
              <a:rPr lang="ko-KR" altLang="en-US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망</a:t>
            </a: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47" name="Rectangle 104"/>
          <p:cNvSpPr>
            <a:spLocks noChangeArrowheads="1"/>
          </p:cNvSpPr>
          <p:nvPr/>
        </p:nvSpPr>
        <p:spPr bwMode="auto">
          <a:xfrm>
            <a:off x="2589659" y="5626087"/>
            <a:ext cx="1944688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smtClean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rPr>
              <a:t>S</a:t>
            </a:r>
            <a:r>
              <a:rPr lang="en-US" altLang="ko-KR" sz="8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hared 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48" name="Line 2630"/>
          <p:cNvSpPr>
            <a:spLocks noChangeShapeType="1"/>
          </p:cNvSpPr>
          <p:nvPr/>
        </p:nvSpPr>
        <p:spPr bwMode="auto">
          <a:xfrm>
            <a:off x="777240" y="2322195"/>
            <a:ext cx="55800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oval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49" name="Line 2656"/>
          <p:cNvSpPr>
            <a:spLocks noChangeShapeType="1"/>
          </p:cNvSpPr>
          <p:nvPr/>
        </p:nvSpPr>
        <p:spPr bwMode="auto">
          <a:xfrm>
            <a:off x="2269173" y="2333308"/>
            <a:ext cx="1587" cy="5220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endParaRPr lang="ko-KR" altLang="en-US"/>
          </a:p>
        </p:txBody>
      </p:sp>
      <p:sp>
        <p:nvSpPr>
          <p:cNvPr id="150" name="Text Box 280"/>
          <p:cNvSpPr txBox="1">
            <a:spLocks noChangeArrowheads="1"/>
          </p:cNvSpPr>
          <p:nvPr/>
        </p:nvSpPr>
        <p:spPr bwMode="auto">
          <a:xfrm>
            <a:off x="2475005" y="2692789"/>
            <a:ext cx="301365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marL="180975" indent="-180975" algn="ctr">
              <a:buFont typeface="Wingdings" pitchFamily="2" charset="2"/>
              <a:buNone/>
            </a:pPr>
            <a:r>
              <a:rPr lang="en-US" altLang="ko-KR" sz="800" b="1" dirty="0" smtClean="0">
                <a:latin typeface="+mj-lt"/>
                <a:ea typeface="굴림체" pitchFamily="49" charset="-127"/>
              </a:rPr>
              <a:t>DB #1</a:t>
            </a:r>
            <a:endParaRPr lang="ko-KR" altLang="en-US" sz="800" b="1" dirty="0">
              <a:latin typeface="+mj-lt"/>
              <a:ea typeface="굴림체" pitchFamily="49" charset="-127"/>
            </a:endParaRPr>
          </a:p>
        </p:txBody>
      </p:sp>
      <p:sp>
        <p:nvSpPr>
          <p:cNvPr id="151" name="Rectangle 4"/>
          <p:cNvSpPr>
            <a:spLocks noChangeArrowheads="1"/>
          </p:cNvSpPr>
          <p:nvPr/>
        </p:nvSpPr>
        <p:spPr bwMode="auto">
          <a:xfrm>
            <a:off x="1762562" y="2859028"/>
            <a:ext cx="1152000" cy="1602000"/>
          </a:xfrm>
          <a:prstGeom prst="rect">
            <a:avLst/>
          </a:prstGeom>
          <a:solidFill>
            <a:srgbClr val="EAEAEA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100" b="1" dirty="0">
              <a:solidFill>
                <a:schemeClr val="tx1"/>
              </a:solidFill>
            </a:endParaRPr>
          </a:p>
        </p:txBody>
      </p:sp>
      <p:sp>
        <p:nvSpPr>
          <p:cNvPr id="152" name="Rectangle 46"/>
          <p:cNvSpPr>
            <a:spLocks noChangeArrowheads="1"/>
          </p:cNvSpPr>
          <p:nvPr/>
        </p:nvSpPr>
        <p:spPr bwMode="auto">
          <a:xfrm>
            <a:off x="1868909" y="3088711"/>
            <a:ext cx="936000" cy="21990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dirty="0" smtClean="0">
                <a:solidFill>
                  <a:sysClr val="windowText" lastClr="000000"/>
                </a:solidFill>
                <a:ea typeface="맑은 고딕" pitchFamily="50" charset="-127"/>
              </a:rPr>
              <a:t>Service</a:t>
            </a:r>
            <a:endParaRPr kumimoji="0" lang="en-US" altLang="ko-KR" sz="800" b="1" kern="0" dirty="0">
              <a:solidFill>
                <a:sysClr val="windowText" lastClr="000000"/>
              </a:solidFill>
              <a:ea typeface="맑은 고딕" pitchFamily="50" charset="-127"/>
            </a:endParaRPr>
          </a:p>
        </p:txBody>
      </p:sp>
      <p:sp>
        <p:nvSpPr>
          <p:cNvPr id="153" name="Rectangle 47"/>
          <p:cNvSpPr>
            <a:spLocks noChangeArrowheads="1"/>
          </p:cNvSpPr>
          <p:nvPr/>
        </p:nvSpPr>
        <p:spPr bwMode="auto">
          <a:xfrm>
            <a:off x="1868395" y="3307445"/>
            <a:ext cx="936000" cy="21990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Listener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4" name="Rectangle 48"/>
          <p:cNvSpPr>
            <a:spLocks noChangeArrowheads="1"/>
          </p:cNvSpPr>
          <p:nvPr/>
        </p:nvSpPr>
        <p:spPr bwMode="auto">
          <a:xfrm>
            <a:off x="1868395" y="3526179"/>
            <a:ext cx="936000" cy="2199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kern="0" noProof="0" dirty="0" smtClean="0">
                <a:solidFill>
                  <a:sysClr val="windowText" lastClr="000000"/>
                </a:solidFill>
                <a:ea typeface="맑은 고딕" pitchFamily="50" charset="-127"/>
              </a:rPr>
              <a:t>Instance</a:t>
            </a:r>
            <a:endParaRPr kumimoji="0" lang="en-US" altLang="ko-KR" sz="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155" name="직사각형 154"/>
          <p:cNvSpPr/>
          <p:nvPr/>
        </p:nvSpPr>
        <p:spPr bwMode="auto">
          <a:xfrm>
            <a:off x="1606846" y="3362563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직사각형 155"/>
          <p:cNvSpPr/>
          <p:nvPr/>
        </p:nvSpPr>
        <p:spPr bwMode="auto">
          <a:xfrm>
            <a:off x="1606846" y="3577701"/>
            <a:ext cx="108000" cy="108000"/>
          </a:xfrm>
          <a:prstGeom prst="rect">
            <a:avLst/>
          </a:prstGeom>
          <a:solidFill>
            <a:srgbClr val="333333"/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0" rIns="0" bIns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Line 2630"/>
          <p:cNvSpPr>
            <a:spLocks noChangeShapeType="1"/>
          </p:cNvSpPr>
          <p:nvPr/>
        </p:nvSpPr>
        <p:spPr bwMode="auto">
          <a:xfrm>
            <a:off x="1709523" y="3642321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58" name="Line 2630"/>
          <p:cNvSpPr>
            <a:spLocks noChangeShapeType="1"/>
          </p:cNvSpPr>
          <p:nvPr/>
        </p:nvSpPr>
        <p:spPr bwMode="auto">
          <a:xfrm>
            <a:off x="1710037" y="3410356"/>
            <a:ext cx="205200" cy="0"/>
          </a:xfrm>
          <a:prstGeom prst="line">
            <a:avLst/>
          </a:prstGeom>
          <a:noFill/>
          <a:ln w="9525" cap="rnd">
            <a:solidFill>
              <a:schemeClr val="tx1">
                <a:lumMod val="50000"/>
              </a:schemeClr>
            </a:solidFill>
            <a:round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4" rIns="91427" bIns="45714">
            <a:spAutoFit/>
          </a:bodyPr>
          <a:lstStyle/>
          <a:p>
            <a:pPr>
              <a:defRPr/>
            </a:pPr>
            <a:endParaRPr lang="ko-KR" altLang="en-US"/>
          </a:p>
        </p:txBody>
      </p:sp>
      <p:sp>
        <p:nvSpPr>
          <p:cNvPr id="159" name="Rectangle 50"/>
          <p:cNvSpPr>
            <a:spLocks noChangeArrowheads="1"/>
          </p:cNvSpPr>
          <p:nvPr/>
        </p:nvSpPr>
        <p:spPr bwMode="auto">
          <a:xfrm>
            <a:off x="1868909" y="3743110"/>
            <a:ext cx="936000" cy="2199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lIns="36000" tIns="36000" rIns="36000" bIns="3600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OS</a:t>
            </a:r>
          </a:p>
        </p:txBody>
      </p:sp>
      <p:grpSp>
        <p:nvGrpSpPr>
          <p:cNvPr id="160" name="그룹 159"/>
          <p:cNvGrpSpPr/>
          <p:nvPr/>
        </p:nvGrpSpPr>
        <p:grpSpPr>
          <a:xfrm>
            <a:off x="2832484" y="5309018"/>
            <a:ext cx="1460725" cy="358022"/>
            <a:chOff x="3088516" y="5309018"/>
            <a:chExt cx="1460725" cy="358022"/>
          </a:xfrm>
        </p:grpSpPr>
        <p:sp>
          <p:nvSpPr>
            <p:cNvPr id="161" name="직사각형 160"/>
            <p:cNvSpPr/>
            <p:nvPr/>
          </p:nvSpPr>
          <p:spPr bwMode="auto">
            <a:xfrm>
              <a:off x="3088516" y="5309018"/>
              <a:ext cx="1460725" cy="3580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>
              <a:noAutofit/>
            </a:bodyPr>
            <a:lstStyle/>
            <a:p>
              <a:pPr>
                <a:defRPr/>
              </a:pPr>
              <a:endParaRPr lang="ko-KR" altLang="en-US" dirty="0"/>
            </a:p>
          </p:txBody>
        </p:sp>
        <p:pic>
          <p:nvPicPr>
            <p:cNvPr id="162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370492" y="5357838"/>
              <a:ext cx="379413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3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956093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4" name="Rectangle 87"/>
            <p:cNvSpPr>
              <a:spLocks noChangeArrowheads="1"/>
            </p:cNvSpPr>
            <p:nvPr/>
          </p:nvSpPr>
          <p:spPr bwMode="auto">
            <a:xfrm>
              <a:off x="3136844" y="5342847"/>
              <a:ext cx="834203" cy="308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err="1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Datafile</a:t>
              </a: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/Control</a:t>
              </a:r>
            </a:p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/Redo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  <p:sp>
          <p:nvSpPr>
            <p:cNvPr id="165" name="Rectangle 87"/>
            <p:cNvSpPr>
              <a:spLocks noChangeArrowheads="1"/>
            </p:cNvSpPr>
            <p:nvPr/>
          </p:nvSpPr>
          <p:spPr bwMode="auto">
            <a:xfrm>
              <a:off x="3826575" y="5370279"/>
              <a:ext cx="686085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OCR/Voting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sp>
        <p:nvSpPr>
          <p:cNvPr id="166" name="Rectangle 104"/>
          <p:cNvSpPr>
            <a:spLocks noChangeArrowheads="1"/>
          </p:cNvSpPr>
          <p:nvPr/>
        </p:nvSpPr>
        <p:spPr bwMode="auto">
          <a:xfrm>
            <a:off x="1909102" y="5626087"/>
            <a:ext cx="961757" cy="216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2075" tIns="46038" rIns="92075" bIns="46038">
            <a:spAutoFit/>
          </a:bodyPr>
          <a:lstStyle/>
          <a:p>
            <a:pPr algn="ctr" eaLnBrk="0" hangingPunct="0">
              <a:buFontTx/>
              <a:buNone/>
            </a:pPr>
            <a:r>
              <a:rPr lang="en-US" altLang="ko-KR" sz="8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Storage</a:t>
            </a:r>
            <a:endParaRPr lang="en-US" altLang="ko-KR" sz="8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  <a:cs typeface="Times New Roman" pitchFamily="18" charset="0"/>
            </a:endParaRPr>
          </a:p>
        </p:txBody>
      </p:sp>
      <p:sp>
        <p:nvSpPr>
          <p:cNvPr id="167" name="직사각형 166"/>
          <p:cNvSpPr/>
          <p:nvPr/>
        </p:nvSpPr>
        <p:spPr bwMode="auto">
          <a:xfrm>
            <a:off x="2062724" y="5309018"/>
            <a:ext cx="631493" cy="35802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0" tIns="0" rIns="0" bIns="0">
            <a:noAutofit/>
          </a:bodyPr>
          <a:lstStyle/>
          <a:p>
            <a:pPr>
              <a:defRPr/>
            </a:pPr>
            <a:endParaRPr lang="ko-KR" altLang="en-US" dirty="0"/>
          </a:p>
        </p:txBody>
      </p:sp>
      <p:grpSp>
        <p:nvGrpSpPr>
          <p:cNvPr id="168" name="그룹 167"/>
          <p:cNvGrpSpPr/>
          <p:nvPr/>
        </p:nvGrpSpPr>
        <p:grpSpPr>
          <a:xfrm>
            <a:off x="2138122" y="5357838"/>
            <a:ext cx="485389" cy="270580"/>
            <a:chOff x="2717182" y="5357838"/>
            <a:chExt cx="485389" cy="270580"/>
          </a:xfrm>
        </p:grpSpPr>
        <p:pic>
          <p:nvPicPr>
            <p:cNvPr id="169" name="Picture 255" descr="Picture3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86479" y="5357838"/>
              <a:ext cx="377825" cy="2705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70" name="Rectangle 87"/>
            <p:cNvSpPr>
              <a:spLocks noChangeArrowheads="1"/>
            </p:cNvSpPr>
            <p:nvPr/>
          </p:nvSpPr>
          <p:spPr bwMode="auto">
            <a:xfrm>
              <a:off x="2717182" y="5372819"/>
              <a:ext cx="485389" cy="200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eaLnBrk="0" hangingPunct="0">
                <a:buFontTx/>
                <a:buNone/>
              </a:pPr>
              <a:r>
                <a:rPr lang="en-US" altLang="ko-KR" sz="700" b="1" spc="-20" dirty="0" smtClean="0">
                  <a:solidFill>
                    <a:srgbClr val="000000"/>
                  </a:solidFill>
                  <a:ea typeface="맑은 고딕" pitchFamily="50" charset="-127"/>
                  <a:cs typeface="Times New Roman" pitchFamily="18" charset="0"/>
                </a:rPr>
                <a:t>Archive</a:t>
              </a:r>
              <a:endParaRPr lang="en-US" altLang="ko-KR" sz="700" b="1" spc="-20" dirty="0">
                <a:solidFill>
                  <a:srgbClr val="000000"/>
                </a:solidFill>
                <a:ea typeface="맑은 고딕" pitchFamily="50" charset="-127"/>
                <a:cs typeface="Times New Roman" pitchFamily="18" charset="0"/>
              </a:endParaRPr>
            </a:p>
          </p:txBody>
        </p:sp>
      </p:grpSp>
      <p:cxnSp>
        <p:nvCxnSpPr>
          <p:cNvPr id="171" name="직선 연결선 245"/>
          <p:cNvCxnSpPr>
            <a:cxnSpLocks noChangeShapeType="1"/>
            <a:stCxn id="145" idx="2"/>
            <a:endCxn id="167" idx="0"/>
          </p:cNvCxnSpPr>
          <p:nvPr/>
        </p:nvCxnSpPr>
        <p:spPr bwMode="auto">
          <a:xfrm flipH="1">
            <a:off x="2378471" y="5150386"/>
            <a:ext cx="470915" cy="15863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none" w="lg" len="med"/>
          </a:ln>
        </p:spPr>
      </p:cxnSp>
    </p:spTree>
    <p:extLst>
      <p:ext uri="{BB962C8B-B14F-4D97-AF65-F5344CB8AC3E}">
        <p14:creationId xmlns:p14="http://schemas.microsoft.com/office/powerpoint/2010/main" val="7911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47" name="텍스트 개체 틀 1"/>
          <p:cNvSpPr txBox="1">
            <a:spLocks/>
          </p:cNvSpPr>
          <p:nvPr/>
        </p:nvSpPr>
        <p:spPr>
          <a:xfrm>
            <a:off x="558500" y="979785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en-US" altLang="ko-KR" sz="1200" dirty="0" smtClean="0">
                <a:latin typeface="맑은 고딕" pitchFamily="50" charset="-127"/>
              </a:rPr>
              <a:t>U2L </a:t>
            </a:r>
            <a:r>
              <a:rPr kumimoji="0" lang="ko-KR" altLang="en-US" sz="1200" dirty="0" smtClean="0">
                <a:latin typeface="맑은 고딕" pitchFamily="50" charset="-127"/>
              </a:rPr>
              <a:t>운영계 </a:t>
            </a:r>
            <a:r>
              <a:rPr kumimoji="0" lang="en-US" altLang="ko-KR" sz="1200" dirty="0" smtClean="0">
                <a:latin typeface="맑은 고딕" pitchFamily="50" charset="-127"/>
              </a:rPr>
              <a:t>DB </a:t>
            </a:r>
            <a:r>
              <a:rPr kumimoji="0" lang="ko-KR" altLang="en-US" sz="1200" dirty="0" smtClean="0">
                <a:latin typeface="맑은 고딕" pitchFamily="50" charset="-127"/>
              </a:rPr>
              <a:t>시스템의 </a:t>
            </a:r>
            <a:r>
              <a:rPr kumimoji="0" lang="en-US" altLang="ko-KR" sz="1200" dirty="0" smtClean="0">
                <a:latin typeface="맑은 고딕" pitchFamily="50" charset="-127"/>
              </a:rPr>
              <a:t>DBMS</a:t>
            </a:r>
            <a:r>
              <a:rPr kumimoji="0" lang="ko-KR" altLang="en-US" sz="1200" dirty="0" smtClean="0">
                <a:latin typeface="맑은 고딕" pitchFamily="50" charset="-127"/>
              </a:rPr>
              <a:t>는 </a:t>
            </a:r>
            <a:r>
              <a:rPr kumimoji="0" lang="en-US" altLang="ko-KR" sz="1200" dirty="0" smtClean="0"/>
              <a:t>Oracle DBMS 11.2.0.4 </a:t>
            </a:r>
            <a:r>
              <a:rPr kumimoji="0" lang="ko-KR" altLang="en-US" sz="1200" dirty="0" smtClean="0"/>
              <a:t>설치하고 </a:t>
            </a:r>
            <a:r>
              <a:rPr kumimoji="0" lang="en-US" altLang="ko-KR" sz="1200" dirty="0" smtClean="0"/>
              <a:t>RAC</a:t>
            </a:r>
            <a:r>
              <a:rPr kumimoji="0" lang="ko-KR" altLang="en-US" sz="1200" dirty="0" smtClean="0"/>
              <a:t>를 활용한 </a:t>
            </a:r>
            <a:r>
              <a:rPr kumimoji="0" lang="en-US" altLang="ko-KR" sz="1200" dirty="0" smtClean="0"/>
              <a:t>Active-Active HA </a:t>
            </a:r>
            <a:r>
              <a:rPr kumimoji="0" lang="ko-KR" altLang="en-US" sz="1200" dirty="0" smtClean="0"/>
              <a:t>시스템으로 구성함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/>
          </p:nvPr>
        </p:nvGraphicFramePr>
        <p:xfrm>
          <a:off x="809596" y="1773065"/>
          <a:ext cx="8679908" cy="2020144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PSMW1, PSMW2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(ASIS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 : </a:t>
                      </a: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 </a:t>
                      </a:r>
                      <a:r>
                        <a:rPr lang="ko-KR" altLang="en-US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로 동일</a:t>
                      </a:r>
                      <a:r>
                        <a:rPr lang="en-US" altLang="ko-KR" sz="1050" kern="100" baseline="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)</a:t>
                      </a:r>
                      <a:endParaRPr lang="en-US" altLang="ko-KR" sz="1050" kern="100" dirty="0" smtClean="0">
                        <a:solidFill>
                          <a:srgbClr val="FF0000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877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68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GRID_HOME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/oragrid/grid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/ora11itc/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822296" y="4338465"/>
          <a:ext cx="8679908" cy="1480875"/>
        </p:xfrm>
        <a:graphic>
          <a:graphicData uri="http://schemas.openxmlformats.org/drawingml/2006/table">
            <a:tbl>
              <a:tblPr/>
              <a:tblGrid>
                <a:gridCol w="2086402"/>
                <a:gridCol w="6593506"/>
              </a:tblGrid>
              <a:tr h="23103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ORACLE_SID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TSWP1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33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Character </a:t>
                      </a:r>
                      <a:r>
                        <a:rPr lang="en-US" sz="1050" kern="100" dirty="0" smtClean="0">
                          <a:latin typeface="맑은 고딕"/>
                          <a:ea typeface="굴림"/>
                          <a:cs typeface="Raavi"/>
                        </a:rPr>
                        <a:t>Set  (NLS_LANG)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rgbClr val="FF0000"/>
                          </a:solidFill>
                          <a:latin typeface="+mn-lt"/>
                          <a:ea typeface="굴림"/>
                          <a:cs typeface="Raavi"/>
                        </a:rPr>
                        <a:t>KO16MSWIN949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Archive log mode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(X)  Noarchive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       (O) Archive Log   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Database </a:t>
                      </a:r>
                      <a:r>
                        <a:rPr lang="ko-KR" sz="1050" kern="100" dirty="0">
                          <a:latin typeface="바탕"/>
                          <a:ea typeface="맑은 고딕"/>
                          <a:cs typeface="Raavi"/>
                        </a:rPr>
                        <a:t>저장소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(O) </a:t>
                      </a:r>
                      <a:r>
                        <a:rPr lang="en-US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Raw Device (X) File System (X)</a:t>
                      </a:r>
                      <a:r>
                        <a:rPr lang="en-US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 ASM 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99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ORACLE_BASE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/ora11ico/base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50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sz="1050" kern="100" dirty="0">
                          <a:latin typeface="맑은 고딕"/>
                          <a:ea typeface="굴림"/>
                          <a:cs typeface="Raavi"/>
                        </a:rPr>
                        <a:t>ORACLE_HOME</a:t>
                      </a:r>
                      <a:endParaRPr lang="ko-KR" sz="1050" kern="100" dirty="0">
                        <a:latin typeface="바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/ora11ico/</a:t>
                      </a:r>
                      <a:r>
                        <a:rPr lang="en-US" altLang="ko-KR" sz="1050" kern="100" dirty="0" err="1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db</a:t>
                      </a:r>
                      <a:endParaRPr lang="ko-KR" sz="105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1" name="텍스트 개체 틀 1"/>
          <p:cNvSpPr txBox="1">
            <a:spLocks/>
          </p:cNvSpPr>
          <p:nvPr/>
        </p:nvSpPr>
        <p:spPr>
          <a:xfrm>
            <a:off x="822296" y="14405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텍스트 개체 틀 1"/>
          <p:cNvSpPr txBox="1">
            <a:spLocks/>
          </p:cNvSpPr>
          <p:nvPr/>
        </p:nvSpPr>
        <p:spPr>
          <a:xfrm>
            <a:off x="822296" y="3993270"/>
            <a:ext cx="8787113" cy="330072"/>
          </a:xfrm>
          <a:prstGeom prst="rect">
            <a:avLst/>
          </a:prstGeom>
        </p:spPr>
        <p:txBody>
          <a:bodyPr lIns="72000" tIns="72000" rIns="72000" bIns="72000" anchor="ctr" anchorCtr="0">
            <a:sp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개</a:t>
            </a:r>
            <a:r>
              <a:rPr kumimoji="0" lang="ko-KR" altLang="en-US" sz="1200" dirty="0">
                <a:latin typeface="맑은 고딕" pitchFamily="50" charset="-127"/>
                <a:ea typeface="맑은 고딕" pitchFamily="50" charset="-127"/>
              </a:rPr>
              <a:t>발</a:t>
            </a:r>
            <a:r>
              <a:rPr kumimoji="0" lang="ko-KR" altLang="en-US" sz="1200" dirty="0" smtClean="0">
                <a:latin typeface="맑은 고딕" pitchFamily="50" charset="-127"/>
                <a:ea typeface="맑은 고딕" pitchFamily="50" charset="-127"/>
              </a:rPr>
              <a:t>계</a:t>
            </a:r>
            <a:endParaRPr kumimoji="0"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38226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5.5.2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접속정보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47" name="Rectangle 4"/>
          <p:cNvSpPr>
            <a:spLocks noChangeArrowheads="1"/>
          </p:cNvSpPr>
          <p:nvPr/>
        </p:nvSpPr>
        <p:spPr bwMode="auto">
          <a:xfrm>
            <a:off x="595282" y="986014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1.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운영계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149" name="Rectangle 4"/>
          <p:cNvSpPr>
            <a:spLocks noChangeArrowheads="1"/>
          </p:cNvSpPr>
          <p:nvPr/>
        </p:nvSpPr>
        <p:spPr bwMode="auto">
          <a:xfrm>
            <a:off x="595282" y="2607472"/>
            <a:ext cx="6430963" cy="27699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5pPr>
            <a:lvl6pPr marL="22860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6pPr>
            <a:lvl7pPr marL="27432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7pPr>
            <a:lvl8pPr marL="32004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8pPr>
            <a:lvl9pPr marL="3657600" algn="l" defTabSz="914400" rtl="0" eaLnBrk="1" latinLnBrk="1" hangingPunct="1">
              <a:defRPr kumimoji="1" sz="1000" kern="1200">
                <a:solidFill>
                  <a:schemeClr val="tx1"/>
                </a:solidFill>
                <a:latin typeface="돋움체" pitchFamily="49" charset="-127"/>
                <a:ea typeface="돋움체" pitchFamily="49" charset="-127"/>
                <a:cs typeface="+mn-cs"/>
              </a:defRPr>
            </a:lvl9pPr>
          </a:lstStyle>
          <a:p>
            <a:pPr algn="l" eaLnBrk="0" latinLnBrk="0" hangingPunct="0"/>
            <a:r>
              <a:rPr lang="en-US" altLang="ko-KR" sz="1200" b="1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. IP 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구성정보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개발계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/>
          </p:nvPr>
        </p:nvGraphicFramePr>
        <p:xfrm>
          <a:off x="416496" y="2891556"/>
          <a:ext cx="9000554" cy="1019520"/>
        </p:xfrm>
        <a:graphic>
          <a:graphicData uri="http://schemas.openxmlformats.org/drawingml/2006/table">
            <a:tbl>
              <a:tblPr/>
              <a:tblGrid>
                <a:gridCol w="539357"/>
                <a:gridCol w="1221707"/>
                <a:gridCol w="1112264"/>
                <a:gridCol w="653028"/>
                <a:gridCol w="1425425"/>
                <a:gridCol w="783636"/>
                <a:gridCol w="851054"/>
                <a:gridCol w="716211"/>
                <a:gridCol w="169787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1577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tflb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tico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ICO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ticodb01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개발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40.10.22.58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tswp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Single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10" name="표 9"/>
          <p:cNvGraphicFramePr>
            <a:graphicFrameLocks noGrp="1"/>
          </p:cNvGraphicFramePr>
          <p:nvPr>
            <p:extLst/>
          </p:nvPr>
        </p:nvGraphicFramePr>
        <p:xfrm>
          <a:off x="416496" y="1270098"/>
          <a:ext cx="9000554" cy="1213440"/>
        </p:xfrm>
        <a:graphic>
          <a:graphicData uri="http://schemas.openxmlformats.org/drawingml/2006/table">
            <a:tbl>
              <a:tblPr/>
              <a:tblGrid>
                <a:gridCol w="365638"/>
                <a:gridCol w="828213"/>
                <a:gridCol w="754020"/>
                <a:gridCol w="442697"/>
                <a:gridCol w="966316"/>
                <a:gridCol w="966316"/>
                <a:gridCol w="966316"/>
                <a:gridCol w="966316"/>
                <a:gridCol w="531238"/>
                <a:gridCol w="576942"/>
                <a:gridCol w="485530"/>
                <a:gridCol w="1151012"/>
              </a:tblGrid>
              <a:tr h="1505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NO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서버구분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hostname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SERVICE 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SCAN 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Interconnect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DB</a:t>
                      </a:r>
                    </a:p>
                    <a:p>
                      <a:pPr algn="ctr" fontAlgn="ctr"/>
                      <a:r>
                        <a:rPr lang="ko-KR" alt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서비스</a:t>
                      </a: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/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Oracle</a:t>
                      </a:r>
                    </a:p>
                    <a:p>
                      <a:pPr algn="ctr" fontAlgn="ctr"/>
                      <a:r>
                        <a:rPr lang="en-US" sz="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SID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RAC</a:t>
                      </a:r>
                      <a:b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메타 모델</a:t>
                      </a:r>
                      <a:b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여부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1505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VIRTUAL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16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40.226.150.113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40.226.150.120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ITC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1578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3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pitcdb0a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90.1.2.31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RAC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부분 관리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31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4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SMW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#2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pitcdb0b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운영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40.226.150.114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40.226.150.124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90.1.2.32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1579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j-ea"/>
                        </a:rPr>
                        <a:t>psmw2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5592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스마트워크플레이스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</a:t>
            </a:r>
            <a:r>
              <a:rPr lang="en-US" altLang="ko-KR" sz="800" b="1" dirty="0" smtClean="0"/>
              <a:t>– pitcdb0a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6" name="Group 1204"/>
          <p:cNvGraphicFramePr>
            <a:graphicFrameLocks noGrp="1"/>
          </p:cNvGraphicFramePr>
          <p:nvPr>
            <p:extLst/>
          </p:nvPr>
        </p:nvGraphicFramePr>
        <p:xfrm>
          <a:off x="482299" y="1628052"/>
          <a:ext cx="8787113" cy="4224918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84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3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pitcdb0a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ora_arch_pitc1s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/ora_arch_psmw1s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및 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System  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작업용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/ctrm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Control-M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/wo1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99G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스마트워크플레이스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총무지원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/dev/mapper/srvg00-lvol3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임직원 알뜰시장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082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/mapper/srvg00-lvol4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이마켓플레이스 배치영역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63395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2. </a:t>
            </a:r>
            <a:r>
              <a:rPr kumimoji="0" lang="ko-KR" altLang="en-US" sz="1600" b="1" dirty="0" smtClean="0">
                <a:latin typeface="+mj-ea"/>
                <a:ea typeface="+mj-ea"/>
              </a:rPr>
              <a:t>통합 아키텍처</a:t>
            </a:r>
            <a:endParaRPr kumimoji="0" lang="en-US" altLang="ko-KR" sz="1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2.1 </a:t>
            </a:r>
            <a:r>
              <a:rPr kumimoji="0" lang="ko-KR" altLang="en-US" sz="2400" b="1" dirty="0" smtClean="0">
                <a:latin typeface="+mj-ea"/>
                <a:ea typeface="+mj-ea"/>
              </a:rPr>
              <a:t>하드웨어 구성도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2044" y="925521"/>
            <a:ext cx="9175567" cy="50963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0885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운영계 스마트워크플레이스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운</a:t>
            </a:r>
            <a:r>
              <a:rPr lang="ko-KR" altLang="en-US" sz="800" b="1" dirty="0"/>
              <a:t>영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pitcdb0b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Group 1204"/>
          <p:cNvGraphicFramePr>
            <a:graphicFrameLocks noGrp="1"/>
          </p:cNvGraphicFramePr>
          <p:nvPr>
            <p:extLst/>
          </p:nvPr>
        </p:nvGraphicFramePr>
        <p:xfrm>
          <a:off x="482299" y="1649591"/>
          <a:ext cx="8787113" cy="4096034"/>
        </p:xfrm>
        <a:graphic>
          <a:graphicData uri="http://schemas.openxmlformats.org/drawingml/2006/table">
            <a:tbl>
              <a:tblPr/>
              <a:tblGrid>
                <a:gridCol w="331605"/>
                <a:gridCol w="714257"/>
                <a:gridCol w="1880794"/>
                <a:gridCol w="1429403"/>
                <a:gridCol w="601854"/>
                <a:gridCol w="526623"/>
                <a:gridCol w="1948405"/>
                <a:gridCol w="1354172"/>
              </a:tblGrid>
              <a:tr h="277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서버명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File system 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mount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명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용량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(GB)</a:t>
                      </a:r>
                      <a:endParaRPr kumimoji="1" lang="ko-KR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임계치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용  도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담당자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19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pitcdb0b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devtmpfs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16G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/boot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1015M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 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/md123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/var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/dev/md122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/home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OS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시스템 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/mapper/vglo10-lvol0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/export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197G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ora11itc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DB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엔진용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/oragrid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CRS 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3rd SW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syswork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148G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DBA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어플리케이션 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/dev/mapper/vglo01-lvol1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로그저장영역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ora_arch_pitc2s</a:t>
                      </a:r>
                      <a:endParaRPr kumimoji="1" 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/dev/mapper/vglo02-lvol1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CI </a:t>
                      </a: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김재현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굴림체" pitchFamily="49" charset="-127"/>
                        <a:ea typeface="굴림체" pitchFamily="49" charset="-127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/dev/mapper/vglo03-lvol1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/ora_arch_psmw2s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Oracle Local Archive</a:t>
                      </a:r>
                      <a:r>
                        <a:rPr kumimoji="1" lang="ko-KR" alt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용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/dev/mapper/vglo00-lvol4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/compile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00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en-US" sz="9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dev</a:t>
                      </a:r>
                      <a:r>
                        <a:rPr kumimoji="1" lang="en-US" sz="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/mapper/vglo00-lvol5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/deploy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10G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endParaRPr kumimoji="1" lang="ko-KR" altLang="en-US" sz="9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333333"/>
                        </a:buClr>
                        <a:buSzTx/>
                        <a:buFont typeface="Wingdings" pitchFamily="2" charset="2"/>
                        <a:buNone/>
                        <a:tabLst>
                          <a:tab pos="266700" algn="l"/>
                          <a:tab pos="400050" algn="l"/>
                        </a:tabLst>
                        <a:defRPr/>
                      </a:pPr>
                      <a:r>
                        <a:rPr kumimoji="1" lang="ko-KR" altLang="en-US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센터 최병모</a:t>
                      </a:r>
                      <a:r>
                        <a:rPr kumimoji="1" lang="en-US" altLang="ko-KR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9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박두레</a:t>
                      </a:r>
                      <a:endParaRPr kumimoji="1" lang="en-US" altLang="ko-KR" sz="9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" marR="10800" marT="10800" marB="1080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5437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서</a:t>
            </a:r>
            <a:r>
              <a:rPr kumimoji="0" lang="ko-KR" altLang="en-US" sz="2400" b="1" dirty="0">
                <a:latin typeface="+mj-ea"/>
                <a:ea typeface="+mj-ea"/>
              </a:rPr>
              <a:t>버 </a:t>
            </a:r>
            <a:r>
              <a:rPr kumimoji="0" lang="ko-KR" altLang="en-US" sz="2400" b="1" dirty="0" smtClean="0">
                <a:latin typeface="+mj-ea"/>
                <a:ea typeface="+mj-ea"/>
              </a:rPr>
              <a:t>파일시스템</a:t>
            </a:r>
            <a:endParaRPr kumimoji="0" lang="en-US" altLang="ko-KR" sz="2400" b="1" dirty="0" smtClean="0">
              <a:latin typeface="+mj-ea"/>
              <a:ea typeface="+mj-ea"/>
            </a:endParaRPr>
          </a:p>
        </p:txBody>
      </p:sp>
      <p:sp>
        <p:nvSpPr>
          <p:cNvPr id="10" name="텍스트 개체 틀 1"/>
          <p:cNvSpPr txBox="1">
            <a:spLocks/>
          </p:cNvSpPr>
          <p:nvPr/>
        </p:nvSpPr>
        <p:spPr>
          <a:xfrm>
            <a:off x="482300" y="1051893"/>
            <a:ext cx="8787113" cy="42446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kumimoji="0" lang="ko-KR" altLang="en-US" sz="1400" dirty="0" smtClean="0">
                <a:latin typeface="맑은 고딕" pitchFamily="50" charset="-127"/>
              </a:rPr>
              <a:t>개발계 시스템 </a:t>
            </a:r>
            <a:r>
              <a:rPr kumimoji="0" lang="en-US" altLang="ko-KR" sz="1400" dirty="0" smtClean="0">
                <a:latin typeface="맑은 고딕" pitchFamily="50" charset="-127"/>
              </a:rPr>
              <a:t>DB O/S</a:t>
            </a:r>
            <a:r>
              <a:rPr kumimoji="0" lang="ko-KR" altLang="en-US" sz="1400" dirty="0" smtClean="0">
                <a:latin typeface="맑은 고딕" pitchFamily="50" charset="-127"/>
              </a:rPr>
              <a:t>는 </a:t>
            </a:r>
            <a:r>
              <a:rPr kumimoji="0" lang="en-US" altLang="ko-KR" sz="1400" dirty="0" smtClean="0">
                <a:latin typeface="맑은 고딕" pitchFamily="50" charset="-127"/>
              </a:rPr>
              <a:t>Oracle Ent’ Linux 7.2</a:t>
            </a:r>
            <a:r>
              <a:rPr kumimoji="0" lang="ko-KR" altLang="en-US" sz="1400" dirty="0" smtClean="0">
                <a:latin typeface="맑은 고딕" pitchFamily="50" charset="-127"/>
              </a:rPr>
              <a:t> 구성</a:t>
            </a:r>
            <a:endParaRPr kumimoji="0" lang="en-US" altLang="ko-KR" sz="1400" dirty="0">
              <a:latin typeface="맑은 고딕" pitchFamily="50" charset="-127"/>
            </a:endParaRPr>
          </a:p>
        </p:txBody>
      </p:sp>
      <p:sp>
        <p:nvSpPr>
          <p:cNvPr id="11" name="텍스트 개체 틀 4"/>
          <p:cNvSpPr txBox="1">
            <a:spLocks/>
          </p:cNvSpPr>
          <p:nvPr/>
        </p:nvSpPr>
        <p:spPr>
          <a:xfrm>
            <a:off x="681530" y="1316428"/>
            <a:ext cx="4038430" cy="341220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800" b="1" dirty="0" smtClean="0"/>
              <a:t>파일시스템  </a:t>
            </a:r>
            <a:r>
              <a:rPr lang="en-US" altLang="ko-KR" sz="800" b="1" dirty="0" smtClean="0"/>
              <a:t>(</a:t>
            </a:r>
            <a:r>
              <a:rPr lang="ko-KR" altLang="en-US" sz="800" b="1" dirty="0" smtClean="0"/>
              <a:t>개</a:t>
            </a:r>
            <a:r>
              <a:rPr lang="ko-KR" altLang="en-US" sz="800" b="1" dirty="0"/>
              <a:t>발</a:t>
            </a:r>
            <a:r>
              <a:rPr lang="ko-KR" altLang="en-US" sz="800" b="1" dirty="0" smtClean="0"/>
              <a:t> </a:t>
            </a:r>
            <a:r>
              <a:rPr lang="en-US" altLang="ko-KR" sz="800" b="1" dirty="0"/>
              <a:t>DB) - </a:t>
            </a:r>
            <a:r>
              <a:rPr lang="en-US" altLang="ko-KR" sz="800" b="1" dirty="0" smtClean="0"/>
              <a:t>ticodb01</a:t>
            </a:r>
            <a:endParaRPr kumimoji="0" lang="en-US" altLang="ko-KR" sz="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201195"/>
              </p:ext>
            </p:extLst>
          </p:nvPr>
        </p:nvGraphicFramePr>
        <p:xfrm>
          <a:off x="579430" y="1612019"/>
          <a:ext cx="8780469" cy="4293481"/>
        </p:xfrm>
        <a:graphic>
          <a:graphicData uri="http://schemas.openxmlformats.org/drawingml/2006/table">
            <a:tbl>
              <a:tblPr/>
              <a:tblGrid>
                <a:gridCol w="1013056"/>
                <a:gridCol w="1699646"/>
                <a:gridCol w="780697"/>
                <a:gridCol w="780697"/>
                <a:gridCol w="4506373"/>
              </a:tblGrid>
              <a:tr h="264576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파일시스템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 여부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용량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GB)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169314">
                <a:tc rowSpan="19"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Ext' 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Storage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DAS/SAN)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/ora11ico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ORACLE_BASE - /ora11ico/base ,  ORACLE_HOME - /ora11ico/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GRID_BASE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/base ,  GRID_HOME - /</a:t>
                      </a:r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/grid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178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/raw devices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1062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 Data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각 시스템 별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Directory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추후 확정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Wipver</a:t>
                      </a:r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(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이마켓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알뜰시장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법인구매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580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211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TEZWELL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136 G,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76 G)</a:t>
                      </a: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SMSDEV 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총무구매지원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4855 G,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2480 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/ora_arch_tflb1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10.4G / 57G)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/ora_arch_titc1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인터넷공통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(dbdev01 : 1.3G / 41G)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31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/ora_arch_tsmw1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아카이브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모바일경영대시보드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/sv1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선택적복지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/wo1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스마트워크플레이스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22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/ge2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총무지원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배치영역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/pq1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임직원 알뜰시장 </a:t>
                      </a:r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/be1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e-Marketplace Application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3rd vendor S/W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110G / 167G)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NetBackup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(20)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넷백업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로그 저장 </a:t>
                      </a: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(misdv02 : none , dbdev01 : 48G / 83G)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/app_log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어플리케이션 로그 저장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일반사용자 </a:t>
                      </a:r>
                      <a:r>
                        <a:rPr lang="ko-KR" altLang="en-US" sz="8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홈디렉토리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/syswork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시스템관리자 작업공간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/CRASH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(30)</a:t>
                      </a:r>
                      <a:endParaRPr lang="en-US" altLang="ko-KR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시스템 </a:t>
                      </a:r>
                      <a:r>
                        <a:rPr lang="en-US" altLang="ko-KR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file system</a:t>
                      </a:r>
                      <a:endParaRPr lang="ko-KR" alt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392">
                <a:tc vMerge="1">
                  <a:txBody>
                    <a:bodyPr/>
                    <a:lstStyle/>
                    <a:p>
                      <a:pPr algn="ctr" fontAlgn="ctr"/>
                      <a:endParaRPr 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</a:t>
                      </a:r>
                      <a:endParaRPr lang="en-US" sz="8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센터</a:t>
                      </a:r>
                      <a:endParaRPr lang="en-US" altLang="ko-KR" sz="80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Root </a:t>
                      </a:r>
                      <a:r>
                        <a:rPr lang="ko-KR" altLang="en-US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19562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스마트워크플레이스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/ </a:t>
            </a:r>
            <a:r>
              <a:rPr lang="ko-KR" altLang="en-US" sz="1400" b="1" dirty="0" smtClean="0"/>
              <a:t>개발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</a:t>
            </a:r>
            <a:r>
              <a:rPr lang="en-US" altLang="ko-KR" sz="1400" b="1" dirty="0" smtClean="0"/>
              <a:t>OS</a:t>
            </a:r>
            <a:r>
              <a:rPr lang="ko-KR" altLang="en-US" sz="1400" b="1" dirty="0" smtClean="0"/>
              <a:t> 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5" name="텍스트 개체 틀 4"/>
          <p:cNvSpPr txBox="1">
            <a:spLocks/>
          </p:cNvSpPr>
          <p:nvPr/>
        </p:nvSpPr>
        <p:spPr>
          <a:xfrm>
            <a:off x="596600" y="1426557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O/S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6" name="TextBox 1"/>
          <p:cNvSpPr txBox="1"/>
          <p:nvPr/>
        </p:nvSpPr>
        <p:spPr>
          <a:xfrm>
            <a:off x="704820" y="1746874"/>
            <a:ext cx="7715304" cy="1477328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uname -a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pflbap01 3.8.13-118.16.4.el7uek.x86_64 #2 SMP Thu Feb 23 18:25:45 PST 2017 x86_64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err="1">
                <a:solidFill>
                  <a:srgbClr val="000000"/>
                </a:solidFill>
              </a:rPr>
              <a:t>x86_64</a:t>
            </a:r>
            <a:r>
              <a:rPr lang="en-US" altLang="ko-KR" sz="1000" dirty="0">
                <a:solidFill>
                  <a:srgbClr val="000000"/>
                </a:solidFill>
              </a:rPr>
              <a:t> </a:t>
            </a:r>
            <a:r>
              <a:rPr lang="en-US" altLang="ko-KR" sz="1000" dirty="0" smtClean="0">
                <a:solidFill>
                  <a:srgbClr val="000000"/>
                </a:solidFill>
              </a:rPr>
              <a:t>GNU/Linux</a:t>
            </a:r>
          </a:p>
          <a:p>
            <a:endParaRPr lang="en-US" altLang="ko-KR" sz="1000" dirty="0" smtClean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cat /proc/version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Linux version 3.8.13-118.16.4.el7uek.x86_64 (mockbuild@x86-ol7-builder-01) (</a:t>
            </a:r>
            <a:r>
              <a:rPr lang="en-US" altLang="ko-KR" sz="1000" dirty="0" err="1">
                <a:solidFill>
                  <a:srgbClr val="000000"/>
                </a:solidFill>
              </a:rPr>
              <a:t>gcc</a:t>
            </a:r>
            <a:r>
              <a:rPr lang="en-US" altLang="ko-KR" sz="1000" dirty="0">
                <a:solidFill>
                  <a:srgbClr val="000000"/>
                </a:solidFill>
              </a:rPr>
              <a:t> version 4.8.5 20150623 (Red Hat 4.8.5-11) (GCC) ) #2 SMP Thu Feb 23 18:25:45 PST </a:t>
            </a:r>
            <a:r>
              <a:rPr lang="en-US" altLang="ko-KR" sz="1000" dirty="0" smtClean="0">
                <a:solidFill>
                  <a:srgbClr val="000000"/>
                </a:solidFill>
              </a:rPr>
              <a:t>2017</a:t>
            </a:r>
          </a:p>
          <a:p>
            <a:endParaRPr lang="en-US" altLang="ko-KR" sz="1000" dirty="0">
              <a:solidFill>
                <a:srgbClr val="000000"/>
              </a:solidFill>
            </a:endParaRPr>
          </a:p>
          <a:p>
            <a:r>
              <a:rPr lang="en-US" altLang="ko-KR" sz="1000" dirty="0" smtClean="0">
                <a:solidFill>
                  <a:srgbClr val="000000"/>
                </a:solidFill>
              </a:rPr>
              <a:t># rpm </a:t>
            </a:r>
            <a:r>
              <a:rPr lang="en-US" altLang="ko-KR" sz="1000" dirty="0">
                <a:solidFill>
                  <a:srgbClr val="000000"/>
                </a:solidFill>
              </a:rPr>
              <a:t>-qa | grep oraclelinux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oraclelinux-release-7.2-1.0.5.el7.x86_64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  <p:sp>
        <p:nvSpPr>
          <p:cNvPr id="67" name="텍스트 개체 틀 4"/>
          <p:cNvSpPr txBox="1">
            <a:spLocks/>
          </p:cNvSpPr>
          <p:nvPr/>
        </p:nvSpPr>
        <p:spPr>
          <a:xfrm>
            <a:off x="596600" y="3862289"/>
            <a:ext cx="7823524" cy="307777"/>
          </a:xfrm>
          <a:prstGeom prst="rect">
            <a:avLst/>
          </a:prstGeom>
        </p:spPr>
        <p:txBody>
          <a:bodyPr vert="horz" wrap="square" lIns="36000" tIns="45720" rIns="36000" bIns="45720" rtlCol="0" anchor="ctr" anchorCtr="0">
            <a:spAutoFit/>
          </a:bodyPr>
          <a:lstStyle/>
          <a:p>
            <a:pPr marL="176213" marR="0" lvl="0" indent="-176213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Pct val="130000"/>
              <a:buFont typeface="Arial" pitchFamily="34" charset="0"/>
              <a:buChar char="•"/>
              <a:tabLst/>
              <a:defRPr/>
            </a:pPr>
            <a:r>
              <a:rPr lang="en-US" altLang="ko-KR" sz="1400" b="1" dirty="0" smtClean="0"/>
              <a:t>Java </a:t>
            </a:r>
            <a:r>
              <a:rPr lang="ko-KR" altLang="en-US" sz="1400" b="1" dirty="0" smtClean="0"/>
              <a:t>버전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704820" y="4182606"/>
            <a:ext cx="7715304" cy="707886"/>
          </a:xfrm>
          <a:prstGeom prst="rect">
            <a:avLst/>
          </a:prstGeom>
          <a:solidFill>
            <a:schemeClr val="lt1"/>
          </a:solidFill>
          <a:ln w="9525" cmpd="sng">
            <a:solidFill>
              <a:schemeClr val="lt1">
                <a:shade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36000" rIns="36000" rtlCol="0" anchor="t" anchorCtr="0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 smtClean="0">
                <a:solidFill>
                  <a:srgbClr val="000000"/>
                </a:solidFill>
              </a:rPr>
              <a:t># java </a:t>
            </a:r>
            <a:r>
              <a:rPr lang="en-US" altLang="ko-KR" sz="1000" dirty="0">
                <a:solidFill>
                  <a:srgbClr val="000000"/>
                </a:solidFill>
              </a:rPr>
              <a:t>-version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version "1.8.0_121"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Java(TM) SE Runtime Environment (build 1.8.0_121-b13)</a:t>
            </a:r>
          </a:p>
          <a:p>
            <a:r>
              <a:rPr lang="en-US" altLang="ko-KR" sz="1000" dirty="0">
                <a:solidFill>
                  <a:srgbClr val="000000"/>
                </a:solidFill>
              </a:rPr>
              <a:t>Java HotSpot(TM) 64-Bit Server VM (build 25.121-b13, mixed mode)</a:t>
            </a:r>
            <a:endParaRPr lang="en-US" altLang="ko-KR" sz="10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8218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스마트워크플레이스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/>
          </p:nvPr>
        </p:nvGraphicFramePr>
        <p:xfrm>
          <a:off x="554530" y="1399016"/>
          <a:ext cx="8536015" cy="1369586"/>
        </p:xfrm>
        <a:graphic>
          <a:graphicData uri="http://schemas.openxmlformats.org/drawingml/2006/table">
            <a:tbl>
              <a:tblPr/>
              <a:tblGrid>
                <a:gridCol w="510038"/>
                <a:gridCol w="1152128"/>
                <a:gridCol w="5604982"/>
                <a:gridCol w="1268867"/>
              </a:tblGrid>
              <a:tr h="28299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OCR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/rocr01_PITC03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vote</a:t>
                      </a: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6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775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/rvot01_PITC03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표 4"/>
          <p:cNvGraphicFramePr>
            <a:graphicFrameLocks noGrp="1"/>
          </p:cNvGraphicFramePr>
          <p:nvPr>
            <p:extLst/>
          </p:nvPr>
        </p:nvGraphicFramePr>
        <p:xfrm>
          <a:off x="554530" y="2890174"/>
          <a:ext cx="8536015" cy="2892088"/>
        </p:xfrm>
        <a:graphic>
          <a:graphicData uri="http://schemas.openxmlformats.org/drawingml/2006/table">
            <a:tbl>
              <a:tblPr/>
              <a:tblGrid>
                <a:gridCol w="510038"/>
                <a:gridCol w="1157932"/>
                <a:gridCol w="5600700"/>
                <a:gridCol w="1267345"/>
              </a:tblGrid>
              <a:tr h="16387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Tablespace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1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1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716960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SYSTEM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/rsys01_PITC001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/rsys01_PITC002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/rsys01_PITC003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/rsys01_PITC004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/rsys01_PITC005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b="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5</a:t>
                      </a:r>
                      <a:endParaRPr lang="ko-KR" altLang="ko-KR" sz="900" b="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78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SYSAUX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/raux10_PITC002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en-US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UNDOTBS1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/rundo10_PITC112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UNDOTBS2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/rundo10_PITC212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120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USERS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/rdat01_PITC0001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/rdat01_PITC0004</a:t>
                      </a:r>
                      <a:endParaRPr lang="ko-KR" altLang="ko-KR" sz="9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4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0176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0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0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TEMP</a:t>
                      </a:r>
                      <a:endParaRPr lang="ko-KR" altLang="ko-KR" sz="10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/rtemp10_PITC001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...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/rtemp10_PITC024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9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240</a:t>
                      </a:r>
                      <a:endParaRPr lang="ko-KR" altLang="ko-KR" sz="9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177107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텍스트 개체 틀 4"/>
          <p:cNvSpPr txBox="1">
            <a:spLocks/>
          </p:cNvSpPr>
          <p:nvPr/>
        </p:nvSpPr>
        <p:spPr>
          <a:xfrm>
            <a:off x="554530" y="965463"/>
            <a:ext cx="5694614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ko-KR" altLang="en-US" sz="1400" b="1" dirty="0" smtClean="0"/>
              <a:t>스마트워크플레이스 </a:t>
            </a:r>
            <a:r>
              <a:rPr lang="en-US" altLang="ko-KR" sz="1400" b="1" dirty="0" smtClean="0"/>
              <a:t>DB</a:t>
            </a:r>
            <a:r>
              <a:rPr lang="ko-KR" altLang="en-US" sz="1400" b="1" dirty="0" smtClean="0"/>
              <a:t>서버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운영</a:t>
            </a:r>
            <a:r>
              <a:rPr lang="en-US" altLang="ko-KR" sz="1400" b="1" dirty="0" smtClean="0"/>
              <a:t>)</a:t>
            </a:r>
            <a:r>
              <a:rPr lang="ko-KR" altLang="en-US" sz="1400" b="1" dirty="0" smtClean="0"/>
              <a:t>  </a:t>
            </a:r>
            <a:r>
              <a:rPr lang="en-US" altLang="ko-KR" sz="1400" b="1" dirty="0"/>
              <a:t>Oracle </a:t>
            </a:r>
            <a:r>
              <a:rPr lang="ko-KR" altLang="en-US" sz="1400" b="1" dirty="0"/>
              <a:t>설치 </a:t>
            </a:r>
            <a:r>
              <a:rPr lang="ko-KR" altLang="en-US" sz="1400" b="1" dirty="0" smtClean="0"/>
              <a:t>정보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554530" y="2806426"/>
          <a:ext cx="8574694" cy="2581304"/>
        </p:xfrm>
        <a:graphic>
          <a:graphicData uri="http://schemas.openxmlformats.org/drawingml/2006/table">
            <a:tbl>
              <a:tblPr/>
              <a:tblGrid>
                <a:gridCol w="486870"/>
                <a:gridCol w="1193800"/>
                <a:gridCol w="5575300"/>
                <a:gridCol w="1318724"/>
              </a:tblGrid>
              <a:tr h="2917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Redo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kern="100" baseline="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Log</a:t>
                      </a:r>
                      <a:endParaRPr lang="ko-KR" altLang="en-US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Member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72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/rrdo01_PITC110m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9718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/rrdo01_PITC201m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…..</a:t>
                      </a: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392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20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/rrdo01_PITC210m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554530" y="1400160"/>
          <a:ext cx="8536015" cy="1190002"/>
        </p:xfrm>
        <a:graphic>
          <a:graphicData uri="http://schemas.openxmlformats.org/drawingml/2006/table">
            <a:tbl>
              <a:tblPr/>
              <a:tblGrid>
                <a:gridCol w="499570"/>
                <a:gridCol w="1181100"/>
                <a:gridCol w="5586478"/>
                <a:gridCol w="1268867"/>
              </a:tblGrid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8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Control </a:t>
                      </a:r>
                    </a:p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05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File</a:t>
                      </a:r>
                      <a:endParaRPr lang="ko-KR" altLang="ko-KR" sz="1050" kern="100" dirty="0" smtClean="0">
                        <a:solidFill>
                          <a:schemeClr val="tx1"/>
                        </a:solidFill>
                        <a:latin typeface="+mn-lt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just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Group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FILE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Size (GB)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89244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4861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2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en-US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53"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endParaRPr lang="ko-KR" altLang="ko-KR" sz="1200" kern="100" dirty="0" smtClean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3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</a:t>
                      </a:r>
                      <a:r>
                        <a:rPr lang="ko-KR" altLang="en-US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논리그룹</a:t>
                      </a: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+mn-lt"/>
                          <a:ea typeface="굴림"/>
                          <a:cs typeface="Raavi"/>
                        </a:rPr>
                        <a:t>/rctl01_PITC003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>
                        <a:spcAft>
                          <a:spcPts val="0"/>
                        </a:spcAft>
                      </a:pPr>
                      <a:r>
                        <a:rPr lang="en-US" altLang="ko-KR" sz="1200" kern="100" dirty="0" smtClean="0">
                          <a:solidFill>
                            <a:schemeClr val="tx1"/>
                          </a:solidFill>
                          <a:latin typeface="맑은 고딕"/>
                          <a:ea typeface="굴림"/>
                          <a:cs typeface="Raavi"/>
                        </a:rPr>
                        <a:t>1</a:t>
                      </a:r>
                      <a:endParaRPr lang="ko-KR" altLang="ko-KR" sz="1200" kern="100" dirty="0">
                        <a:solidFill>
                          <a:schemeClr val="tx1"/>
                        </a:solidFill>
                        <a:latin typeface="맑은 고딕"/>
                        <a:ea typeface="굴림"/>
                        <a:cs typeface="Raavi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55915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5. </a:t>
            </a:r>
            <a:r>
              <a:rPr kumimoji="0" lang="ko-KR" altLang="en-US" sz="1600" b="1" dirty="0" smtClean="0"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5.5.4 </a:t>
            </a:r>
            <a:r>
              <a:rPr kumimoji="0" lang="ko-KR" altLang="en-US" sz="2400" b="1" dirty="0" smtClean="0">
                <a:latin typeface="+mj-ea"/>
                <a:ea typeface="+mj-ea"/>
              </a:rPr>
              <a:t>데이터베이스 </a:t>
            </a:r>
            <a:r>
              <a:rPr kumimoji="0" lang="en-US" sz="2400" b="1" dirty="0" smtClean="0">
                <a:latin typeface="+mj-ea"/>
                <a:ea typeface="+mj-ea"/>
              </a:rPr>
              <a:t>OS</a:t>
            </a:r>
            <a:r>
              <a:rPr kumimoji="0" lang="ko-KR" altLang="en-US" sz="2400" b="1" dirty="0" smtClean="0">
                <a:latin typeface="+mj-ea"/>
                <a:ea typeface="+mj-ea"/>
              </a:rPr>
              <a:t>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텍스트 개체 틀 4"/>
          <p:cNvSpPr txBox="1">
            <a:spLocks/>
          </p:cNvSpPr>
          <p:nvPr/>
        </p:nvSpPr>
        <p:spPr>
          <a:xfrm>
            <a:off x="554530" y="965463"/>
            <a:ext cx="4435310" cy="433553"/>
          </a:xfrm>
          <a:prstGeom prst="rect">
            <a:avLst/>
          </a:prstGeom>
        </p:spPr>
        <p:txBody>
          <a:bodyPr vert="horz" wrap="square" lIns="72000" tIns="108000" rIns="72000" bIns="108000" rtlCol="0" anchor="ctr" anchorCtr="0">
            <a:spAutoFit/>
          </a:bodyPr>
          <a:lstStyle/>
          <a:p>
            <a:pPr marL="176213" lvl="0" indent="-176213">
              <a:spcAft>
                <a:spcPts val="500"/>
              </a:spcAft>
              <a:buSzPct val="130000"/>
              <a:buFont typeface="Arial" pitchFamily="34" charset="0"/>
              <a:buChar char="•"/>
              <a:defRPr/>
            </a:pPr>
            <a:r>
              <a:rPr lang="en-US" altLang="ko-KR" sz="1400" b="1" dirty="0" smtClean="0"/>
              <a:t>User group</a:t>
            </a:r>
            <a:r>
              <a:rPr lang="ko-KR" altLang="en-US" sz="1400" b="1" dirty="0" smtClean="0"/>
              <a:t>  </a:t>
            </a:r>
            <a:r>
              <a:rPr lang="en-US" altLang="ko-KR" sz="1400" b="1" dirty="0" smtClean="0"/>
              <a:t>(</a:t>
            </a:r>
            <a:r>
              <a:rPr lang="ko-KR" altLang="en-US" sz="1400" b="1" dirty="0" smtClean="0"/>
              <a:t>운</a:t>
            </a:r>
            <a:r>
              <a:rPr lang="ko-KR" altLang="en-US" sz="1400" b="1" dirty="0"/>
              <a:t>영 </a:t>
            </a:r>
            <a:r>
              <a:rPr lang="en-US" altLang="ko-KR" sz="1400" b="1" dirty="0"/>
              <a:t>DB) </a:t>
            </a:r>
            <a:r>
              <a:rPr lang="en-US" altLang="ko-KR" sz="1400" b="1" dirty="0" smtClean="0"/>
              <a:t>– pitcdb0a, pitcdb0b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495300" y="1476400"/>
          <a:ext cx="8915400" cy="3174640"/>
        </p:xfrm>
        <a:graphic>
          <a:graphicData uri="http://schemas.openxmlformats.org/drawingml/2006/table">
            <a:tbl>
              <a:tblPr/>
              <a:tblGrid>
                <a:gridCol w="589305"/>
                <a:gridCol w="360404"/>
                <a:gridCol w="365399"/>
                <a:gridCol w="511558"/>
                <a:gridCol w="950037"/>
                <a:gridCol w="803877"/>
                <a:gridCol w="1388515"/>
                <a:gridCol w="2033928"/>
                <a:gridCol w="1912377"/>
              </a:tblGrid>
              <a:tr h="301600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계정명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group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home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shell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설치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oragrid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/oragrid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crs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(grid)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listener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및 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(user) process fork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구성 서버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algn="l" defTabSz="914400" rtl="0" eaLnBrk="1" fontAlgn="ctr" latinLnBrk="1" hangingPunct="1"/>
                      <a:r>
                        <a:rPr lang="en-US" altLang="ko-KR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dba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ora11ITC/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oracle(</a:t>
                      </a:r>
                      <a:r>
                        <a:rPr lang="en-US" sz="85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db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RAC, Single 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서버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모두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ora11XXX -&gt; XXX</a:t>
                      </a:r>
                      <a:r>
                        <a:rPr lang="ko-KR" alt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는 </a:t>
                      </a:r>
                      <a:r>
                        <a:rPr lang="en-US" sz="85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SID)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504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rp 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/home/wo1bat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503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/home/ge2bat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/home/be1bat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batgrp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/home/pq1bat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Batch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사용자</a:t>
                      </a:r>
                      <a:endParaRPr lang="en-US" altLang="ko-KR" sz="850" b="0" i="0" u="none" strike="noStrike" kern="1200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3001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dpagt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Data Aid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유저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3002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3000</a:t>
                      </a:r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third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/product/ctmag7</a:t>
                      </a:r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en-US" altLang="ko-KR" sz="85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usr</a:t>
                      </a:r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/bin/bash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Control-M Agent </a:t>
                      </a:r>
                      <a:r>
                        <a:rPr lang="ko-KR" altLang="en-US" sz="85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</a:t>
                      </a:r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40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altLang="ko-KR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ko-KR" alt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endParaRPr lang="en-US" sz="85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60745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Box 2"/>
          <p:cNvSpPr txBox="1">
            <a:spLocks noChangeArrowheads="1"/>
          </p:cNvSpPr>
          <p:nvPr/>
        </p:nvSpPr>
        <p:spPr bwMode="auto">
          <a:xfrm>
            <a:off x="2822015" y="915617"/>
            <a:ext cx="4176318" cy="5336846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프로젝트 개요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통합 아키텍처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선택적복리후생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스마트워크플레이스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모바일경영대쉬보드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2400" b="1" dirty="0" smtClean="0">
                <a:latin typeface="+mj-ea"/>
                <a:ea typeface="+mj-ea"/>
              </a:rPr>
              <a:t>총무시스템</a:t>
            </a:r>
            <a:endParaRPr kumimoji="0" lang="en-US" altLang="ko-KR" sz="2400" b="1" dirty="0" smtClean="0"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법인구매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알뜰시장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en-US" altLang="ko-KR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VMS</a:t>
            </a: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하나로협의회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이마켓플레이스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브랜드관리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  <a:p>
            <a:pPr marL="342900" indent="-342900">
              <a:lnSpc>
                <a:spcPct val="130000"/>
              </a:lnSpc>
              <a:spcBef>
                <a:spcPts val="600"/>
              </a:spcBef>
              <a:buFontTx/>
              <a:buAutoNum type="arabicPeriod"/>
            </a:pPr>
            <a:r>
              <a:rPr kumimoji="0" lang="ko-KR" altLang="en-US" sz="1600" b="1" dirty="0" smtClean="0">
                <a:solidFill>
                  <a:schemeClr val="bg1">
                    <a:lumMod val="75000"/>
                  </a:schemeClr>
                </a:solidFill>
                <a:latin typeface="+mj-ea"/>
                <a:ea typeface="+mj-ea"/>
              </a:rPr>
              <a:t>첨부</a:t>
            </a:r>
            <a:endParaRPr kumimoji="0" lang="en-US" altLang="ko-KR" sz="1600" b="1" dirty="0" smtClean="0">
              <a:solidFill>
                <a:schemeClr val="bg1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4488029" y="293574"/>
            <a:ext cx="830425" cy="452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kumimoji="0" lang="ko-KR" altLang="en-US" sz="1800" b="1" dirty="0" smtClean="0">
                <a:solidFill>
                  <a:srgbClr val="4D4D4D"/>
                </a:solidFill>
                <a:latin typeface="+mj-ea"/>
                <a:ea typeface="+mj-ea"/>
              </a:rPr>
              <a:t>목 차</a:t>
            </a:r>
            <a:endParaRPr kumimoji="0" lang="en-US" altLang="ko-KR" sz="1800" b="1" dirty="0" smtClean="0">
              <a:solidFill>
                <a:srgbClr val="4D4D4D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263546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직사각형 81"/>
          <p:cNvSpPr/>
          <p:nvPr/>
        </p:nvSpPr>
        <p:spPr>
          <a:xfrm>
            <a:off x="264394" y="1458097"/>
            <a:ext cx="6823168" cy="4511585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altLang="ko-KR" sz="1600" b="1" dirty="0" smtClean="0">
                <a:latin typeface="+mj-ea"/>
                <a:ea typeface="+mj-ea"/>
              </a:rPr>
              <a:t>6. </a:t>
            </a:r>
            <a:r>
              <a:rPr kumimoji="0" lang="ko-KR" altLang="en-US" sz="1600" b="1" dirty="0" smtClean="0">
                <a:latin typeface="+mj-ea"/>
                <a:ea typeface="+mj-ea"/>
              </a:rPr>
              <a:t>총무시스템</a:t>
            </a:r>
            <a:endParaRPr kumimoji="0" lang="en-US" altLang="ko-KR" sz="1600" b="1" dirty="0" smtClean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 smtClean="0">
                <a:latin typeface="+mj-ea"/>
                <a:ea typeface="+mj-ea"/>
              </a:rPr>
              <a:t>6.1 </a:t>
            </a:r>
            <a:r>
              <a:rPr kumimoji="0" lang="ko-KR" altLang="en-US" sz="2400" b="1" dirty="0" smtClean="0">
                <a:latin typeface="+mj-ea"/>
                <a:ea typeface="+mj-ea"/>
              </a:rPr>
              <a:t>논리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2389749" y="4621427"/>
            <a:ext cx="1094855" cy="74494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6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146" y="485893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148"/>
          <p:cNvSpPr txBox="1">
            <a:spLocks noChangeArrowheads="1"/>
          </p:cNvSpPr>
          <p:nvPr/>
        </p:nvSpPr>
        <p:spPr bwMode="auto">
          <a:xfrm>
            <a:off x="2370514" y="4628884"/>
            <a:ext cx="1071127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총무지원</a:t>
            </a:r>
            <a:r>
              <a:rPr lang="en-US" altLang="ko-KR" sz="714" b="1" kern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</a:t>
            </a:r>
            <a:r>
              <a:rPr lang="ko-KR" altLang="en-US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14" b="1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8" name="Text Box 148"/>
          <p:cNvSpPr txBox="1">
            <a:spLocks noChangeArrowheads="1"/>
          </p:cNvSpPr>
          <p:nvPr/>
        </p:nvSpPr>
        <p:spPr bwMode="auto">
          <a:xfrm>
            <a:off x="2452597" y="5194411"/>
            <a:ext cx="80502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인터넷공통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9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276" y="4876114"/>
            <a:ext cx="330977" cy="31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직선 화살표 연결선 9"/>
          <p:cNvCxnSpPr>
            <a:stCxn id="11" idx="3"/>
            <a:endCxn id="12" idx="1"/>
          </p:cNvCxnSpPr>
          <p:nvPr/>
        </p:nvCxnSpPr>
        <p:spPr>
          <a:xfrm>
            <a:off x="3153409" y="5187859"/>
            <a:ext cx="380094" cy="720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357" y="5100196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4" descr="dat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3503" y="5107397"/>
            <a:ext cx="232052" cy="1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48"/>
          <p:cNvSpPr txBox="1">
            <a:spLocks noChangeArrowheads="1"/>
          </p:cNvSpPr>
          <p:nvPr/>
        </p:nvSpPr>
        <p:spPr bwMode="auto">
          <a:xfrm>
            <a:off x="3365664" y="5228020"/>
            <a:ext cx="559769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복제</a:t>
            </a:r>
            <a:r>
              <a:rPr lang="en-US" altLang="ko-KR" sz="700" kern="0" noProof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(T/C)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grpSp>
        <p:nvGrpSpPr>
          <p:cNvPr id="14" name="그룹 13"/>
          <p:cNvGrpSpPr/>
          <p:nvPr/>
        </p:nvGrpSpPr>
        <p:grpSpPr>
          <a:xfrm>
            <a:off x="1843550" y="5335590"/>
            <a:ext cx="333746" cy="415498"/>
            <a:chOff x="1668939" y="5489117"/>
            <a:chExt cx="333746" cy="415498"/>
          </a:xfrm>
        </p:grpSpPr>
        <p:sp>
          <p:nvSpPr>
            <p:cNvPr id="15" name="Text Box 148"/>
            <p:cNvSpPr txBox="1">
              <a:spLocks noChangeArrowheads="1"/>
            </p:cNvSpPr>
            <p:nvPr/>
          </p:nvSpPr>
          <p:spPr bwMode="auto">
            <a:xfrm>
              <a:off x="1668939" y="5489117"/>
              <a:ext cx="333746" cy="415498"/>
            </a:xfrm>
            <a:prstGeom prst="rect">
              <a:avLst/>
            </a:prstGeom>
            <a:noFill/>
            <a:ln w="9525" algn="ctr">
              <a:solidFill>
                <a:schemeClr val="accent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700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  <a:p>
              <a:pPr marL="355600" marR="0" lvl="0" indent="-35560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700" kern="0" dirty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VTL</a:t>
              </a:r>
              <a:endPara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  <p:pic>
          <p:nvPicPr>
            <p:cNvPr id="16" name="Picture 14" descr="data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8002" y="5568762"/>
              <a:ext cx="232052" cy="17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17" name="꺾인 연결선 16"/>
          <p:cNvCxnSpPr>
            <a:stCxn id="5" idx="2"/>
            <a:endCxn id="15" idx="3"/>
          </p:cNvCxnSpPr>
          <p:nvPr/>
        </p:nvCxnSpPr>
        <p:spPr>
          <a:xfrm rot="5400000">
            <a:off x="2468752" y="5074914"/>
            <a:ext cx="176970" cy="759881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Box 148"/>
          <p:cNvSpPr txBox="1">
            <a:spLocks noChangeArrowheads="1"/>
          </p:cNvSpPr>
          <p:nvPr/>
        </p:nvSpPr>
        <p:spPr bwMode="auto">
          <a:xfrm>
            <a:off x="2220551" y="5368431"/>
            <a:ext cx="513282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DB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백업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19" name="직선 화살표 연결선 24"/>
          <p:cNvCxnSpPr>
            <a:stCxn id="38" idx="2"/>
            <a:endCxn id="24" idx="0"/>
          </p:cNvCxnSpPr>
          <p:nvPr/>
        </p:nvCxnSpPr>
        <p:spPr>
          <a:xfrm rot="5400000">
            <a:off x="2855987" y="2555401"/>
            <a:ext cx="212076" cy="41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>
            <a:endCxn id="5" idx="0"/>
          </p:cNvCxnSpPr>
          <p:nvPr/>
        </p:nvCxnSpPr>
        <p:spPr>
          <a:xfrm>
            <a:off x="2935128" y="4374254"/>
            <a:ext cx="2049" cy="24717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직사각형 20"/>
          <p:cNvSpPr/>
          <p:nvPr/>
        </p:nvSpPr>
        <p:spPr>
          <a:xfrm>
            <a:off x="7122897" y="1869990"/>
            <a:ext cx="2434976" cy="4088684"/>
          </a:xfrm>
          <a:prstGeom prst="rect">
            <a:avLst/>
          </a:prstGeom>
          <a:solidFill>
            <a:srgbClr val="FFFFFF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endParaRPr kumimoji="0" lang="ko-KR" altLang="en-US" sz="1800" kern="0">
              <a:solidFill>
                <a:srgbClr val="000000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7117492" y="1458327"/>
            <a:ext cx="2430970" cy="345249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86486" tIns="43243" rIns="86486" bIns="43243" anchor="b"/>
          <a:lstStyle/>
          <a:p>
            <a:pPr algn="ctr" defTabSz="914400" eaLnBrk="0" fontAlgn="auto" latinLnBrk="0" hangingPunct="0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400" b="1" kern="0" dirty="0" smtClean="0">
                <a:solidFill>
                  <a:prstClr val="white"/>
                </a:solidFill>
                <a:ea typeface="맑은 고딕" pitchFamily="50" charset="-127"/>
                <a:cs typeface="Arial" pitchFamily="34" charset="0"/>
              </a:rPr>
              <a:t>구성 특징</a:t>
            </a:r>
            <a:endParaRPr kumimoji="0" lang="ko-KR" altLang="en-US" sz="1400" b="1" kern="0" dirty="0">
              <a:solidFill>
                <a:prstClr val="white"/>
              </a:solidFill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141895" y="1881264"/>
            <a:ext cx="2379202" cy="2292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93663" indent="-93663" latinLnBrk="0">
              <a:lnSpc>
                <a:spcPct val="130000"/>
              </a:lnSpc>
              <a:buFont typeface="Arial" pitchFamily="34" charset="0"/>
              <a:buChar char="•"/>
              <a:defRPr>
                <a:ea typeface="맑은 고딕" pitchFamily="50" charset="-127"/>
              </a:defRPr>
            </a:lvl1pPr>
          </a:lstStyle>
          <a:p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삼성화재에서 분양한 </a:t>
            </a:r>
            <a:r>
              <a:rPr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S-Frame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이슈로 인해 기존 유휴장비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를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활용하여 </a:t>
            </a:r>
            <a:r>
              <a:rPr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WEB, WAS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를 구성함</a:t>
            </a:r>
            <a:endParaRPr lang="en-US" altLang="ko-KR" dirty="0" smtClean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r>
              <a:rPr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DB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서버는 인터넷공통 </a:t>
            </a:r>
            <a:r>
              <a:rPr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DB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서버 사용</a:t>
            </a:r>
            <a:endParaRPr lang="en-US" altLang="ko-KR" dirty="0" smtClean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r>
              <a:rPr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WEB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WAS, DB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로 </a:t>
            </a:r>
            <a:r>
              <a:rPr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구성함</a:t>
            </a:r>
            <a:endParaRPr lang="en-US" altLang="ko-KR" dirty="0" smtClean="0"/>
          </a:p>
          <a:p>
            <a:r>
              <a:rPr lang="en-US" altLang="ko-KR" dirty="0" smtClean="0"/>
              <a:t>Client</a:t>
            </a:r>
            <a:r>
              <a:rPr lang="ko-KR" altLang="en-US" dirty="0" smtClean="0"/>
              <a:t>는 </a:t>
            </a:r>
            <a:r>
              <a:rPr lang="ko-KR" altLang="en-US" dirty="0" err="1" smtClean="0"/>
              <a:t>총무팀</a:t>
            </a:r>
            <a:r>
              <a:rPr lang="ko-KR" altLang="en-US" dirty="0" smtClean="0"/>
              <a:t> 및 삼성카드와 계약을 맺은 공급업체</a:t>
            </a:r>
            <a:endParaRPr lang="en-US" altLang="ko-KR" dirty="0" smtClean="0"/>
          </a:p>
          <a:p>
            <a:r>
              <a:rPr lang="ko-KR" altLang="en-US" dirty="0" smtClean="0"/>
              <a:t>서비스는 웹</a:t>
            </a:r>
            <a:r>
              <a:rPr lang="en-US" altLang="ko-KR" dirty="0" smtClean="0"/>
              <a:t>(</a:t>
            </a:r>
            <a:r>
              <a:rPr lang="ko-KR" altLang="en-US" dirty="0" smtClean="0"/>
              <a:t>싱글</a:t>
            </a:r>
            <a:r>
              <a:rPr lang="en-US" altLang="ko-KR" dirty="0" smtClean="0"/>
              <a:t>)</a:t>
            </a:r>
            <a:r>
              <a:rPr lang="ko-KR" altLang="en-US" dirty="0" smtClean="0"/>
              <a:t>으로 제공</a:t>
            </a:r>
            <a:endParaRPr lang="en-US" altLang="ko-KR" dirty="0" smtClean="0"/>
          </a:p>
          <a:p>
            <a:r>
              <a:rPr lang="ko-KR" altLang="en-US" dirty="0" smtClean="0"/>
              <a:t>내부망은 </a:t>
            </a:r>
            <a:r>
              <a:rPr lang="en-US" altLang="ko-KR" dirty="0" smtClean="0"/>
              <a:t>SSO </a:t>
            </a:r>
            <a:r>
              <a:rPr lang="ko-KR" altLang="en-US" dirty="0"/>
              <a:t>연계이며</a:t>
            </a:r>
            <a:r>
              <a:rPr lang="en-US" altLang="ko-KR" dirty="0"/>
              <a:t>, </a:t>
            </a:r>
            <a:r>
              <a:rPr lang="ko-KR" altLang="en-US" dirty="0" smtClean="0"/>
              <a:t>외부망은 </a:t>
            </a:r>
            <a:r>
              <a:rPr lang="en-US" altLang="ko-KR" dirty="0"/>
              <a:t>ID/PW </a:t>
            </a:r>
            <a:r>
              <a:rPr lang="ko-KR" altLang="en-US" dirty="0"/>
              <a:t>방식</a:t>
            </a:r>
            <a:endParaRPr lang="en-US" altLang="ko-KR" dirty="0"/>
          </a:p>
          <a:p>
            <a:pPr marL="0" indent="0">
              <a:buNone/>
            </a:pPr>
            <a:endParaRPr lang="en-US" altLang="ko-KR" dirty="0"/>
          </a:p>
        </p:txBody>
      </p:sp>
      <p:sp>
        <p:nvSpPr>
          <p:cNvPr id="24" name="직사각형 23"/>
          <p:cNvSpPr/>
          <p:nvPr/>
        </p:nvSpPr>
        <p:spPr>
          <a:xfrm>
            <a:off x="2389756" y="2682303"/>
            <a:ext cx="1102808" cy="73047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25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6755" y="2939911"/>
            <a:ext cx="333381" cy="306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Text Box 148"/>
          <p:cNvSpPr txBox="1">
            <a:spLocks noChangeArrowheads="1"/>
          </p:cNvSpPr>
          <p:nvPr/>
        </p:nvSpPr>
        <p:spPr bwMode="auto">
          <a:xfrm>
            <a:off x="2634755" y="2714329"/>
            <a:ext cx="550152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총무지원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27" name="Text Box 148"/>
          <p:cNvSpPr txBox="1">
            <a:spLocks noChangeArrowheads="1"/>
          </p:cNvSpPr>
          <p:nvPr/>
        </p:nvSpPr>
        <p:spPr bwMode="auto">
          <a:xfrm>
            <a:off x="2491797" y="3253356"/>
            <a:ext cx="782587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WEB(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유휴장비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29" name="직사각형 28"/>
          <p:cNvSpPr/>
          <p:nvPr/>
        </p:nvSpPr>
        <p:spPr>
          <a:xfrm>
            <a:off x="2385633" y="3595812"/>
            <a:ext cx="1098989" cy="7442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defTabSz="653156" latinLnBrk="0">
              <a:defRPr/>
            </a:pPr>
            <a:endParaRPr lang="ko-KR" altLang="en-US" sz="1286" ker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30" name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1644" y="3833102"/>
            <a:ext cx="332226" cy="31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Text Box 148"/>
          <p:cNvSpPr txBox="1">
            <a:spLocks noChangeArrowheads="1"/>
          </p:cNvSpPr>
          <p:nvPr/>
        </p:nvSpPr>
        <p:spPr bwMode="auto">
          <a:xfrm>
            <a:off x="2628832" y="3603262"/>
            <a:ext cx="550151" cy="202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714" b="1" kern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총무지원</a:t>
            </a:r>
            <a:endParaRPr lang="en-US" altLang="ko-KR" sz="714" b="1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sp>
        <p:nvSpPr>
          <p:cNvPr id="32" name="Text Box 148"/>
          <p:cNvSpPr txBox="1">
            <a:spLocks noChangeArrowheads="1"/>
          </p:cNvSpPr>
          <p:nvPr/>
        </p:nvSpPr>
        <p:spPr bwMode="auto">
          <a:xfrm>
            <a:off x="2515056" y="4168318"/>
            <a:ext cx="790601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WAS(</a:t>
            </a:r>
            <a:r>
              <a:rPr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유휴서버</a:t>
            </a:r>
            <a:r>
              <a:rPr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)</a:t>
            </a:r>
            <a:endParaRPr lang="en-US" altLang="ko-KR" sz="700" kern="0" dirty="0">
              <a:solidFill>
                <a:sysClr val="windowText" lastClr="000000"/>
              </a:solidFill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34" name="직선 연결선 33"/>
          <p:cNvCxnSpPr>
            <a:stCxn id="24" idx="2"/>
            <a:endCxn id="29" idx="0"/>
          </p:cNvCxnSpPr>
          <p:nvPr/>
        </p:nvCxnSpPr>
        <p:spPr>
          <a:xfrm flipH="1">
            <a:off x="2935128" y="3412777"/>
            <a:ext cx="6032" cy="1830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꺾인 연결선 34"/>
          <p:cNvCxnSpPr>
            <a:stCxn id="47" idx="1"/>
            <a:endCxn id="29" idx="3"/>
          </p:cNvCxnSpPr>
          <p:nvPr/>
        </p:nvCxnSpPr>
        <p:spPr>
          <a:xfrm rot="10800000" flipV="1">
            <a:off x="3484623" y="3263764"/>
            <a:ext cx="571331" cy="704179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>
            <a:stCxn id="41" idx="2"/>
            <a:endCxn id="37" idx="0"/>
          </p:cNvCxnSpPr>
          <p:nvPr/>
        </p:nvCxnSpPr>
        <p:spPr>
          <a:xfrm>
            <a:off x="2998388" y="2148334"/>
            <a:ext cx="3745" cy="12039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0223" y="2268731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" name="TextBox 81"/>
          <p:cNvSpPr txBox="1">
            <a:spLocks noChangeArrowheads="1"/>
          </p:cNvSpPr>
          <p:nvPr/>
        </p:nvSpPr>
        <p:spPr bwMode="auto">
          <a:xfrm>
            <a:off x="2617649" y="2278956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외부망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grpSp>
        <p:nvGrpSpPr>
          <p:cNvPr id="39" name="그룹 38"/>
          <p:cNvGrpSpPr/>
          <p:nvPr/>
        </p:nvGrpSpPr>
        <p:grpSpPr>
          <a:xfrm>
            <a:off x="2742548" y="1743697"/>
            <a:ext cx="511679" cy="404637"/>
            <a:chOff x="2668405" y="1743697"/>
            <a:chExt cx="511679" cy="404637"/>
          </a:xfrm>
        </p:grpSpPr>
        <p:grpSp>
          <p:nvGrpSpPr>
            <p:cNvPr id="40" name="Group 625"/>
            <p:cNvGrpSpPr>
              <a:grpSpLocks noChangeAspect="1"/>
            </p:cNvGrpSpPr>
            <p:nvPr/>
          </p:nvGrpSpPr>
          <p:grpSpPr bwMode="auto">
            <a:xfrm>
              <a:off x="2830952" y="1743697"/>
              <a:ext cx="212986" cy="256829"/>
              <a:chOff x="5411" y="1733"/>
              <a:chExt cx="219" cy="260"/>
            </a:xfrm>
          </p:grpSpPr>
          <p:pic>
            <p:nvPicPr>
              <p:cNvPr id="42" name="Picture 626" descr="사람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00" y="1733"/>
                <a:ext cx="130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" name="Picture 627" descr="enternet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1" y="1857"/>
                <a:ext cx="14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1" name="Text Box 148"/>
            <p:cNvSpPr txBox="1">
              <a:spLocks noChangeArrowheads="1"/>
            </p:cNvSpPr>
            <p:nvPr/>
          </p:nvSpPr>
          <p:spPr bwMode="auto">
            <a:xfrm>
              <a:off x="2668405" y="1957063"/>
              <a:ext cx="511679" cy="19127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254005" indent="-254005" algn="ctr" defTabSz="653156" latinLnBrk="0">
                <a:defRPr/>
              </a:pPr>
              <a:r>
                <a:rPr lang="ko-KR" altLang="en-US" sz="643" kern="0" smtClean="0">
                  <a:solidFill>
                    <a:sysClr val="windowText" lastClr="0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sym typeface="Wingdings 2" pitchFamily="18" charset="2"/>
                </a:rPr>
                <a:t>공급업체</a:t>
              </a:r>
              <a:endParaRPr lang="en-US" altLang="ko-KR" sz="643" kern="0" dirty="0">
                <a:solidFill>
                  <a:sysClr val="windowText" lastClr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 2" pitchFamily="18" charset="2"/>
              </a:endParaRPr>
            </a:p>
          </p:txBody>
        </p:sp>
      </p:grpSp>
      <p:sp>
        <p:nvSpPr>
          <p:cNvPr id="45" name="직사각형 44"/>
          <p:cNvSpPr/>
          <p:nvPr/>
        </p:nvSpPr>
        <p:spPr>
          <a:xfrm>
            <a:off x="4115685" y="3155245"/>
            <a:ext cx="1719520" cy="786971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46" name="TextBox 22"/>
          <p:cNvSpPr txBox="1">
            <a:spLocks noChangeArrowheads="1"/>
          </p:cNvSpPr>
          <p:nvPr/>
        </p:nvSpPr>
        <p:spPr bwMode="auto">
          <a:xfrm>
            <a:off x="4157346" y="3169525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EAI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47" name="Picture 99" descr="Picture3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055953" y="3117889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9" name="Group 625"/>
          <p:cNvGrpSpPr>
            <a:grpSpLocks noChangeAspect="1"/>
          </p:cNvGrpSpPr>
          <p:nvPr/>
        </p:nvGrpSpPr>
        <p:grpSpPr bwMode="auto">
          <a:xfrm>
            <a:off x="4050147" y="1760173"/>
            <a:ext cx="212986" cy="256829"/>
            <a:chOff x="5411" y="1733"/>
            <a:chExt cx="219" cy="260"/>
          </a:xfrm>
        </p:grpSpPr>
        <p:pic>
          <p:nvPicPr>
            <p:cNvPr id="50" name="Picture 626" descr="사람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0" y="1733"/>
              <a:ext cx="130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627" descr="enternet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1" y="1857"/>
              <a:ext cx="14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" name="Text Box 148"/>
          <p:cNvSpPr txBox="1">
            <a:spLocks noChangeArrowheads="1"/>
          </p:cNvSpPr>
          <p:nvPr/>
        </p:nvSpPr>
        <p:spPr bwMode="auto">
          <a:xfrm>
            <a:off x="3750543" y="1973539"/>
            <a:ext cx="785793" cy="1912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254005" indent="-254005" algn="ctr" defTabSz="653156" latinLnBrk="0">
              <a:defRPr/>
            </a:pPr>
            <a:r>
              <a:rPr lang="ko-KR" altLang="en-US" sz="643" kern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삼성카드 총무팀</a:t>
            </a:r>
            <a:endParaRPr lang="en-US" altLang="ko-KR" sz="643" kern="0" dirty="0">
              <a:solidFill>
                <a:sysClr val="windowText" lastClr="000000"/>
              </a:solidFill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pic>
        <p:nvPicPr>
          <p:cNvPr id="53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8832" y="2281085"/>
            <a:ext cx="1123819" cy="1941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4" name="TextBox 81"/>
          <p:cNvSpPr txBox="1">
            <a:spLocks noChangeArrowheads="1"/>
          </p:cNvSpPr>
          <p:nvPr/>
        </p:nvSpPr>
        <p:spPr bwMode="auto">
          <a:xfrm>
            <a:off x="3816258" y="2291310"/>
            <a:ext cx="730480" cy="19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1pPr>
            <a:lvl2pPr marL="742950" indent="-28575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2pPr>
            <a:lvl3pPr marL="11430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3pPr>
            <a:lvl4pPr marL="16002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4pPr>
            <a:lvl5pPr marL="2057400" indent="-228600" eaLnBrk="0" hangingPunct="0"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 b="1">
                <a:solidFill>
                  <a:schemeClr val="tx1"/>
                </a:solidFill>
                <a:latin typeface="맑은 고딕" pitchFamily="50" charset="-127"/>
                <a:ea typeface="굴림" charset="-127"/>
                <a:sym typeface="Wingdings" pitchFamily="2" charset="2"/>
              </a:defRPr>
            </a:lvl9pPr>
          </a:lstStyle>
          <a:p>
            <a:pPr algn="ctr" defTabSz="653156"/>
            <a:r>
              <a:rPr lang="ko-KR" altLang="en-US" sz="643" dirty="0" smtClean="0">
                <a:solidFill>
                  <a:prstClr val="black"/>
                </a:solidFill>
                <a:ea typeface="맑은 고딕" panose="020B0503020000020004" pitchFamily="50" charset="-127"/>
                <a:cs typeface="Arial" charset="0"/>
              </a:rPr>
              <a:t>내부망</a:t>
            </a:r>
            <a:endParaRPr lang="en-US" altLang="ko-KR" sz="643" dirty="0">
              <a:solidFill>
                <a:prstClr val="black"/>
              </a:solidFill>
              <a:ea typeface="맑은 고딕" panose="020B0503020000020004" pitchFamily="50" charset="-127"/>
              <a:cs typeface="Arial" charset="0"/>
            </a:endParaRPr>
          </a:p>
        </p:txBody>
      </p:sp>
      <p:cxnSp>
        <p:nvCxnSpPr>
          <p:cNvPr id="55" name="직선 화살표 연결선 24"/>
          <p:cNvCxnSpPr>
            <a:stCxn id="53" idx="2"/>
          </p:cNvCxnSpPr>
          <p:nvPr/>
        </p:nvCxnSpPr>
        <p:spPr>
          <a:xfrm rot="5400000">
            <a:off x="3541506" y="2432778"/>
            <a:ext cx="616776" cy="701696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직사각형 55"/>
          <p:cNvSpPr/>
          <p:nvPr/>
        </p:nvSpPr>
        <p:spPr>
          <a:xfrm>
            <a:off x="4157539" y="3473445"/>
            <a:ext cx="719416" cy="17341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en-US" altLang="ko-KR" sz="70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SAP-FI(FI1)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57" name="Text Box 148"/>
          <p:cNvSpPr txBox="1">
            <a:spLocks noChangeArrowheads="1"/>
          </p:cNvSpPr>
          <p:nvPr/>
        </p:nvSpPr>
        <p:spPr bwMode="auto">
          <a:xfrm>
            <a:off x="3770697" y="2437039"/>
            <a:ext cx="883575" cy="2000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355600" marR="0" lvl="0" indent="-3556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Knox SSO </a:t>
            </a:r>
            <a:r>
              <a:rPr kumimoji="0" lang="ko-KR" altLang="en-US" sz="700" kern="0" dirty="0" smtClean="0">
                <a:solidFill>
                  <a:sysClr val="windowText" lastClr="000000"/>
                </a:solidFill>
                <a:ea typeface="맑은 고딕" panose="020B0503020000020004" pitchFamily="50" charset="-127"/>
                <a:sym typeface="Wingdings 2" pitchFamily="18" charset="2"/>
              </a:rPr>
              <a:t>로그인</a:t>
            </a:r>
            <a:endParaRPr kumimoji="0" lang="en-US" altLang="ko-KR" sz="7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sym typeface="Wingdings 2" pitchFamily="18" charset="2"/>
            </a:endParaRPr>
          </a:p>
        </p:txBody>
      </p:sp>
      <p:cxnSp>
        <p:nvCxnSpPr>
          <p:cNvPr id="59" name="꺾인 연결선 58"/>
          <p:cNvCxnSpPr>
            <a:endCxn id="29" idx="1"/>
          </p:cNvCxnSpPr>
          <p:nvPr/>
        </p:nvCxnSpPr>
        <p:spPr>
          <a:xfrm>
            <a:off x="1657014" y="3770457"/>
            <a:ext cx="728619" cy="197487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직사각형 61"/>
          <p:cNvSpPr/>
          <p:nvPr/>
        </p:nvSpPr>
        <p:spPr>
          <a:xfrm>
            <a:off x="689531" y="3542788"/>
            <a:ext cx="976549" cy="425156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65" name="TextBox 22"/>
          <p:cNvSpPr txBox="1">
            <a:spLocks noChangeArrowheads="1"/>
          </p:cNvSpPr>
          <p:nvPr/>
        </p:nvSpPr>
        <p:spPr bwMode="auto">
          <a:xfrm>
            <a:off x="864161" y="3453411"/>
            <a:ext cx="806374" cy="207749"/>
          </a:xfrm>
          <a:prstGeom prst="rect">
            <a:avLst/>
          </a:prstGeom>
          <a:solidFill>
            <a:srgbClr val="00B0F0"/>
          </a:solidFill>
          <a:ln w="9525">
            <a:solidFill>
              <a:srgbClr val="00B0F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717947">
              <a:defRPr/>
            </a:pPr>
            <a:r>
              <a:rPr lang="ko-KR" altLang="en-US" sz="750" b="1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한국전자인증</a:t>
            </a:r>
            <a:endParaRPr lang="ko-KR" altLang="en-US" sz="750" b="1" dirty="0">
              <a:solidFill>
                <a:prstClr val="black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908044" y="3718096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법인 공인인증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68" name="직사각형 67"/>
          <p:cNvSpPr/>
          <p:nvPr/>
        </p:nvSpPr>
        <p:spPr>
          <a:xfrm>
            <a:off x="4152289" y="3669724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기준정보</a:t>
            </a:r>
            <a:r>
              <a:rPr lang="en-US" altLang="ko-KR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(MDM</a:t>
            </a:r>
            <a:r>
              <a:rPr lang="en-US" altLang="ko-KR" sz="70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)</a:t>
            </a:r>
            <a:endParaRPr lang="en-US" altLang="ko-KR" sz="70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69" name="직사각형 68"/>
          <p:cNvSpPr/>
          <p:nvPr/>
        </p:nvSpPr>
        <p:spPr>
          <a:xfrm>
            <a:off x="4999549" y="3477255"/>
            <a:ext cx="719416" cy="17341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영업회계</a:t>
            </a:r>
            <a:r>
              <a:rPr lang="en-US" altLang="ko-KR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(ACC)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71" name="직사각형 70"/>
          <p:cNvSpPr/>
          <p:nvPr/>
        </p:nvSpPr>
        <p:spPr>
          <a:xfrm>
            <a:off x="5001919" y="3673534"/>
            <a:ext cx="714417" cy="17645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신용전략</a:t>
            </a:r>
            <a:r>
              <a:rPr lang="en-US" altLang="ko-KR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(CDS)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4116463" y="4082390"/>
            <a:ext cx="1717367" cy="972329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73" name="TextBox 22"/>
          <p:cNvSpPr txBox="1">
            <a:spLocks noChangeArrowheads="1"/>
          </p:cNvSpPr>
          <p:nvPr/>
        </p:nvSpPr>
        <p:spPr bwMode="auto">
          <a:xfrm>
            <a:off x="4158124" y="4096670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EAI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4" name="Picture 99" descr="Picture3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056731" y="4045034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5" name="직사각형 74"/>
          <p:cNvSpPr/>
          <p:nvPr/>
        </p:nvSpPr>
        <p:spPr>
          <a:xfrm>
            <a:off x="4158317" y="4412020"/>
            <a:ext cx="719416" cy="17341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윤리경영</a:t>
            </a:r>
            <a:r>
              <a:rPr lang="en-US" altLang="ko-KR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(AU2)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4153067" y="4608299"/>
            <a:ext cx="724666" cy="1802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차량관리</a:t>
            </a:r>
            <a:r>
              <a:rPr lang="en-US" altLang="ko-KR" sz="7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(GE4)</a:t>
            </a:r>
          </a:p>
        </p:txBody>
      </p:sp>
      <p:sp>
        <p:nvSpPr>
          <p:cNvPr id="77" name="직사각형 76"/>
          <p:cNvSpPr/>
          <p:nvPr/>
        </p:nvSpPr>
        <p:spPr>
          <a:xfrm>
            <a:off x="4999549" y="4415830"/>
            <a:ext cx="727814" cy="16960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en-US" altLang="ko-KR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SAP-FI(FI1)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001060" y="4612109"/>
            <a:ext cx="733923" cy="18087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6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인장날인</a:t>
            </a:r>
            <a:endParaRPr lang="en-US" altLang="ko-KR" sz="600" dirty="0" smtClean="0">
              <a:solidFill>
                <a:schemeClr val="accent5">
                  <a:lumMod val="50000"/>
                </a:schemeClr>
              </a:solidFill>
              <a:latin typeface="맑은 고딕" pitchFamily="50" charset="-127"/>
              <a:ea typeface="맑은 고딕" panose="020B0503020000020004" pitchFamily="50" charset="-127"/>
            </a:endParaRPr>
          </a:p>
          <a:p>
            <a:pPr algn="ctr"/>
            <a:r>
              <a:rPr lang="ko-KR" altLang="en-US" sz="600" dirty="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법인서류관리</a:t>
            </a:r>
            <a:r>
              <a:rPr lang="en-US" altLang="ko-KR" sz="600" dirty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(GE7)</a:t>
            </a:r>
          </a:p>
        </p:txBody>
      </p:sp>
      <p:sp>
        <p:nvSpPr>
          <p:cNvPr id="79" name="직사각형 78"/>
          <p:cNvSpPr/>
          <p:nvPr/>
        </p:nvSpPr>
        <p:spPr>
          <a:xfrm>
            <a:off x="4158317" y="4838740"/>
            <a:ext cx="719416" cy="17341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내부회계평가</a:t>
            </a:r>
            <a:r>
              <a:rPr lang="en-US" altLang="ko-KR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(IA1</a:t>
            </a:r>
            <a:r>
              <a:rPr lang="en-US" altLang="ko-KR" sz="700" smtClean="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81" name="직사각형 80"/>
          <p:cNvSpPr/>
          <p:nvPr/>
        </p:nvSpPr>
        <p:spPr>
          <a:xfrm>
            <a:off x="4999549" y="4842550"/>
            <a:ext cx="735434" cy="16960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기준정보</a:t>
            </a:r>
            <a:r>
              <a:rPr lang="en-US" altLang="ko-KR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(MDM)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cxnSp>
        <p:nvCxnSpPr>
          <p:cNvPr id="83" name="꺾인 연결선 82"/>
          <p:cNvCxnSpPr>
            <a:stCxn id="74" idx="1"/>
            <a:endCxn id="5" idx="3"/>
          </p:cNvCxnSpPr>
          <p:nvPr/>
        </p:nvCxnSpPr>
        <p:spPr>
          <a:xfrm rot="10800000" flipV="1">
            <a:off x="3484605" y="4190910"/>
            <a:ext cx="572127" cy="802988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꺾인 연결선 83"/>
          <p:cNvCxnSpPr>
            <a:stCxn id="85" idx="1"/>
            <a:endCxn id="5" idx="3"/>
          </p:cNvCxnSpPr>
          <p:nvPr/>
        </p:nvCxnSpPr>
        <p:spPr>
          <a:xfrm rot="10800000">
            <a:off x="3484604" y="4993899"/>
            <a:ext cx="747606" cy="518275"/>
          </a:xfrm>
          <a:prstGeom prst="bentConnector3">
            <a:avLst>
              <a:gd name="adj1" fmla="val 50000"/>
            </a:avLst>
          </a:prstGeom>
          <a:ln>
            <a:headEnd type="triangle" w="med" len="sm"/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직사각형 84"/>
          <p:cNvSpPr/>
          <p:nvPr/>
        </p:nvSpPr>
        <p:spPr>
          <a:xfrm>
            <a:off x="4232210" y="5247271"/>
            <a:ext cx="1054600" cy="529803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</a:ln>
          <a:effectLst/>
        </p:spPr>
        <p:txBody>
          <a:bodyPr wrap="none" lIns="36000" tIns="0" rIns="36000" bIns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solidFill>
                <a:srgbClr val="F04C3E">
                  <a:lumMod val="50000"/>
                </a:srgbClr>
              </a:solidFill>
              <a:effectLst/>
              <a:uLnTx/>
              <a:uFillTx/>
              <a:ea typeface="맑은 고딕" pitchFamily="50" charset="-127"/>
            </a:endParaRPr>
          </a:p>
        </p:txBody>
      </p:sp>
      <p:sp>
        <p:nvSpPr>
          <p:cNvPr id="86" name="TextBox 22"/>
          <p:cNvSpPr txBox="1">
            <a:spLocks noChangeArrowheads="1"/>
          </p:cNvSpPr>
          <p:nvPr/>
        </p:nvSpPr>
        <p:spPr bwMode="auto">
          <a:xfrm>
            <a:off x="4242137" y="5257856"/>
            <a:ext cx="656778" cy="21544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739CD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algn="ctr" defTabSz="883649">
              <a:defRPr/>
            </a:pPr>
            <a:r>
              <a:rPr lang="en-US" altLang="ko-KR" sz="800" b="1" smtClean="0">
                <a:solidFill>
                  <a:prstClr val="black"/>
                </a:solidFill>
                <a:latin typeface="맑은 고딕" pitchFamily="50" charset="-127"/>
                <a:ea typeface="맑은 고딕" pitchFamily="50" charset="-127"/>
              </a:rPr>
              <a:t>FEP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87" name="Picture 99" descr="Picture3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186259" y="5146576"/>
            <a:ext cx="199018" cy="291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8" name="직사각형 87"/>
          <p:cNvSpPr/>
          <p:nvPr/>
        </p:nvSpPr>
        <p:spPr>
          <a:xfrm>
            <a:off x="4276426" y="5552946"/>
            <a:ext cx="896083" cy="1633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bIns="0" rtlCol="0" anchor="ctr" anchorCtr="0"/>
          <a:lstStyle/>
          <a:p>
            <a:pPr algn="ctr"/>
            <a:r>
              <a:rPr lang="ko-KR" altLang="en-US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아이마켓코리아</a:t>
            </a:r>
            <a:r>
              <a:rPr lang="en-US" altLang="ko-KR" sz="700">
                <a:solidFill>
                  <a:schemeClr val="accent5">
                    <a:lumMod val="50000"/>
                  </a:schemeClr>
                </a:solidFill>
                <a:latin typeface="맑은 고딕" pitchFamily="50" charset="-127"/>
              </a:rPr>
              <a:t>(IMK)</a:t>
            </a:r>
            <a:endParaRPr lang="en-US" altLang="ko-KR" sz="700" dirty="0">
              <a:solidFill>
                <a:schemeClr val="accent5">
                  <a:lumMod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80" name="Rectangle 3"/>
          <p:cNvSpPr txBox="1">
            <a:spLocks noChangeArrowheads="1"/>
          </p:cNvSpPr>
          <p:nvPr/>
        </p:nvSpPr>
        <p:spPr bwMode="auto">
          <a:xfrm>
            <a:off x="220133" y="927108"/>
            <a:ext cx="9438217" cy="53099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구</a:t>
            </a:r>
            <a:r>
              <a:rPr lang="ko-KR" altLang="en-US" sz="1400" dirty="0">
                <a:ea typeface="맑은 고딕" pitchFamily="50" charset="-127"/>
              </a:rPr>
              <a:t>매</a:t>
            </a:r>
            <a:r>
              <a:rPr lang="en-US" altLang="ko-KR" sz="1400" dirty="0" smtClean="0">
                <a:ea typeface="맑은 고딕" pitchFamily="50" charset="-127"/>
              </a:rPr>
              <a:t>/</a:t>
            </a:r>
            <a:r>
              <a:rPr lang="ko-KR" altLang="en-US" sz="1400" dirty="0" smtClean="0">
                <a:ea typeface="맑은 고딕" pitchFamily="50" charset="-127"/>
              </a:rPr>
              <a:t>발주 시스템으로 임직원 물품구매 기능과 협력업체용 화면으로 구성됨</a:t>
            </a:r>
            <a:endParaRPr lang="en-US" altLang="ko-KR" sz="1400" dirty="0"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75146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6. </a:t>
            </a:r>
            <a:r>
              <a:rPr kumimoji="0" lang="ko-KR" altLang="en-US" sz="1600" b="1" dirty="0">
                <a:latin typeface="+mj-ea"/>
                <a:ea typeface="+mj-ea"/>
              </a:rPr>
              <a:t>총무시스템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6</a:t>
            </a:r>
            <a:r>
              <a:rPr kumimoji="0" lang="en-US" sz="2400" b="1" dirty="0" smtClean="0">
                <a:latin typeface="+mj-ea"/>
                <a:ea typeface="+mj-ea"/>
              </a:rPr>
              <a:t>.2 </a:t>
            </a:r>
            <a:r>
              <a:rPr kumimoji="0" lang="ko-KR" altLang="en-US" sz="2400" b="1" dirty="0" smtClean="0">
                <a:latin typeface="+mj-ea"/>
                <a:ea typeface="+mj-ea"/>
              </a:rPr>
              <a:t>소프트웨어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graphicFrame>
        <p:nvGraphicFramePr>
          <p:cNvPr id="61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5291551"/>
              </p:ext>
            </p:extLst>
          </p:nvPr>
        </p:nvGraphicFramePr>
        <p:xfrm>
          <a:off x="4113618" y="3718353"/>
          <a:ext cx="1550988" cy="1942634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ezjobs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4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5252293"/>
              </p:ext>
            </p:extLst>
          </p:nvPr>
        </p:nvGraphicFramePr>
        <p:xfrm>
          <a:off x="7572775" y="3734607"/>
          <a:ext cx="1551069" cy="853698"/>
        </p:xfrm>
        <a:graphic>
          <a:graphicData uri="http://schemas.openxmlformats.org/drawingml/2006/table">
            <a:tbl>
              <a:tblPr/>
              <a:tblGrid>
                <a:gridCol w="1054371"/>
                <a:gridCol w="496698"/>
              </a:tblGrid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en-US" altLang="ko-KR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대수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 Server</a:t>
                      </a:r>
                    </a:p>
                  </a:txBody>
                  <a:tcPr marL="0" marR="0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</a:p>
                  </a:txBody>
                  <a:tcPr marL="83077" marR="83077" marT="46800" marB="46800" anchor="ctr" horzOverflow="overflow">
                    <a:lnL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</a:tr>
            </a:tbl>
          </a:graphicData>
        </a:graphic>
      </p:graphicFrame>
      <p:sp>
        <p:nvSpPr>
          <p:cNvPr id="65" name="Line 669"/>
          <p:cNvSpPr>
            <a:spLocks noChangeShapeType="1"/>
          </p:cNvSpPr>
          <p:nvPr/>
        </p:nvSpPr>
        <p:spPr bwMode="auto">
          <a:xfrm>
            <a:off x="386921" y="3520436"/>
            <a:ext cx="8775000" cy="1587"/>
          </a:xfrm>
          <a:prstGeom prst="line">
            <a:avLst/>
          </a:prstGeom>
          <a:noFill/>
          <a:ln w="2857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6" name="Rectangle 678"/>
          <p:cNvSpPr>
            <a:spLocks noChangeArrowheads="1"/>
          </p:cNvSpPr>
          <p:nvPr/>
        </p:nvSpPr>
        <p:spPr bwMode="auto">
          <a:xfrm>
            <a:off x="386922" y="3465063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7" name="Rectangle 678"/>
          <p:cNvSpPr>
            <a:spLocks noChangeArrowheads="1"/>
          </p:cNvSpPr>
          <p:nvPr/>
        </p:nvSpPr>
        <p:spPr bwMode="auto">
          <a:xfrm>
            <a:off x="9050332" y="3490474"/>
            <a:ext cx="120650" cy="107950"/>
          </a:xfrm>
          <a:prstGeom prst="rect">
            <a:avLst/>
          </a:prstGeom>
          <a:solidFill>
            <a:sysClr val="windowText" lastClr="0000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9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9" name="Line 671"/>
          <p:cNvSpPr>
            <a:spLocks noChangeShapeType="1"/>
          </p:cNvSpPr>
          <p:nvPr/>
        </p:nvSpPr>
        <p:spPr bwMode="auto">
          <a:xfrm>
            <a:off x="5735146" y="3318318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848544" y="3776810"/>
            <a:ext cx="2130450" cy="144655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 anchor="ctr" anchorCtr="0">
            <a:spAutoFit/>
          </a:bodyPr>
          <a:lstStyle/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* OEL : Oracle Enterprise Linux  </a:t>
            </a:r>
            <a:r>
              <a:rPr kumimoji="0" lang="en-US" sz="800" dirty="0" smtClean="0">
                <a:solidFill>
                  <a:prstClr val="black"/>
                </a:solidFill>
                <a:latin typeface="맑은 고딕"/>
                <a:ea typeface="+mn-ea"/>
              </a:rPr>
              <a:t>7.2 x86_64</a:t>
            </a:r>
          </a:p>
          <a:p>
            <a:pPr marL="171450" indent="-171450" defTabSz="91440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보안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/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공통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S/W :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센터에서 직접 </a:t>
            </a:r>
            <a:endParaRPr kumimoji="0" lang="en-US" altLang="ko-KR" sz="800" dirty="0" smtClean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ontune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etrust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Netbackup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</a:t>
            </a:r>
            <a:r>
              <a:rPr kumimoji="0" lang="ko-KR" altLang="en-US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아크로니스</a:t>
            </a:r>
            <a:endParaRPr kumimoji="0" lang="ko-KR" altLang="en-US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HP-SA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Maxigent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Tivoli </a:t>
            </a: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agent</a:t>
            </a: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server-</a:t>
            </a:r>
            <a:r>
              <a:rPr kumimoji="0" lang="en-US" altLang="ko-KR" sz="800" dirty="0" err="1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i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800" dirty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</a:t>
            </a:r>
            <a:r>
              <a:rPr kumimoji="0" lang="en-US" altLang="ko-KR" sz="800" dirty="0" smtClean="0">
                <a:solidFill>
                  <a:prstClr val="black"/>
                </a:solidFill>
                <a:latin typeface="맑은 고딕"/>
                <a:ea typeface="맑은 고딕" panose="020B0503020000020004" pitchFamily="50" charset="-127"/>
              </a:rPr>
              <a:t>  - splunk</a:t>
            </a:r>
            <a:endParaRPr kumimoji="0" lang="en-US" altLang="ko-KR" sz="800" dirty="0">
              <a:solidFill>
                <a:prstClr val="black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2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1978317"/>
              </p:ext>
            </p:extLst>
          </p:nvPr>
        </p:nvGraphicFramePr>
        <p:xfrm>
          <a:off x="5792733" y="3719166"/>
          <a:ext cx="1550988" cy="1942634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DB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OEL 7.2*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Oracle Cluster System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Oracle 11g R2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ezjobs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oden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sp>
        <p:nvSpPr>
          <p:cNvPr id="73" name="Line 671"/>
          <p:cNvSpPr>
            <a:spLocks noChangeShapeType="1"/>
          </p:cNvSpPr>
          <p:nvPr/>
        </p:nvSpPr>
        <p:spPr bwMode="auto">
          <a:xfrm>
            <a:off x="3224808" y="3312836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4" name="Line 671"/>
          <p:cNvSpPr>
            <a:spLocks noChangeShapeType="1"/>
          </p:cNvSpPr>
          <p:nvPr/>
        </p:nvSpPr>
        <p:spPr bwMode="auto">
          <a:xfrm>
            <a:off x="4889230" y="3511908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75" name="Line 671"/>
          <p:cNvSpPr>
            <a:spLocks noChangeShapeType="1"/>
          </p:cNvSpPr>
          <p:nvPr/>
        </p:nvSpPr>
        <p:spPr bwMode="auto">
          <a:xfrm>
            <a:off x="6554947" y="3518975"/>
            <a:ext cx="0" cy="216000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</a:endParaRPr>
          </a:p>
        </p:txBody>
      </p:sp>
      <p:graphicFrame>
        <p:nvGraphicFramePr>
          <p:cNvPr id="76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6011195"/>
              </p:ext>
            </p:extLst>
          </p:nvPr>
        </p:nvGraphicFramePr>
        <p:xfrm>
          <a:off x="4959652" y="982003"/>
          <a:ext cx="1550988" cy="2376220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WAS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HP-UX 11.31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WebLogic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10.0.2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xecureDB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Tibco MFT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한국전자인증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Toolkit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WiseGrid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나모웹에디터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D'Amo</a:t>
                      </a:r>
                      <a:endParaRPr kumimoji="1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8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2696661"/>
              </p:ext>
            </p:extLst>
          </p:nvPr>
        </p:nvGraphicFramePr>
        <p:xfrm>
          <a:off x="2449314" y="1846979"/>
          <a:ext cx="1550988" cy="1509048"/>
        </p:xfrm>
        <a:graphic>
          <a:graphicData uri="http://schemas.openxmlformats.org/drawingml/2006/table">
            <a:tbl>
              <a:tblPr/>
              <a:tblGrid>
                <a:gridCol w="1550988"/>
              </a:tblGrid>
              <a:tr h="236472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900"/>
                        </a:spcAft>
                        <a:buClrTx/>
                        <a:buSzPct val="100000"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WEB</a:t>
                      </a: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서버</a:t>
                      </a: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0" marR="0" marT="18000" marB="1800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Solaris 5.10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18861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보안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공통 </a:t>
                      </a: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S/W*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iPlanet 7.0.25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xecureWeb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nProtect KeyCrypt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  <a:tr h="21679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179388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20000"/>
                        </a:spcAft>
                        <a:buClr>
                          <a:srgbClr val="732842"/>
                        </a:buClr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WebCube</a:t>
                      </a:r>
                    </a:p>
                  </a:txBody>
                  <a:tcPr marL="0" marR="0" marT="0" marB="0" anchor="ctr" horzOverflow="overflow">
                    <a:lnL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0484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3"/>
          <p:cNvSpPr txBox="1">
            <a:spLocks noChangeArrowheads="1"/>
          </p:cNvSpPr>
          <p:nvPr/>
        </p:nvSpPr>
        <p:spPr bwMode="auto">
          <a:xfrm>
            <a:off x="220133" y="927107"/>
            <a:ext cx="9438217" cy="7710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/>
          <a:lstStyle/>
          <a:p>
            <a:r>
              <a:rPr lang="ko-KR" altLang="en-US" sz="1400" dirty="0" smtClean="0">
                <a:ea typeface="맑은 고딕" pitchFamily="50" charset="-127"/>
              </a:rPr>
              <a:t>총무지원업무의 미들웨어 구성은 다음과 같다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r>
              <a:rPr lang="ko-KR" altLang="en-US" sz="1400" dirty="0" smtClean="0">
                <a:ea typeface="맑은 고딕" pitchFamily="50" charset="-127"/>
              </a:rPr>
              <a:t>총무지원은 다른 업무와 다르게 </a:t>
            </a:r>
            <a:r>
              <a:rPr lang="en-US" altLang="ko-KR" sz="1400" dirty="0" smtClean="0">
                <a:ea typeface="맑은 고딕" pitchFamily="50" charset="-127"/>
              </a:rPr>
              <a:t>Weblogic </a:t>
            </a:r>
            <a:r>
              <a:rPr lang="ko-KR" altLang="en-US" sz="1400" dirty="0" smtClean="0">
                <a:ea typeface="맑은 고딕" pitchFamily="50" charset="-127"/>
              </a:rPr>
              <a:t>을 사용한다</a:t>
            </a:r>
            <a:r>
              <a:rPr lang="en-US" altLang="ko-KR" sz="1400" dirty="0" smtClean="0">
                <a:ea typeface="맑은 고딕" pitchFamily="50" charset="-127"/>
              </a:rPr>
              <a:t>. </a:t>
            </a:r>
            <a:endParaRPr lang="en-US" altLang="ko-KR" sz="1400" dirty="0">
              <a:ea typeface="맑은 고딕" pitchFamily="50" charset="-127"/>
            </a:endParaRPr>
          </a:p>
        </p:txBody>
      </p:sp>
      <p:sp>
        <p:nvSpPr>
          <p:cNvPr id="70" name="텍스트 개체 틀 4"/>
          <p:cNvSpPr txBox="1">
            <a:spLocks/>
          </p:cNvSpPr>
          <p:nvPr/>
        </p:nvSpPr>
        <p:spPr>
          <a:xfrm>
            <a:off x="314576" y="143846"/>
            <a:ext cx="5891819" cy="781675"/>
          </a:xfrm>
          <a:prstGeom prst="rect">
            <a:avLst/>
          </a:prstGeom>
        </p:spPr>
        <p:txBody>
          <a:bodyPr anchor="b" anchorCtr="0"/>
          <a:lstStyle/>
          <a:p>
            <a:pPr marL="342900" lvl="0" indent="-342900" defTabSz="914400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+mj-ea"/>
                <a:ea typeface="+mj-ea"/>
              </a:rPr>
              <a:t>6. </a:t>
            </a:r>
            <a:r>
              <a:rPr kumimoji="0" lang="ko-KR" altLang="en-US" sz="1600" b="1" dirty="0">
                <a:latin typeface="+mj-ea"/>
                <a:ea typeface="+mj-ea"/>
              </a:rPr>
              <a:t>총무시스템</a:t>
            </a:r>
            <a:endParaRPr kumimoji="0" lang="en-US" altLang="ko-KR" sz="1600" b="1" dirty="0">
              <a:latin typeface="+mj-ea"/>
              <a:ea typeface="+mj-ea"/>
            </a:endParaRPr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1" dirty="0">
                <a:latin typeface="+mj-ea"/>
                <a:ea typeface="+mj-ea"/>
              </a:rPr>
              <a:t>6</a:t>
            </a:r>
            <a:r>
              <a:rPr kumimoji="0" lang="en-US" sz="2400" b="1" dirty="0" smtClean="0">
                <a:latin typeface="+mj-ea"/>
                <a:ea typeface="+mj-ea"/>
              </a:rPr>
              <a:t>.3 </a:t>
            </a:r>
            <a:r>
              <a:rPr kumimoji="0" lang="ko-KR" altLang="en-US" sz="2400" b="1" dirty="0" smtClean="0">
                <a:latin typeface="+mj-ea"/>
                <a:ea typeface="+mj-ea"/>
              </a:rPr>
              <a:t>미들웨어 구성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61" name="Rectangle 138"/>
          <p:cNvSpPr>
            <a:spLocks noChangeArrowheads="1"/>
          </p:cNvSpPr>
          <p:nvPr/>
        </p:nvSpPr>
        <p:spPr bwMode="auto">
          <a:xfrm>
            <a:off x="501011" y="1243913"/>
            <a:ext cx="8712199" cy="4629665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46800" tIns="46800" rIns="46800" bIns="46800"/>
          <a:lstStyle/>
          <a:p>
            <a:pPr marL="176213" lvl="0" indent="-176213" fontAlgn="auto" latinLnBrk="0">
              <a:lnSpc>
                <a:spcPct val="120000"/>
              </a:lnSpc>
              <a:spcBef>
                <a:spcPct val="20000"/>
              </a:spcBef>
              <a:spcAft>
                <a:spcPct val="20000"/>
              </a:spcAft>
              <a:buSzPct val="85000"/>
              <a:buFont typeface="Wingdings" pitchFamily="2" charset="2"/>
              <a:buChar char="§"/>
              <a:defRPr/>
            </a:pPr>
            <a:endParaRPr kumimoji="0" lang="en-US" altLang="ko-KR" sz="10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7073513"/>
              </p:ext>
            </p:extLst>
          </p:nvPr>
        </p:nvGraphicFramePr>
        <p:xfrm>
          <a:off x="4077729" y="1342397"/>
          <a:ext cx="1359243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59243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(WEB#1)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https-chongmu:20000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40.225.192.145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pchowb0a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5" name="표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0340653"/>
              </p:ext>
            </p:extLst>
          </p:nvPr>
        </p:nvGraphicFramePr>
        <p:xfrm>
          <a:off x="4077729" y="2944659"/>
          <a:ext cx="1359243" cy="922184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359243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(AP#1)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chongmuUsr1:30010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40.226.150.143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pchoap0a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6" name="직선 연결선 65"/>
          <p:cNvCxnSpPr>
            <a:stCxn id="64" idx="2"/>
            <a:endCxn id="65" idx="0"/>
          </p:cNvCxnSpPr>
          <p:nvPr/>
        </p:nvCxnSpPr>
        <p:spPr>
          <a:xfrm>
            <a:off x="4757350" y="2264581"/>
            <a:ext cx="0" cy="6800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3938297"/>
              </p:ext>
            </p:extLst>
          </p:nvPr>
        </p:nvGraphicFramePr>
        <p:xfrm>
          <a:off x="3450952" y="4382165"/>
          <a:ext cx="1071606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(DB#1)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40.226.150.123(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40.226.150.113(rip)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pitcdb0a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9426019"/>
              </p:ext>
            </p:extLst>
          </p:nvPr>
        </p:nvGraphicFramePr>
        <p:xfrm>
          <a:off x="4970836" y="4382165"/>
          <a:ext cx="1071606" cy="1026918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1071606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총무지원</a:t>
                      </a:r>
                      <a:r>
                        <a:rPr lang="en-US" altLang="ko-KR" sz="800" dirty="0" smtClean="0"/>
                        <a:t>(DB#2)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PITC(1578)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40.226.150.124(</a:t>
                      </a:r>
                      <a:r>
                        <a:rPr lang="en-US" altLang="ko-KR" sz="800" dirty="0" err="1" smtClean="0"/>
                        <a:t>vip</a:t>
                      </a:r>
                      <a:r>
                        <a:rPr lang="en-US" altLang="ko-KR" sz="800" dirty="0" smtClean="0"/>
                        <a:t>)</a:t>
                      </a:r>
                    </a:p>
                    <a:p>
                      <a:pPr algn="ctr" latinLnBrk="1"/>
                      <a:r>
                        <a:rPr lang="en-US" altLang="ko-KR" sz="800" dirty="0" smtClean="0"/>
                        <a:t>40.226.150.114(rip)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pitcdb0b</a:t>
                      </a:r>
                      <a:endParaRPr lang="ko-KR" altLang="en-US" sz="800" dirty="0" smtClean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71" name="직선 연결선 70"/>
          <p:cNvCxnSpPr>
            <a:stCxn id="65" idx="2"/>
            <a:endCxn id="67" idx="0"/>
          </p:cNvCxnSpPr>
          <p:nvPr/>
        </p:nvCxnSpPr>
        <p:spPr>
          <a:xfrm flipH="1">
            <a:off x="3986755" y="3866843"/>
            <a:ext cx="770595" cy="5153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>
            <a:stCxn id="69" idx="0"/>
            <a:endCxn id="65" idx="2"/>
          </p:cNvCxnSpPr>
          <p:nvPr/>
        </p:nvCxnSpPr>
        <p:spPr>
          <a:xfrm flipH="1" flipV="1">
            <a:off x="4757350" y="3866843"/>
            <a:ext cx="749289" cy="51532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>
            <a:stCxn id="69" idx="1"/>
            <a:endCxn id="67" idx="3"/>
          </p:cNvCxnSpPr>
          <p:nvPr/>
        </p:nvCxnSpPr>
        <p:spPr>
          <a:xfrm flipH="1">
            <a:off x="4522558" y="4895624"/>
            <a:ext cx="44827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6382697"/>
              </p:ext>
            </p:extLst>
          </p:nvPr>
        </p:nvGraphicFramePr>
        <p:xfrm>
          <a:off x="576522" y="3600600"/>
          <a:ext cx="2536011" cy="1053506"/>
        </p:xfrm>
        <a:graphic>
          <a:graphicData uri="http://schemas.openxmlformats.org/drawingml/2006/table">
            <a:tbl>
              <a:tblPr firstRow="1" bandRow="1">
                <a:tableStyleId>{D5C30875-5027-47A9-8995-C2BF9F8F2FF4}</a:tableStyleId>
              </a:tblPr>
              <a:tblGrid>
                <a:gridCol w="493597"/>
                <a:gridCol w="567842"/>
                <a:gridCol w="626076"/>
                <a:gridCol w="395416"/>
                <a:gridCol w="453080"/>
              </a:tblGrid>
              <a:tr h="23054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Instance </a:t>
                      </a:r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Port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dirty="0" smtClean="0"/>
                        <a:t>용도</a:t>
                      </a:r>
                      <a:endParaRPr lang="ko-KR" altLang="en-US" sz="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4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WEB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https-</a:t>
                      </a:r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chongmu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총무지원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20000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WAS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chongmuUsr1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총무지원 유저 서비스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30010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http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46">
                <a:tc vMerge="1">
                  <a:txBody>
                    <a:bodyPr/>
                    <a:lstStyle/>
                    <a:p>
                      <a:pPr algn="ctr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30000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j-ea"/>
                        </a:rPr>
                        <a:t>Admin Console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5" name="TextBox 74"/>
          <p:cNvSpPr txBox="1"/>
          <p:nvPr/>
        </p:nvSpPr>
        <p:spPr>
          <a:xfrm>
            <a:off x="501011" y="4675858"/>
            <a:ext cx="20842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※ </a:t>
            </a:r>
            <a:r>
              <a:rPr lang="ko-KR" altLang="en-US" sz="900" dirty="0" smtClean="0"/>
              <a:t>총무지원은 </a:t>
            </a:r>
            <a:r>
              <a:rPr lang="en-US" altLang="ko-KR" sz="900" dirty="0" smtClean="0"/>
              <a:t>Weblogic </a:t>
            </a:r>
            <a:r>
              <a:rPr lang="ko-KR" altLang="en-US" sz="900" dirty="0" smtClean="0"/>
              <a:t>으로 구성함</a:t>
            </a:r>
            <a:endParaRPr lang="ko-KR" altLang="en-US" sz="900" dirty="0"/>
          </a:p>
        </p:txBody>
      </p:sp>
    </p:spTree>
    <p:extLst>
      <p:ext uri="{BB962C8B-B14F-4D97-AF65-F5344CB8AC3E}">
        <p14:creationId xmlns:p14="http://schemas.microsoft.com/office/powerpoint/2010/main" val="3335836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RTDOCUMENTTYPE" val="2"/>
  <p:tag name="ISTOCUPDATED" val="No"/>
  <p:tag name="SHOWDISCLAIMERCLIENTNAME" val="No"/>
  <p:tag name="TOCAPPENDIXTEXT" val="Appendices"/>
  <p:tag name="TABLESTYLEID" val="{D5C30875-5027-47A9-8995-C2BF9F8F2FF4}"/>
  <p:tag name="TOCSECTIONHEADERTEXT" val="Section"/>
  <p:tag name="SMARTSHAPETYPE" val="PresentationDisclaimer"/>
  <p:tag name="SMARTISVISIBLE" val="{@PresentationDisclaimer}!=No Disclaimer"/>
  <p:tag name="SHOWPRESENTATIONDISCLAIMER" val="No"/>
  <p:tag name="TABLEHEADERFONTSIZE" val="12"/>
  <p:tag name="TABLEDEFAULTFONTSIZE" val="10"/>
  <p:tag name="TOCPAGETEXT" val="Page"/>
  <p:tag name="DESCRIPTOR TEXT" val="Business Unit"/>
  <p:tag name="TOCPAGETEXT}{@TOCPAGELANGUAGETEXT" val="PagePage"/>
  <p:tag name="DESCRIPTOR" val="Business Unit"/>
  <p:tag name="PRESENTATIONDISCLAIMER" val="No Disclaimer"/>
  <p:tag name="TOCSECTIONTEXT" val=" "/>
  <p:tag name="SMARTTOCSLIDENUMBER" val="2"/>
  <p:tag name="SMARTTOCSTYLE" val="Standard Table of Contents [new brand]"/>
  <p:tag name="SHOW DRAFT STAMP" val="Yes"/>
  <p:tag name="SHOW DATE FILEPATH" val="No"/>
  <p:tag name="PRESENTATION THEME COLOR" val="PwC Burgundy"/>
  <p:tag name="PICTURE" val="City of Arts and Science Park"/>
  <p:tag name="LANGUAGE" val="English (UK)"/>
  <p:tag name="HASFRONTIMAGE" val="Yes"/>
  <p:tag name="DRAFT STAMP" val="Draft"/>
  <p:tag name="TOCOVERVIEWLANGUAGETEXT" val="Overview"/>
  <p:tag name="GRIDON" val="No"/>
  <p:tag name="TOCPAGELANGUAGETEXT" val="Page"/>
  <p:tag name="TOCSECTIONLANGUAGETEXT" val="Section"/>
  <p:tag name="TOCTEXT" val="Table of Contents"/>
  <p:tag name="SUBTITLE" val="성공적 차세대 시스템 구현을 위한 &#10;컨설팅 제안"/>
  <p:tag name="TITLE" val="롯데카드"/>
  <p:tag name="CONFIDENTIALITY STAMP" val="Strictly Private and Confidential"/>
  <p:tag name="REPORT DATE" val="2011년 7월 29일"/>
  <p:tag name="BUSINESSUNITCOVERTEXT" val="Consulting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00"/>
        </a:solidFill>
        <a:ln w="6350"/>
      </a:spPr>
      <a:bodyPr rtlCol="0" anchor="ctr"/>
      <a:lstStyle>
        <a:defPPr algn="ctr">
          <a:defRPr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solidFill>
          <a:srgbClr val="DDDDDD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stealth" w="sm" len="med"/>
        </a:ln>
        <a:effectLst/>
      </a:spPr>
      <a:bodyPr/>
      <a:lstStyle/>
    </a:lnDef>
  </a:objectDefaults>
  <a:extraClrSchemeLst/>
</a:theme>
</file>

<file path=ppt/theme/theme3.xml><?xml version="1.0" encoding="utf-8"?>
<a:theme xmlns:a="http://schemas.openxmlformats.org/drawingml/2006/main" name="2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chemeClr val="bg1">
              <a:lumMod val="75000"/>
            </a:schemeClr>
          </a:solidFill>
        </a:ln>
      </a:spPr>
      <a:bodyPr lIns="36000" tIns="36000" rIns="36000" bIns="36000" rtlCol="0" anchor="ctr"/>
      <a:lstStyle>
        <a:defPPr algn="ctr">
          <a:defRPr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bg1">
              <a:lumMod val="75000"/>
            </a:schemeClr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36000" tIns="36000" rIns="36000" bIns="36000" rtlCol="0">
        <a:spAutoFit/>
      </a:bodyPr>
      <a:lstStyle>
        <a:defPPr>
          <a:defRPr b="1" i="1" dirty="0" smtClean="0">
            <a:solidFill>
              <a:schemeClr val="accent2"/>
            </a:solidFill>
            <a:ea typeface="맑은 고딕" pitchFamily="50" charset="-127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3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00"/>
        </a:solidFill>
        <a:ln w="6350"/>
      </a:spPr>
      <a:bodyPr rtlCol="0" anchor="ctr"/>
      <a:lstStyle>
        <a:defPPr algn="ctr">
          <a:defRPr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solidFill>
          <a:srgbClr val="DDDDDD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stealth" w="sm" len="med"/>
        </a:ln>
        <a:effectLst/>
      </a:spPr>
      <a:bodyPr/>
      <a:lstStyle/>
    </a:lnDef>
  </a:objectDefaults>
  <a:extraClrSchemeLst/>
</a:theme>
</file>

<file path=ppt/theme/theme5.xml><?xml version="1.0" encoding="utf-8"?>
<a:theme xmlns:a="http://schemas.openxmlformats.org/drawingml/2006/main" name="4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 bwMode="auto">
        <a:noFill/>
        <a:ln w="19050" algn="ctr">
          <a:solidFill>
            <a:srgbClr val="7F7F7F"/>
          </a:solidFill>
          <a:round/>
          <a:headEnd/>
          <a:tailEnd type="triangle" w="med" len="med"/>
        </a:ln>
      </a:spPr>
      <a:bodyPr/>
      <a:lstStyle/>
    </a:lnDef>
  </a:objectDefaults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37946</TotalTime>
  <Words>28829</Words>
  <Application>Microsoft Office PowerPoint</Application>
  <PresentationFormat>A4 용지(210x297mm)</PresentationFormat>
  <Paragraphs>13102</Paragraphs>
  <Slides>215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15</vt:i4>
      </vt:variant>
      <vt:variant>
        <vt:lpstr>테마</vt:lpstr>
      </vt:variant>
      <vt:variant>
        <vt:i4>6</vt:i4>
      </vt:variant>
      <vt:variant>
        <vt:lpstr>슬라이드 제목</vt:lpstr>
      </vt:variant>
      <vt:variant>
        <vt:i4>215</vt:i4>
      </vt:variant>
    </vt:vector>
  </HeadingPairs>
  <TitlesOfParts>
    <vt:vector size="236" baseType="lpstr">
      <vt:lpstr>HY헤드라인M</vt:lpstr>
      <vt:lpstr>견고딕</vt:lpstr>
      <vt:lpstr>굴림</vt:lpstr>
      <vt:lpstr>굴림체</vt:lpstr>
      <vt:lpstr>돋움</vt:lpstr>
      <vt:lpstr>맑은 고딕</vt:lpstr>
      <vt:lpstr>바탕</vt:lpstr>
      <vt:lpstr>윤디자인고딕</vt:lpstr>
      <vt:lpstr>Arial</vt:lpstr>
      <vt:lpstr>Calibri</vt:lpstr>
      <vt:lpstr>Raavi</vt:lpstr>
      <vt:lpstr>Tahoma</vt:lpstr>
      <vt:lpstr>Times New Roman</vt:lpstr>
      <vt:lpstr>Wingdings</vt:lpstr>
      <vt:lpstr>Wingdings 2</vt:lpstr>
      <vt:lpstr>Office 테마</vt:lpstr>
      <vt:lpstr>1_Office 테마</vt:lpstr>
      <vt:lpstr>2_Office 테마</vt:lpstr>
      <vt:lpstr>3_Office 테마</vt:lpstr>
      <vt:lpstr>4_Office 테마</vt:lpstr>
      <vt:lpstr>5_Office 테마</vt:lpstr>
      <vt:lpstr>PowerPoint 프레젠테이션</vt:lpstr>
      <vt:lpstr>Document Control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>Samil PwC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슬라이드 0</dc:title>
  <dc:creator>Samil PwC Advisory</dc:creator>
  <cp:lastModifiedBy>김종성</cp:lastModifiedBy>
  <cp:revision>3463</cp:revision>
  <dcterms:created xsi:type="dcterms:W3CDTF">2011-04-05T03:51:54Z</dcterms:created>
  <dcterms:modified xsi:type="dcterms:W3CDTF">2017-08-24T10:01:42Z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Smart Base Report Template Version">
    <vt:lpwstr>20110204v2</vt:lpwstr>
  </property>
  <property fmtid="{D5CDD505-2E9C-101B-9397-08002B2CF9AE}" pid="3" name="NSCPROP_SA">
    <vt:lpwstr>Y:\16년노후서버교체\020-아키텍처정의서\00. [참고] 디지털채널PJT 아키텍처정의서\__SC_INF_설계_아키텍처정의서(상세)_3.SW_6.거래 처리 방안.pptx</vt:lpwstr>
  </property>
</Properties>
</file>